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32"/>
  </p:notesMasterIdLst>
  <p:sldIdLst>
    <p:sldId id="256" r:id="rId3"/>
    <p:sldId id="484" r:id="rId4"/>
    <p:sldId id="328" r:id="rId5"/>
    <p:sldId id="258" r:id="rId6"/>
    <p:sldId id="261" r:id="rId7"/>
    <p:sldId id="456" r:id="rId8"/>
    <p:sldId id="474" r:id="rId9"/>
    <p:sldId id="263" r:id="rId10"/>
    <p:sldId id="462" r:id="rId11"/>
    <p:sldId id="489" r:id="rId12"/>
    <p:sldId id="492" r:id="rId13"/>
    <p:sldId id="494" r:id="rId14"/>
    <p:sldId id="495" r:id="rId15"/>
    <p:sldId id="364" r:id="rId16"/>
    <p:sldId id="397" r:id="rId17"/>
    <p:sldId id="491" r:id="rId18"/>
    <p:sldId id="272" r:id="rId19"/>
    <p:sldId id="496" r:id="rId20"/>
    <p:sldId id="497" r:id="rId21"/>
    <p:sldId id="498" r:id="rId22"/>
    <p:sldId id="499" r:id="rId23"/>
    <p:sldId id="480" r:id="rId24"/>
    <p:sldId id="349" r:id="rId25"/>
    <p:sldId id="345" r:id="rId26"/>
    <p:sldId id="352" r:id="rId27"/>
    <p:sldId id="347" r:id="rId28"/>
    <p:sldId id="350" r:id="rId29"/>
    <p:sldId id="500" r:id="rId30"/>
    <p:sldId id="501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4103" autoAdjust="0"/>
    <p:restoredTop sz="50061" autoAdjust="0"/>
  </p:normalViewPr>
  <p:slideViewPr>
    <p:cSldViewPr snapToGrid="0" snapToObjects="1">
      <p:cViewPr varScale="1">
        <p:scale>
          <a:sx n="96" d="100"/>
          <a:sy n="96" d="100"/>
        </p:scale>
        <p:origin x="1528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61" d="100"/>
        <a:sy n="161" d="100"/>
      </p:scale>
      <p:origin x="0" y="-369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806450"/>
            <a:ext cx="41148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529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oi_(identifier)" TargetMode="External"/><Relationship Id="rId2" Type="http://schemas.openxmlformats.org/officeDocument/2006/relationships/hyperlink" Target="http://doi.apa.org/getdoi.cfm?doi=10.1037/0003-066X.32.7.51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37%2F0003-066X.32.7.513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1B3D4E-1CBE-CC94-7C37-C111E1ED3245}"/>
              </a:ext>
            </a:extLst>
          </p:cNvPr>
          <p:cNvSpPr txBox="1"/>
          <p:nvPr/>
        </p:nvSpPr>
        <p:spPr>
          <a:xfrm>
            <a:off x="755374" y="3896139"/>
            <a:ext cx="80175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     Welcome to ECDE7015: Session 2 2023-24 </a:t>
            </a:r>
          </a:p>
          <a:p>
            <a:r>
              <a:rPr lang="en-US" sz="2400" dirty="0">
                <a:solidFill>
                  <a:schemeClr val="bg1"/>
                </a:solidFill>
              </a:rPr>
              <a:t>     17 October 2023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81437" y="1272638"/>
            <a:ext cx="6878795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Doctorate in Education (EdD)</a:t>
            </a:r>
          </a:p>
          <a:p>
            <a:pPr algn="ctr"/>
            <a:endParaRPr lang="en-GB" sz="3200" b="1" dirty="0"/>
          </a:p>
          <a:p>
            <a:pPr algn="ctr"/>
            <a:r>
              <a:rPr lang="en-GB" sz="2800" dirty="0"/>
              <a:t>Module 1: ECDE7015  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Exploring Contemporary Issues in Education 1: Policy Review and Critical Analysis   </a:t>
            </a:r>
          </a:p>
          <a:p>
            <a:endParaRPr lang="en-GB" sz="2800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5351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0573" y="563834"/>
            <a:ext cx="8931965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Welcome to today and session 2 of module</a:t>
            </a:r>
          </a:p>
          <a:p>
            <a:endParaRPr lang="en-GB" sz="2800" dirty="0"/>
          </a:p>
          <a:p>
            <a:r>
              <a:rPr lang="en-GB" sz="2800" dirty="0"/>
              <a:t>Thank you for your posts that introduced your policy issue</a:t>
            </a:r>
          </a:p>
          <a:p>
            <a:endParaRPr lang="en-GB" sz="2800" dirty="0"/>
          </a:p>
          <a:p>
            <a:r>
              <a:rPr lang="en-GB" sz="2800" dirty="0"/>
              <a:t>Re-cap : Assessment 1 and preparation today </a:t>
            </a:r>
          </a:p>
          <a:p>
            <a:endParaRPr lang="en-GB" sz="2800" dirty="0"/>
          </a:p>
          <a:p>
            <a:r>
              <a:rPr lang="en-GB" sz="2800" dirty="0"/>
              <a:t>The issue of your choice</a:t>
            </a:r>
          </a:p>
          <a:p>
            <a:endParaRPr lang="en-GB" sz="2800" dirty="0"/>
          </a:p>
          <a:p>
            <a:r>
              <a:rPr lang="en-GB" sz="2800" dirty="0"/>
              <a:t>How to analyse the issue </a:t>
            </a:r>
          </a:p>
          <a:p>
            <a:endParaRPr lang="en-GB" sz="2800" dirty="0"/>
          </a:p>
          <a:p>
            <a:r>
              <a:rPr lang="en-GB" sz="2800" dirty="0"/>
              <a:t>Re-cap : Your questions about assessment 1 </a:t>
            </a:r>
          </a:p>
          <a:p>
            <a:endParaRPr lang="en-GB" sz="2800" dirty="0"/>
          </a:p>
          <a:p>
            <a:r>
              <a:rPr lang="en-GB" sz="2800" dirty="0"/>
              <a:t>Useful resources/next steps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382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3583" y="145775"/>
            <a:ext cx="8282608" cy="62170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Module 1: Aims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highlight>
                  <a:srgbClr val="FFFF00"/>
                </a:highlight>
              </a:rPr>
              <a:t>To develop the </a:t>
            </a:r>
            <a:r>
              <a:rPr lang="en-GB" sz="2000" b="1" dirty="0">
                <a:highlight>
                  <a:srgbClr val="FFFF00"/>
                </a:highlight>
              </a:rPr>
              <a:t>higher-level critical and analytical skills </a:t>
            </a:r>
            <a:r>
              <a:rPr lang="en-GB" sz="2000" dirty="0">
                <a:highlight>
                  <a:srgbClr val="FFFF00"/>
                </a:highlight>
              </a:rPr>
              <a:t>required to </a:t>
            </a:r>
            <a:r>
              <a:rPr lang="en-GB" sz="2000" b="1" dirty="0">
                <a:highlight>
                  <a:srgbClr val="FFFF00"/>
                </a:highlight>
              </a:rPr>
              <a:t>contribute meaningfully to the education debate</a:t>
            </a:r>
            <a:r>
              <a:rPr lang="en-GB" sz="2000" dirty="0">
                <a:highlight>
                  <a:srgbClr val="FFFF00"/>
                </a:highlight>
              </a:rPr>
              <a:t>, across </a:t>
            </a:r>
            <a:r>
              <a:rPr lang="en-GB" sz="2000" b="1" dirty="0">
                <a:highlight>
                  <a:srgbClr val="FFFF00"/>
                </a:highlight>
              </a:rPr>
              <a:t>a variety of different platforms</a:t>
            </a:r>
            <a:r>
              <a:rPr lang="en-GB" sz="2000" dirty="0">
                <a:highlight>
                  <a:srgbClr val="FFFF00"/>
                </a:highlight>
              </a:rPr>
              <a:t>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critically evaluate contrasting approaches to one or more contemporary issues relating to education in Wales, the UK </a:t>
            </a:r>
            <a:r>
              <a:rPr lang="en-GB" sz="2000" b="1" dirty="0">
                <a:solidFill>
                  <a:srgbClr val="0070C0"/>
                </a:solidFill>
              </a:rPr>
              <a:t>and </a:t>
            </a:r>
            <a:r>
              <a:rPr lang="en-GB" sz="2000" dirty="0"/>
              <a:t>international contexts, taking into account differing educational orthodoxies.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critically evaluate the presentation of contemporary educational issues and proposals in legislation, statutory and non-statutory guidance, through consultation documents and the representation of those issues and proposals in the press, social media and other channels.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To demonstrate a critical understanding of the development of education policy, its impact and its potential pitfalls; including its perception among policymakers, schools, teachers, parents, communities, and children and young people.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98787" y="982718"/>
            <a:ext cx="764627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Module 1: Learning Outcomes </a:t>
            </a:r>
          </a:p>
          <a:p>
            <a:endParaRPr lang="en-GB" b="1" dirty="0">
              <a:highlight>
                <a:srgbClr val="FFFF00"/>
              </a:highlight>
            </a:endParaRPr>
          </a:p>
          <a:p>
            <a:r>
              <a:rPr lang="en-GB" u="sng" dirty="0">
                <a:highlight>
                  <a:srgbClr val="FFFF00"/>
                </a:highlight>
              </a:rPr>
              <a:t>Upon the successful completion of this module</a:t>
            </a:r>
            <a:r>
              <a:rPr lang="en-GB" dirty="0">
                <a:highlight>
                  <a:srgbClr val="FFFF00"/>
                </a:highlight>
              </a:rPr>
              <a:t>, students should be able to demonstrate the ability to: 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Assess the impact of differing approaches to the presentation of policy, proposals and educational outcomes for differing audiences.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the evidence of impact that differing discourses have in promoting or mitigating the impact of educational change.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Explore critically the relationship between education policy, implementation strategy and impact locally, nationally and internationally.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Articulate an understanding of the challenges and opportunities in leading educational change successfully.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>
                <a:highlight>
                  <a:srgbClr val="FFFF00"/>
                </a:highlight>
              </a:rPr>
              <a:t>At this stage of the module we are working together to begin to develop these abilities </a:t>
            </a:r>
          </a:p>
        </p:txBody>
      </p:sp>
    </p:spTree>
    <p:extLst>
      <p:ext uri="{BB962C8B-B14F-4D97-AF65-F5344CB8AC3E}">
        <p14:creationId xmlns:p14="http://schemas.microsoft.com/office/powerpoint/2010/main" val="2090747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022772-B0B0-4270-A31E-122D595F2481}"/>
              </a:ext>
            </a:extLst>
          </p:cNvPr>
          <p:cNvSpPr txBox="1"/>
          <p:nvPr/>
        </p:nvSpPr>
        <p:spPr>
          <a:xfrm>
            <a:off x="296016" y="467142"/>
            <a:ext cx="3979965" cy="14746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Module 1: Promise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4B7394-5A6D-4D70-9E28-EFAC50114EFE}"/>
              </a:ext>
            </a:extLst>
          </p:cNvPr>
          <p:cNvSpPr txBox="1"/>
          <p:nvPr/>
        </p:nvSpPr>
        <p:spPr>
          <a:xfrm>
            <a:off x="653581" y="2447337"/>
            <a:ext cx="3264837" cy="37704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From discussion to critical analysis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Presenting and discussing your interests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Blog writing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Academic writing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595959"/>
                </a:solidFill>
              </a:rPr>
              <a:t>Developing your policy interest/ focus throughout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595959"/>
              </a:solidFill>
            </a:endParaRPr>
          </a:p>
        </p:txBody>
      </p:sp>
      <p:pic>
        <p:nvPicPr>
          <p:cNvPr id="1026" name="Picture 2" descr="Why I No Longer Trust a Handshake">
            <a:extLst>
              <a:ext uri="{FF2B5EF4-FFF2-40B4-BE49-F238E27FC236}">
                <a16:creationId xmlns:a16="http://schemas.microsoft.com/office/drawing/2014/main" id="{FF20F9EF-AA24-461A-B4E2-B63FB8711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86350" y="2408425"/>
            <a:ext cx="3597792" cy="2086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391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370470-1689-3765-CF9C-EF389C82EA0F}"/>
              </a:ext>
            </a:extLst>
          </p:cNvPr>
          <p:cNvSpPr txBox="1"/>
          <p:nvPr/>
        </p:nvSpPr>
        <p:spPr>
          <a:xfrm>
            <a:off x="397564" y="675861"/>
            <a:ext cx="828260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effectLst/>
              </a:rPr>
              <a:t>We hope that you will enjoy the module and we are here to teach and support you. </a:t>
            </a:r>
          </a:p>
          <a:p>
            <a:endParaRPr lang="en-GB" sz="2400" b="1" dirty="0">
              <a:effectLst/>
            </a:endParaRPr>
          </a:p>
          <a:p>
            <a:r>
              <a:rPr lang="en-GB" sz="2400" b="1" dirty="0">
                <a:effectLst/>
              </a:rPr>
              <a:t>You should aim to: </a:t>
            </a:r>
          </a:p>
          <a:p>
            <a:endParaRPr lang="en-GB" sz="2400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 Make good use of the University facilities and resources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 Attend, prepare and participate in all the sessions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 Be self-directed and more independent learners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 Manage your time and work to meet assignment deadlines </a:t>
            </a:r>
          </a:p>
          <a:p>
            <a:endParaRPr lang="en-GB" sz="2400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 </a:t>
            </a:r>
            <a:r>
              <a:rPr lang="en-GB" sz="2400" b="1" dirty="0">
                <a:effectLst/>
              </a:rPr>
              <a:t>Directly engage with and comment on each other's presentations – and other contributions</a:t>
            </a:r>
            <a:r>
              <a:rPr lang="en-GB" sz="2400" dirty="0">
                <a:effectLst/>
              </a:rPr>
              <a:t>- during taught group sessions and other directed activities. </a:t>
            </a:r>
          </a:p>
          <a:p>
            <a:br>
              <a:rPr lang="en-GB" dirty="0">
                <a:effectLst/>
                <a:latin typeface="Arial" panose="020B0604020202020204" pitchFamily="34" charset="0"/>
              </a:rPr>
            </a:br>
            <a:endParaRPr lang="en-GB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8147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4557" y="150873"/>
            <a:ext cx="8697842" cy="58323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Module 1: Details of Assessment  </a:t>
            </a:r>
          </a:p>
          <a:p>
            <a:endParaRPr lang="en-GB" b="1" dirty="0"/>
          </a:p>
          <a:p>
            <a:r>
              <a:rPr lang="en-GB" sz="2000" b="1" dirty="0">
                <a:highlight>
                  <a:srgbClr val="FFFF00"/>
                </a:highlight>
              </a:rPr>
              <a:t>Assessment Component 1 – 40% </a:t>
            </a:r>
            <a:r>
              <a:rPr lang="en-GB" sz="2000" dirty="0">
                <a:highlight>
                  <a:srgbClr val="FFFF00"/>
                </a:highlight>
              </a:rPr>
              <a:t>(Tue 7 November 2023) </a:t>
            </a:r>
            <a:r>
              <a:rPr lang="en-GB" sz="2000" b="1" dirty="0">
                <a:highlight>
                  <a:srgbClr val="FFFF00"/>
                </a:highlight>
              </a:rPr>
              <a:t>  </a:t>
            </a:r>
          </a:p>
          <a:p>
            <a:r>
              <a:rPr lang="en-GB" sz="2000" dirty="0">
                <a:highlight>
                  <a:srgbClr val="FFFF00"/>
                </a:highlight>
              </a:rPr>
              <a:t>Prepare a presentation for your fellow EdD students that critically evaluates a contemporary issue in education of your choice, its representation in official statements, media treatments and your understanding of its treatment in an international context.</a:t>
            </a:r>
          </a:p>
          <a:p>
            <a:r>
              <a:rPr lang="en-GB" sz="2000" dirty="0">
                <a:highlight>
                  <a:srgbClr val="FFFF00"/>
                </a:highlight>
              </a:rPr>
              <a:t>(8 minutes presentation and 1,500 word equivalent supporting material).    </a:t>
            </a:r>
          </a:p>
          <a:p>
            <a:r>
              <a:rPr lang="en-GB" sz="2000" dirty="0"/>
              <a:t>   </a:t>
            </a:r>
          </a:p>
          <a:p>
            <a:r>
              <a:rPr lang="en-GB" sz="2000" b="1" dirty="0"/>
              <a:t>Assessment Component 2 – 10% </a:t>
            </a:r>
            <a:r>
              <a:rPr lang="en-GB" sz="2000" dirty="0"/>
              <a:t>(Tue 12 December 2023) </a:t>
            </a:r>
            <a:r>
              <a:rPr lang="en-GB" sz="2000" b="1" dirty="0"/>
              <a:t>  </a:t>
            </a:r>
            <a:endParaRPr lang="en-GB" sz="2000" dirty="0"/>
          </a:p>
          <a:p>
            <a:r>
              <a:rPr lang="en-GB" sz="2000" dirty="0"/>
              <a:t>You are asked to contribute at least two, non-assessed formative blogs over the period of this semester. By personally writing, in a particular style for a particular audience, these blogs will be open for comment and collaboration within the group, and act as a valuable introduction to the blog-writing process. The assessment will take the form of a third and final blog (800 words).   </a:t>
            </a:r>
          </a:p>
          <a:p>
            <a:r>
              <a:rPr lang="en-GB" sz="2000" dirty="0"/>
              <a:t>    </a:t>
            </a:r>
          </a:p>
          <a:p>
            <a:r>
              <a:rPr lang="en-GB" sz="2000" b="1" dirty="0"/>
              <a:t>Assessment Component 3 – 50%</a:t>
            </a:r>
            <a:r>
              <a:rPr lang="en-GB" sz="2000" dirty="0"/>
              <a:t> (Monday 8 January 2024)</a:t>
            </a:r>
            <a:r>
              <a:rPr lang="en-GB" sz="2000" b="1" dirty="0"/>
              <a:t>   </a:t>
            </a:r>
            <a:endParaRPr lang="en-GB" sz="2000" dirty="0"/>
          </a:p>
          <a:p>
            <a:r>
              <a:rPr lang="en-GB" sz="2000" dirty="0"/>
              <a:t>Prepare an article  (4,000 word paper and 150 word abstract).    </a:t>
            </a:r>
          </a:p>
          <a:p>
            <a:r>
              <a:rPr lang="en-GB" sz="1700" dirty="0"/>
              <a:t> 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711375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F833F3-7C79-5A4B-610D-4676D91BA85C}"/>
              </a:ext>
            </a:extLst>
          </p:cNvPr>
          <p:cNvSpPr txBox="1"/>
          <p:nvPr/>
        </p:nvSpPr>
        <p:spPr>
          <a:xfrm>
            <a:off x="1696278" y="2747356"/>
            <a:ext cx="621527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From today – and first thoughts- to narrowing your focus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Less is more – fewer ideas done well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Depth over breadth – forensic, not superficial analysis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Eye on the prize – start with key points and work out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8" name="Picture 4" descr="1,795 Leaky Bucket Stock Photos, Pictures &amp; Royalty-Free Images - iStock">
            <a:extLst>
              <a:ext uri="{FF2B5EF4-FFF2-40B4-BE49-F238E27FC236}">
                <a16:creationId xmlns:a16="http://schemas.microsoft.com/office/drawing/2014/main" id="{FB548C7D-E751-513D-48B5-E494C66250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105" y="311495"/>
            <a:ext cx="3470165" cy="2313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0B4F3DE-E6DA-D4AD-1B1E-77552D75F2BD}"/>
              </a:ext>
            </a:extLst>
          </p:cNvPr>
          <p:cNvSpPr txBox="1"/>
          <p:nvPr/>
        </p:nvSpPr>
        <p:spPr>
          <a:xfrm>
            <a:off x="2286000" y="402317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Build a watertight argument… plug all holes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4A95852-9C22-CFBA-CF2E-EF3CAEB655E7}"/>
              </a:ext>
            </a:extLst>
          </p:cNvPr>
          <p:cNvSpPr/>
          <p:nvPr/>
        </p:nvSpPr>
        <p:spPr>
          <a:xfrm rot="1142377">
            <a:off x="7396268" y="1721630"/>
            <a:ext cx="111761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Blog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B1F2275-2BDA-B084-424E-0753338F4D59}"/>
              </a:ext>
            </a:extLst>
          </p:cNvPr>
          <p:cNvSpPr/>
          <p:nvPr/>
        </p:nvSpPr>
        <p:spPr>
          <a:xfrm rot="20845081">
            <a:off x="-46809" y="1810637"/>
            <a:ext cx="263181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Presentation</a:t>
            </a:r>
            <a:endParaRPr lang="en-US" sz="36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693A79-0F78-6D72-837A-5625695D3228}"/>
              </a:ext>
            </a:extLst>
          </p:cNvPr>
          <p:cNvSpPr/>
          <p:nvPr/>
        </p:nvSpPr>
        <p:spPr>
          <a:xfrm rot="21323808">
            <a:off x="2446258" y="4545601"/>
            <a:ext cx="42514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Journal article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58773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B68F3E-C606-6548-BC91-99F160F6D777}"/>
              </a:ext>
            </a:extLst>
          </p:cNvPr>
          <p:cNvSpPr txBox="1"/>
          <p:nvPr/>
        </p:nvSpPr>
        <p:spPr>
          <a:xfrm>
            <a:off x="344557" y="119271"/>
            <a:ext cx="8521147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effectLst/>
              </a:rPr>
              <a:t>Exploring Contemporary Issues In Education 1: Policy Review And Critical Analysis </a:t>
            </a:r>
          </a:p>
          <a:p>
            <a:endParaRPr lang="en-GB" sz="2400" b="1" dirty="0">
              <a:solidFill>
                <a:srgbClr val="FF0000"/>
              </a:solidFill>
            </a:endParaRPr>
          </a:p>
          <a:p>
            <a:r>
              <a:rPr lang="en-GB" sz="2400" b="1" dirty="0">
                <a:solidFill>
                  <a:srgbClr val="00B050"/>
                </a:solidFill>
              </a:rPr>
              <a:t>Activity: 3 October </a:t>
            </a:r>
            <a:r>
              <a:rPr lang="en-GB" sz="2400" b="1" dirty="0">
                <a:solidFill>
                  <a:srgbClr val="FF0000"/>
                </a:solidFill>
              </a:rPr>
              <a:t>/ Your </a:t>
            </a:r>
            <a:r>
              <a:rPr lang="en-GB" sz="2400" b="1" dirty="0">
                <a:solidFill>
                  <a:srgbClr val="FF0000"/>
                </a:solidFill>
                <a:effectLst/>
              </a:rPr>
              <a:t>introductions: experiences, interests and concerns. </a:t>
            </a:r>
          </a:p>
          <a:p>
            <a:endParaRPr lang="en-GB" sz="2400" b="1" dirty="0"/>
          </a:p>
          <a:p>
            <a:r>
              <a:rPr lang="en-GB" sz="2400" b="1" dirty="0">
                <a:solidFill>
                  <a:srgbClr val="FF0000"/>
                </a:solidFill>
              </a:rPr>
              <a:t>I</a:t>
            </a:r>
            <a:r>
              <a:rPr lang="en-GB" sz="2400" b="1" dirty="0">
                <a:solidFill>
                  <a:srgbClr val="FF0000"/>
                </a:solidFill>
                <a:effectLst/>
              </a:rPr>
              <a:t>n pairs- Introduced yourselves </a:t>
            </a:r>
            <a:r>
              <a:rPr lang="en-GB" sz="2400" dirty="0">
                <a:effectLst/>
              </a:rPr>
              <a:t>to one another and summarised your interests and/or concerns about education </a:t>
            </a:r>
          </a:p>
          <a:p>
            <a:endParaRPr lang="en-GB" sz="2400" dirty="0"/>
          </a:p>
          <a:p>
            <a:r>
              <a:rPr lang="en-GB" sz="2400" b="1" dirty="0">
                <a:solidFill>
                  <a:srgbClr val="00B050"/>
                </a:solidFill>
              </a:rPr>
              <a:t>After session on 3 October </a:t>
            </a:r>
          </a:p>
          <a:p>
            <a:endParaRPr lang="en-GB" sz="2400" b="1" dirty="0">
              <a:solidFill>
                <a:srgbClr val="FF0000"/>
              </a:solidFill>
              <a:effectLst/>
            </a:endParaRPr>
          </a:p>
          <a:p>
            <a:r>
              <a:rPr lang="en-GB" sz="2400" b="1" dirty="0">
                <a:solidFill>
                  <a:srgbClr val="FF0000"/>
                </a:solidFill>
              </a:rPr>
              <a:t>Individually </a:t>
            </a:r>
            <a:r>
              <a:rPr lang="en-GB" sz="2400" b="1" dirty="0">
                <a:solidFill>
                  <a:srgbClr val="FF0000"/>
                </a:solidFill>
                <a:effectLst/>
              </a:rPr>
              <a:t>made notes </a:t>
            </a:r>
            <a:r>
              <a:rPr lang="en-GB" sz="2400" b="1" dirty="0">
                <a:solidFill>
                  <a:srgbClr val="00B050"/>
                </a:solidFill>
                <a:effectLst/>
              </a:rPr>
              <a:t>– on contemporary issue/s in education </a:t>
            </a:r>
          </a:p>
          <a:p>
            <a:endParaRPr lang="en-GB" sz="2400" b="1" dirty="0">
              <a:solidFill>
                <a:srgbClr val="FF0000"/>
              </a:solidFill>
            </a:endParaRPr>
          </a:p>
          <a:p>
            <a:r>
              <a:rPr lang="en-GB" sz="2400" b="1" dirty="0">
                <a:solidFill>
                  <a:srgbClr val="FF0000"/>
                </a:solidFill>
                <a:effectLst/>
              </a:rPr>
              <a:t>To start to make notes on contemporary issues in education that are important- for you</a:t>
            </a:r>
          </a:p>
          <a:p>
            <a:endParaRPr lang="en-GB" b="1" dirty="0">
              <a:latin typeface="Helvetica" pitchFamily="2" charset="0"/>
            </a:endParaRPr>
          </a:p>
          <a:p>
            <a:endParaRPr lang="en-GB" b="1" dirty="0">
              <a:effectLst/>
              <a:latin typeface="Helvetica" pitchFamily="2" charset="0"/>
            </a:endParaRPr>
          </a:p>
          <a:p>
            <a:endParaRPr lang="en-GB" b="1" dirty="0">
              <a:latin typeface="Helvetica" pitchFamily="2" charset="0"/>
            </a:endParaRPr>
          </a:p>
          <a:p>
            <a:endParaRPr lang="en-GB" b="1" dirty="0">
              <a:effectLst/>
              <a:latin typeface="Helvetica" pitchFamily="2" charset="0"/>
            </a:endParaRPr>
          </a:p>
          <a:p>
            <a:endParaRPr lang="en-GB" b="1" dirty="0">
              <a:latin typeface="Helvetica" pitchFamily="2" charset="0"/>
            </a:endParaRPr>
          </a:p>
          <a:p>
            <a:endParaRPr lang="en-GB" b="1" dirty="0">
              <a:effectLst/>
              <a:latin typeface="Helvetica" pitchFamily="2" charset="0"/>
            </a:endParaRPr>
          </a:p>
          <a:p>
            <a:endParaRPr lang="en-GB" b="1" dirty="0">
              <a:latin typeface="Helvetica" pitchFamily="2" charset="0"/>
            </a:endParaRPr>
          </a:p>
          <a:p>
            <a:endParaRPr lang="en-GB" b="1" dirty="0">
              <a:effectLst/>
              <a:latin typeface="Helvetica" pitchFamily="2" charset="0"/>
            </a:endParaRPr>
          </a:p>
          <a:p>
            <a:endParaRPr lang="en-GB" b="1" dirty="0">
              <a:latin typeface="Helvetica" pitchFamily="2" charset="0"/>
            </a:endParaRPr>
          </a:p>
          <a:p>
            <a:endParaRPr lang="en-GB" b="1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9211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758F9F8-31E2-12F8-C05F-F275B5FE33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5942667"/>
              </p:ext>
            </p:extLst>
          </p:nvPr>
        </p:nvGraphicFramePr>
        <p:xfrm>
          <a:off x="424071" y="225287"/>
          <a:ext cx="8309112" cy="5915770"/>
        </p:xfrm>
        <a:graphic>
          <a:graphicData uri="http://schemas.openxmlformats.org/drawingml/2006/table">
            <a:tbl>
              <a:tblPr/>
              <a:tblGrid>
                <a:gridCol w="8309112">
                  <a:extLst>
                    <a:ext uri="{9D8B030D-6E8A-4147-A177-3AD203B41FA5}">
                      <a16:colId xmlns:a16="http://schemas.microsoft.com/office/drawing/2014/main" val="2960040141"/>
                    </a:ext>
                  </a:extLst>
                </a:gridCol>
              </a:tblGrid>
              <a:tr h="5915770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Assessment 1 – and formative task 1</a:t>
                      </a:r>
                    </a:p>
                    <a:p>
                      <a:r>
                        <a:rPr lang="en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Exploring Contemporary Issues In Education : </a:t>
                      </a:r>
                    </a:p>
                    <a:p>
                      <a:r>
                        <a:rPr lang="en-GB" sz="2000" b="1" dirty="0">
                          <a:solidFill>
                            <a:srgbClr val="00B050"/>
                          </a:solidFill>
                          <a:effectLst/>
                          <a:latin typeface="+mn-lt"/>
                        </a:rPr>
                        <a:t>Activity / Individually make notes – and then discuss as group</a:t>
                      </a:r>
                    </a:p>
                    <a:p>
                      <a:r>
                        <a:rPr lang="en-GB" sz="2000" b="1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Formative task 1: </a:t>
                      </a:r>
                      <a:r>
                        <a:rPr lang="en-GB" sz="2000" dirty="0">
                          <a:highlight>
                            <a:srgbClr val="FFFF00"/>
                          </a:highlight>
                        </a:rPr>
                        <a:t>Prepare a presentation for your fellow EdD students that critically evaluates a contemporary issue in education of your choice</a:t>
                      </a:r>
                    </a:p>
                    <a:p>
                      <a:endParaRPr lang="en-GB" sz="2000" b="1" kern="1200" dirty="0">
                        <a:solidFill>
                          <a:srgbClr val="00B05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1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Individually re-cap : The issue of your choice ( Individual and groupwork)</a:t>
                      </a:r>
                      <a:endParaRPr lang="en-GB" sz="2000" kern="1200" dirty="0">
                        <a:solidFill>
                          <a:srgbClr val="00B05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1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Individually make notes </a:t>
                      </a:r>
                      <a:r>
                        <a:rPr lang="en-GB" sz="2000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</a:t>
                      </a:r>
                      <a:r>
                        <a:rPr lang="en-GB" sz="2000" b="1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then discuss as a group </a:t>
                      </a:r>
                      <a:r>
                        <a:rPr lang="en-GB" sz="2000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</a:t>
                      </a:r>
                      <a:r>
                        <a:rPr lang="en-GB" sz="2000" b="1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policy and priorities? How does your issue relate to the needs of </a:t>
                      </a:r>
                      <a:r>
                        <a:rPr lang="en-GB" sz="2000" b="1" u="sng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two</a:t>
                      </a:r>
                      <a:r>
                        <a:rPr lang="en-GB" sz="2000" b="1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of the following :</a:t>
                      </a:r>
                    </a:p>
                    <a:p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Children and young people</a:t>
                      </a:r>
                    </a:p>
                    <a:p>
                      <a:pPr lvl="0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Adult learners</a:t>
                      </a:r>
                    </a:p>
                    <a:p>
                      <a:pPr lvl="0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Teachers</a:t>
                      </a:r>
                    </a:p>
                    <a:p>
                      <a:pPr lvl="0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Parents</a:t>
                      </a:r>
                    </a:p>
                    <a:p>
                      <a:pPr lvl="0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Schools</a:t>
                      </a:r>
                    </a:p>
                    <a:p>
                      <a:pPr lvl="0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Communities in villages, towns or cities</a:t>
                      </a:r>
                    </a:p>
                    <a:p>
                      <a:pPr lvl="0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Regions</a:t>
                      </a:r>
                    </a:p>
                    <a:p>
                      <a:pPr lvl="0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National Government </a:t>
                      </a:r>
                    </a:p>
                    <a:p>
                      <a:endParaRPr lang="en-GB" b="1" dirty="0">
                        <a:solidFill>
                          <a:srgbClr val="00B05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b="1" dirty="0">
                        <a:solidFill>
                          <a:srgbClr val="00B05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625" marR="4762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409468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8577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4557" y="150873"/>
            <a:ext cx="8697842" cy="66018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Assessment 1 – and formative task 2  </a:t>
            </a:r>
          </a:p>
          <a:p>
            <a:endParaRPr lang="en-GB" b="1" dirty="0"/>
          </a:p>
          <a:p>
            <a:r>
              <a:rPr lang="en-GB" sz="2000" b="1" dirty="0"/>
              <a:t>Assessment Component 1 – 40% </a:t>
            </a:r>
            <a:r>
              <a:rPr lang="en-GB" sz="2000" dirty="0"/>
              <a:t>(Tue 7 November 2023) </a:t>
            </a:r>
            <a:r>
              <a:rPr lang="en-GB" sz="2000" b="1" dirty="0"/>
              <a:t>  </a:t>
            </a:r>
          </a:p>
          <a:p>
            <a:r>
              <a:rPr lang="en-GB" sz="2000" dirty="0">
                <a:highlight>
                  <a:srgbClr val="FFFF00"/>
                </a:highlight>
              </a:rPr>
              <a:t>Prepare a presentation for your fellow EdD students that critically evaluates a contemporary issue in education </a:t>
            </a:r>
            <a:r>
              <a:rPr lang="en-GB" sz="2000" dirty="0"/>
              <a:t>of your choice, </a:t>
            </a:r>
            <a:r>
              <a:rPr lang="en-GB" sz="2000" dirty="0">
                <a:highlight>
                  <a:srgbClr val="FFFF00"/>
                </a:highlight>
              </a:rPr>
              <a:t>its representation in official statements, media treatments</a:t>
            </a:r>
            <a:r>
              <a:rPr lang="en-GB" sz="2000" dirty="0"/>
              <a:t> and your understanding of its treatment in an international context.</a:t>
            </a:r>
          </a:p>
          <a:p>
            <a:endParaRPr lang="en-GB" sz="2000" dirty="0"/>
          </a:p>
          <a:p>
            <a:r>
              <a:rPr lang="en-GB" sz="1800" b="1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Formative task 2: How to analyse the issue you have chosen?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800" b="1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Individual and groupwork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Choose two sources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– from the list you provided by 10 October- and </a:t>
            </a:r>
            <a:r>
              <a:rPr lang="en-GB" sz="1800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why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you have chosen these 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Ask how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these documents help you- and others- to understand policy and practice that relates to your chosen issue</a:t>
            </a:r>
          </a:p>
          <a:p>
            <a:endParaRPr lang="en-GB" sz="20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r>
              <a:rPr lang="en-GB" sz="1700" dirty="0"/>
              <a:t> 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82897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4557" y="150873"/>
            <a:ext cx="8697842" cy="6324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Assessment 1 – and preparing formative task 3  </a:t>
            </a:r>
          </a:p>
          <a:p>
            <a:endParaRPr lang="en-GB" b="1" dirty="0"/>
          </a:p>
          <a:p>
            <a:r>
              <a:rPr lang="en-GB" sz="2000" b="1" dirty="0"/>
              <a:t>Assessment Component 1 – 40% </a:t>
            </a:r>
            <a:r>
              <a:rPr lang="en-GB" sz="2000" dirty="0"/>
              <a:t>(Tue 7 November 2023) </a:t>
            </a:r>
            <a:r>
              <a:rPr lang="en-GB" sz="2000" b="1" dirty="0"/>
              <a:t>  </a:t>
            </a:r>
          </a:p>
          <a:p>
            <a:r>
              <a:rPr lang="en-GB" sz="2000" dirty="0">
                <a:highlight>
                  <a:srgbClr val="FFFF00"/>
                </a:highlight>
              </a:rPr>
              <a:t>Prepare a presentation for your fellow EdD students that critically evaluates a contemporary issue in education </a:t>
            </a:r>
            <a:r>
              <a:rPr lang="en-GB" sz="2000" dirty="0"/>
              <a:t>of your choice, its representation in official statements, media treatments </a:t>
            </a:r>
            <a:r>
              <a:rPr lang="en-GB" sz="2000" dirty="0">
                <a:highlight>
                  <a:srgbClr val="FFFF00"/>
                </a:highlight>
              </a:rPr>
              <a:t>and your understanding of its treatment in an international context.</a:t>
            </a:r>
          </a:p>
          <a:p>
            <a:endParaRPr lang="en-GB" sz="2000" dirty="0"/>
          </a:p>
          <a:p>
            <a:r>
              <a:rPr lang="en-GB" sz="1800" b="1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Preparing for formative task </a:t>
            </a:r>
            <a:r>
              <a:rPr lang="en-GB" b="1" dirty="0">
                <a:solidFill>
                  <a:srgbClr val="000000"/>
                </a:solidFill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3</a:t>
            </a:r>
            <a:r>
              <a:rPr lang="en-GB" sz="1800" b="1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: How to analyse the issue you have chosen?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An introduction to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Literature on policy implementation including Bronfenbrenner, Hodgson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Spours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(20060 and Qian et al (2023)- and references they cite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Literature on policy interpretation including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Ozga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(2000) on source, scope and patterns of policy and  Ball (2017; 2021) on Big P and small ‘p’ policies </a:t>
            </a:r>
          </a:p>
          <a:p>
            <a:endParaRPr lang="en-GB" sz="20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r>
              <a:rPr lang="en-GB" sz="1700" dirty="0"/>
              <a:t> 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690514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C03166A-9D36-4B2F-A015-3C5D1926AA47}"/>
              </a:ext>
            </a:extLst>
          </p:cNvPr>
          <p:cNvSpPr txBox="1"/>
          <p:nvPr/>
        </p:nvSpPr>
        <p:spPr>
          <a:xfrm>
            <a:off x="914399" y="339297"/>
            <a:ext cx="716942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What is education policy? </a:t>
            </a:r>
          </a:p>
          <a:p>
            <a:r>
              <a:rPr lang="en-GB" sz="2800" b="1" dirty="0"/>
              <a:t>Different perspectives ? 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4DA669-A336-4969-B654-AAB20E2A1D77}"/>
              </a:ext>
            </a:extLst>
          </p:cNvPr>
          <p:cNvSpPr txBox="1"/>
          <p:nvPr/>
        </p:nvSpPr>
        <p:spPr>
          <a:xfrm>
            <a:off x="914399" y="1360723"/>
            <a:ext cx="32499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‘…aims or goals, or statements of what ought to happen’</a:t>
            </a:r>
          </a:p>
          <a:p>
            <a:endParaRPr lang="en-GB" dirty="0"/>
          </a:p>
          <a:p>
            <a:r>
              <a:rPr lang="en-GB" dirty="0"/>
              <a:t>	       (Blakemore, 2003)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C1A93B-6C7C-4A7E-9178-CD8852404776}"/>
              </a:ext>
            </a:extLst>
          </p:cNvPr>
          <p:cNvSpPr txBox="1"/>
          <p:nvPr/>
        </p:nvSpPr>
        <p:spPr>
          <a:xfrm>
            <a:off x="715617" y="2743201"/>
            <a:ext cx="716942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‘The implicit or explicit specification of courses of purposive action being followed, or to be followed in dealing with a recognized problem or matter of concern, and directed towards the accomplishment of some intended or desired set of goals. Policy can also be thought of as a position or stance developed in response to a problem or issue of conflict, and directed towards a particular objective’ (Harman, 1984)</a:t>
            </a:r>
          </a:p>
          <a:p>
            <a:endParaRPr lang="en-GB" dirty="0"/>
          </a:p>
          <a:p>
            <a:r>
              <a:rPr lang="en-GB" b="1" dirty="0"/>
              <a:t>Compare these perspectives- with the following arguments of </a:t>
            </a:r>
            <a:r>
              <a:rPr lang="en-GB" b="1" dirty="0" err="1"/>
              <a:t>Ozga</a:t>
            </a:r>
            <a:r>
              <a:rPr lang="en-GB" b="1" dirty="0"/>
              <a:t> and Ball </a:t>
            </a:r>
          </a:p>
          <a:p>
            <a:endParaRPr lang="en-GB" dirty="0"/>
          </a:p>
          <a:p>
            <a:r>
              <a:rPr lang="en-GB" dirty="0"/>
              <a:t>					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6CEB66-F0F5-411F-A38C-C5584B4CFF71}"/>
              </a:ext>
            </a:extLst>
          </p:cNvPr>
          <p:cNvSpPr txBox="1"/>
          <p:nvPr/>
        </p:nvSpPr>
        <p:spPr>
          <a:xfrm>
            <a:off x="5367130" y="1293404"/>
            <a:ext cx="336919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‘operational statements of values’ </a:t>
            </a:r>
          </a:p>
          <a:p>
            <a:endParaRPr lang="en-GB" dirty="0"/>
          </a:p>
          <a:p>
            <a:r>
              <a:rPr lang="en-GB" dirty="0"/>
              <a:t>	             (Kogan, 1975)</a:t>
            </a:r>
          </a:p>
        </p:txBody>
      </p:sp>
    </p:spTree>
    <p:extLst>
      <p:ext uri="{BB962C8B-B14F-4D97-AF65-F5344CB8AC3E}">
        <p14:creationId xmlns:p14="http://schemas.microsoft.com/office/powerpoint/2010/main" val="20236480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ol Create My Own Morph Plasticine Kit at John Lewis &amp;amp; Partners">
            <a:extLst>
              <a:ext uri="{FF2B5EF4-FFF2-40B4-BE49-F238E27FC236}">
                <a16:creationId xmlns:a16="http://schemas.microsoft.com/office/drawing/2014/main" id="{55679A49-10F2-4338-901D-61B619CBAA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538" y="1182231"/>
            <a:ext cx="2247462" cy="299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7D9B83-CFB1-4717-AC39-B83E66151B89}"/>
              </a:ext>
            </a:extLst>
          </p:cNvPr>
          <p:cNvSpPr txBox="1"/>
          <p:nvPr/>
        </p:nvSpPr>
        <p:spPr>
          <a:xfrm>
            <a:off x="1591408" y="980648"/>
            <a:ext cx="5952392" cy="29956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‘It is crucial to recognize that the policies themselves, the text, are not necessarily clear or closed or complete’ </a:t>
            </a:r>
          </a:p>
          <a:p>
            <a:pPr>
              <a:spcAft>
                <a:spcPts val="800"/>
              </a:spcAf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				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(Ball, 1993)</a:t>
            </a:r>
            <a:endParaRPr lang="en-GB" dirty="0"/>
          </a:p>
          <a:p>
            <a:pPr>
              <a:spcAft>
                <a:spcPts val="800"/>
              </a:spcAft>
            </a:pPr>
            <a:endParaRPr lang="en-GB" dirty="0"/>
          </a:p>
          <a:p>
            <a:pPr>
              <a:spcAft>
                <a:spcPts val="800"/>
              </a:spcAft>
            </a:pPr>
            <a:r>
              <a:rPr lang="en-GB" dirty="0"/>
              <a:t>‘Education policy, even when centrally mandated, is interpreted, translated, adjusted and worked differently by diverse sets of policy actors, in processes of enactment in specific contexts.’</a:t>
            </a:r>
          </a:p>
          <a:p>
            <a:pPr>
              <a:spcAft>
                <a:spcPts val="800"/>
              </a:spcAft>
            </a:pPr>
            <a:r>
              <a:rPr lang="en-GB" dirty="0"/>
              <a:t>				(Singh et al, 2013)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863521-484F-4CF4-8A3E-05082781AC66}"/>
              </a:ext>
            </a:extLst>
          </p:cNvPr>
          <p:cNvSpPr txBox="1"/>
          <p:nvPr/>
        </p:nvSpPr>
        <p:spPr>
          <a:xfrm>
            <a:off x="543340" y="166567"/>
            <a:ext cx="76597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What is education policy ? Different perspectives </a:t>
            </a:r>
          </a:p>
          <a:p>
            <a:pPr algn="ctr"/>
            <a:r>
              <a:rPr lang="en-GB" sz="2400" b="1" dirty="0"/>
              <a:t>When it moves, it morphs!</a:t>
            </a:r>
          </a:p>
        </p:txBody>
      </p:sp>
    </p:spTree>
    <p:extLst>
      <p:ext uri="{BB962C8B-B14F-4D97-AF65-F5344CB8AC3E}">
        <p14:creationId xmlns:p14="http://schemas.microsoft.com/office/powerpoint/2010/main" val="17194861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cological systems theory - Wikipedia">
            <a:extLst>
              <a:ext uri="{FF2B5EF4-FFF2-40B4-BE49-F238E27FC236}">
                <a16:creationId xmlns:a16="http://schemas.microsoft.com/office/drawing/2014/main" id="{9DD1187E-027F-A09F-2857-059E6AA09D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940" y="910425"/>
            <a:ext cx="5883964" cy="5589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309D1CE-5295-A111-B38F-0CEB83F7E93F}"/>
              </a:ext>
            </a:extLst>
          </p:cNvPr>
          <p:cNvSpPr txBox="1"/>
          <p:nvPr/>
        </p:nvSpPr>
        <p:spPr>
          <a:xfrm>
            <a:off x="927652" y="357809"/>
            <a:ext cx="76995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</a:rPr>
              <a:t>Bronfenbrenner and an ecological system </a:t>
            </a:r>
          </a:p>
        </p:txBody>
      </p:sp>
    </p:spTree>
    <p:extLst>
      <p:ext uri="{BB962C8B-B14F-4D97-AF65-F5344CB8AC3E}">
        <p14:creationId xmlns:p14="http://schemas.microsoft.com/office/powerpoint/2010/main" val="28695768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 contemporary policy issue and a policy framework </a:t>
            </a:r>
            <a:br>
              <a:rPr lang="en-GB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en-GB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(Hodgson and Spours,2006)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00337"/>
            <a:ext cx="8280920" cy="51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42989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4557" y="150873"/>
            <a:ext cx="8697842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Assessment 1 – and preparation for formative task 3  </a:t>
            </a:r>
          </a:p>
          <a:p>
            <a:endParaRPr lang="en-GB" b="1" dirty="0"/>
          </a:p>
          <a:p>
            <a:r>
              <a:rPr lang="en-GB" sz="2000" b="1" dirty="0"/>
              <a:t>Assessment Component 1 – 40% </a:t>
            </a:r>
            <a:r>
              <a:rPr lang="en-GB" sz="2000" dirty="0"/>
              <a:t>(Tue 7 November 2023) </a:t>
            </a:r>
            <a:r>
              <a:rPr lang="en-GB" sz="2000" b="1" dirty="0"/>
              <a:t>  </a:t>
            </a:r>
          </a:p>
          <a:p>
            <a:r>
              <a:rPr lang="en-GB" sz="2000" dirty="0">
                <a:highlight>
                  <a:srgbClr val="FFFF00"/>
                </a:highlight>
              </a:rPr>
              <a:t>Prepare a presentation for your fellow EdD students that critically evaluates a contemporary issue in education of your choice, </a:t>
            </a:r>
            <a:r>
              <a:rPr lang="en-GB" sz="2000" dirty="0"/>
              <a:t>its representation in official statements, media treatments </a:t>
            </a:r>
            <a:r>
              <a:rPr lang="en-GB" sz="2000" dirty="0">
                <a:highlight>
                  <a:srgbClr val="FFFF00"/>
                </a:highlight>
              </a:rPr>
              <a:t>and your understanding of its treatment in an international context.</a:t>
            </a:r>
          </a:p>
          <a:p>
            <a:endParaRPr lang="en-GB" sz="2000" dirty="0"/>
          </a:p>
          <a:p>
            <a:r>
              <a:rPr lang="en-GB" sz="2000" b="1" dirty="0">
                <a:solidFill>
                  <a:srgbClr val="00B050"/>
                </a:solidFill>
              </a:rPr>
              <a:t>Why Qian et al (2023) ?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Keywords cited: Policy; China; narrative; education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highlight>
                  <a:srgbClr val="FFFF00"/>
                </a:highlight>
              </a:rPr>
              <a:t>Keywords I added to my search ( because of our module – and its purpose): actors; agendas; implementation; interpretation; interpretations</a:t>
            </a:r>
          </a:p>
          <a:p>
            <a:endParaRPr lang="en-GB" sz="2000" dirty="0"/>
          </a:p>
          <a:p>
            <a:r>
              <a:rPr lang="en-GB" sz="2000" b="1" dirty="0">
                <a:solidFill>
                  <a:srgbClr val="00B050"/>
                </a:solidFill>
              </a:rPr>
              <a:t>After session 2- and before session 3-: Read pages 1-4 of Qian et al and make notes on their arguments and perspectives (refer to slides on critical thinking)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What is the policy?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What are the different perspectives on the same policy?</a:t>
            </a:r>
          </a:p>
          <a:p>
            <a:endParaRPr lang="en-GB" sz="1700" dirty="0"/>
          </a:p>
          <a:p>
            <a:r>
              <a:rPr lang="en-GB" sz="1700" dirty="0"/>
              <a:t> 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685055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1A0F7C-6EB9-5A31-0CA3-AD8510F248D9}"/>
              </a:ext>
            </a:extLst>
          </p:cNvPr>
          <p:cNvSpPr txBox="1"/>
          <p:nvPr/>
        </p:nvSpPr>
        <p:spPr>
          <a:xfrm>
            <a:off x="371061" y="212036"/>
            <a:ext cx="836212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Policy interpretation ? </a:t>
            </a:r>
            <a:r>
              <a:rPr lang="en-GB" sz="2000" b="1" dirty="0" err="1">
                <a:effectLst/>
                <a:ea typeface="Times New Roman" panose="02020603050405020304" pitchFamily="18" charset="0"/>
              </a:rPr>
              <a:t>Ozga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 (2000)</a:t>
            </a:r>
          </a:p>
          <a:p>
            <a:pPr lvl="0" algn="just">
              <a:lnSpc>
                <a:spcPct val="150000"/>
              </a:lnSpc>
            </a:pPr>
            <a:r>
              <a:rPr lang="en-GB" sz="2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Source of text: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What is the policy text, who has produced it and who are the audiences it is intended for?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457200"/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Scope of text: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What is/are purpose(s) of the text? What does it assume the policy, as presented in the text, can do?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Patterns of text in two ways: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Examples of any patterns of words and phrases and how they are used in those specific texts and contexts- given the audience(s) and purpose(s). 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9065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B1BCC1-0D8E-7284-C01C-17CDBBF9C78B}"/>
              </a:ext>
            </a:extLst>
          </p:cNvPr>
          <p:cNvSpPr txBox="1"/>
          <p:nvPr/>
        </p:nvSpPr>
        <p:spPr>
          <a:xfrm>
            <a:off x="808384" y="477078"/>
            <a:ext cx="7858538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Policy interpretation : </a:t>
            </a:r>
            <a:r>
              <a:rPr lang="en-GB" sz="2000" b="1" dirty="0" err="1">
                <a:effectLst/>
                <a:ea typeface="Times New Roman" panose="02020603050405020304" pitchFamily="18" charset="0"/>
              </a:rPr>
              <a:t>Ozga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 and narratives ( 2000:95) </a:t>
            </a:r>
          </a:p>
          <a:p>
            <a:pPr marL="457200" algn="just">
              <a:lnSpc>
                <a:spcPct val="200000"/>
              </a:lnSpc>
            </a:pPr>
            <a:r>
              <a:rPr lang="en-GB" sz="2000" dirty="0">
                <a:effectLst/>
                <a:ea typeface="Times New Roman" panose="02020603050405020304" pitchFamily="18" charset="0"/>
              </a:rPr>
              <a:t> </a:t>
            </a:r>
          </a:p>
          <a:p>
            <a:pPr marL="457200" algn="just">
              <a:lnSpc>
                <a:spcPct val="150000"/>
              </a:lnSpc>
            </a:pPr>
            <a:r>
              <a:rPr lang="en-GB" sz="2000" dirty="0">
                <a:effectLst/>
                <a:ea typeface="Times New Roman" panose="02020603050405020304" pitchFamily="18" charset="0"/>
              </a:rPr>
              <a:t>I think it is also useful to think about policy texts as carrying particular narratives ; that is , they tell a story about what is possible or desirable to achieve through education policy. They are thus able to be read as any narrative is read: they may be scrutinized for </a:t>
            </a:r>
          </a:p>
          <a:p>
            <a:pPr marL="457200" algn="just">
              <a:lnSpc>
                <a:spcPct val="200000"/>
              </a:lnSpc>
            </a:pPr>
            <a:r>
              <a:rPr lang="en-GB" sz="2000" dirty="0">
                <a:effectLst/>
                <a:ea typeface="Times New Roman" panose="02020603050405020304" pitchFamily="18" charset="0"/>
              </a:rPr>
              <a:t> </a:t>
            </a:r>
          </a:p>
          <a:p>
            <a:pPr marL="342900" lvl="0" indent="-342900" algn="just">
              <a:lnSpc>
                <a:spcPct val="200000"/>
              </a:lnSpc>
              <a:buFont typeface="Symbol" pitchFamily="2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their portrayal of character and plot for  </a:t>
            </a:r>
          </a:p>
          <a:p>
            <a:pPr marL="342900" lvl="0" indent="-342900" algn="just">
              <a:lnSpc>
                <a:spcPct val="200000"/>
              </a:lnSpc>
              <a:buFont typeface="Symbol" pitchFamily="2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their use of particular forms of language in order to produce impressions or responses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7559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3C7CDB-BB9E-996B-514E-B4D66EBB2210}"/>
              </a:ext>
            </a:extLst>
          </p:cNvPr>
          <p:cNvSpPr txBox="1"/>
          <p:nvPr/>
        </p:nvSpPr>
        <p:spPr>
          <a:xfrm>
            <a:off x="609599" y="463826"/>
            <a:ext cx="8123583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Policy interpretation ( Ball, 2017;2021)</a:t>
            </a:r>
          </a:p>
          <a:p>
            <a:endParaRPr lang="en-US" sz="2000" dirty="0"/>
          </a:p>
          <a:p>
            <a:pPr algn="just">
              <a:lnSpc>
                <a:spcPct val="200000"/>
              </a:lnSpc>
            </a:pPr>
            <a:r>
              <a:rPr lang="en-GB" sz="2000" b="1" dirty="0">
                <a:effectLst/>
                <a:ea typeface="Times New Roman" panose="02020603050405020304" pitchFamily="18" charset="0"/>
              </a:rPr>
              <a:t>See also Ball’s distinction (2017) between Big P and small p policy : 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457200" algn="just">
              <a:lnSpc>
                <a:spcPct val="200000"/>
              </a:lnSpc>
            </a:pPr>
            <a:r>
              <a:rPr lang="en-GB" sz="2000" dirty="0">
                <a:effectLst/>
                <a:ea typeface="Times New Roman" panose="02020603050405020304" pitchFamily="18" charset="0"/>
              </a:rPr>
              <a:t>big –P policy that is ‘formal’ and usually legislated policy…. But we need to remain aware that policies are made  and remade in many sites, and there are many little-p policies that are formed and enacted within localities and institutions (Ball,2017:10)	</a:t>
            </a:r>
          </a:p>
          <a:p>
            <a:endParaRPr lang="en-US" sz="20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7099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49F2DC-A3EE-807C-DC03-D07F9F58548E}"/>
              </a:ext>
            </a:extLst>
          </p:cNvPr>
          <p:cNvSpPr txBox="1"/>
          <p:nvPr/>
        </p:nvSpPr>
        <p:spPr>
          <a:xfrm>
            <a:off x="887895" y="609600"/>
            <a:ext cx="772601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Further resources : Criticality and critical thinking : </a:t>
            </a:r>
          </a:p>
          <a:p>
            <a:endParaRPr lang="en-US" sz="2400" dirty="0"/>
          </a:p>
          <a:p>
            <a:r>
              <a:rPr lang="en-US" sz="2400" dirty="0"/>
              <a:t>Tools we can use and two examples from Wales- and then your examples from China</a:t>
            </a:r>
          </a:p>
          <a:p>
            <a:endParaRPr lang="en-US" sz="2400" dirty="0"/>
          </a:p>
          <a:p>
            <a:r>
              <a:rPr lang="en-US" sz="2400" b="1" dirty="0"/>
              <a:t>What next ?  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What is criticality and critical thinking?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Critical thinking: questions to ask?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Examples from Wales ( introduced by Cindy and Olga)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Could tools apply to an issue you choose?</a:t>
            </a:r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622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70588" y="274721"/>
            <a:ext cx="53984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do we mean by criticality?</a:t>
            </a:r>
          </a:p>
        </p:txBody>
      </p:sp>
      <p:sp>
        <p:nvSpPr>
          <p:cNvPr id="3" name="Rectangle 2"/>
          <p:cNvSpPr/>
          <p:nvPr/>
        </p:nvSpPr>
        <p:spPr>
          <a:xfrm>
            <a:off x="1345223" y="125420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critical </a:t>
            </a:r>
            <a:r>
              <a:rPr lang="en-GB" b="1" i="1" dirty="0">
                <a:solidFill>
                  <a:srgbClr val="5D2FC1"/>
                </a:solidFill>
                <a:latin typeface="Arial" panose="020B0604020202020204" pitchFamily="34" charset="0"/>
              </a:rPr>
              <a:t>adjective</a:t>
            </a:r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 </a:t>
            </a:r>
            <a:r>
              <a:rPr lang="en-GB" b="1" cap="all" dirty="0">
                <a:solidFill>
                  <a:srgbClr val="5D2FC1"/>
                </a:solidFill>
                <a:latin typeface="Arial" panose="020B0604020202020204" pitchFamily="34" charset="0"/>
              </a:rPr>
              <a:t>(NOT PLEASED)</a:t>
            </a:r>
            <a:endParaRPr lang="en-GB" b="1" dirty="0">
              <a:solidFill>
                <a:srgbClr val="5D2FC1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1D2A57"/>
                </a:solidFill>
                <a:latin typeface="Arial" panose="020B0604020202020204" pitchFamily="34" charset="0"/>
              </a:rPr>
              <a:t> </a:t>
            </a:r>
          </a:p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saying that someone or something is bad or wrong</a:t>
            </a:r>
            <a:endParaRPr lang="en-GB" b="1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345223" y="2682673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critical </a:t>
            </a:r>
            <a:r>
              <a:rPr lang="en-GB" b="1" i="1" dirty="0">
                <a:solidFill>
                  <a:srgbClr val="5D2FC1"/>
                </a:solidFill>
                <a:latin typeface="Arial" panose="020B0604020202020204" pitchFamily="34" charset="0"/>
              </a:rPr>
              <a:t>adjective</a:t>
            </a:r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 </a:t>
            </a:r>
            <a:r>
              <a:rPr lang="en-GB" b="1" cap="all" dirty="0">
                <a:solidFill>
                  <a:srgbClr val="5D2FC1"/>
                </a:solidFill>
                <a:latin typeface="Arial" panose="020B0604020202020204" pitchFamily="34" charset="0"/>
              </a:rPr>
              <a:t>(IMPORTANT)</a:t>
            </a:r>
            <a:endParaRPr lang="en-GB" b="1" dirty="0">
              <a:solidFill>
                <a:srgbClr val="5D2FC1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1D2A57"/>
                </a:solidFill>
                <a:latin typeface="Arial" panose="020B0604020202020204" pitchFamily="34" charset="0"/>
              </a:rPr>
              <a:t> </a:t>
            </a:r>
          </a:p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of the greatest importance to the way things might happen</a:t>
            </a:r>
            <a:endParaRPr lang="en-GB" b="1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345223" y="4111137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critical </a:t>
            </a:r>
            <a:r>
              <a:rPr lang="en-GB" b="1" i="1" dirty="0">
                <a:solidFill>
                  <a:srgbClr val="5D2FC1"/>
                </a:solidFill>
                <a:latin typeface="Arial" panose="020B0604020202020204" pitchFamily="34" charset="0"/>
              </a:rPr>
              <a:t>adjective</a:t>
            </a:r>
            <a:r>
              <a:rPr lang="en-GB" b="1" dirty="0">
                <a:solidFill>
                  <a:srgbClr val="5D2FC1"/>
                </a:solidFill>
                <a:latin typeface="Arial" panose="020B0604020202020204" pitchFamily="34" charset="0"/>
              </a:rPr>
              <a:t> </a:t>
            </a:r>
            <a:r>
              <a:rPr lang="en-GB" b="1" cap="all" dirty="0">
                <a:solidFill>
                  <a:srgbClr val="5D2FC1"/>
                </a:solidFill>
                <a:latin typeface="Arial" panose="020B0604020202020204" pitchFamily="34" charset="0"/>
              </a:rPr>
              <a:t>(GIVING OPINIONS)</a:t>
            </a:r>
            <a:endParaRPr lang="en-GB" b="1" dirty="0">
              <a:solidFill>
                <a:srgbClr val="5D2FC1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1D2A57"/>
                </a:solidFill>
                <a:latin typeface="Arial" panose="020B0604020202020204" pitchFamily="34" charset="0"/>
              </a:rPr>
              <a:t> </a:t>
            </a:r>
          </a:p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giving opinions or judgments on books,plays, films, etc</a:t>
            </a:r>
            <a:endParaRPr lang="en-GB" b="1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31523" y="5126800"/>
            <a:ext cx="2980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(Cambridge Dictionary, 2021)</a:t>
            </a:r>
          </a:p>
        </p:txBody>
      </p:sp>
    </p:spTree>
    <p:extLst>
      <p:ext uri="{BB962C8B-B14F-4D97-AF65-F5344CB8AC3E}">
        <p14:creationId xmlns:p14="http://schemas.microsoft.com/office/powerpoint/2010/main" val="38190644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38853" y="412708"/>
            <a:ext cx="2866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thinking…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6623" y="1397757"/>
            <a:ext cx="71921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Critical thinking ‘examines assumptions, discerns hidden values, evaluates evidence, and assesses conclusions.’									(Petress, 2004)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‘Critical thinking is the art of making clear, reasoned judgements based on interpreting, understanding, applying and synthesising evidence gathered from observation, reading and experimentation.’</a:t>
            </a:r>
          </a:p>
          <a:p>
            <a:r>
              <a:rPr lang="en-GB" dirty="0"/>
              <a:t>					(Burns &amp; Sinfield, 2016) 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‘Critical thinking means questioning not only assumptions of others, but also questioning your own assumptions.’</a:t>
            </a:r>
          </a:p>
          <a:p>
            <a:r>
              <a:rPr lang="en-GB" dirty="0"/>
              <a:t>					(Barnet &amp; Bedau, 2011)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868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762000" y="734378"/>
          <a:ext cx="8020050" cy="4389120"/>
        </p:xfrm>
        <a:graphic>
          <a:graphicData uri="http://schemas.openxmlformats.org/drawingml/2006/table">
            <a:tbl>
              <a:tblPr firstRow="1" bandRow="1">
                <a:effectLst>
                  <a:reflection stA="0" endPos="65000" dist="50800" dir="5400000" sy="-100000" algn="bl" rotWithShape="0"/>
                </a:effectLst>
                <a:tableStyleId>{3B4B98B0-60AC-42C2-AFA5-B58CD77FA1E5}</a:tableStyleId>
              </a:tblPr>
              <a:tblGrid>
                <a:gridCol w="4010025">
                  <a:extLst>
                    <a:ext uri="{9D8B030D-6E8A-4147-A177-3AD203B41FA5}">
                      <a16:colId xmlns:a16="http://schemas.microsoft.com/office/drawing/2014/main" val="361124483"/>
                    </a:ext>
                  </a:extLst>
                </a:gridCol>
                <a:gridCol w="4010025">
                  <a:extLst>
                    <a:ext uri="{9D8B030D-6E8A-4147-A177-3AD203B41FA5}">
                      <a16:colId xmlns:a16="http://schemas.microsoft.com/office/drawing/2014/main" val="3646870771"/>
                    </a:ext>
                  </a:extLst>
                </a:gridCol>
              </a:tblGrid>
              <a:tr h="841951">
                <a:tc>
                  <a:txBody>
                    <a:bodyPr/>
                    <a:lstStyle/>
                    <a:p>
                      <a:r>
                        <a:rPr lang="en-GB" b="1" dirty="0"/>
                        <a:t>Where</a:t>
                      </a:r>
                      <a:r>
                        <a:rPr lang="en-GB" b="0" dirty="0"/>
                        <a:t> did you find the information?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i="1" dirty="0"/>
                        <a:t>Was it presented to you? Did you search for it? How hard did</a:t>
                      </a:r>
                      <a:r>
                        <a:rPr lang="en-GB" b="0" i="1" baseline="0" dirty="0"/>
                        <a:t> you have to look? Is your source reputable?</a:t>
                      </a:r>
                      <a:endParaRPr lang="en-GB" b="0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</a:t>
                      </a:r>
                      <a:r>
                        <a:rPr lang="en-GB" b="0" dirty="0"/>
                        <a:t> are the key messages or results/findings?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i="1" dirty="0"/>
                        <a:t>What are its claims to new knowledge?</a:t>
                      </a:r>
                      <a:r>
                        <a:rPr lang="en-GB" b="0" i="1" baseline="0" dirty="0"/>
                        <a:t> What is their point? How does it compare to your own?</a:t>
                      </a:r>
                      <a:endParaRPr lang="en-GB" b="0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07672333"/>
                  </a:ext>
                </a:extLst>
              </a:tr>
              <a:tr h="8419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How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has the author/speaker</a:t>
                      </a:r>
                      <a:r>
                        <a:rPr lang="en-GB" baseline="0" dirty="0">
                          <a:solidFill>
                            <a:schemeClr val="tx1"/>
                          </a:solidFill>
                        </a:rPr>
                        <a:t> come to their conclusions?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dirty="0"/>
                        <a:t>Is</a:t>
                      </a:r>
                      <a:r>
                        <a:rPr lang="en-GB" i="1" baseline="0" dirty="0"/>
                        <a:t> their line of reasoning logical? What did they do to come to their conclusions? Are they reliable/based on evidence?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Who </a:t>
                      </a:r>
                      <a:r>
                        <a:rPr lang="en-GB" dirty="0"/>
                        <a:t>has written/said it?</a:t>
                      </a:r>
                    </a:p>
                    <a:p>
                      <a:endParaRPr lang="en-GB" dirty="0"/>
                    </a:p>
                    <a:p>
                      <a:r>
                        <a:rPr lang="en-GB" i="1" dirty="0"/>
                        <a:t>Is the author speaking as an individual or on behalf</a:t>
                      </a:r>
                      <a:r>
                        <a:rPr lang="en-GB" i="1" baseline="0" dirty="0"/>
                        <a:t> of an organisation/employer? Are they an expert/do they have credibility? Can you identify bias?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970563565"/>
                  </a:ext>
                </a:extLst>
              </a:tr>
              <a:tr h="487797">
                <a:tc>
                  <a:txBody>
                    <a:bodyPr/>
                    <a:lstStyle/>
                    <a:p>
                      <a:r>
                        <a:rPr lang="en-GB" b="1" dirty="0"/>
                        <a:t>When</a:t>
                      </a:r>
                      <a:r>
                        <a:rPr lang="en-GB" dirty="0"/>
                        <a:t> was it</a:t>
                      </a:r>
                      <a:r>
                        <a:rPr lang="en-GB" baseline="0" dirty="0"/>
                        <a:t> written/said?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baseline="0" dirty="0"/>
                        <a:t>Is it recent and relevant?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Why</a:t>
                      </a:r>
                      <a:r>
                        <a:rPr lang="en-GB" dirty="0"/>
                        <a:t> has it</a:t>
                      </a:r>
                      <a:r>
                        <a:rPr lang="en-GB" baseline="0" dirty="0"/>
                        <a:t> been written/said?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baseline="0" dirty="0"/>
                        <a:t>Who is it aimed at? What are its aims?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4109581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195739" y="162448"/>
            <a:ext cx="51525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Six questions to trigger critical thinking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1885950" y="5233763"/>
            <a:ext cx="7258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(Aveyard, Sharp &amp; Woolliams, 2011; adapted from Woolliams et al, 2009)</a:t>
            </a:r>
          </a:p>
        </p:txBody>
      </p:sp>
    </p:spTree>
    <p:extLst>
      <p:ext uri="{BB962C8B-B14F-4D97-AF65-F5344CB8AC3E}">
        <p14:creationId xmlns:p14="http://schemas.microsoft.com/office/powerpoint/2010/main" val="1260582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95899" y="784437"/>
            <a:ext cx="646908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Ask yourself…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Are there any hidden assumptions or agendas?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there a political motivation?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Does the evidence provided support the conclusions made?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 analysis fair? (subjective vs objective)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Why was something done – and what was its significance?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 timing significant?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How does one interpretation compare to another?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Why might authors agree/disagree?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Do opinions change over time?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What is the weight of evidence and how convincing is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Are the sources reputable?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What are their strengths/weaknesses?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238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42901" y="1165599"/>
            <a:ext cx="664051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Being forensic in your analysis of a claim/policy/intervention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Considering a range of views – never rely on a single source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Careful construction of an argument, based on evidence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Justifying your position – and providing sound rationale for the decisions you take (feel free to disagree, but must explain why)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Spelling it out – never assume that your audience knows what you know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 don’t take anything for granted… ask questions and think about the ‘bigger picture’</a:t>
            </a:r>
          </a:p>
          <a:p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342901" y="393495"/>
            <a:ext cx="5594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thinking means…</a:t>
            </a:r>
          </a:p>
        </p:txBody>
      </p:sp>
    </p:spTree>
    <p:extLst>
      <p:ext uri="{BB962C8B-B14F-4D97-AF65-F5344CB8AC3E}">
        <p14:creationId xmlns:p14="http://schemas.microsoft.com/office/powerpoint/2010/main" val="18882056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6C17F41-64E4-C06E-B0D3-C1D1A2C60C3D}"/>
              </a:ext>
            </a:extLst>
          </p:cNvPr>
          <p:cNvSpPr txBox="1"/>
          <p:nvPr/>
        </p:nvSpPr>
        <p:spPr>
          <a:xfrm>
            <a:off x="954157" y="755374"/>
            <a:ext cx="7832034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References </a:t>
            </a:r>
          </a:p>
          <a:p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Ball,S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(1993) ‘What is Policy? Texts, Trajectories and Toolboxes’, </a:t>
            </a:r>
            <a:r>
              <a:rPr lang="en-GB" sz="20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Discourse: Studies in the Cultural Politics of Education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Vol 13 (2).</a:t>
            </a: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Ball,S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(2017; 2021) </a:t>
            </a:r>
            <a:r>
              <a:rPr lang="en-GB" sz="20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The Education Press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. 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Bristol : Policy Press.</a:t>
            </a: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Blakemore, K. (2003) 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Social Policy : An Introduction . 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Buckingham: Open University Press.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br>
              <a:rPr lang="en-GB" sz="2000" i="1" dirty="0"/>
            </a:br>
            <a:r>
              <a:rPr lang="en-GB" sz="2000" b="0" i="0" dirty="0">
                <a:solidFill>
                  <a:srgbClr val="202122"/>
                </a:solidFill>
                <a:effectLst/>
              </a:rPr>
              <a:t>Bronfenbrenner, U. (1977) 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2"/>
              </a:rPr>
              <a:t>"Toward an experimental ecology of human development"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. </a:t>
            </a:r>
            <a:r>
              <a:rPr lang="en-GB" sz="2000" b="0" i="1" dirty="0">
                <a:solidFill>
                  <a:srgbClr val="202122"/>
                </a:solidFill>
                <a:effectLst/>
              </a:rPr>
              <a:t>American Psychologist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.</a:t>
            </a:r>
            <a:r>
              <a:rPr lang="en-GB" sz="2000" i="0" dirty="0">
                <a:solidFill>
                  <a:srgbClr val="202122"/>
                </a:solidFill>
                <a:effectLst/>
              </a:rPr>
              <a:t> 32 (7)</a:t>
            </a:r>
            <a:r>
              <a:rPr lang="en-GB" sz="2000" dirty="0">
                <a:solidFill>
                  <a:srgbClr val="202122"/>
                </a:solidFill>
              </a:rPr>
              <a:t>, pp. 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513–531. Available at : 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3" tooltip="Doi (identifier)"/>
              </a:rPr>
              <a:t>doi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: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4"/>
              </a:rPr>
              <a:t>10.1037/0003-066X.32.7.513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 err="1">
                <a:solidFill>
                  <a:srgbClr val="000000"/>
                </a:solidFill>
                <a:ea typeface="Calibri" panose="020F0502020204030204" pitchFamily="34" charset="0"/>
              </a:rPr>
              <a:t>Harman,G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. (1984) ‘Conceptual and theoretical issues’ in </a:t>
            </a:r>
            <a:r>
              <a:rPr lang="en-GB" sz="2000" dirty="0" err="1">
                <a:solidFill>
                  <a:srgbClr val="000000"/>
                </a:solidFill>
                <a:ea typeface="Calibri" panose="020F0502020204030204" pitchFamily="34" charset="0"/>
              </a:rPr>
              <a:t>J.R.Hough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 (ed) 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Education Policy: An International Survey. 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London: Croom Helm.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IES</a:t>
            </a:r>
          </a:p>
        </p:txBody>
      </p:sp>
    </p:spTree>
    <p:extLst>
      <p:ext uri="{BB962C8B-B14F-4D97-AF65-F5344CB8AC3E}">
        <p14:creationId xmlns:p14="http://schemas.microsoft.com/office/powerpoint/2010/main" val="12935857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BB93D2-33CE-43D6-EB1D-C225894821BE}"/>
              </a:ext>
            </a:extLst>
          </p:cNvPr>
          <p:cNvSpPr txBox="1"/>
          <p:nvPr/>
        </p:nvSpPr>
        <p:spPr>
          <a:xfrm>
            <a:off x="728870" y="689113"/>
            <a:ext cx="776577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Hodgson, A. and </a:t>
            </a:r>
            <a:r>
              <a:rPr lang="en-GB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Spours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K. (2006) ‘</a:t>
            </a:r>
            <a:r>
              <a:rPr lang="en-GB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 analytical framework for policy engagement: the contested case of 14–19 reform in England’, </a:t>
            </a:r>
            <a:r>
              <a:rPr lang="en-GB" i="1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Journal of Education Policy</a:t>
            </a:r>
            <a:r>
              <a:rPr lang="en-GB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21(6), pp. 679–696.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Kogan, M. (1975) </a:t>
            </a:r>
            <a:r>
              <a:rPr lang="en-GB" b="0" i="1" dirty="0">
                <a:solidFill>
                  <a:srgbClr val="333333"/>
                </a:solidFill>
                <a:effectLst/>
              </a:rPr>
              <a:t>Educational policy-making: A study on interest groups and parliament</a:t>
            </a:r>
            <a:r>
              <a:rPr lang="en-GB" b="0" i="0" dirty="0">
                <a:solidFill>
                  <a:srgbClr val="333333"/>
                </a:solidFill>
                <a:effectLst/>
              </a:rPr>
              <a:t>. London: George Allen and Unwin Ltd.</a:t>
            </a: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Ozga, J. (2000) </a:t>
            </a:r>
            <a:r>
              <a:rPr lang="en-GB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Policy Research in Educational Settings</a:t>
            </a:r>
            <a:r>
              <a:rPr lang="en-GB" i="1" dirty="0"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Buckingham: Open University Press.</a:t>
            </a:r>
          </a:p>
          <a:p>
            <a:endParaRPr lang="en-GB" dirty="0">
              <a:solidFill>
                <a:srgbClr val="000000"/>
              </a:solidFill>
              <a:ea typeface="Calibri" panose="020F0502020204030204" pitchFamily="34" charset="0"/>
            </a:endParaRPr>
          </a:p>
          <a:p>
            <a:r>
              <a:rPr lang="en-GB" dirty="0">
                <a:effectLst/>
              </a:rPr>
              <a:t>Qian, H., </a:t>
            </a:r>
            <a:r>
              <a:rPr lang="en-GB" dirty="0" err="1">
                <a:effectLst/>
              </a:rPr>
              <a:t>Walker,A</a:t>
            </a:r>
            <a:r>
              <a:rPr lang="en-GB" dirty="0">
                <a:effectLst/>
              </a:rPr>
              <a:t>. </a:t>
            </a:r>
            <a:r>
              <a:rPr lang="en-GB" dirty="0"/>
              <a:t>and </a:t>
            </a:r>
            <a:r>
              <a:rPr lang="en-GB" dirty="0" err="1">
                <a:effectLst/>
              </a:rPr>
              <a:t>Chen,S</a:t>
            </a:r>
            <a:r>
              <a:rPr lang="en-GB" dirty="0">
                <a:effectLst/>
              </a:rPr>
              <a:t>. (2023) ‘The ‘Double- Reduction’ Education Policy in China: Three Prevailing Narratives’, </a:t>
            </a:r>
            <a:r>
              <a:rPr lang="en-GB" i="1" dirty="0">
                <a:effectLst/>
              </a:rPr>
              <a:t>Journal of Education Policy</a:t>
            </a:r>
            <a:r>
              <a:rPr lang="en-GB" dirty="0">
                <a:effectLst/>
              </a:rPr>
              <a:t>, pp.1-21.</a:t>
            </a: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dirty="0"/>
              <a:t>Singh, S., Thomas, S. and Harris, J. (2013) ‘Recontextualising policy discourse: a Bernsteinian perspective on policy interpretation, translation, enactment’, </a:t>
            </a:r>
            <a:r>
              <a:rPr lang="en-GB" i="1" dirty="0"/>
              <a:t>Journal of Education Policy</a:t>
            </a:r>
            <a:r>
              <a:rPr lang="en-GB" dirty="0"/>
              <a:t>, 28(4), pp. 465–480. </a:t>
            </a:r>
          </a:p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6877074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6480</TotalTime>
  <Words>2679</Words>
  <Application>Microsoft Macintosh PowerPoint</Application>
  <PresentationFormat>On-screen Show (4:3)</PresentationFormat>
  <Paragraphs>321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Calibri Light</vt:lpstr>
      <vt:lpstr>Helvetica</vt:lpstr>
      <vt:lpstr>Symbol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 contemporary policy issue and a policy framework  (Hodgson and Spours,2006)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Iain Jones</cp:lastModifiedBy>
  <cp:revision>295</cp:revision>
  <dcterms:created xsi:type="dcterms:W3CDTF">2017-02-08T11:33:06Z</dcterms:created>
  <dcterms:modified xsi:type="dcterms:W3CDTF">2023-10-18T07:50:44Z</dcterms:modified>
</cp:coreProperties>
</file>