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58" r:id="rId8"/>
    <p:sldId id="263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97" d="100"/>
          <a:sy n="97" d="100"/>
        </p:scale>
        <p:origin x="48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3D504-8D46-4220-832D-2D1E02BD4D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7F6E24-1DF4-4EB0-81FE-111B1AD286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30B05-0D1E-4CD9-B19C-013936442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75CC9-839A-4A11-BF8E-53CECCEFC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CBC62-F033-44FD-A394-CDF310501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78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567B6-86EB-4962-BD5B-28B9974EC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3CD51-10B2-43FD-9A36-2958D9A9A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8CBD8-07D4-45CA-8FE0-33E005B80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E5F6D6-AC28-4C8C-98B1-9EE8DBB72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C9716-3DC3-4542-B65F-0E3E8CDE0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454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6DD68-F0BB-4AA1-A46A-CFA26CE0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CB4FE-962B-4D55-A968-D711A2FA79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2DEE4-731F-45B7-8075-1B242A5FC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05D4F-6D84-41EA-95F3-9D4CDDD16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E60F3-EC93-48A4-BA03-F602C1D6B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004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0A9EC-1A3C-4F92-AF9D-A5B52E70C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6E6FE-0998-47E6-A4DB-B2395D5D1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6959FA-BEDE-45DE-A50A-E2295C0F42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310500-788E-44A3-A00E-0A66B4F18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8D4CB4-3FCB-4E74-976B-88A98B17B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8FBB9-76D4-475B-8AEA-ED36385E2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513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15ED5-C950-45C7-8B85-727F56816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DF629-9902-46AC-8113-5CC0CC12D6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8F565-8E2F-4A6B-814B-22B7A31AAC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9E4A24-268D-41D2-A5CD-2B0D12E402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A2F000-6EF3-43CF-89AA-F558B46BE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58FB96-1275-49A5-AB21-35E13BC4B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1D63D8-FC07-4C5B-B9CE-964958B14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919261-F6B6-4ED7-B9BE-E3B5ACD08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02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6F394-F73B-47C2-BDF9-B06F45665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AC48A3-0EBB-406B-9890-DACA45C88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4F189C-355E-4AEC-9009-41A3FB023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4DE689-2E1A-4DF5-8991-D01C57B9D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28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10F5CB-48E3-401F-9214-D5C4BC05B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89EBC6-109C-4635-8B70-D466C0694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0C50C6-A322-4207-8BEF-CD1FD0A3D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103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9AB39-3864-4068-80EE-D683FFB11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82536-3794-4187-848F-046ED957C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9BA31C-627C-499D-B45A-879496847B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21928B-DEA9-4455-A533-AF12D91A8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6AE54B-A118-4EEA-8047-491C5DF8C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237183-C36D-4D2C-A742-3E12DF1C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254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CAA91-B987-426B-8239-3C9C5E728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E1D99D-7223-46C5-A2D3-0DC666D42F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7B39F2-A5DF-481C-942D-76B987729F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24C5-63D1-45FB-8DF5-2C373B176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1C29E8-150B-4D22-8942-477E567FE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7DE965-8349-4E2A-A753-D031113DD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21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57C66-26AF-46BF-B346-B320FEEA1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68FEFC-C304-4241-8F67-439D8772DA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D45CA-BDAA-47FD-9D8C-3EC4ED575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A4C7A-7660-4C17-84FE-2474EE26B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C1635-226C-4FCD-9714-BB19748D0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02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DFB196-FCAE-4624-9878-49DA8C6FD7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07E7D2-5DB3-4124-825D-571A47DC5E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0CFA1B-1822-4E85-B88D-ACF7E2C52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4FC051-3CF1-4AED-8EAA-BF0AA530E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E5F6C-598B-4EC7-A999-22DBF51C9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599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6A2B0A-436D-4FB5-81F8-825A37CF9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093EF9-FEF7-42F8-9C71-7A30B1B44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CA20E-C786-43A2-A473-FB0176F27D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538142-CF6D-4ECD-9BC6-EB419A2DA27F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F6DF9-6D21-44F1-BBF2-DB6D64F565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3D312F-73C3-4571-8F30-7C56D3C65A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6CFE4-6FFC-4142-AE89-EA4CF9C71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97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35C2C-64E5-4A36-BDA5-A106A46110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Projection transformation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274E09-9DAD-4E6E-AA9B-273722C5CD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848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7BEFD-2C43-4A4B-8472-69B90A54E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Perspective transformation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80D46CB-42F0-4210-9F5A-B528B94B1B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1237" y="1915319"/>
            <a:ext cx="7629525" cy="4171950"/>
          </a:xfrm>
        </p:spPr>
      </p:pic>
    </p:spTree>
    <p:extLst>
      <p:ext uri="{BB962C8B-B14F-4D97-AF65-F5344CB8AC3E}">
        <p14:creationId xmlns:p14="http://schemas.microsoft.com/office/powerpoint/2010/main" val="548873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7BEFD-2C43-4A4B-8472-69B90A54E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Perspective transformation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80D46CB-42F0-4210-9F5A-B528B94B1B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95824" y="1690688"/>
            <a:ext cx="7516301" cy="411003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886E6C-7FBB-4421-A1C8-B8FAFB82DAF8}"/>
              </a:ext>
            </a:extLst>
          </p:cNvPr>
          <p:cNvSpPr txBox="1"/>
          <p:nvPr/>
        </p:nvSpPr>
        <p:spPr>
          <a:xfrm>
            <a:off x="838200" y="1690688"/>
            <a:ext cx="539115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field of view is the vertical angle of viewable space. The aspect ratio is the ratio width/height of the near and far clipping planes.</a:t>
            </a:r>
          </a:p>
          <a:p>
            <a:endParaRPr lang="en-GB" sz="3200" dirty="0"/>
          </a:p>
          <a:p>
            <a:r>
              <a:rPr lang="en-GB" sz="3200" dirty="0"/>
              <a:t>The truncated pyramid between the near   and far planes is is called a frustum.</a:t>
            </a:r>
          </a:p>
        </p:txBody>
      </p:sp>
    </p:spTree>
    <p:extLst>
      <p:ext uri="{BB962C8B-B14F-4D97-AF65-F5344CB8AC3E}">
        <p14:creationId xmlns:p14="http://schemas.microsoft.com/office/powerpoint/2010/main" val="3949000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6D2853-023C-40A7-900F-26AD5E5C12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78378" y="56665"/>
            <a:ext cx="4113622" cy="674466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1EABFE-3648-4B02-84ED-FD7B95C935F0}"/>
              </a:ext>
            </a:extLst>
          </p:cNvPr>
          <p:cNvSpPr txBox="1"/>
          <p:nvPr/>
        </p:nvSpPr>
        <p:spPr>
          <a:xfrm>
            <a:off x="1143000" y="504825"/>
            <a:ext cx="693537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perspective matrix is used to transform points in 3D space to their appropriate position on the near clipping plane, and it is built by first computing values:</a:t>
            </a:r>
          </a:p>
          <a:p>
            <a:r>
              <a:rPr lang="en-GB" sz="3200" dirty="0"/>
              <a:t> q, A, B, and C;</a:t>
            </a:r>
          </a:p>
          <a:p>
            <a:r>
              <a:rPr lang="en-GB" sz="3200" dirty="0"/>
              <a:t> and then using those values to construct the perspective matrix (right).</a:t>
            </a:r>
          </a:p>
          <a:p>
            <a:endParaRPr lang="en-GB" sz="3200" dirty="0"/>
          </a:p>
          <a:p>
            <a:r>
              <a:rPr lang="en-GB" sz="3200" dirty="0" err="1"/>
              <a:t>glm</a:t>
            </a:r>
            <a:r>
              <a:rPr lang="en-GB" sz="3200" dirty="0"/>
              <a:t>::perspective() builds this matrix for us!</a:t>
            </a:r>
          </a:p>
        </p:txBody>
      </p:sp>
    </p:spTree>
    <p:extLst>
      <p:ext uri="{BB962C8B-B14F-4D97-AF65-F5344CB8AC3E}">
        <p14:creationId xmlns:p14="http://schemas.microsoft.com/office/powerpoint/2010/main" val="1287183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67073-E11C-3BB3-1E9C-7851F157A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Clip space and normalised device coordinates</a:t>
            </a:r>
          </a:p>
        </p:txBody>
      </p:sp>
      <p:pic>
        <p:nvPicPr>
          <p:cNvPr id="1026" name="Picture 2" descr="Camera to Clip Space to NDC Space">
            <a:extLst>
              <a:ext uri="{FF2B5EF4-FFF2-40B4-BE49-F238E27FC236}">
                <a16:creationId xmlns:a16="http://schemas.microsoft.com/office/drawing/2014/main" id="{3E5F7DDF-8FCC-E005-5A4B-7A48B03C87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315996"/>
            <a:ext cx="10515600" cy="3370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325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7BEFD-2C43-4A4B-8472-69B90A54E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Orthographic transformation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6F2EF70-C36D-4B61-AD95-C7135EF89F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156" y="1290320"/>
            <a:ext cx="11814923" cy="5483787"/>
          </a:xfrm>
        </p:spPr>
      </p:pic>
    </p:spTree>
    <p:extLst>
      <p:ext uri="{BB962C8B-B14F-4D97-AF65-F5344CB8AC3E}">
        <p14:creationId xmlns:p14="http://schemas.microsoft.com/office/powerpoint/2010/main" val="393442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D065-D345-4D6B-82C6-5A1E97EAB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Orthographic transformation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F7123-879A-4CDC-A9D6-9532F1442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924" y="1406525"/>
            <a:ext cx="5751195" cy="51669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An orthographic matrix is built by defining:</a:t>
            </a:r>
          </a:p>
          <a:p>
            <a:pPr marL="514350" indent="-514350">
              <a:buAutoNum type="alphaLcParenBoth"/>
            </a:pPr>
            <a:r>
              <a:rPr lang="en-GB" dirty="0"/>
              <a:t>the distance </a:t>
            </a:r>
            <a:r>
              <a:rPr lang="en-GB" dirty="0" err="1"/>
              <a:t>Znear</a:t>
            </a:r>
            <a:r>
              <a:rPr lang="en-GB" dirty="0"/>
              <a:t> from the camera to the projection plane,</a:t>
            </a:r>
          </a:p>
          <a:p>
            <a:pPr marL="0" indent="0">
              <a:buNone/>
            </a:pPr>
            <a:r>
              <a:rPr lang="en-GB" dirty="0"/>
              <a:t>(b) the distance </a:t>
            </a:r>
            <a:r>
              <a:rPr lang="en-GB" dirty="0" err="1"/>
              <a:t>Zfar</a:t>
            </a:r>
            <a:r>
              <a:rPr lang="en-GB" dirty="0"/>
              <a:t> from the camera to the far clipping plane, and</a:t>
            </a:r>
          </a:p>
          <a:p>
            <a:pPr marL="0" indent="0">
              <a:buNone/>
            </a:pPr>
            <a:r>
              <a:rPr lang="en-GB" dirty="0"/>
              <a:t>(c) values for L, R, T, and B, with L and R corresponding to the X coordinates of the left and right boundaries of the projection plane respectively, and T and B corresponding to the Y coordinates of the top and bottom boundaries of the projection plane respectively.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B38922-9AB5-4A84-85CF-84FC7CBF8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107" y="1690688"/>
            <a:ext cx="6503893" cy="382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082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8E28D-291C-4064-8236-A269FB48F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2F551-1398-4BE7-8BC9-F456A1493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J. Foley, A. van Dam, S. </a:t>
            </a:r>
            <a:r>
              <a:rPr lang="en-GB" dirty="0" err="1"/>
              <a:t>Feiner</a:t>
            </a:r>
            <a:r>
              <a:rPr lang="en-GB" dirty="0"/>
              <a:t>, and J. Hughes, Computer Graphics – Principles and Practice, 2nd ed. (Addison-Wesley, 1995).</a:t>
            </a:r>
          </a:p>
        </p:txBody>
      </p:sp>
    </p:spTree>
    <p:extLst>
      <p:ext uri="{BB962C8B-B14F-4D97-AF65-F5344CB8AC3E}">
        <p14:creationId xmlns:p14="http://schemas.microsoft.com/office/powerpoint/2010/main" val="1629473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db0d35760826f3073adb3998e242982a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7b8232112cf0712e0c6e7beba9e1a3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5494C3-BEF3-42FD-BE04-6F95AEA06E0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73F053-261A-4427-93AE-1B1C922BE686}">
  <ds:schemaRefs>
    <ds:schemaRef ds:uri="http://schemas.microsoft.com/office/2006/metadata/properties"/>
    <ds:schemaRef ds:uri="d2d6d51c-be45-489c-bfaa-c0c3d4c0c982"/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696490a5-0429-499a-a254-a60426c02ef0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842A6AB-01C9-4775-8465-3EEEAD7339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249</Words>
  <Application>Microsoft Office PowerPoint</Application>
  <PresentationFormat>Widescreen</PresentationFormat>
  <Paragraphs>20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Projection transformation</vt:lpstr>
      <vt:lpstr>Perspective transformation</vt:lpstr>
      <vt:lpstr>Perspective transformation</vt:lpstr>
      <vt:lpstr>PowerPoint Presentation</vt:lpstr>
      <vt:lpstr>Clip space and normalised device coordinates</vt:lpstr>
      <vt:lpstr>Orthographic transformation</vt:lpstr>
      <vt:lpstr>Orthographic transformation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Projection transformation</dc:title>
  <dc:creator>Gordon Dickers</dc:creator>
  <cp:lastModifiedBy>Gordon Dickers</cp:lastModifiedBy>
  <cp:revision>3</cp:revision>
  <dcterms:created xsi:type="dcterms:W3CDTF">2021-10-08T10:23:35Z</dcterms:created>
  <dcterms:modified xsi:type="dcterms:W3CDTF">2023-10-25T10:10:09Z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