
<file path=[Content_Types].xml><?xml version="1.0" encoding="utf-8"?>
<Types xmlns="http://schemas.openxmlformats.org/package/2006/content-types">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handoutMasterIdLst>
    <p:handoutMasterId r:id="rId5"/>
  </p:handout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ACFF6"/>
    <a:srgbClr val="F8CBAC"/>
    <a:srgbClr val="F6F5B4"/>
    <a:srgbClr val="F9C4E5"/>
    <a:srgbClr val="F9A8A3"/>
    <a:srgbClr val="A2F4CD"/>
    <a:srgbClr val="DDA7FF"/>
    <a:srgbClr val="F7F2C3"/>
    <a:srgbClr val="CFFEFF"/>
    <a:srgbClr val="A8F6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3786DC-B812-0B44-B000-B3DB5932B107}" v="1509" dt="2022-09-22T19:03:44.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599"/>
  </p:normalViewPr>
  <p:slideViewPr>
    <p:cSldViewPr snapToGrid="0" snapToObjects="1">
      <p:cViewPr>
        <p:scale>
          <a:sx n="120" d="100"/>
          <a:sy n="120" d="100"/>
        </p:scale>
        <p:origin x="25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handoutMaster" Target="handoutMasters/handoutMaster1.xml"/><Relationship Id="rId10" Type="http://schemas.microsoft.com/office/2016/11/relationships/changesInfo" Target="changesInfos/changesInfo1.xml"/><Relationship Id="rId4" Type="http://schemas.openxmlformats.org/officeDocument/2006/relationships/notesMaster" Target="notesMasters/notes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y Murphy (2203999)" userId="95d454ea-886d-44c7-98ed-84e84855d9f2" providerId="ADAL" clId="{D83786DC-B812-0B44-B000-B3DB5932B107}"/>
    <pc:docChg chg="custSel modSld">
      <pc:chgData name="Ashley Murphy (2203999)" userId="95d454ea-886d-44c7-98ed-84e84855d9f2" providerId="ADAL" clId="{D83786DC-B812-0B44-B000-B3DB5932B107}" dt="2022-09-22T19:03:44.788" v="1508"/>
      <pc:docMkLst>
        <pc:docMk/>
      </pc:docMkLst>
      <pc:sldChg chg="addSp delSp modSp">
        <pc:chgData name="Ashley Murphy (2203999)" userId="95d454ea-886d-44c7-98ed-84e84855d9f2" providerId="ADAL" clId="{D83786DC-B812-0B44-B000-B3DB5932B107}" dt="2022-09-22T19:03:44.788" v="1508"/>
        <pc:sldMkLst>
          <pc:docMk/>
          <pc:sldMk cId="1048829621" sldId="256"/>
        </pc:sldMkLst>
        <pc:spChg chg="add mod">
          <ac:chgData name="Ashley Murphy (2203999)" userId="95d454ea-886d-44c7-98ed-84e84855d9f2" providerId="ADAL" clId="{D83786DC-B812-0B44-B000-B3DB5932B107}" dt="2022-09-22T17:53:32.064" v="485" actId="20577"/>
          <ac:spMkLst>
            <pc:docMk/>
            <pc:sldMk cId="1048829621" sldId="256"/>
            <ac:spMk id="2" creationId="{0146F54C-918E-E543-8DC7-5C1B8BD700E4}"/>
          </ac:spMkLst>
        </pc:spChg>
        <pc:spChg chg="mod">
          <ac:chgData name="Ashley Murphy (2203999)" userId="95d454ea-886d-44c7-98ed-84e84855d9f2" providerId="ADAL" clId="{D83786DC-B812-0B44-B000-B3DB5932B107}" dt="2022-09-22T18:53:48.241" v="1499" actId="20577"/>
          <ac:spMkLst>
            <pc:docMk/>
            <pc:sldMk cId="1048829621" sldId="256"/>
            <ac:spMk id="3" creationId="{2932D216-C93D-8D4F-BC4E-57EA13AAA4AE}"/>
          </ac:spMkLst>
        </pc:spChg>
        <pc:spChg chg="mod">
          <ac:chgData name="Ashley Murphy (2203999)" userId="95d454ea-886d-44c7-98ed-84e84855d9f2" providerId="ADAL" clId="{D83786DC-B812-0B44-B000-B3DB5932B107}" dt="2022-09-22T17:09:24.711" v="21" actId="1076"/>
          <ac:spMkLst>
            <pc:docMk/>
            <pc:sldMk cId="1048829621" sldId="256"/>
            <ac:spMk id="7" creationId="{7D6ACBCF-C2C1-2741-AFBA-362F89AABCEC}"/>
          </ac:spMkLst>
        </pc:spChg>
        <pc:spChg chg="mod">
          <ac:chgData name="Ashley Murphy (2203999)" userId="95d454ea-886d-44c7-98ed-84e84855d9f2" providerId="ADAL" clId="{D83786DC-B812-0B44-B000-B3DB5932B107}" dt="2022-09-22T17:48:16.845" v="410" actId="14100"/>
          <ac:spMkLst>
            <pc:docMk/>
            <pc:sldMk cId="1048829621" sldId="256"/>
            <ac:spMk id="10" creationId="{DC47BBEB-8C3B-F049-9F50-AC78EFA9C933}"/>
          </ac:spMkLst>
        </pc:spChg>
        <pc:spChg chg="mod">
          <ac:chgData name="Ashley Murphy (2203999)" userId="95d454ea-886d-44c7-98ed-84e84855d9f2" providerId="ADAL" clId="{D83786DC-B812-0B44-B000-B3DB5932B107}" dt="2022-09-22T17:52:01.751" v="442" actId="14100"/>
          <ac:spMkLst>
            <pc:docMk/>
            <pc:sldMk cId="1048829621" sldId="256"/>
            <ac:spMk id="11" creationId="{16C25FCA-CD02-104E-B300-35F0C8635D9A}"/>
          </ac:spMkLst>
        </pc:spChg>
        <pc:spChg chg="add del mod">
          <ac:chgData name="Ashley Murphy (2203999)" userId="95d454ea-886d-44c7-98ed-84e84855d9f2" providerId="ADAL" clId="{D83786DC-B812-0B44-B000-B3DB5932B107}" dt="2022-09-22T19:03:44.788" v="1508"/>
          <ac:spMkLst>
            <pc:docMk/>
            <pc:sldMk cId="1048829621" sldId="256"/>
            <ac:spMk id="12" creationId="{4B84EFBA-B5DD-1E43-8480-84695F3E84CD}"/>
          </ac:spMkLst>
        </pc:spChg>
        <pc:spChg chg="mod">
          <ac:chgData name="Ashley Murphy (2203999)" userId="95d454ea-886d-44c7-98ed-84e84855d9f2" providerId="ADAL" clId="{D83786DC-B812-0B44-B000-B3DB5932B107}" dt="2022-09-22T17:51:49.458" v="440" actId="14100"/>
          <ac:spMkLst>
            <pc:docMk/>
            <pc:sldMk cId="1048829621" sldId="256"/>
            <ac:spMk id="14" creationId="{66CFB99B-5E29-4C47-BC48-09148F8D5C24}"/>
          </ac:spMkLst>
        </pc:spChg>
        <pc:spChg chg="mod">
          <ac:chgData name="Ashley Murphy (2203999)" userId="95d454ea-886d-44c7-98ed-84e84855d9f2" providerId="ADAL" clId="{D83786DC-B812-0B44-B000-B3DB5932B107}" dt="2022-09-22T17:09:31.259" v="23" actId="20577"/>
          <ac:spMkLst>
            <pc:docMk/>
            <pc:sldMk cId="1048829621" sldId="256"/>
            <ac:spMk id="16" creationId="{C12C35D8-16CC-4147-B83D-182A7285BBEE}"/>
          </ac:spMkLst>
        </pc:spChg>
        <pc:spChg chg="mod">
          <ac:chgData name="Ashley Murphy (2203999)" userId="95d454ea-886d-44c7-98ed-84e84855d9f2" providerId="ADAL" clId="{D83786DC-B812-0B44-B000-B3DB5932B107}" dt="2022-09-22T17:08:38.040" v="9" actId="20577"/>
          <ac:spMkLst>
            <pc:docMk/>
            <pc:sldMk cId="1048829621" sldId="256"/>
            <ac:spMk id="17" creationId="{9F699DD0-FC9B-B44E-B286-464E234135E6}"/>
          </ac:spMkLst>
        </pc:spChg>
        <pc:spChg chg="mod">
          <ac:chgData name="Ashley Murphy (2203999)" userId="95d454ea-886d-44c7-98ed-84e84855d9f2" providerId="ADAL" clId="{D83786DC-B812-0B44-B000-B3DB5932B107}" dt="2022-09-22T18:45:13.976" v="1475" actId="20577"/>
          <ac:spMkLst>
            <pc:docMk/>
            <pc:sldMk cId="1048829621" sldId="256"/>
            <ac:spMk id="18" creationId="{9CE919C9-CCD8-9840-AC92-55D2D506490F}"/>
          </ac:spMkLst>
        </pc:spChg>
        <pc:spChg chg="mod">
          <ac:chgData name="Ashley Murphy (2203999)" userId="95d454ea-886d-44c7-98ed-84e84855d9f2" providerId="ADAL" clId="{D83786DC-B812-0B44-B000-B3DB5932B107}" dt="2022-09-22T17:53:26.023" v="483" actId="20577"/>
          <ac:spMkLst>
            <pc:docMk/>
            <pc:sldMk cId="1048829621" sldId="256"/>
            <ac:spMk id="19" creationId="{C447E107-4340-A14F-9ACA-CDFC79BFFBF7}"/>
          </ac:spMkLst>
        </pc:spChg>
        <pc:picChg chg="mod">
          <ac:chgData name="Ashley Murphy (2203999)" userId="95d454ea-886d-44c7-98ed-84e84855d9f2" providerId="ADAL" clId="{D83786DC-B812-0B44-B000-B3DB5932B107}" dt="2022-09-22T17:09:21.235" v="20" actId="1076"/>
          <ac:picMkLst>
            <pc:docMk/>
            <pc:sldMk cId="1048829621" sldId="256"/>
            <ac:picMk id="5" creationId="{F0DA7E19-FBA2-DB41-9F6B-C9616B19C477}"/>
          </ac:picMkLst>
        </pc:picChg>
        <pc:picChg chg="add del mod">
          <ac:chgData name="Ashley Murphy (2203999)" userId="95d454ea-886d-44c7-98ed-84e84855d9f2" providerId="ADAL" clId="{D83786DC-B812-0B44-B000-B3DB5932B107}" dt="2022-09-22T19:03:42.110" v="1506" actId="478"/>
          <ac:picMkLst>
            <pc:docMk/>
            <pc:sldMk cId="1048829621" sldId="256"/>
            <ac:picMk id="20" creationId="{C18A0287-3FD2-B14D-8A6E-F5F42B640D81}"/>
          </ac:picMkLst>
        </pc:picChg>
        <pc:picChg chg="mod">
          <ac:chgData name="Ashley Murphy (2203999)" userId="95d454ea-886d-44c7-98ed-84e84855d9f2" providerId="ADAL" clId="{D83786DC-B812-0B44-B000-B3DB5932B107}" dt="2022-09-22T17:52:35.046" v="449" actId="1076"/>
          <ac:picMkLst>
            <pc:docMk/>
            <pc:sldMk cId="1048829621" sldId="256"/>
            <ac:picMk id="21" creationId="{BA4899D2-7566-6D4D-B1AC-3312CE0E883C}"/>
          </ac:picMkLst>
        </pc:picChg>
      </pc:sldChg>
      <pc:sldChg chg="modSp">
        <pc:chgData name="Ashley Murphy (2203999)" userId="95d454ea-886d-44c7-98ed-84e84855d9f2" providerId="ADAL" clId="{D83786DC-B812-0B44-B000-B3DB5932B107}" dt="2022-09-22T18:47:08.798" v="1476" actId="20577"/>
        <pc:sldMkLst>
          <pc:docMk/>
          <pc:sldMk cId="287243111" sldId="257"/>
        </pc:sldMkLst>
        <pc:spChg chg="mod">
          <ac:chgData name="Ashley Murphy (2203999)" userId="95d454ea-886d-44c7-98ed-84e84855d9f2" providerId="ADAL" clId="{D83786DC-B812-0B44-B000-B3DB5932B107}" dt="2022-09-22T18:47:08.798" v="1476" actId="20577"/>
          <ac:spMkLst>
            <pc:docMk/>
            <pc:sldMk cId="287243111" sldId="257"/>
            <ac:spMk id="3" creationId="{A535C048-0DA5-BC46-B4AE-1332C339A33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3DDFB8E-C70F-D846-B052-5B1D674E4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ECG4005P  Student Number- 2203999 Word Count-</a:t>
            </a:r>
          </a:p>
        </p:txBody>
      </p:sp>
      <p:sp>
        <p:nvSpPr>
          <p:cNvPr id="3" name="Date Placeholder 2">
            <a:extLst>
              <a:ext uri="{FF2B5EF4-FFF2-40B4-BE49-F238E27FC236}">
                <a16:creationId xmlns:a16="http://schemas.microsoft.com/office/drawing/2014/main" id="{9981ED67-BF0E-E64A-88FD-D6EC675D774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859F904-A1CF-2F46-BE1B-DCB7FDD622D1}" type="datetimeFigureOut">
              <a:rPr lang="en-GB" smtClean="0"/>
              <a:t>22/09/2022</a:t>
            </a:fld>
            <a:endParaRPr lang="en-GB"/>
          </a:p>
        </p:txBody>
      </p:sp>
      <p:sp>
        <p:nvSpPr>
          <p:cNvPr id="4" name="Footer Placeholder 3">
            <a:extLst>
              <a:ext uri="{FF2B5EF4-FFF2-40B4-BE49-F238E27FC236}">
                <a16:creationId xmlns:a16="http://schemas.microsoft.com/office/drawing/2014/main" id="{84766C40-49B3-7043-9A1B-A16EEDB4C1C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97B3364-D5F1-B145-B703-BD524F0E574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1A1F230-0673-8D4C-8761-CD8791A0CC28}" type="slidenum">
              <a:rPr lang="en-GB" smtClean="0"/>
              <a:t>‹#›</a:t>
            </a:fld>
            <a:endParaRPr lang="en-GB"/>
          </a:p>
        </p:txBody>
      </p:sp>
    </p:spTree>
    <p:extLst>
      <p:ext uri="{BB962C8B-B14F-4D97-AF65-F5344CB8AC3E}">
        <p14:creationId xmlns:p14="http://schemas.microsoft.com/office/powerpoint/2010/main" val="3576250735"/>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ECG4005P  Student Number- 2203999 Word Count-</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E2114B-C3AD-D74C-A1BC-EB8FD27FDBED}" type="datetimeFigureOut">
              <a:rPr lang="en-GB" smtClean="0"/>
              <a:t>22/09/2022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D52E7E-6085-8E4A-A644-45EB09F4AE5F}" type="slidenum">
              <a:rPr lang="en-GB" smtClean="0"/>
              <a:t>‹#›</a:t>
            </a:fld>
            <a:endParaRPr lang="en-GB"/>
          </a:p>
        </p:txBody>
      </p:sp>
    </p:spTree>
    <p:extLst>
      <p:ext uri="{BB962C8B-B14F-4D97-AF65-F5344CB8AC3E}">
        <p14:creationId xmlns:p14="http://schemas.microsoft.com/office/powerpoint/2010/main" val="1765446569"/>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r>
              <a:rPr lang="en-GB"/>
              <a:t>ECG4005P  Student Number- 2203999 Word Count-</a:t>
            </a:r>
          </a:p>
        </p:txBody>
      </p:sp>
      <p:sp>
        <p:nvSpPr>
          <p:cNvPr id="5" name="Slide Number Placeholder 4"/>
          <p:cNvSpPr>
            <a:spLocks noGrp="1"/>
          </p:cNvSpPr>
          <p:nvPr>
            <p:ph type="sldNum" sz="quarter" idx="5"/>
          </p:nvPr>
        </p:nvSpPr>
        <p:spPr/>
        <p:txBody>
          <a:bodyPr/>
          <a:lstStyle/>
          <a:p>
            <a:fld id="{D3D52E7E-6085-8E4A-A644-45EB09F4AE5F}" type="slidenum">
              <a:rPr lang="en-GB" smtClean="0"/>
              <a:t>1</a:t>
            </a:fld>
            <a:endParaRPr lang="en-GB"/>
          </a:p>
        </p:txBody>
      </p:sp>
    </p:spTree>
    <p:extLst>
      <p:ext uri="{BB962C8B-B14F-4D97-AF65-F5344CB8AC3E}">
        <p14:creationId xmlns:p14="http://schemas.microsoft.com/office/powerpoint/2010/main" val="188823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81528-6943-CE44-B7B6-3E7999362F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5A5D491-1054-2748-857B-1E02E8D407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650353A-CE0A-B141-9DBA-6EA6364DEA58}"/>
              </a:ext>
            </a:extLst>
          </p:cNvPr>
          <p:cNvSpPr>
            <a:spLocks noGrp="1"/>
          </p:cNvSpPr>
          <p:nvPr>
            <p:ph type="dt" sz="half" idx="10"/>
          </p:nvPr>
        </p:nvSpPr>
        <p:spPr/>
        <p:txBody>
          <a:bodyPr/>
          <a:lstStyle/>
          <a:p>
            <a:fld id="{43BA4164-DEDE-8C4B-ADF1-423CAF2DD2EE}" type="datetimeFigureOut">
              <a:rPr lang="en-US" smtClean="0"/>
              <a:t>9/22/22</a:t>
            </a:fld>
            <a:endParaRPr lang="en-US"/>
          </a:p>
        </p:txBody>
      </p:sp>
      <p:sp>
        <p:nvSpPr>
          <p:cNvPr id="5" name="Footer Placeholder 4">
            <a:extLst>
              <a:ext uri="{FF2B5EF4-FFF2-40B4-BE49-F238E27FC236}">
                <a16:creationId xmlns:a16="http://schemas.microsoft.com/office/drawing/2014/main" id="{2281E215-AC81-6442-BC69-20324F1EF5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4A836-239E-1640-9A37-B329C162A807}"/>
              </a:ext>
            </a:extLst>
          </p:cNvPr>
          <p:cNvSpPr>
            <a:spLocks noGrp="1"/>
          </p:cNvSpPr>
          <p:nvPr>
            <p:ph type="sldNum" sz="quarter" idx="12"/>
          </p:nvPr>
        </p:nvSpPr>
        <p:spPr/>
        <p:txBody>
          <a:bodyPr/>
          <a:lstStyle/>
          <a:p>
            <a:fld id="{027F5FC0-9DCF-134C-8EAD-A2D69E15BFFB}" type="slidenum">
              <a:rPr lang="en-US" smtClean="0"/>
              <a:t>‹#›</a:t>
            </a:fld>
            <a:endParaRPr lang="en-US"/>
          </a:p>
        </p:txBody>
      </p:sp>
    </p:spTree>
    <p:extLst>
      <p:ext uri="{BB962C8B-B14F-4D97-AF65-F5344CB8AC3E}">
        <p14:creationId xmlns:p14="http://schemas.microsoft.com/office/powerpoint/2010/main" val="2897744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04959-5DF6-F54E-8429-020EEB0869E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12A521-1FE0-9345-BC20-78BF50ACFFA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FB9EE43-09B1-A548-8ACC-888502667F97}"/>
              </a:ext>
            </a:extLst>
          </p:cNvPr>
          <p:cNvSpPr>
            <a:spLocks noGrp="1"/>
          </p:cNvSpPr>
          <p:nvPr>
            <p:ph type="dt" sz="half" idx="10"/>
          </p:nvPr>
        </p:nvSpPr>
        <p:spPr/>
        <p:txBody>
          <a:bodyPr/>
          <a:lstStyle/>
          <a:p>
            <a:fld id="{43BA4164-DEDE-8C4B-ADF1-423CAF2DD2EE}" type="datetimeFigureOut">
              <a:rPr lang="en-US" smtClean="0"/>
              <a:t>9/22/22</a:t>
            </a:fld>
            <a:endParaRPr lang="en-US"/>
          </a:p>
        </p:txBody>
      </p:sp>
      <p:sp>
        <p:nvSpPr>
          <p:cNvPr id="5" name="Footer Placeholder 4">
            <a:extLst>
              <a:ext uri="{FF2B5EF4-FFF2-40B4-BE49-F238E27FC236}">
                <a16:creationId xmlns:a16="http://schemas.microsoft.com/office/drawing/2014/main" id="{0EB248EC-8B0D-A945-807B-12941974B2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2F2DB9-9657-7548-B75C-22DC5CAD0C64}"/>
              </a:ext>
            </a:extLst>
          </p:cNvPr>
          <p:cNvSpPr>
            <a:spLocks noGrp="1"/>
          </p:cNvSpPr>
          <p:nvPr>
            <p:ph type="sldNum" sz="quarter" idx="12"/>
          </p:nvPr>
        </p:nvSpPr>
        <p:spPr/>
        <p:txBody>
          <a:bodyPr/>
          <a:lstStyle/>
          <a:p>
            <a:fld id="{027F5FC0-9DCF-134C-8EAD-A2D69E15BFFB}" type="slidenum">
              <a:rPr lang="en-US" smtClean="0"/>
              <a:t>‹#›</a:t>
            </a:fld>
            <a:endParaRPr lang="en-US"/>
          </a:p>
        </p:txBody>
      </p:sp>
    </p:spTree>
    <p:extLst>
      <p:ext uri="{BB962C8B-B14F-4D97-AF65-F5344CB8AC3E}">
        <p14:creationId xmlns:p14="http://schemas.microsoft.com/office/powerpoint/2010/main" val="1036357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E362C-6727-B241-9341-45C09F0475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9A527E9-9252-DE42-9974-F62BA5D84C3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D0C41F3-CFAE-3E43-9988-6B79366EB942}"/>
              </a:ext>
            </a:extLst>
          </p:cNvPr>
          <p:cNvSpPr>
            <a:spLocks noGrp="1"/>
          </p:cNvSpPr>
          <p:nvPr>
            <p:ph type="dt" sz="half" idx="10"/>
          </p:nvPr>
        </p:nvSpPr>
        <p:spPr/>
        <p:txBody>
          <a:bodyPr/>
          <a:lstStyle/>
          <a:p>
            <a:fld id="{43BA4164-DEDE-8C4B-ADF1-423CAF2DD2EE}" type="datetimeFigureOut">
              <a:rPr lang="en-US" smtClean="0"/>
              <a:t>9/22/22</a:t>
            </a:fld>
            <a:endParaRPr lang="en-US"/>
          </a:p>
        </p:txBody>
      </p:sp>
      <p:sp>
        <p:nvSpPr>
          <p:cNvPr id="5" name="Footer Placeholder 4">
            <a:extLst>
              <a:ext uri="{FF2B5EF4-FFF2-40B4-BE49-F238E27FC236}">
                <a16:creationId xmlns:a16="http://schemas.microsoft.com/office/drawing/2014/main" id="{AF4E55A2-DAD3-B047-8BC4-B964D376B6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920787-BE06-FE47-B3CB-F9E5826B6138}"/>
              </a:ext>
            </a:extLst>
          </p:cNvPr>
          <p:cNvSpPr>
            <a:spLocks noGrp="1"/>
          </p:cNvSpPr>
          <p:nvPr>
            <p:ph type="sldNum" sz="quarter" idx="12"/>
          </p:nvPr>
        </p:nvSpPr>
        <p:spPr/>
        <p:txBody>
          <a:bodyPr/>
          <a:lstStyle/>
          <a:p>
            <a:fld id="{027F5FC0-9DCF-134C-8EAD-A2D69E15BFFB}" type="slidenum">
              <a:rPr lang="en-US" smtClean="0"/>
              <a:t>‹#›</a:t>
            </a:fld>
            <a:endParaRPr lang="en-US"/>
          </a:p>
        </p:txBody>
      </p:sp>
    </p:spTree>
    <p:extLst>
      <p:ext uri="{BB962C8B-B14F-4D97-AF65-F5344CB8AC3E}">
        <p14:creationId xmlns:p14="http://schemas.microsoft.com/office/powerpoint/2010/main" val="1485507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3624C-0D77-244E-A14D-1DDDD5C500E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E0995E6-90F1-814B-B0B3-7AA20BA810E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AD24ADC-D11F-274A-BAC8-81557DB0A56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2527752-7AC6-FD41-8705-FC10A5226297}"/>
              </a:ext>
            </a:extLst>
          </p:cNvPr>
          <p:cNvSpPr>
            <a:spLocks noGrp="1"/>
          </p:cNvSpPr>
          <p:nvPr>
            <p:ph type="dt" sz="half" idx="10"/>
          </p:nvPr>
        </p:nvSpPr>
        <p:spPr/>
        <p:txBody>
          <a:bodyPr/>
          <a:lstStyle/>
          <a:p>
            <a:fld id="{43BA4164-DEDE-8C4B-ADF1-423CAF2DD2EE}" type="datetimeFigureOut">
              <a:rPr lang="en-US" smtClean="0"/>
              <a:t>9/22/22</a:t>
            </a:fld>
            <a:endParaRPr lang="en-US"/>
          </a:p>
        </p:txBody>
      </p:sp>
      <p:sp>
        <p:nvSpPr>
          <p:cNvPr id="6" name="Footer Placeholder 5">
            <a:extLst>
              <a:ext uri="{FF2B5EF4-FFF2-40B4-BE49-F238E27FC236}">
                <a16:creationId xmlns:a16="http://schemas.microsoft.com/office/drawing/2014/main" id="{ED6D11BA-DB10-0941-AFF4-E18D2AB142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682DBD-4AEF-DE44-95C9-F92565C26BAF}"/>
              </a:ext>
            </a:extLst>
          </p:cNvPr>
          <p:cNvSpPr>
            <a:spLocks noGrp="1"/>
          </p:cNvSpPr>
          <p:nvPr>
            <p:ph type="sldNum" sz="quarter" idx="12"/>
          </p:nvPr>
        </p:nvSpPr>
        <p:spPr/>
        <p:txBody>
          <a:bodyPr/>
          <a:lstStyle/>
          <a:p>
            <a:fld id="{027F5FC0-9DCF-134C-8EAD-A2D69E15BFFB}" type="slidenum">
              <a:rPr lang="en-US" smtClean="0"/>
              <a:t>‹#›</a:t>
            </a:fld>
            <a:endParaRPr lang="en-US"/>
          </a:p>
        </p:txBody>
      </p:sp>
    </p:spTree>
    <p:extLst>
      <p:ext uri="{BB962C8B-B14F-4D97-AF65-F5344CB8AC3E}">
        <p14:creationId xmlns:p14="http://schemas.microsoft.com/office/powerpoint/2010/main" val="2974068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11A8-4CCA-1844-A1A9-C4583C8F7F4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FF9A25-BF0B-F345-823B-68729CDA3C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207333E-4BE9-BD47-8C03-E36B0EEDAEF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7489C15-A2E1-E74E-8DE8-1D3F664278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4AD27D4-D498-E046-B48B-D5D69CB0CF4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A71DD07-9175-E34B-9259-ADF20DFED706}"/>
              </a:ext>
            </a:extLst>
          </p:cNvPr>
          <p:cNvSpPr>
            <a:spLocks noGrp="1"/>
          </p:cNvSpPr>
          <p:nvPr>
            <p:ph type="dt" sz="half" idx="10"/>
          </p:nvPr>
        </p:nvSpPr>
        <p:spPr/>
        <p:txBody>
          <a:bodyPr/>
          <a:lstStyle/>
          <a:p>
            <a:fld id="{43BA4164-DEDE-8C4B-ADF1-423CAF2DD2EE}" type="datetimeFigureOut">
              <a:rPr lang="en-US" smtClean="0"/>
              <a:t>9/22/22</a:t>
            </a:fld>
            <a:endParaRPr lang="en-US"/>
          </a:p>
        </p:txBody>
      </p:sp>
      <p:sp>
        <p:nvSpPr>
          <p:cNvPr id="8" name="Footer Placeholder 7">
            <a:extLst>
              <a:ext uri="{FF2B5EF4-FFF2-40B4-BE49-F238E27FC236}">
                <a16:creationId xmlns:a16="http://schemas.microsoft.com/office/drawing/2014/main" id="{C5194800-93B0-A442-B885-4C0D7F5C0BF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5FD77F0-DDD4-8B45-A22E-B4F0C7A4D121}"/>
              </a:ext>
            </a:extLst>
          </p:cNvPr>
          <p:cNvSpPr>
            <a:spLocks noGrp="1"/>
          </p:cNvSpPr>
          <p:nvPr>
            <p:ph type="sldNum" sz="quarter" idx="12"/>
          </p:nvPr>
        </p:nvSpPr>
        <p:spPr/>
        <p:txBody>
          <a:bodyPr/>
          <a:lstStyle/>
          <a:p>
            <a:fld id="{027F5FC0-9DCF-134C-8EAD-A2D69E15BFFB}" type="slidenum">
              <a:rPr lang="en-US" smtClean="0"/>
              <a:t>‹#›</a:t>
            </a:fld>
            <a:endParaRPr lang="en-US"/>
          </a:p>
        </p:txBody>
      </p:sp>
    </p:spTree>
    <p:extLst>
      <p:ext uri="{BB962C8B-B14F-4D97-AF65-F5344CB8AC3E}">
        <p14:creationId xmlns:p14="http://schemas.microsoft.com/office/powerpoint/2010/main" val="1771790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2CCA6-5511-1B4F-89F3-1C9C0B09F80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338F115-92C9-714D-B366-835C929C20AF}"/>
              </a:ext>
            </a:extLst>
          </p:cNvPr>
          <p:cNvSpPr>
            <a:spLocks noGrp="1"/>
          </p:cNvSpPr>
          <p:nvPr>
            <p:ph type="dt" sz="half" idx="10"/>
          </p:nvPr>
        </p:nvSpPr>
        <p:spPr/>
        <p:txBody>
          <a:bodyPr/>
          <a:lstStyle/>
          <a:p>
            <a:fld id="{43BA4164-DEDE-8C4B-ADF1-423CAF2DD2EE}" type="datetimeFigureOut">
              <a:rPr lang="en-US" smtClean="0"/>
              <a:t>9/22/22</a:t>
            </a:fld>
            <a:endParaRPr lang="en-US"/>
          </a:p>
        </p:txBody>
      </p:sp>
      <p:sp>
        <p:nvSpPr>
          <p:cNvPr id="4" name="Footer Placeholder 3">
            <a:extLst>
              <a:ext uri="{FF2B5EF4-FFF2-40B4-BE49-F238E27FC236}">
                <a16:creationId xmlns:a16="http://schemas.microsoft.com/office/drawing/2014/main" id="{6DD44BCD-FA8F-7D41-BFD0-2D3AFAE9F7B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82C6450-A701-2A47-A1B5-58BA9285BE8E}"/>
              </a:ext>
            </a:extLst>
          </p:cNvPr>
          <p:cNvSpPr>
            <a:spLocks noGrp="1"/>
          </p:cNvSpPr>
          <p:nvPr>
            <p:ph type="sldNum" sz="quarter" idx="12"/>
          </p:nvPr>
        </p:nvSpPr>
        <p:spPr/>
        <p:txBody>
          <a:bodyPr/>
          <a:lstStyle/>
          <a:p>
            <a:fld id="{027F5FC0-9DCF-134C-8EAD-A2D69E15BFFB}" type="slidenum">
              <a:rPr lang="en-US" smtClean="0"/>
              <a:t>‹#›</a:t>
            </a:fld>
            <a:endParaRPr lang="en-US"/>
          </a:p>
        </p:txBody>
      </p:sp>
    </p:spTree>
    <p:extLst>
      <p:ext uri="{BB962C8B-B14F-4D97-AF65-F5344CB8AC3E}">
        <p14:creationId xmlns:p14="http://schemas.microsoft.com/office/powerpoint/2010/main" val="763022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2B62E3-9F68-5D42-A23F-0194D1E3807A}"/>
              </a:ext>
            </a:extLst>
          </p:cNvPr>
          <p:cNvSpPr>
            <a:spLocks noGrp="1"/>
          </p:cNvSpPr>
          <p:nvPr>
            <p:ph type="dt" sz="half" idx="10"/>
          </p:nvPr>
        </p:nvSpPr>
        <p:spPr/>
        <p:txBody>
          <a:bodyPr/>
          <a:lstStyle/>
          <a:p>
            <a:fld id="{43BA4164-DEDE-8C4B-ADF1-423CAF2DD2EE}" type="datetimeFigureOut">
              <a:rPr lang="en-US" smtClean="0"/>
              <a:t>9/22/22</a:t>
            </a:fld>
            <a:endParaRPr lang="en-US"/>
          </a:p>
        </p:txBody>
      </p:sp>
      <p:sp>
        <p:nvSpPr>
          <p:cNvPr id="3" name="Footer Placeholder 2">
            <a:extLst>
              <a:ext uri="{FF2B5EF4-FFF2-40B4-BE49-F238E27FC236}">
                <a16:creationId xmlns:a16="http://schemas.microsoft.com/office/drawing/2014/main" id="{0CED520F-83D4-FA43-9EFE-203B774C5CA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4011FBD-9946-7E45-982A-2587BDDB4898}"/>
              </a:ext>
            </a:extLst>
          </p:cNvPr>
          <p:cNvSpPr>
            <a:spLocks noGrp="1"/>
          </p:cNvSpPr>
          <p:nvPr>
            <p:ph type="sldNum" sz="quarter" idx="12"/>
          </p:nvPr>
        </p:nvSpPr>
        <p:spPr/>
        <p:txBody>
          <a:bodyPr/>
          <a:lstStyle/>
          <a:p>
            <a:fld id="{027F5FC0-9DCF-134C-8EAD-A2D69E15BFFB}" type="slidenum">
              <a:rPr lang="en-US" smtClean="0"/>
              <a:t>‹#›</a:t>
            </a:fld>
            <a:endParaRPr lang="en-US"/>
          </a:p>
        </p:txBody>
      </p:sp>
    </p:spTree>
    <p:extLst>
      <p:ext uri="{BB962C8B-B14F-4D97-AF65-F5344CB8AC3E}">
        <p14:creationId xmlns:p14="http://schemas.microsoft.com/office/powerpoint/2010/main" val="2647098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A2817-3E7B-0C49-AC73-772377C9ED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389A6B5-7F3F-8345-BAEC-B797ED9EAB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1F876E1-719F-244F-9243-532CA20515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1AC77D6-8EA4-AF4E-8398-390ECAC528C4}"/>
              </a:ext>
            </a:extLst>
          </p:cNvPr>
          <p:cNvSpPr>
            <a:spLocks noGrp="1"/>
          </p:cNvSpPr>
          <p:nvPr>
            <p:ph type="dt" sz="half" idx="10"/>
          </p:nvPr>
        </p:nvSpPr>
        <p:spPr/>
        <p:txBody>
          <a:bodyPr/>
          <a:lstStyle/>
          <a:p>
            <a:fld id="{43BA4164-DEDE-8C4B-ADF1-423CAF2DD2EE}" type="datetimeFigureOut">
              <a:rPr lang="en-US" smtClean="0"/>
              <a:t>9/22/22</a:t>
            </a:fld>
            <a:endParaRPr lang="en-US"/>
          </a:p>
        </p:txBody>
      </p:sp>
      <p:sp>
        <p:nvSpPr>
          <p:cNvPr id="6" name="Footer Placeholder 5">
            <a:extLst>
              <a:ext uri="{FF2B5EF4-FFF2-40B4-BE49-F238E27FC236}">
                <a16:creationId xmlns:a16="http://schemas.microsoft.com/office/drawing/2014/main" id="{A7CDEE04-9720-7844-A9A9-41CE8BAED1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442530B-2C36-5541-BD12-809397A845D2}"/>
              </a:ext>
            </a:extLst>
          </p:cNvPr>
          <p:cNvSpPr>
            <a:spLocks noGrp="1"/>
          </p:cNvSpPr>
          <p:nvPr>
            <p:ph type="sldNum" sz="quarter" idx="12"/>
          </p:nvPr>
        </p:nvSpPr>
        <p:spPr/>
        <p:txBody>
          <a:bodyPr/>
          <a:lstStyle/>
          <a:p>
            <a:fld id="{027F5FC0-9DCF-134C-8EAD-A2D69E15BFFB}" type="slidenum">
              <a:rPr lang="en-US" smtClean="0"/>
              <a:t>‹#›</a:t>
            </a:fld>
            <a:endParaRPr lang="en-US"/>
          </a:p>
        </p:txBody>
      </p:sp>
    </p:spTree>
    <p:extLst>
      <p:ext uri="{BB962C8B-B14F-4D97-AF65-F5344CB8AC3E}">
        <p14:creationId xmlns:p14="http://schemas.microsoft.com/office/powerpoint/2010/main" val="3635972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E536D-1BFB-DD47-985C-F158506563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57F6D9-996D-8E47-9FDB-32BF8BBA72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EE03F6B-3D87-A246-8B6C-4E4242F0C4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09E584D-A35D-2F4B-B93C-65DE4CD319AC}"/>
              </a:ext>
            </a:extLst>
          </p:cNvPr>
          <p:cNvSpPr>
            <a:spLocks noGrp="1"/>
          </p:cNvSpPr>
          <p:nvPr>
            <p:ph type="dt" sz="half" idx="10"/>
          </p:nvPr>
        </p:nvSpPr>
        <p:spPr/>
        <p:txBody>
          <a:bodyPr/>
          <a:lstStyle/>
          <a:p>
            <a:fld id="{43BA4164-DEDE-8C4B-ADF1-423CAF2DD2EE}" type="datetimeFigureOut">
              <a:rPr lang="en-US" smtClean="0"/>
              <a:t>9/22/22</a:t>
            </a:fld>
            <a:endParaRPr lang="en-US"/>
          </a:p>
        </p:txBody>
      </p:sp>
      <p:sp>
        <p:nvSpPr>
          <p:cNvPr id="6" name="Footer Placeholder 5">
            <a:extLst>
              <a:ext uri="{FF2B5EF4-FFF2-40B4-BE49-F238E27FC236}">
                <a16:creationId xmlns:a16="http://schemas.microsoft.com/office/drawing/2014/main" id="{E5B8CC25-3CAB-D14D-A406-AEF8491557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F310B4-B940-D844-993C-32E2D3533CB6}"/>
              </a:ext>
            </a:extLst>
          </p:cNvPr>
          <p:cNvSpPr>
            <a:spLocks noGrp="1"/>
          </p:cNvSpPr>
          <p:nvPr>
            <p:ph type="sldNum" sz="quarter" idx="12"/>
          </p:nvPr>
        </p:nvSpPr>
        <p:spPr/>
        <p:txBody>
          <a:bodyPr/>
          <a:lstStyle/>
          <a:p>
            <a:fld id="{027F5FC0-9DCF-134C-8EAD-A2D69E15BFFB}" type="slidenum">
              <a:rPr lang="en-US" smtClean="0"/>
              <a:t>‹#›</a:t>
            </a:fld>
            <a:endParaRPr lang="en-US"/>
          </a:p>
        </p:txBody>
      </p:sp>
    </p:spTree>
    <p:extLst>
      <p:ext uri="{BB962C8B-B14F-4D97-AF65-F5344CB8AC3E}">
        <p14:creationId xmlns:p14="http://schemas.microsoft.com/office/powerpoint/2010/main" val="804909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DDFC2-0EB3-7F48-A856-240E2A1F66B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D99DE9E-4040-CD43-ACFC-8C8F9FBACB2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1A41B1-6B47-1447-B21F-3DBEBC7FFB87}"/>
              </a:ext>
            </a:extLst>
          </p:cNvPr>
          <p:cNvSpPr>
            <a:spLocks noGrp="1"/>
          </p:cNvSpPr>
          <p:nvPr>
            <p:ph type="dt" sz="half" idx="10"/>
          </p:nvPr>
        </p:nvSpPr>
        <p:spPr/>
        <p:txBody>
          <a:bodyPr/>
          <a:lstStyle/>
          <a:p>
            <a:fld id="{43BA4164-DEDE-8C4B-ADF1-423CAF2DD2EE}" type="datetimeFigureOut">
              <a:rPr lang="en-US" smtClean="0"/>
              <a:t>9/22/22</a:t>
            </a:fld>
            <a:endParaRPr lang="en-US"/>
          </a:p>
        </p:txBody>
      </p:sp>
      <p:sp>
        <p:nvSpPr>
          <p:cNvPr id="5" name="Footer Placeholder 4">
            <a:extLst>
              <a:ext uri="{FF2B5EF4-FFF2-40B4-BE49-F238E27FC236}">
                <a16:creationId xmlns:a16="http://schemas.microsoft.com/office/drawing/2014/main" id="{6B8719EC-E353-E843-BA80-224B5FB688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0E8301-467C-E44D-91BE-498DB9167A6D}"/>
              </a:ext>
            </a:extLst>
          </p:cNvPr>
          <p:cNvSpPr>
            <a:spLocks noGrp="1"/>
          </p:cNvSpPr>
          <p:nvPr>
            <p:ph type="sldNum" sz="quarter" idx="12"/>
          </p:nvPr>
        </p:nvSpPr>
        <p:spPr/>
        <p:txBody>
          <a:bodyPr/>
          <a:lstStyle/>
          <a:p>
            <a:fld id="{027F5FC0-9DCF-134C-8EAD-A2D69E15BFFB}" type="slidenum">
              <a:rPr lang="en-US" smtClean="0"/>
              <a:t>‹#›</a:t>
            </a:fld>
            <a:endParaRPr lang="en-US"/>
          </a:p>
        </p:txBody>
      </p:sp>
    </p:spTree>
    <p:extLst>
      <p:ext uri="{BB962C8B-B14F-4D97-AF65-F5344CB8AC3E}">
        <p14:creationId xmlns:p14="http://schemas.microsoft.com/office/powerpoint/2010/main" val="526435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263D08-2433-EE43-997E-06741ECAB03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6C9DB1-FC43-DE43-B195-3A46E0BCFCA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59875F-E99D-4C40-8283-529DB459AA1F}"/>
              </a:ext>
            </a:extLst>
          </p:cNvPr>
          <p:cNvSpPr>
            <a:spLocks noGrp="1"/>
          </p:cNvSpPr>
          <p:nvPr>
            <p:ph type="dt" sz="half" idx="10"/>
          </p:nvPr>
        </p:nvSpPr>
        <p:spPr/>
        <p:txBody>
          <a:bodyPr/>
          <a:lstStyle/>
          <a:p>
            <a:fld id="{43BA4164-DEDE-8C4B-ADF1-423CAF2DD2EE}" type="datetimeFigureOut">
              <a:rPr lang="en-US" smtClean="0"/>
              <a:t>9/22/22</a:t>
            </a:fld>
            <a:endParaRPr lang="en-US"/>
          </a:p>
        </p:txBody>
      </p:sp>
      <p:sp>
        <p:nvSpPr>
          <p:cNvPr id="5" name="Footer Placeholder 4">
            <a:extLst>
              <a:ext uri="{FF2B5EF4-FFF2-40B4-BE49-F238E27FC236}">
                <a16:creationId xmlns:a16="http://schemas.microsoft.com/office/drawing/2014/main" id="{CD6E6C01-7823-524B-AC5F-09BF3DB157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3A05E4-649D-F941-8803-E1BA00AAE778}"/>
              </a:ext>
            </a:extLst>
          </p:cNvPr>
          <p:cNvSpPr>
            <a:spLocks noGrp="1"/>
          </p:cNvSpPr>
          <p:nvPr>
            <p:ph type="sldNum" sz="quarter" idx="12"/>
          </p:nvPr>
        </p:nvSpPr>
        <p:spPr/>
        <p:txBody>
          <a:bodyPr/>
          <a:lstStyle/>
          <a:p>
            <a:fld id="{027F5FC0-9DCF-134C-8EAD-A2D69E15BFFB}" type="slidenum">
              <a:rPr lang="en-US" smtClean="0"/>
              <a:t>‹#›</a:t>
            </a:fld>
            <a:endParaRPr lang="en-US"/>
          </a:p>
        </p:txBody>
      </p:sp>
    </p:spTree>
    <p:extLst>
      <p:ext uri="{BB962C8B-B14F-4D97-AF65-F5344CB8AC3E}">
        <p14:creationId xmlns:p14="http://schemas.microsoft.com/office/powerpoint/2010/main" val="3493937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9BCF24-48D0-0B4D-B8D8-67194881B2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53A8BE1-2EBD-434A-9D7F-50BC843019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E0DD0C-0DC3-D54E-AEF0-4177EE520A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BA4164-DEDE-8C4B-ADF1-423CAF2DD2EE}" type="datetimeFigureOut">
              <a:rPr lang="en-US" smtClean="0"/>
              <a:t>9/22/22</a:t>
            </a:fld>
            <a:endParaRPr lang="en-US"/>
          </a:p>
        </p:txBody>
      </p:sp>
      <p:sp>
        <p:nvSpPr>
          <p:cNvPr id="5" name="Footer Placeholder 4">
            <a:extLst>
              <a:ext uri="{FF2B5EF4-FFF2-40B4-BE49-F238E27FC236}">
                <a16:creationId xmlns:a16="http://schemas.microsoft.com/office/drawing/2014/main" id="{A0CFE0D1-2111-6D44-9499-4F8FAFD954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37D8DEF-A6EE-4140-BB04-3B272EC69D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7F5FC0-9DCF-134C-8EAD-A2D69E15BFFB}" type="slidenum">
              <a:rPr lang="en-US" smtClean="0"/>
              <a:t>‹#›</a:t>
            </a:fld>
            <a:endParaRPr lang="en-US"/>
          </a:p>
        </p:txBody>
      </p:sp>
    </p:spTree>
    <p:extLst>
      <p:ext uri="{BB962C8B-B14F-4D97-AF65-F5344CB8AC3E}">
        <p14:creationId xmlns:p14="http://schemas.microsoft.com/office/powerpoint/2010/main" val="11415236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tiff"/></Relationships>
</file>

<file path=ppt/slides/_rels/slide2.xml.rels><?xml version="1.0" encoding="UTF-8" standalone="yes"?>
<Relationships xmlns="http://schemas.openxmlformats.org/package/2006/relationships"><Relationship Id="rId3" Type="http://schemas.openxmlformats.org/officeDocument/2006/relationships/hyperlink" Target="https://tscfm.org/blogs/the-benefits-of-critical-thinking-for-students/" TargetMode="External"/><Relationship Id="rId2" Type="http://schemas.openxmlformats.org/officeDocument/2006/relationships/hyperlink" Target="https://www.imperial.ac.uk/students/success-guide/ug/effective-study/in-class-and-in-lectures/effective-note-tak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D02679E-29F6-5B43-89D3-04B8093429BC}"/>
              </a:ext>
            </a:extLst>
          </p:cNvPr>
          <p:cNvSpPr/>
          <p:nvPr/>
        </p:nvSpPr>
        <p:spPr>
          <a:xfrm>
            <a:off x="43840" y="2122747"/>
            <a:ext cx="3115326" cy="4578678"/>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a:t>
            </a:r>
          </a:p>
        </p:txBody>
      </p:sp>
      <p:sp>
        <p:nvSpPr>
          <p:cNvPr id="9" name="Rectangle 8">
            <a:extLst>
              <a:ext uri="{FF2B5EF4-FFF2-40B4-BE49-F238E27FC236}">
                <a16:creationId xmlns:a16="http://schemas.microsoft.com/office/drawing/2014/main" id="{CCB867DF-9383-B84D-951C-B72612C0509D}"/>
              </a:ext>
            </a:extLst>
          </p:cNvPr>
          <p:cNvSpPr/>
          <p:nvPr/>
        </p:nvSpPr>
        <p:spPr>
          <a:xfrm>
            <a:off x="3251108" y="2122747"/>
            <a:ext cx="3271493" cy="4570218"/>
          </a:xfrm>
          <a:prstGeom prst="rect">
            <a:avLst/>
          </a:prstGeom>
          <a:solidFill>
            <a:srgbClr val="DBC1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DC47BBEB-8C3B-F049-9F50-AC78EFA9C933}"/>
              </a:ext>
            </a:extLst>
          </p:cNvPr>
          <p:cNvSpPr/>
          <p:nvPr/>
        </p:nvSpPr>
        <p:spPr>
          <a:xfrm>
            <a:off x="6609905" y="2122747"/>
            <a:ext cx="3031958" cy="4570218"/>
          </a:xfrm>
          <a:prstGeom prst="rect">
            <a:avLst/>
          </a:prstGeom>
          <a:solidFill>
            <a:srgbClr val="CCFD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6C25FCA-CD02-104E-B300-35F0C8635D9A}"/>
              </a:ext>
            </a:extLst>
          </p:cNvPr>
          <p:cNvSpPr/>
          <p:nvPr/>
        </p:nvSpPr>
        <p:spPr>
          <a:xfrm>
            <a:off x="21919" y="925487"/>
            <a:ext cx="11993673" cy="1003418"/>
          </a:xfrm>
          <a:prstGeom prst="rect">
            <a:avLst/>
          </a:prstGeom>
          <a:solidFill>
            <a:srgbClr val="F9A8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
        <p:nvSpPr>
          <p:cNvPr id="14" name="Rectangle 13">
            <a:extLst>
              <a:ext uri="{FF2B5EF4-FFF2-40B4-BE49-F238E27FC236}">
                <a16:creationId xmlns:a16="http://schemas.microsoft.com/office/drawing/2014/main" id="{66CFB99B-5E29-4C47-BC48-09148F8D5C24}"/>
              </a:ext>
            </a:extLst>
          </p:cNvPr>
          <p:cNvSpPr/>
          <p:nvPr/>
        </p:nvSpPr>
        <p:spPr>
          <a:xfrm>
            <a:off x="9729166" y="2122746"/>
            <a:ext cx="2462833" cy="4578677"/>
          </a:xfrm>
          <a:prstGeom prst="rect">
            <a:avLst/>
          </a:prstGeom>
          <a:solidFill>
            <a:srgbClr val="CFFE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a:extLst>
              <a:ext uri="{FF2B5EF4-FFF2-40B4-BE49-F238E27FC236}">
                <a16:creationId xmlns:a16="http://schemas.microsoft.com/office/drawing/2014/main" id="{C12C35D8-16CC-4147-B83D-182A7285BBEE}"/>
              </a:ext>
            </a:extLst>
          </p:cNvPr>
          <p:cNvSpPr txBox="1"/>
          <p:nvPr/>
        </p:nvSpPr>
        <p:spPr>
          <a:xfrm>
            <a:off x="60664" y="2154741"/>
            <a:ext cx="3115327" cy="6755696"/>
          </a:xfrm>
          <a:prstGeom prst="rect">
            <a:avLst/>
          </a:prstGeom>
          <a:noFill/>
        </p:spPr>
        <p:txBody>
          <a:bodyPr wrap="square" rtlCol="0">
            <a:spAutoFit/>
          </a:bodyPr>
          <a:lstStyle/>
          <a:p>
            <a:pPr algn="ctr">
              <a:lnSpc>
                <a:spcPct val="150000"/>
              </a:lnSpc>
            </a:pPr>
            <a:r>
              <a:rPr lang="en-US" sz="1100" u="sng" dirty="0">
                <a:latin typeface="Arial" panose="020B0604020202020204" pitchFamily="34" charset="0"/>
                <a:cs typeface="Arial" panose="020B0604020202020204" pitchFamily="34" charset="0"/>
              </a:rPr>
              <a:t>1.Time and Stress management </a:t>
            </a:r>
          </a:p>
          <a:p>
            <a:r>
              <a:rPr lang="en-US" sz="1000" dirty="0">
                <a:latin typeface="Arial" panose="020B0604020202020204" pitchFamily="34" charset="0"/>
                <a:cs typeface="Arial" panose="020B0604020202020204" pitchFamily="34" charset="0"/>
              </a:rPr>
              <a:t>Time management is an important skill to get to grips with as a student as it is healthy to have a work-life balance. For example spending time with family and friends is just as important to make time for along side your studying. A good idea on how to achieve this is to make a plan and stick to it, whilst on the other hand being realistic with your goals. </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To keep stress to a minimum and have good </a:t>
            </a:r>
            <a:r>
              <a:rPr lang="en-GB" sz="1000" dirty="0">
                <a:latin typeface="Arial" panose="020B0604020202020204" pitchFamily="34" charset="0"/>
                <a:cs typeface="Arial" panose="020B0604020202020204" pitchFamily="34" charset="0"/>
              </a:rPr>
              <a:t>organisation</a:t>
            </a:r>
            <a:r>
              <a:rPr lang="en-US" sz="1000" dirty="0">
                <a:latin typeface="Arial" panose="020B0604020202020204" pitchFamily="34" charset="0"/>
                <a:cs typeface="Arial" panose="020B0604020202020204" pitchFamily="34" charset="0"/>
              </a:rPr>
              <a:t> time management is essential says Cottrell(2021). Poor time management can cause students stress as they might be, procrastinating starting their assignment, have a lack of planning or be a perfectionist where any work they do that is not perfect is never good enough for themselves implies Moore(2010). For example a perfectionist might waste time rewriting notes to make them look more neat. </a:t>
            </a: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It is key to remember not to forget about assignments if work gets challenging expecting it to disappear, this will never be the case the workload will just mount up causing more stress for the student.</a:t>
            </a:r>
          </a:p>
          <a:p>
            <a:pPr>
              <a:lnSpc>
                <a:spcPct val="150000"/>
              </a:lnSpc>
            </a:pPr>
            <a:endParaRPr lang="en-US" sz="900" dirty="0">
              <a:latin typeface="Arial" panose="020B0604020202020204" pitchFamily="34" charset="0"/>
              <a:cs typeface="Arial" panose="020B0604020202020204" pitchFamily="34" charset="0"/>
            </a:endParaRPr>
          </a:p>
          <a:p>
            <a:pPr>
              <a:lnSpc>
                <a:spcPct val="150000"/>
              </a:lnSpc>
            </a:pPr>
            <a:r>
              <a:rPr lang="en-US" sz="900" dirty="0">
                <a:latin typeface="Arial" panose="020B0604020202020204" pitchFamily="34" charset="0"/>
                <a:cs typeface="Arial" panose="020B0604020202020204" pitchFamily="34" charset="0"/>
              </a:rPr>
              <a:t>                                     </a:t>
            </a:r>
          </a:p>
          <a:p>
            <a:pPr>
              <a:lnSpc>
                <a:spcPct val="150000"/>
              </a:lnSpc>
            </a:pPr>
            <a:endParaRPr lang="en-US" sz="900" dirty="0">
              <a:latin typeface="Arial" panose="020B0604020202020204" pitchFamily="34" charset="0"/>
              <a:cs typeface="Arial" panose="020B0604020202020204" pitchFamily="34" charset="0"/>
            </a:endParaRPr>
          </a:p>
          <a:p>
            <a:pPr>
              <a:lnSpc>
                <a:spcPct val="150000"/>
              </a:lnSpc>
            </a:pPr>
            <a:endParaRPr lang="en-US" sz="9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pPr algn="ctr"/>
            <a:endParaRPr lang="en-GB" sz="1400" u="sng"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9F699DD0-FC9B-B44E-B286-464E234135E6}"/>
              </a:ext>
            </a:extLst>
          </p:cNvPr>
          <p:cNvSpPr txBox="1"/>
          <p:nvPr/>
        </p:nvSpPr>
        <p:spPr>
          <a:xfrm>
            <a:off x="3234282" y="2121724"/>
            <a:ext cx="3288319" cy="4524315"/>
          </a:xfrm>
          <a:prstGeom prst="rect">
            <a:avLst/>
          </a:prstGeom>
          <a:noFill/>
        </p:spPr>
        <p:txBody>
          <a:bodyPr wrap="square" rtlCol="0">
            <a:spAutoFit/>
          </a:bodyPr>
          <a:lstStyle/>
          <a:p>
            <a:pPr algn="ctr">
              <a:lnSpc>
                <a:spcPct val="150000"/>
              </a:lnSpc>
            </a:pPr>
            <a:r>
              <a:rPr lang="en-GB" sz="1100" u="sng" dirty="0">
                <a:latin typeface="Arial" panose="020B0604020202020204" pitchFamily="34" charset="0"/>
                <a:cs typeface="Arial" panose="020B0604020202020204" pitchFamily="34" charset="0"/>
              </a:rPr>
              <a:t>2.Note taking</a:t>
            </a:r>
          </a:p>
          <a:p>
            <a:r>
              <a:rPr lang="en-GB" sz="1000" dirty="0">
                <a:latin typeface="Arial" panose="020B0604020202020204" pitchFamily="34" charset="0"/>
                <a:cs typeface="Arial" panose="020B0604020202020204" pitchFamily="34" charset="0"/>
              </a:rPr>
              <a:t>Note taking is a critical skill when partaking in academic study as it helps to keep students organised and able to remember deadlines.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According to (Imperial College London, 2022) ‘Research shows that students who attend lectures and actively take notes preform better in assignments than those who don’t’. This is the case because note taking is a good way of preventing students from day dreaming (O’Hara, S. 2005a, p.71). Godfrey, (2018) supports these authors/organisations by expressing that making notes gives students a better understanding of a topic as they have time to read over and reflect on their work in their own words. This is important in academic study because a key skill is being able to summarise and pick out the important information in what lecturers are saying, then using the notes to help in their assignment.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Any form of note is usually most beneficial when it is visually appealing and has a clear layout says </a:t>
            </a:r>
            <a:r>
              <a:rPr lang="en-GB" sz="1000" dirty="0" err="1">
                <a:latin typeface="Arial" panose="020B0604020202020204" pitchFamily="34" charset="0"/>
                <a:cs typeface="Arial" panose="020B0604020202020204" pitchFamily="34" charset="0"/>
              </a:rPr>
              <a:t>Day,T</a:t>
            </a:r>
            <a:r>
              <a:rPr lang="en-GB" sz="1000">
                <a:latin typeface="Arial" panose="020B0604020202020204" pitchFamily="34" charset="0"/>
                <a:cs typeface="Arial" panose="020B0604020202020204" pitchFamily="34" charset="0"/>
              </a:rPr>
              <a:t>(2018b. p.82). However everyone has their preferred method of taking notes whether it is a spider diagram or a bullet pointed list, this comes down to the individual preference or the information you need to record. </a:t>
            </a:r>
          </a:p>
          <a:p>
            <a:endParaRPr lang="en-GB" sz="115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9CE919C9-CCD8-9840-AC92-55D2D506490F}"/>
              </a:ext>
            </a:extLst>
          </p:cNvPr>
          <p:cNvSpPr txBox="1"/>
          <p:nvPr/>
        </p:nvSpPr>
        <p:spPr>
          <a:xfrm>
            <a:off x="6580892" y="2158967"/>
            <a:ext cx="3002679" cy="3985706"/>
          </a:xfrm>
          <a:prstGeom prst="rect">
            <a:avLst/>
          </a:prstGeom>
          <a:noFill/>
        </p:spPr>
        <p:txBody>
          <a:bodyPr wrap="square" rtlCol="0">
            <a:spAutoFit/>
          </a:bodyPr>
          <a:lstStyle/>
          <a:p>
            <a:pPr algn="ctr"/>
            <a:r>
              <a:rPr lang="en-US" sz="1100" u="sng" dirty="0">
                <a:latin typeface="Arial" panose="020B0604020202020204" pitchFamily="34" charset="0"/>
                <a:cs typeface="Arial" panose="020B0604020202020204" pitchFamily="34" charset="0"/>
              </a:rPr>
              <a:t>3.Referencing</a:t>
            </a:r>
          </a:p>
          <a:p>
            <a:r>
              <a:rPr lang="en-US" sz="1100" dirty="0">
                <a:latin typeface="Arial" panose="020B0604020202020204" pitchFamily="34" charset="0"/>
                <a:cs typeface="Arial" panose="020B0604020202020204" pitchFamily="34" charset="0"/>
              </a:rPr>
              <a:t>Referencing is crediting the writer of a source used in any piece of work. This is done through in-text citations and also a reference list. </a:t>
            </a:r>
          </a:p>
          <a:p>
            <a:r>
              <a:rPr lang="en-GB" sz="1100" dirty="0">
                <a:latin typeface="Arial" panose="020B0604020202020204" pitchFamily="34" charset="0"/>
                <a:cs typeface="Arial" panose="020B0604020202020204" pitchFamily="34" charset="0"/>
              </a:rPr>
              <a:t> Why reference? according to (</a:t>
            </a:r>
            <a:r>
              <a:rPr lang="en-US" sz="1100" i="1" dirty="0">
                <a:latin typeface="Arial" panose="020B0604020202020204" pitchFamily="34" charset="0"/>
                <a:cs typeface="Arial" panose="020B0604020202020204" pitchFamily="34" charset="0"/>
              </a:rPr>
              <a:t>Cite them right: the essential referencing guide, no date)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Referencing shows the lecturer the amount of research and reading you have undertaken and where exactly it is taken from.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Referencing prevents students from Plagiarism which is using someone else's work and calling it your own. Plagiarism is a serious academic offence and can result of students being withdrawn from their course.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Students who reference also achieve a better grade than those who do not. </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C447E107-4340-A14F-9ACA-CDFC79BFFBF7}"/>
              </a:ext>
            </a:extLst>
          </p:cNvPr>
          <p:cNvSpPr txBox="1"/>
          <p:nvPr/>
        </p:nvSpPr>
        <p:spPr>
          <a:xfrm>
            <a:off x="9773731" y="2096790"/>
            <a:ext cx="2286426" cy="4661212"/>
          </a:xfrm>
          <a:prstGeom prst="rect">
            <a:avLst/>
          </a:prstGeom>
          <a:noFill/>
        </p:spPr>
        <p:txBody>
          <a:bodyPr wrap="square" rtlCol="0">
            <a:spAutoFit/>
          </a:bodyPr>
          <a:lstStyle/>
          <a:p>
            <a:pPr algn="ctr">
              <a:lnSpc>
                <a:spcPct val="150000"/>
              </a:lnSpc>
            </a:pPr>
            <a:r>
              <a:rPr lang="en-US" sz="1050" u="sng" dirty="0">
                <a:latin typeface="Arial" panose="020B0604020202020204" pitchFamily="34" charset="0"/>
                <a:cs typeface="Arial" panose="020B0604020202020204" pitchFamily="34" charset="0"/>
              </a:rPr>
              <a:t>4.Conclusion</a:t>
            </a:r>
          </a:p>
          <a:p>
            <a:r>
              <a:rPr lang="en-US" sz="950" dirty="0">
                <a:latin typeface="Arial" panose="020B0604020202020204" pitchFamily="34" charset="0"/>
                <a:cs typeface="Arial" panose="020B0604020202020204" pitchFamily="34" charset="0"/>
              </a:rPr>
              <a:t>To sum up my points If a student is effective with their note taking, this will make writing up assignments more effortless says </a:t>
            </a:r>
            <a:r>
              <a:rPr lang="en-US" sz="950" dirty="0" err="1">
                <a:latin typeface="Arial" panose="020B0604020202020204" pitchFamily="34" charset="0"/>
                <a:cs typeface="Arial" panose="020B0604020202020204" pitchFamily="34" charset="0"/>
              </a:rPr>
              <a:t>O’Hara,S</a:t>
            </a:r>
            <a:r>
              <a:rPr lang="en-US" sz="950" dirty="0">
                <a:latin typeface="Arial" panose="020B0604020202020204" pitchFamily="34" charset="0"/>
                <a:cs typeface="Arial" panose="020B0604020202020204" pitchFamily="34" charset="0"/>
              </a:rPr>
              <a:t>. (2005b, p.68).</a:t>
            </a:r>
          </a:p>
          <a:p>
            <a:r>
              <a:rPr lang="en-US" sz="950" dirty="0">
                <a:latin typeface="Arial" panose="020B0604020202020204" pitchFamily="34" charset="0"/>
                <a:cs typeface="Arial" panose="020B0604020202020204" pitchFamily="34" charset="0"/>
              </a:rPr>
              <a:t>Students have the control on how they choose to manage their time, but in order to be successful in their studying it is important that they become engrossed on the right tasks at the right time. (McMillan, K. and Weyers, J. 2006, p.46)</a:t>
            </a:r>
          </a:p>
          <a:p>
            <a:r>
              <a:rPr lang="en-US" sz="950" dirty="0">
                <a:latin typeface="Arial" panose="020B0604020202020204" pitchFamily="34" charset="0"/>
                <a:cs typeface="Arial" panose="020B0604020202020204" pitchFamily="34" charset="0"/>
              </a:rPr>
              <a:t>Every higher education setting requires their students to reference to avoid the offense of plagiarism. </a:t>
            </a:r>
          </a:p>
          <a:p>
            <a:endParaRPr lang="en-US" sz="950" dirty="0">
              <a:latin typeface="Arial" panose="020B0604020202020204" pitchFamily="34" charset="0"/>
              <a:cs typeface="Arial" panose="020B0604020202020204" pitchFamily="34" charset="0"/>
            </a:endParaRPr>
          </a:p>
          <a:p>
            <a:r>
              <a:rPr lang="en-US" sz="950" dirty="0">
                <a:latin typeface="Arial" panose="020B0604020202020204" pitchFamily="34" charset="0"/>
                <a:cs typeface="Arial" panose="020B0604020202020204" pitchFamily="34" charset="0"/>
              </a:rPr>
              <a:t>To conclude critical thinking skills are crucial for everyone, any age and all throughout life. This is the case because when done well the critical skills can help aid success in future professions implies Cottrell(2017b, </a:t>
            </a:r>
            <a:r>
              <a:rPr lang="en-US" sz="950" dirty="0" err="1">
                <a:latin typeface="Arial" panose="020B0604020202020204" pitchFamily="34" charset="0"/>
                <a:cs typeface="Arial" panose="020B0604020202020204" pitchFamily="34" charset="0"/>
              </a:rPr>
              <a:t>p.ix</a:t>
            </a:r>
            <a:r>
              <a:rPr lang="en-US" sz="950" dirty="0">
                <a:latin typeface="Arial" panose="020B0604020202020204" pitchFamily="34" charset="0"/>
                <a:cs typeface="Arial" panose="020B0604020202020204" pitchFamily="34" charset="0"/>
              </a:rPr>
              <a:t>).</a:t>
            </a:r>
          </a:p>
          <a:p>
            <a:endParaRPr lang="en-US" sz="95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pPr>
              <a:lnSpc>
                <a:spcPct val="150000"/>
              </a:lnSpc>
            </a:pPr>
            <a:endParaRPr lang="en-US" sz="1000" dirty="0">
              <a:latin typeface="Arial" panose="020B0604020202020204" pitchFamily="34" charset="0"/>
              <a:cs typeface="Arial" panose="020B0604020202020204" pitchFamily="34" charset="0"/>
            </a:endParaRPr>
          </a:p>
          <a:p>
            <a:pPr>
              <a:lnSpc>
                <a:spcPct val="150000"/>
              </a:lnSpc>
            </a:pPr>
            <a:endParaRPr lang="en-US" sz="1000" dirty="0">
              <a:latin typeface="Arial" panose="020B0604020202020204" pitchFamily="34" charset="0"/>
              <a:cs typeface="Arial" panose="020B0604020202020204" pitchFamily="34" charset="0"/>
            </a:endParaRPr>
          </a:p>
          <a:p>
            <a:pPr>
              <a:lnSpc>
                <a:spcPct val="150000"/>
              </a:lnSpc>
            </a:pPr>
            <a:endParaRPr lang="en-US" sz="1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932D216-C93D-8D4F-BC4E-57EA13AAA4AE}"/>
              </a:ext>
            </a:extLst>
          </p:cNvPr>
          <p:cNvSpPr txBox="1"/>
          <p:nvPr/>
        </p:nvSpPr>
        <p:spPr>
          <a:xfrm>
            <a:off x="-21920" y="948978"/>
            <a:ext cx="12037512" cy="900246"/>
          </a:xfrm>
          <a:prstGeom prst="rect">
            <a:avLst/>
          </a:prstGeom>
          <a:noFill/>
        </p:spPr>
        <p:txBody>
          <a:bodyPr wrap="square" rtlCol="0">
            <a:spAutoFit/>
          </a:bodyPr>
          <a:lstStyle/>
          <a:p>
            <a:r>
              <a:rPr lang="en-US" sz="1050" dirty="0">
                <a:latin typeface="Arial" panose="020B0604020202020204" pitchFamily="34" charset="0"/>
                <a:cs typeface="Arial" panose="020B0604020202020204" pitchFamily="34" charset="0"/>
              </a:rPr>
              <a:t>What does critical thinking mean? (Day, 2018a, p.9) states that ‘Being critical involves evaluating what you read” this means students should not believe everything they read online by also understanding what a neutral perspective is. A neutral perspective is understanding both sides of an argument and presenting information in a non-biased way. </a:t>
            </a:r>
          </a:p>
          <a:p>
            <a:r>
              <a:rPr lang="en-US" sz="1050" dirty="0">
                <a:latin typeface="Arial" panose="020B0604020202020204" pitchFamily="34" charset="0"/>
                <a:cs typeface="Arial" panose="020B0604020202020204" pitchFamily="34" charset="0"/>
              </a:rPr>
              <a:t>When used correctly good critical thinking skills can boost self- confidence in abilities and thought processes says Cottrell (2017a, </a:t>
            </a:r>
            <a:r>
              <a:rPr lang="en-US" sz="1050" dirty="0" err="1">
                <a:latin typeface="Arial" panose="020B0604020202020204" pitchFamily="34" charset="0"/>
                <a:cs typeface="Arial" panose="020B0604020202020204" pitchFamily="34" charset="0"/>
              </a:rPr>
              <a:t>p.x</a:t>
            </a:r>
            <a:r>
              <a:rPr lang="en-US" sz="1050" dirty="0">
                <a:latin typeface="Arial" panose="020B0604020202020204" pitchFamily="34" charset="0"/>
                <a:cs typeface="Arial" panose="020B0604020202020204" pitchFamily="34" charset="0"/>
              </a:rPr>
              <a:t>) as you will find completing assignments easier, by for example having good preparation. </a:t>
            </a:r>
          </a:p>
          <a:p>
            <a:r>
              <a:rPr lang="en-US" sz="1050" dirty="0">
                <a:latin typeface="Arial" panose="020B0604020202020204" pitchFamily="34" charset="0"/>
                <a:cs typeface="Arial" panose="020B0604020202020204" pitchFamily="34" charset="0"/>
              </a:rPr>
              <a:t>Time and stress management, note taking and referencing are all examples of critical thinking skills that will help whilst undertaking academic study. </a:t>
            </a:r>
          </a:p>
        </p:txBody>
      </p:sp>
      <p:sp>
        <p:nvSpPr>
          <p:cNvPr id="4" name="Rectangle 3">
            <a:extLst>
              <a:ext uri="{FF2B5EF4-FFF2-40B4-BE49-F238E27FC236}">
                <a16:creationId xmlns:a16="http://schemas.microsoft.com/office/drawing/2014/main" id="{47A1407A-8A09-2E45-B0EB-21E805C4E9E8}"/>
              </a:ext>
            </a:extLst>
          </p:cNvPr>
          <p:cNvSpPr/>
          <p:nvPr/>
        </p:nvSpPr>
        <p:spPr>
          <a:xfrm>
            <a:off x="3643197" y="234657"/>
            <a:ext cx="3760740" cy="488485"/>
          </a:xfrm>
          <a:prstGeom prst="rect">
            <a:avLst/>
          </a:prstGeom>
          <a:solidFill>
            <a:srgbClr val="F8CBA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E4ABADC-3743-7B4F-802A-E62C3C37E275}"/>
              </a:ext>
            </a:extLst>
          </p:cNvPr>
          <p:cNvSpPr txBox="1"/>
          <p:nvPr/>
        </p:nvSpPr>
        <p:spPr>
          <a:xfrm>
            <a:off x="3707050" y="313219"/>
            <a:ext cx="3696887" cy="369332"/>
          </a:xfrm>
          <a:prstGeom prst="rect">
            <a:avLst/>
          </a:prstGeom>
          <a:noFill/>
        </p:spPr>
        <p:txBody>
          <a:bodyPr wrap="square" rtlCol="0">
            <a:spAutoFit/>
          </a:bodyPr>
          <a:lstStyle/>
          <a:p>
            <a:pPr algn="ctr"/>
            <a:r>
              <a:rPr lang="en-GB">
                <a:latin typeface="Arial" panose="020B0604020202020204" pitchFamily="34" charset="0"/>
                <a:cs typeface="Arial" panose="020B0604020202020204" pitchFamily="34" charset="0"/>
              </a:rPr>
              <a:t>Critical Thinking</a:t>
            </a:r>
          </a:p>
        </p:txBody>
      </p:sp>
      <p:sp>
        <p:nvSpPr>
          <p:cNvPr id="22" name="TextBox 21">
            <a:extLst>
              <a:ext uri="{FF2B5EF4-FFF2-40B4-BE49-F238E27FC236}">
                <a16:creationId xmlns:a16="http://schemas.microsoft.com/office/drawing/2014/main" id="{CC63E367-E0A8-264F-82C1-E75E2B02886C}"/>
              </a:ext>
            </a:extLst>
          </p:cNvPr>
          <p:cNvSpPr txBox="1"/>
          <p:nvPr/>
        </p:nvSpPr>
        <p:spPr>
          <a:xfrm>
            <a:off x="0" y="0"/>
            <a:ext cx="6887688" cy="276999"/>
          </a:xfrm>
          <a:prstGeom prst="rect">
            <a:avLst/>
          </a:prstGeom>
          <a:noFill/>
        </p:spPr>
        <p:txBody>
          <a:bodyPr wrap="square" rtlCol="0">
            <a:spAutoFit/>
          </a:bodyPr>
          <a:lstStyle/>
          <a:p>
            <a:r>
              <a:rPr lang="en-GB" sz="1200"/>
              <a:t>Ashley Murphy 2203999  ECGE4005P  Word Count- </a:t>
            </a:r>
          </a:p>
        </p:txBody>
      </p:sp>
      <p:pic>
        <p:nvPicPr>
          <p:cNvPr id="5" name="Picture 4">
            <a:extLst>
              <a:ext uri="{FF2B5EF4-FFF2-40B4-BE49-F238E27FC236}">
                <a16:creationId xmlns:a16="http://schemas.microsoft.com/office/drawing/2014/main" id="{F0DA7E19-FBA2-DB41-9F6B-C9616B19C477}"/>
              </a:ext>
            </a:extLst>
          </p:cNvPr>
          <p:cNvPicPr>
            <a:picLocks noChangeAspect="1"/>
          </p:cNvPicPr>
          <p:nvPr/>
        </p:nvPicPr>
        <p:blipFill>
          <a:blip r:embed="rId3"/>
          <a:stretch>
            <a:fillRect/>
          </a:stretch>
        </p:blipFill>
        <p:spPr>
          <a:xfrm>
            <a:off x="513390" y="5156442"/>
            <a:ext cx="1648889" cy="670200"/>
          </a:xfrm>
          <a:prstGeom prst="rect">
            <a:avLst/>
          </a:prstGeom>
        </p:spPr>
      </p:pic>
      <p:pic>
        <p:nvPicPr>
          <p:cNvPr id="21" name="Picture 20">
            <a:extLst>
              <a:ext uri="{FF2B5EF4-FFF2-40B4-BE49-F238E27FC236}">
                <a16:creationId xmlns:a16="http://schemas.microsoft.com/office/drawing/2014/main" id="{BA4899D2-7566-6D4D-B1AC-3312CE0E883C}"/>
              </a:ext>
            </a:extLst>
          </p:cNvPr>
          <p:cNvPicPr/>
          <p:nvPr/>
        </p:nvPicPr>
        <p:blipFill rotWithShape="1">
          <a:blip r:embed="rId4"/>
          <a:srcRect l="17265" t="23462" r="39467" b="17135"/>
          <a:stretch/>
        </p:blipFill>
        <p:spPr bwMode="auto">
          <a:xfrm>
            <a:off x="10916944" y="5715822"/>
            <a:ext cx="1084735" cy="892022"/>
          </a:xfrm>
          <a:prstGeom prst="rect">
            <a:avLst/>
          </a:prstGeom>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7D6ACBCF-C2C1-2741-AFBA-362F89AABCEC}"/>
              </a:ext>
            </a:extLst>
          </p:cNvPr>
          <p:cNvSpPr txBox="1"/>
          <p:nvPr/>
        </p:nvSpPr>
        <p:spPr>
          <a:xfrm>
            <a:off x="2112734" y="5315712"/>
            <a:ext cx="1063256" cy="400110"/>
          </a:xfrm>
          <a:prstGeom prst="rect">
            <a:avLst/>
          </a:prstGeom>
          <a:noFill/>
        </p:spPr>
        <p:txBody>
          <a:bodyPr wrap="square" rtlCol="0">
            <a:spAutoFit/>
          </a:bodyPr>
          <a:lstStyle/>
          <a:p>
            <a:r>
              <a:rPr lang="en-GB" sz="1000">
                <a:latin typeface="Arial" panose="020B0604020202020204" pitchFamily="34" charset="0"/>
                <a:cs typeface="Arial" panose="020B0604020202020204" pitchFamily="34" charset="0"/>
              </a:rPr>
              <a:t>(Source:Moore,2010, p.136)</a:t>
            </a:r>
          </a:p>
        </p:txBody>
      </p:sp>
      <p:sp>
        <p:nvSpPr>
          <p:cNvPr id="2" name="TextBox 1">
            <a:extLst>
              <a:ext uri="{FF2B5EF4-FFF2-40B4-BE49-F238E27FC236}">
                <a16:creationId xmlns:a16="http://schemas.microsoft.com/office/drawing/2014/main" id="{0146F54C-918E-E543-8DC7-5C1B8BD700E4}"/>
              </a:ext>
            </a:extLst>
          </p:cNvPr>
          <p:cNvSpPr txBox="1"/>
          <p:nvPr/>
        </p:nvSpPr>
        <p:spPr>
          <a:xfrm>
            <a:off x="9873068" y="6161833"/>
            <a:ext cx="1082348" cy="369332"/>
          </a:xfrm>
          <a:prstGeom prst="rect">
            <a:avLst/>
          </a:prstGeom>
          <a:noFill/>
        </p:spPr>
        <p:txBody>
          <a:bodyPr wrap="none" rtlCol="0">
            <a:spAutoFit/>
          </a:bodyPr>
          <a:lstStyle/>
          <a:p>
            <a:r>
              <a:rPr lang="en-GB" sz="900">
                <a:latin typeface="Arial" panose="020B0604020202020204" pitchFamily="34" charset="0"/>
                <a:cs typeface="Arial" panose="020B0604020202020204" pitchFamily="34" charset="0"/>
              </a:rPr>
              <a:t>(Source: TSCFM,</a:t>
            </a:r>
          </a:p>
          <a:p>
            <a:r>
              <a:rPr lang="en-GB" sz="900">
                <a:latin typeface="Arial" panose="020B0604020202020204" pitchFamily="34" charset="0"/>
                <a:cs typeface="Arial" panose="020B0604020202020204" pitchFamily="34" charset="0"/>
              </a:rPr>
              <a:t>2022)</a:t>
            </a:r>
          </a:p>
        </p:txBody>
      </p:sp>
    </p:spTree>
    <p:extLst>
      <p:ext uri="{BB962C8B-B14F-4D97-AF65-F5344CB8AC3E}">
        <p14:creationId xmlns:p14="http://schemas.microsoft.com/office/powerpoint/2010/main" val="1048829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F4891-BF80-604F-A1F4-6003C76A6064}"/>
              </a:ext>
            </a:extLst>
          </p:cNvPr>
          <p:cNvSpPr>
            <a:spLocks noGrp="1"/>
          </p:cNvSpPr>
          <p:nvPr>
            <p:ph type="title"/>
          </p:nvPr>
        </p:nvSpPr>
        <p:spPr>
          <a:xfrm>
            <a:off x="0" y="0"/>
            <a:ext cx="10515600" cy="1325563"/>
          </a:xfrm>
        </p:spPr>
        <p:txBody>
          <a:bodyPr>
            <a:normAutofit/>
          </a:bodyPr>
          <a:lstStyle/>
          <a:p>
            <a:r>
              <a:rPr lang="en-US" sz="4000" u="sng">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A535C048-0DA5-BC46-B4AE-1332C339A33C}"/>
              </a:ext>
            </a:extLst>
          </p:cNvPr>
          <p:cNvSpPr>
            <a:spLocks noGrp="1"/>
          </p:cNvSpPr>
          <p:nvPr>
            <p:ph idx="1"/>
          </p:nvPr>
        </p:nvSpPr>
        <p:spPr>
          <a:xfrm>
            <a:off x="0" y="1017736"/>
            <a:ext cx="11858625" cy="5914692"/>
          </a:xfrm>
        </p:spPr>
        <p:txBody>
          <a:bodyPr>
            <a:normAutofit/>
          </a:bodyPr>
          <a:lstStyle/>
          <a:p>
            <a:pPr marL="0" indent="0">
              <a:lnSpc>
                <a:spcPct val="100000"/>
              </a:lnSpc>
              <a:buNone/>
            </a:pPr>
            <a:r>
              <a:rPr lang="en-GB" sz="1400" dirty="0">
                <a:latin typeface="Arial" panose="020B0604020202020204" pitchFamily="34" charset="0"/>
                <a:cs typeface="Arial" panose="020B0604020202020204" pitchFamily="34" charset="0"/>
              </a:rPr>
              <a:t>Day, T. (2018) </a:t>
            </a:r>
            <a:r>
              <a:rPr lang="en-GB" sz="1400" i="1" dirty="0">
                <a:latin typeface="Arial" panose="020B0604020202020204" pitchFamily="34" charset="0"/>
                <a:cs typeface="Arial" panose="020B0604020202020204" pitchFamily="34" charset="0"/>
              </a:rPr>
              <a:t>Success in Academic Writing. </a:t>
            </a:r>
            <a:r>
              <a:rPr lang="en-GB" sz="1400" dirty="0">
                <a:latin typeface="Arial" panose="020B0604020202020204" pitchFamily="34" charset="0"/>
                <a:cs typeface="Arial" panose="020B0604020202020204" pitchFamily="34" charset="0"/>
              </a:rPr>
              <a:t>London: Bloomsbury Publishing Plc. Available from: ProQuest </a:t>
            </a:r>
            <a:r>
              <a:rPr lang="en-GB" sz="1400" dirty="0" err="1">
                <a:latin typeface="Arial" panose="020B0604020202020204" pitchFamily="34" charset="0"/>
                <a:cs typeface="Arial" panose="020B0604020202020204" pitchFamily="34" charset="0"/>
              </a:rPr>
              <a:t>Ebook</a:t>
            </a:r>
            <a:r>
              <a:rPr lang="en-GB" sz="1400" dirty="0">
                <a:latin typeface="Arial" panose="020B0604020202020204" pitchFamily="34" charset="0"/>
                <a:cs typeface="Arial" panose="020B0604020202020204" pitchFamily="34" charset="0"/>
              </a:rPr>
              <a:t> Central. [Accessed 8 September 2022]. </a:t>
            </a:r>
          </a:p>
          <a:p>
            <a:pPr marL="0" indent="0">
              <a:lnSpc>
                <a:spcPct val="100000"/>
              </a:lnSpc>
              <a:buNone/>
            </a:pPr>
            <a:r>
              <a:rPr lang="en-GB" sz="1400" dirty="0">
                <a:latin typeface="Arial" panose="020B0604020202020204" pitchFamily="34" charset="0"/>
                <a:cs typeface="Arial" panose="020B0604020202020204" pitchFamily="34" charset="0"/>
              </a:rPr>
              <a:t>Cottrell, S. (2017) </a:t>
            </a:r>
            <a:r>
              <a:rPr lang="en-GB" sz="1400" i="1" dirty="0">
                <a:latin typeface="Arial" panose="020B0604020202020204" pitchFamily="34" charset="0"/>
                <a:cs typeface="Arial" panose="020B0604020202020204" pitchFamily="34" charset="0"/>
              </a:rPr>
              <a:t>Critical Thinking Skills : Effective Analysis, Argument and Reflection. London: </a:t>
            </a:r>
            <a:r>
              <a:rPr lang="en-GB" sz="1400" dirty="0">
                <a:latin typeface="Arial" panose="020B0604020202020204" pitchFamily="34" charset="0"/>
                <a:cs typeface="Arial" panose="020B0604020202020204" pitchFamily="34" charset="0"/>
              </a:rPr>
              <a:t>Bloomsbury Publishing Plc. Available from: ProQuest </a:t>
            </a:r>
            <a:r>
              <a:rPr lang="en-GB" sz="1400" dirty="0" err="1">
                <a:latin typeface="Arial" panose="020B0604020202020204" pitchFamily="34" charset="0"/>
                <a:cs typeface="Arial" panose="020B0604020202020204" pitchFamily="34" charset="0"/>
              </a:rPr>
              <a:t>Ebook</a:t>
            </a:r>
            <a:r>
              <a:rPr lang="en-GB" sz="1400" dirty="0">
                <a:latin typeface="Arial" panose="020B0604020202020204" pitchFamily="34" charset="0"/>
                <a:cs typeface="Arial" panose="020B0604020202020204" pitchFamily="34" charset="0"/>
              </a:rPr>
              <a:t> Central. [Accessed 8 September 2022].</a:t>
            </a:r>
          </a:p>
          <a:p>
            <a:pPr marL="0" indent="0">
              <a:lnSpc>
                <a:spcPct val="100000"/>
              </a:lnSpc>
              <a:buNone/>
            </a:pPr>
            <a:r>
              <a:rPr lang="en-GB" sz="1400" dirty="0">
                <a:latin typeface="Arial" panose="020B0604020202020204" pitchFamily="34" charset="0"/>
                <a:cs typeface="Arial" panose="020B0604020202020204" pitchFamily="34" charset="0"/>
              </a:rPr>
              <a:t>Godfrey, J. (2018). </a:t>
            </a:r>
            <a:r>
              <a:rPr lang="en-GB" sz="1400" i="1" dirty="0">
                <a:latin typeface="Arial" panose="020B0604020202020204" pitchFamily="34" charset="0"/>
                <a:cs typeface="Arial" panose="020B0604020202020204" pitchFamily="34" charset="0"/>
              </a:rPr>
              <a:t>How to use your reading in your essays. </a:t>
            </a:r>
            <a:r>
              <a:rPr lang="en-GB" sz="1400" dirty="0">
                <a:latin typeface="Arial" panose="020B0604020202020204" pitchFamily="34" charset="0"/>
                <a:cs typeface="Arial" panose="020B0604020202020204" pitchFamily="34" charset="0"/>
              </a:rPr>
              <a:t>3</a:t>
            </a:r>
            <a:r>
              <a:rPr lang="en-GB" sz="1400" baseline="30000" dirty="0">
                <a:latin typeface="Arial" panose="020B0604020202020204" pitchFamily="34" charset="0"/>
                <a:cs typeface="Arial" panose="020B0604020202020204" pitchFamily="34" charset="0"/>
              </a:rPr>
              <a:t>rd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Basingstoke:</a:t>
            </a:r>
            <a:r>
              <a:rPr lang="en-GB" dirty="0"/>
              <a:t> </a:t>
            </a:r>
            <a:r>
              <a:rPr lang="en-GB" sz="1400" dirty="0">
                <a:latin typeface="Arial" panose="020B0604020202020204" pitchFamily="34" charset="0"/>
                <a:cs typeface="Arial" panose="020B0604020202020204" pitchFamily="34" charset="0"/>
              </a:rPr>
              <a:t>Palgrave Macmillan [Accessed 8 September 2022]</a:t>
            </a:r>
          </a:p>
          <a:p>
            <a:pPr marL="0" indent="0">
              <a:lnSpc>
                <a:spcPct val="100000"/>
              </a:lnSpc>
              <a:buNone/>
            </a:pPr>
            <a:r>
              <a:rPr lang="en-GB" sz="1400" dirty="0">
                <a:latin typeface="Arial" panose="020B0604020202020204" pitchFamily="34" charset="0"/>
                <a:cs typeface="Arial" panose="020B0604020202020204" pitchFamily="34" charset="0"/>
              </a:rPr>
              <a:t>Cottrell, S. (2021) </a:t>
            </a:r>
            <a:r>
              <a:rPr lang="en-GB" sz="1400" i="1" dirty="0">
                <a:latin typeface="Arial" panose="020B0604020202020204" pitchFamily="34" charset="0"/>
                <a:cs typeface="Arial" panose="020B0604020202020204" pitchFamily="34" charset="0"/>
              </a:rPr>
              <a:t>Skills for Success : Personal Development and Employability. </a:t>
            </a:r>
            <a:r>
              <a:rPr lang="en-GB" sz="1400" dirty="0">
                <a:latin typeface="Arial" panose="020B0604020202020204" pitchFamily="34" charset="0"/>
                <a:cs typeface="Arial" panose="020B0604020202020204" pitchFamily="34" charset="0"/>
              </a:rPr>
              <a:t>London</a:t>
            </a:r>
            <a:r>
              <a:rPr lang="en-GB" sz="1400" i="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Macmillan Education UK. Available from: ProQuest </a:t>
            </a:r>
            <a:r>
              <a:rPr lang="en-GB" sz="1400" dirty="0" err="1">
                <a:latin typeface="Arial" panose="020B0604020202020204" pitchFamily="34" charset="0"/>
                <a:cs typeface="Arial" panose="020B0604020202020204" pitchFamily="34" charset="0"/>
              </a:rPr>
              <a:t>Ebook</a:t>
            </a:r>
            <a:r>
              <a:rPr lang="en-GB" sz="1400" dirty="0">
                <a:latin typeface="Arial" panose="020B0604020202020204" pitchFamily="34" charset="0"/>
                <a:cs typeface="Arial" panose="020B0604020202020204" pitchFamily="34" charset="0"/>
              </a:rPr>
              <a:t> Central. [Accessed 15 September 2022].</a:t>
            </a:r>
          </a:p>
          <a:p>
            <a:pPr marL="0" indent="0">
              <a:lnSpc>
                <a:spcPct val="100000"/>
              </a:lnSpc>
              <a:buNone/>
            </a:pPr>
            <a:r>
              <a:rPr lang="en-GB" sz="1400" dirty="0">
                <a:latin typeface="Arial" panose="020B0604020202020204" pitchFamily="34" charset="0"/>
                <a:cs typeface="Arial" panose="020B0604020202020204" pitchFamily="34" charset="0"/>
              </a:rPr>
              <a:t>Moore, S.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(2010) </a:t>
            </a:r>
            <a:r>
              <a:rPr lang="en-GB" sz="1400" i="1" dirty="0">
                <a:latin typeface="Arial" panose="020B0604020202020204" pitchFamily="34" charset="0"/>
                <a:cs typeface="Arial" panose="020B0604020202020204" pitchFamily="34" charset="0"/>
              </a:rPr>
              <a:t>The ultimate study skills handbook</a:t>
            </a:r>
            <a:r>
              <a:rPr lang="en-GB" sz="1400" dirty="0">
                <a:latin typeface="Arial" panose="020B0604020202020204" pitchFamily="34" charset="0"/>
                <a:cs typeface="Arial" panose="020B0604020202020204" pitchFamily="34" charset="0"/>
              </a:rPr>
              <a:t>. Maidenhead, England: Open University Press. [Accessed 15 September 2022]</a:t>
            </a:r>
          </a:p>
          <a:p>
            <a:pPr marL="0" indent="0">
              <a:lnSpc>
                <a:spcPct val="100000"/>
              </a:lnSpc>
              <a:buNone/>
            </a:pPr>
            <a:r>
              <a:rPr lang="en-GB" sz="1400" dirty="0">
                <a:latin typeface="Arial" panose="020B0604020202020204" pitchFamily="34" charset="0"/>
                <a:cs typeface="Arial" panose="020B0604020202020204" pitchFamily="34" charset="0"/>
              </a:rPr>
              <a:t>London, I. and Campus, S. (2022) </a:t>
            </a:r>
            <a:r>
              <a:rPr lang="en-GB" sz="1400" i="1" dirty="0">
                <a:latin typeface="Arial" panose="020B0604020202020204" pitchFamily="34" charset="0"/>
                <a:cs typeface="Arial" panose="020B0604020202020204" pitchFamily="34" charset="0"/>
              </a:rPr>
              <a:t>Effective note-taking</a:t>
            </a:r>
            <a:r>
              <a:rPr lang="en-GB" sz="1400" dirty="0">
                <a:latin typeface="Arial" panose="020B0604020202020204" pitchFamily="34" charset="0"/>
                <a:cs typeface="Arial" panose="020B0604020202020204" pitchFamily="34" charset="0"/>
              </a:rPr>
              <a:t>. [online] Imperial College London. Available at: </a:t>
            </a:r>
            <a:r>
              <a:rPr lang="en-GB" sz="1400" dirty="0">
                <a:latin typeface="Arial" panose="020B0604020202020204" pitchFamily="34" charset="0"/>
                <a:cs typeface="Arial" panose="020B0604020202020204" pitchFamily="34" charset="0"/>
                <a:hlinkClick r:id="rId2"/>
              </a:rPr>
              <a:t>https://www.imperial.ac.uk/students/success-guide/ug/effective-study/in-class-and-in-lectures/effective-note-taking/</a:t>
            </a:r>
            <a:r>
              <a:rPr lang="en-GB" sz="1400" dirty="0">
                <a:latin typeface="Arial" panose="020B0604020202020204" pitchFamily="34" charset="0"/>
                <a:cs typeface="Arial" panose="020B0604020202020204" pitchFamily="34" charset="0"/>
              </a:rPr>
              <a:t> [Accessed 18 September 2022]</a:t>
            </a:r>
          </a:p>
          <a:p>
            <a:pPr marL="0" indent="0">
              <a:lnSpc>
                <a:spcPct val="100000"/>
              </a:lnSpc>
              <a:buNone/>
            </a:pPr>
            <a:r>
              <a:rPr lang="en-GB" sz="1400" dirty="0">
                <a:latin typeface="Arial" panose="020B0604020202020204" pitchFamily="34" charset="0"/>
                <a:cs typeface="Arial" panose="020B0604020202020204" pitchFamily="34" charset="0"/>
              </a:rPr>
              <a:t>TSCFM, (2022) </a:t>
            </a:r>
            <a:r>
              <a:rPr lang="en-GB" sz="1400" i="1" dirty="0">
                <a:latin typeface="Arial" panose="020B0604020202020204" pitchFamily="34" charset="0"/>
                <a:cs typeface="Arial" panose="020B0604020202020204" pitchFamily="34" charset="0"/>
              </a:rPr>
              <a:t>The Benefits of Critical Thinking &amp; How to develop it. </a:t>
            </a:r>
            <a:r>
              <a:rPr lang="en-GB" sz="1400" dirty="0">
                <a:latin typeface="Arial" panose="020B0604020202020204" pitchFamily="34" charset="0"/>
                <a:cs typeface="Arial" panose="020B0604020202020204" pitchFamily="34" charset="0"/>
              </a:rPr>
              <a:t>[Online] Available at: </a:t>
            </a:r>
            <a:r>
              <a:rPr lang="en-GB" sz="1400" dirty="0">
                <a:latin typeface="Arial" panose="020B0604020202020204" pitchFamily="34" charset="0"/>
                <a:cs typeface="Arial" panose="020B0604020202020204" pitchFamily="34" charset="0"/>
                <a:hlinkClick r:id="rId3"/>
              </a:rPr>
              <a:t>https://tscfm.org/blogs/the-benefits-of-critical-thinking-for-students/</a:t>
            </a:r>
            <a:r>
              <a:rPr lang="en-GB" sz="1400" dirty="0">
                <a:latin typeface="Arial" panose="020B0604020202020204" pitchFamily="34" charset="0"/>
                <a:cs typeface="Arial" panose="020B0604020202020204" pitchFamily="34" charset="0"/>
              </a:rPr>
              <a:t> [Accessed 21 September 2022]</a:t>
            </a:r>
          </a:p>
          <a:p>
            <a:pPr marL="0" indent="0">
              <a:lnSpc>
                <a:spcPct val="100000"/>
              </a:lnSpc>
              <a:buNone/>
            </a:pPr>
            <a:r>
              <a:rPr lang="en-GB" sz="1400" dirty="0" err="1">
                <a:latin typeface="Arial" panose="020B0604020202020204" pitchFamily="34" charset="0"/>
                <a:cs typeface="Arial" panose="020B0604020202020204" pitchFamily="34" charset="0"/>
              </a:rPr>
              <a:t>O’Hera</a:t>
            </a:r>
            <a:r>
              <a:rPr lang="en-GB" sz="1400" dirty="0">
                <a:latin typeface="Arial" panose="020B0604020202020204" pitchFamily="34" charset="0"/>
                <a:cs typeface="Arial" panose="020B0604020202020204" pitchFamily="34" charset="0"/>
              </a:rPr>
              <a:t>, S. (2005) </a:t>
            </a:r>
            <a:r>
              <a:rPr lang="en-GB" sz="1400" i="1" dirty="0">
                <a:latin typeface="Arial" panose="020B0604020202020204" pitchFamily="34" charset="0"/>
                <a:cs typeface="Arial" panose="020B0604020202020204" pitchFamily="34" charset="0"/>
              </a:rPr>
              <a:t>Improving your study skills: study smart, study less. </a:t>
            </a:r>
            <a:r>
              <a:rPr lang="en-GB" sz="1400" dirty="0">
                <a:latin typeface="Arial" panose="020B0604020202020204" pitchFamily="34" charset="0"/>
                <a:cs typeface="Arial" panose="020B0604020202020204" pitchFamily="34" charset="0"/>
              </a:rPr>
              <a:t>Cliff Notes [Accessed 21 September 2022] </a:t>
            </a:r>
          </a:p>
          <a:p>
            <a:pPr marL="0" indent="0">
              <a:lnSpc>
                <a:spcPct val="100000"/>
              </a:lnSpc>
              <a:buNone/>
            </a:pPr>
            <a:r>
              <a:rPr lang="en-US" sz="1400" dirty="0">
                <a:latin typeface="Arial" panose="020B0604020202020204" pitchFamily="34" charset="0"/>
                <a:cs typeface="Arial" panose="020B0604020202020204" pitchFamily="34" charset="0"/>
              </a:rPr>
              <a:t>McMillan, K. and Weyers, J. (2006) </a:t>
            </a:r>
            <a:r>
              <a:rPr lang="en-US" sz="1400" i="1" dirty="0">
                <a:latin typeface="Arial" panose="020B0604020202020204" pitchFamily="34" charset="0"/>
                <a:cs typeface="Arial" panose="020B0604020202020204" pitchFamily="34" charset="0"/>
              </a:rPr>
              <a:t>The smarter student: Skills and strategies for success at university.</a:t>
            </a:r>
            <a:r>
              <a:rPr lang="en-US" sz="1400" dirty="0">
                <a:latin typeface="Arial" panose="020B0604020202020204" pitchFamily="34" charset="0"/>
                <a:cs typeface="Arial" panose="020B0604020202020204" pitchFamily="34" charset="0"/>
              </a:rPr>
              <a:t> Pearson Prentice Hall [Accessed 21 September 2022]</a:t>
            </a:r>
          </a:p>
          <a:p>
            <a:pPr marL="0" indent="0">
              <a:lnSpc>
                <a:spcPct val="100000"/>
              </a:lnSpc>
              <a:buNone/>
            </a:pPr>
            <a:r>
              <a:rPr lang="en-US" sz="1400" dirty="0">
                <a:latin typeface="Arial" panose="020B0604020202020204" pitchFamily="34" charset="0"/>
                <a:cs typeface="Arial" panose="020B0604020202020204" pitchFamily="34" charset="0"/>
              </a:rPr>
              <a:t>Anonymous author (no date) </a:t>
            </a:r>
            <a:r>
              <a:rPr lang="en-US" sz="1400" i="1" dirty="0">
                <a:latin typeface="Arial" panose="020B0604020202020204" pitchFamily="34" charset="0"/>
                <a:cs typeface="Arial" panose="020B0604020202020204" pitchFamily="34" charset="0"/>
              </a:rPr>
              <a:t>Cite them right: the essential referencing guide.</a:t>
            </a:r>
            <a:r>
              <a:rPr lang="en-US" sz="1400" dirty="0">
                <a:latin typeface="Arial" panose="020B0604020202020204" pitchFamily="34" charset="0"/>
                <a:cs typeface="Arial" panose="020B0604020202020204" pitchFamily="34" charset="0"/>
              </a:rPr>
              <a:t> London: Bloomsbury Academic [Accessed 22 September 2022]</a:t>
            </a: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i="1"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2431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1130</TotalTime>
  <Words>1203</Words>
  <Application>Microsoft Macintosh PowerPoint</Application>
  <PresentationFormat>Widescreen</PresentationFormat>
  <Paragraphs>74</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Manager/>
  <Company/>
  <LinksUpToDate>false</LinksUpToDate>
  <SharedDoc>false</SharedDoc>
  <HyperlinkBase/>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Ashley Murphy (2203999)</dc:creator>
  <cp:keywords/>
  <dc:description/>
  <cp:lastModifiedBy>Ashley Murphy (2203999)</cp:lastModifiedBy>
  <cp:revision>66</cp:revision>
  <dcterms:created xsi:type="dcterms:W3CDTF">2022-09-07T15:55:08Z</dcterms:created>
  <dcterms:modified xsi:type="dcterms:W3CDTF">2022-09-22T19:03:52Z</dcterms:modified>
  <cp:category/>
</cp:coreProperties>
</file>