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62" r:id="rId3"/>
    <p:sldId id="263" r:id="rId4"/>
    <p:sldId id="265" r:id="rId5"/>
    <p:sldId id="266" r:id="rId6"/>
    <p:sldId id="267" r:id="rId7"/>
    <p:sldId id="268" r:id="rId8"/>
    <p:sldId id="26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419"/>
    <p:restoredTop sz="96327"/>
  </p:normalViewPr>
  <p:slideViewPr>
    <p:cSldViewPr snapToGrid="0">
      <p:cViewPr varScale="1">
        <p:scale>
          <a:sx n="124" d="100"/>
          <a:sy n="124" d="100"/>
        </p:scale>
        <p:origin x="200" y="9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858ECB-63F1-4136-8131-33BB418E8D29}" type="doc">
      <dgm:prSet loTypeId="urn:microsoft.com/office/officeart/2008/layout/VerticalCurvedList" loCatId="process" qsTypeId="urn:microsoft.com/office/officeart/2005/8/quickstyle/simple1" qsCatId="simple" csTypeId="urn:microsoft.com/office/officeart/2005/8/colors/accent1_2" csCatId="accent1" phldr="1"/>
      <dgm:spPr/>
      <dgm:t>
        <a:bodyPr/>
        <a:lstStyle/>
        <a:p>
          <a:endParaRPr lang="en-US"/>
        </a:p>
      </dgm:t>
    </dgm:pt>
    <dgm:pt modelId="{2483B3C8-036E-4E59-A2A6-78C0E5966A68}">
      <dgm:prSet custT="1"/>
      <dgm:spPr>
        <a:solidFill>
          <a:schemeClr val="bg2">
            <a:lumMod val="60000"/>
            <a:lumOff val="40000"/>
          </a:schemeClr>
        </a:solidFill>
      </dgm:spPr>
      <dgm:t>
        <a:bodyPr/>
        <a:lstStyle/>
        <a:p>
          <a:r>
            <a:rPr lang="en-US" sz="2400" b="1" dirty="0">
              <a:solidFill>
                <a:schemeClr val="bg1"/>
              </a:solidFill>
              <a:latin typeface="Times New Roman" panose="02020603050405020304" pitchFamily="18" charset="0"/>
              <a:cs typeface="Times New Roman" panose="02020603050405020304" pitchFamily="18" charset="0"/>
            </a:rPr>
            <a:t>INTRUDUCTION</a:t>
          </a:r>
        </a:p>
      </dgm:t>
    </dgm:pt>
    <dgm:pt modelId="{EE1E4218-48D8-43F3-84B7-0D40FC7CEA8E}" type="parTrans" cxnId="{20C9CE27-0D6C-4226-A127-6E9C69CE1EE7}">
      <dgm:prSet/>
      <dgm:spPr/>
      <dgm:t>
        <a:bodyPr/>
        <a:lstStyle/>
        <a:p>
          <a:endParaRPr lang="en-US"/>
        </a:p>
      </dgm:t>
    </dgm:pt>
    <dgm:pt modelId="{8559C495-2DCF-4E3F-A56B-2FDEC1F8580A}" type="sibTrans" cxnId="{20C9CE27-0D6C-4226-A127-6E9C69CE1EE7}">
      <dgm:prSet/>
      <dgm:spPr/>
      <dgm:t>
        <a:bodyPr/>
        <a:lstStyle/>
        <a:p>
          <a:endParaRPr lang="en-US"/>
        </a:p>
      </dgm:t>
    </dgm:pt>
    <dgm:pt modelId="{77DBE8B5-0805-4FDD-AF20-E68A073AC091}">
      <dgm:prSet custT="1"/>
      <dgm:spPr>
        <a:solidFill>
          <a:schemeClr val="bg2">
            <a:lumMod val="40000"/>
            <a:lumOff val="60000"/>
          </a:schemeClr>
        </a:solidFill>
      </dgm:spPr>
      <dgm:t>
        <a:bodyPr/>
        <a:lstStyle/>
        <a:p>
          <a:r>
            <a:rPr lang="en-US" sz="2400" b="1" dirty="0">
              <a:solidFill>
                <a:schemeClr val="bg1"/>
              </a:solidFill>
              <a:latin typeface="Times New Roman" panose="02020603050405020304" pitchFamily="18" charset="0"/>
              <a:cs typeface="Times New Roman" panose="02020603050405020304" pitchFamily="18" charset="0"/>
            </a:rPr>
            <a:t>THE GENERAL PRACTICE EVOLUTION</a:t>
          </a:r>
        </a:p>
      </dgm:t>
    </dgm:pt>
    <dgm:pt modelId="{9BA2BE56-F361-4256-984C-A945F0280D83}" type="parTrans" cxnId="{C313D438-B0E0-4FFC-91E3-6DD571603C84}">
      <dgm:prSet/>
      <dgm:spPr/>
      <dgm:t>
        <a:bodyPr/>
        <a:lstStyle/>
        <a:p>
          <a:endParaRPr lang="en-US"/>
        </a:p>
      </dgm:t>
    </dgm:pt>
    <dgm:pt modelId="{A38A2B2C-E33A-4D51-825A-E5C12748419B}" type="sibTrans" cxnId="{C313D438-B0E0-4FFC-91E3-6DD571603C84}">
      <dgm:prSet/>
      <dgm:spPr/>
      <dgm:t>
        <a:bodyPr/>
        <a:lstStyle/>
        <a:p>
          <a:endParaRPr lang="en-US"/>
        </a:p>
      </dgm:t>
    </dgm:pt>
    <dgm:pt modelId="{2ADDF053-BFCD-4FF8-B195-CECC61C915E5}">
      <dgm:prSet custT="1"/>
      <dgm:spPr>
        <a:solidFill>
          <a:schemeClr val="bg2">
            <a:lumMod val="20000"/>
            <a:lumOff val="80000"/>
          </a:schemeClr>
        </a:solidFill>
      </dgm:spPr>
      <dgm:t>
        <a:bodyPr/>
        <a:lstStyle/>
        <a:p>
          <a:r>
            <a:rPr lang="en-US" sz="2400" b="1" dirty="0">
              <a:solidFill>
                <a:schemeClr val="bg1"/>
              </a:solidFill>
              <a:latin typeface="Times New Roman" panose="02020603050405020304" pitchFamily="18" charset="0"/>
              <a:cs typeface="Times New Roman" panose="02020603050405020304" pitchFamily="18" charset="0"/>
            </a:rPr>
            <a:t>HOW THE SERVICE WAS RUNNING IN THE PAST</a:t>
          </a:r>
        </a:p>
      </dgm:t>
    </dgm:pt>
    <dgm:pt modelId="{99ED5CD6-848A-44A5-AA37-57788329C82A}" type="parTrans" cxnId="{D8863151-668D-4B05-A970-000BB1C32F1F}">
      <dgm:prSet/>
      <dgm:spPr/>
      <dgm:t>
        <a:bodyPr/>
        <a:lstStyle/>
        <a:p>
          <a:endParaRPr lang="en-US"/>
        </a:p>
      </dgm:t>
    </dgm:pt>
    <dgm:pt modelId="{33373B44-5848-4392-9A1E-74173A1A9DB8}" type="sibTrans" cxnId="{D8863151-668D-4B05-A970-000BB1C32F1F}">
      <dgm:prSet/>
      <dgm:spPr/>
      <dgm:t>
        <a:bodyPr/>
        <a:lstStyle/>
        <a:p>
          <a:endParaRPr lang="en-US"/>
        </a:p>
      </dgm:t>
    </dgm:pt>
    <dgm:pt modelId="{CEF07005-C645-4D7A-BA10-FFBB410C35D9}">
      <dgm:prSet custT="1"/>
      <dgm:spPr>
        <a:solidFill>
          <a:schemeClr val="bg2">
            <a:lumMod val="20000"/>
            <a:lumOff val="80000"/>
          </a:schemeClr>
        </a:solidFill>
      </dgm:spPr>
      <dgm:t>
        <a:bodyPr/>
        <a:lstStyle/>
        <a:p>
          <a:r>
            <a:rPr lang="en-US" sz="2400" b="1" dirty="0">
              <a:solidFill>
                <a:schemeClr val="bg1"/>
              </a:solidFill>
              <a:latin typeface="Times New Roman" panose="02020603050405020304" pitchFamily="18" charset="0"/>
              <a:cs typeface="Times New Roman" panose="02020603050405020304" pitchFamily="18" charset="0"/>
            </a:rPr>
            <a:t>HOW IS THE SERVICE IN PRESENT</a:t>
          </a:r>
        </a:p>
      </dgm:t>
    </dgm:pt>
    <dgm:pt modelId="{A0E203DC-A76D-4594-B1B3-CCBB39791B37}" type="parTrans" cxnId="{C086F9AB-1D36-45CA-9028-A2EF85E1B068}">
      <dgm:prSet/>
      <dgm:spPr/>
      <dgm:t>
        <a:bodyPr/>
        <a:lstStyle/>
        <a:p>
          <a:endParaRPr lang="en-US"/>
        </a:p>
      </dgm:t>
    </dgm:pt>
    <dgm:pt modelId="{A1B08A82-0FDA-4321-934B-146B20F5D75C}" type="sibTrans" cxnId="{C086F9AB-1D36-45CA-9028-A2EF85E1B068}">
      <dgm:prSet/>
      <dgm:spPr/>
      <dgm:t>
        <a:bodyPr/>
        <a:lstStyle/>
        <a:p>
          <a:endParaRPr lang="en-US"/>
        </a:p>
      </dgm:t>
    </dgm:pt>
    <dgm:pt modelId="{F594CFEC-9DFE-42BC-AF71-38CE8AEC1918}">
      <dgm:prSet custT="1"/>
      <dgm:spPr>
        <a:solidFill>
          <a:schemeClr val="bg2">
            <a:lumMod val="40000"/>
            <a:lumOff val="60000"/>
          </a:schemeClr>
        </a:solidFill>
      </dgm:spPr>
      <dgm:t>
        <a:bodyPr/>
        <a:lstStyle/>
        <a:p>
          <a:r>
            <a:rPr lang="en-US" sz="2400" b="1" dirty="0">
              <a:solidFill>
                <a:schemeClr val="bg1"/>
              </a:solidFill>
              <a:latin typeface="Times New Roman" panose="02020603050405020304" pitchFamily="18" charset="0"/>
              <a:cs typeface="Times New Roman" panose="02020603050405020304" pitchFamily="18" charset="0"/>
            </a:rPr>
            <a:t>CONCLUZION</a:t>
          </a:r>
        </a:p>
      </dgm:t>
    </dgm:pt>
    <dgm:pt modelId="{DBEBD8E1-D0B3-4BB6-AD41-36829DFDCB72}" type="parTrans" cxnId="{347D7B1A-013A-46A7-8B4B-4CC26CE97C48}">
      <dgm:prSet/>
      <dgm:spPr/>
      <dgm:t>
        <a:bodyPr/>
        <a:lstStyle/>
        <a:p>
          <a:endParaRPr lang="en-US"/>
        </a:p>
      </dgm:t>
    </dgm:pt>
    <dgm:pt modelId="{85F7338C-A01B-4B21-ACB3-7823CC8D90B4}" type="sibTrans" cxnId="{347D7B1A-013A-46A7-8B4B-4CC26CE97C48}">
      <dgm:prSet/>
      <dgm:spPr/>
      <dgm:t>
        <a:bodyPr/>
        <a:lstStyle/>
        <a:p>
          <a:endParaRPr lang="en-US"/>
        </a:p>
      </dgm:t>
    </dgm:pt>
    <dgm:pt modelId="{C469493D-8739-437D-888E-1A72ADCBBECD}">
      <dgm:prSet custT="1"/>
      <dgm:spPr>
        <a:solidFill>
          <a:schemeClr val="bg2">
            <a:lumMod val="60000"/>
            <a:lumOff val="40000"/>
          </a:schemeClr>
        </a:solidFill>
      </dgm:spPr>
      <dgm:t>
        <a:bodyPr/>
        <a:lstStyle/>
        <a:p>
          <a:r>
            <a:rPr lang="en-US" sz="2400" b="1" dirty="0">
              <a:solidFill>
                <a:schemeClr val="bg1"/>
              </a:solidFill>
              <a:latin typeface="Times New Roman" panose="02020603050405020304" pitchFamily="18" charset="0"/>
              <a:cs typeface="Times New Roman" panose="02020603050405020304" pitchFamily="18" charset="0"/>
            </a:rPr>
            <a:t>REFERNCE</a:t>
          </a:r>
        </a:p>
      </dgm:t>
    </dgm:pt>
    <dgm:pt modelId="{4336A46A-71E7-453E-9B3D-B19FB414FE02}" type="parTrans" cxnId="{EC29928F-335B-4BC5-A383-4EA9D5848BF6}">
      <dgm:prSet/>
      <dgm:spPr/>
      <dgm:t>
        <a:bodyPr/>
        <a:lstStyle/>
        <a:p>
          <a:endParaRPr lang="en-US"/>
        </a:p>
      </dgm:t>
    </dgm:pt>
    <dgm:pt modelId="{1305C804-69AD-4AED-A3CB-7A58DED4259B}" type="sibTrans" cxnId="{EC29928F-335B-4BC5-A383-4EA9D5848BF6}">
      <dgm:prSet/>
      <dgm:spPr/>
      <dgm:t>
        <a:bodyPr/>
        <a:lstStyle/>
        <a:p>
          <a:endParaRPr lang="en-US"/>
        </a:p>
      </dgm:t>
    </dgm:pt>
    <dgm:pt modelId="{60FDEEA8-11DA-724D-A2FA-19BA5DBE4612}" type="pres">
      <dgm:prSet presAssocID="{51858ECB-63F1-4136-8131-33BB418E8D29}" presName="Name0" presStyleCnt="0">
        <dgm:presLayoutVars>
          <dgm:chMax val="7"/>
          <dgm:chPref val="7"/>
          <dgm:dir/>
        </dgm:presLayoutVars>
      </dgm:prSet>
      <dgm:spPr/>
    </dgm:pt>
    <dgm:pt modelId="{306D4F44-35C3-0347-926D-208A5CD1B10D}" type="pres">
      <dgm:prSet presAssocID="{51858ECB-63F1-4136-8131-33BB418E8D29}" presName="Name1" presStyleCnt="0"/>
      <dgm:spPr/>
    </dgm:pt>
    <dgm:pt modelId="{D0BE6EA7-4987-8D40-B506-B516632C0328}" type="pres">
      <dgm:prSet presAssocID="{51858ECB-63F1-4136-8131-33BB418E8D29}" presName="cycle" presStyleCnt="0"/>
      <dgm:spPr/>
    </dgm:pt>
    <dgm:pt modelId="{6A634BA1-BEBE-1C4F-B9A1-EDB34BEFFB80}" type="pres">
      <dgm:prSet presAssocID="{51858ECB-63F1-4136-8131-33BB418E8D29}" presName="srcNode" presStyleLbl="node1" presStyleIdx="0" presStyleCnt="6"/>
      <dgm:spPr/>
    </dgm:pt>
    <dgm:pt modelId="{8E0D2CC3-2BF0-DE45-A841-4C7B63332E88}" type="pres">
      <dgm:prSet presAssocID="{51858ECB-63F1-4136-8131-33BB418E8D29}" presName="conn" presStyleLbl="parChTrans1D2" presStyleIdx="0" presStyleCnt="1"/>
      <dgm:spPr/>
    </dgm:pt>
    <dgm:pt modelId="{1C025E6C-6ECF-F84C-B8E3-C2AAF810DF8C}" type="pres">
      <dgm:prSet presAssocID="{51858ECB-63F1-4136-8131-33BB418E8D29}" presName="extraNode" presStyleLbl="node1" presStyleIdx="0" presStyleCnt="6"/>
      <dgm:spPr/>
    </dgm:pt>
    <dgm:pt modelId="{A33D3AC0-41C5-7E41-9E6D-B0430B90AFF9}" type="pres">
      <dgm:prSet presAssocID="{51858ECB-63F1-4136-8131-33BB418E8D29}" presName="dstNode" presStyleLbl="node1" presStyleIdx="0" presStyleCnt="6"/>
      <dgm:spPr/>
    </dgm:pt>
    <dgm:pt modelId="{4F976136-2E04-264D-816B-7D6DCB2241C1}" type="pres">
      <dgm:prSet presAssocID="{2483B3C8-036E-4E59-A2A6-78C0E5966A68}" presName="text_1" presStyleLbl="node1" presStyleIdx="0" presStyleCnt="6" custLinFactNeighborX="817" custLinFactNeighborY="-3364">
        <dgm:presLayoutVars>
          <dgm:bulletEnabled val="1"/>
        </dgm:presLayoutVars>
      </dgm:prSet>
      <dgm:spPr/>
    </dgm:pt>
    <dgm:pt modelId="{29CC382C-7090-4D43-88A1-3500C76F4786}" type="pres">
      <dgm:prSet presAssocID="{2483B3C8-036E-4E59-A2A6-78C0E5966A68}" presName="accent_1" presStyleCnt="0"/>
      <dgm:spPr/>
    </dgm:pt>
    <dgm:pt modelId="{E872C586-1DFB-4D41-8D80-208710F0E973}" type="pres">
      <dgm:prSet presAssocID="{2483B3C8-036E-4E59-A2A6-78C0E5966A68}" presName="accentRepeatNode" presStyleLbl="solidFgAcc1" presStyleIdx="0" presStyleCnt="6"/>
      <dgm:spPr/>
    </dgm:pt>
    <dgm:pt modelId="{8CF2BDEA-43A3-5748-A010-F33E00596070}" type="pres">
      <dgm:prSet presAssocID="{77DBE8B5-0805-4FDD-AF20-E68A073AC091}" presName="text_2" presStyleLbl="node1" presStyleIdx="1" presStyleCnt="6" custScaleX="100608" custScaleY="109429" custLinFactNeighborX="544" custLinFactNeighborY="3176">
        <dgm:presLayoutVars>
          <dgm:bulletEnabled val="1"/>
        </dgm:presLayoutVars>
      </dgm:prSet>
      <dgm:spPr/>
    </dgm:pt>
    <dgm:pt modelId="{7CD6D1A5-99DA-A94E-924E-6E8DAE74AF33}" type="pres">
      <dgm:prSet presAssocID="{77DBE8B5-0805-4FDD-AF20-E68A073AC091}" presName="accent_2" presStyleCnt="0"/>
      <dgm:spPr/>
    </dgm:pt>
    <dgm:pt modelId="{02715942-ECC3-E945-8A16-2352CAACE74F}" type="pres">
      <dgm:prSet presAssocID="{77DBE8B5-0805-4FDD-AF20-E68A073AC091}" presName="accentRepeatNode" presStyleLbl="solidFgAcc1" presStyleIdx="1" presStyleCnt="6" custLinFactNeighborX="-8315" custLinFactNeighborY="-2600"/>
      <dgm:spPr/>
    </dgm:pt>
    <dgm:pt modelId="{14770EAB-C564-ED4C-BF5E-1BE087A1658D}" type="pres">
      <dgm:prSet presAssocID="{2ADDF053-BFCD-4FF8-B195-CECC61C915E5}" presName="text_3" presStyleLbl="node1" presStyleIdx="2" presStyleCnt="6" custScaleX="101095" custLinFactNeighborX="1677" custLinFactNeighborY="-4739">
        <dgm:presLayoutVars>
          <dgm:bulletEnabled val="1"/>
        </dgm:presLayoutVars>
      </dgm:prSet>
      <dgm:spPr/>
    </dgm:pt>
    <dgm:pt modelId="{812B677D-09E8-7944-99AF-D10A771863D1}" type="pres">
      <dgm:prSet presAssocID="{2ADDF053-BFCD-4FF8-B195-CECC61C915E5}" presName="accent_3" presStyleCnt="0"/>
      <dgm:spPr/>
    </dgm:pt>
    <dgm:pt modelId="{51903C39-FDDA-4048-B503-62FDEA96C117}" type="pres">
      <dgm:prSet presAssocID="{2ADDF053-BFCD-4FF8-B195-CECC61C915E5}" presName="accentRepeatNode" presStyleLbl="solidFgAcc1" presStyleIdx="2" presStyleCnt="6"/>
      <dgm:spPr/>
    </dgm:pt>
    <dgm:pt modelId="{16B39819-7745-C342-903B-78A5FD262CB4}" type="pres">
      <dgm:prSet presAssocID="{CEF07005-C645-4D7A-BA10-FFBB410C35D9}" presName="text_4" presStyleLbl="node1" presStyleIdx="3" presStyleCnt="6" custLinFactNeighborX="863" custLinFactNeighborY="3364">
        <dgm:presLayoutVars>
          <dgm:bulletEnabled val="1"/>
        </dgm:presLayoutVars>
      </dgm:prSet>
      <dgm:spPr/>
    </dgm:pt>
    <dgm:pt modelId="{1308D4D1-FD8C-E74F-9EA6-7CB875A1EC28}" type="pres">
      <dgm:prSet presAssocID="{CEF07005-C645-4D7A-BA10-FFBB410C35D9}" presName="accent_4" presStyleCnt="0"/>
      <dgm:spPr/>
    </dgm:pt>
    <dgm:pt modelId="{077B5FAD-FB44-7B42-984E-407648525231}" type="pres">
      <dgm:prSet presAssocID="{CEF07005-C645-4D7A-BA10-FFBB410C35D9}" presName="accentRepeatNode" presStyleLbl="solidFgAcc1" presStyleIdx="3" presStyleCnt="6"/>
      <dgm:spPr/>
    </dgm:pt>
    <dgm:pt modelId="{D3CB13F5-D16D-7245-961E-D01A80DA08E1}" type="pres">
      <dgm:prSet presAssocID="{F594CFEC-9DFE-42BC-AF71-38CE8AEC1918}" presName="text_5" presStyleLbl="node1" presStyleIdx="4" presStyleCnt="6" custLinFactNeighborX="1214" custLinFactNeighborY="6728">
        <dgm:presLayoutVars>
          <dgm:bulletEnabled val="1"/>
        </dgm:presLayoutVars>
      </dgm:prSet>
      <dgm:spPr/>
    </dgm:pt>
    <dgm:pt modelId="{CF7F47C1-9231-DA4E-BD4D-E4580A95B66B}" type="pres">
      <dgm:prSet presAssocID="{F594CFEC-9DFE-42BC-AF71-38CE8AEC1918}" presName="accent_5" presStyleCnt="0"/>
      <dgm:spPr/>
    </dgm:pt>
    <dgm:pt modelId="{A9806C4A-6897-424A-B1DF-7FD975556C00}" type="pres">
      <dgm:prSet presAssocID="{F594CFEC-9DFE-42BC-AF71-38CE8AEC1918}" presName="accentRepeatNode" presStyleLbl="solidFgAcc1" presStyleIdx="4" presStyleCnt="6"/>
      <dgm:spPr/>
    </dgm:pt>
    <dgm:pt modelId="{2CFF7446-568F-314B-A463-9BB8A2C1ED2E}" type="pres">
      <dgm:prSet presAssocID="{C469493D-8739-437D-888E-1A72ADCBBECD}" presName="text_6" presStyleLbl="node1" presStyleIdx="5" presStyleCnt="6" custLinFactNeighborX="817">
        <dgm:presLayoutVars>
          <dgm:bulletEnabled val="1"/>
        </dgm:presLayoutVars>
      </dgm:prSet>
      <dgm:spPr/>
    </dgm:pt>
    <dgm:pt modelId="{3AFE5CF2-2818-2E46-8180-932A9C2FDF55}" type="pres">
      <dgm:prSet presAssocID="{C469493D-8739-437D-888E-1A72ADCBBECD}" presName="accent_6" presStyleCnt="0"/>
      <dgm:spPr/>
    </dgm:pt>
    <dgm:pt modelId="{060346F4-A7DA-C94E-9337-86918215019A}" type="pres">
      <dgm:prSet presAssocID="{C469493D-8739-437D-888E-1A72ADCBBECD}" presName="accentRepeatNode" presStyleLbl="solidFgAcc1" presStyleIdx="5" presStyleCnt="6"/>
      <dgm:spPr/>
    </dgm:pt>
  </dgm:ptLst>
  <dgm:cxnLst>
    <dgm:cxn modelId="{1493BA03-D28E-6A45-A659-BF116AFF09C8}" type="presOf" srcId="{2ADDF053-BFCD-4FF8-B195-CECC61C915E5}" destId="{14770EAB-C564-ED4C-BF5E-1BE087A1658D}" srcOrd="0" destOrd="0" presId="urn:microsoft.com/office/officeart/2008/layout/VerticalCurvedList"/>
    <dgm:cxn modelId="{347D7B1A-013A-46A7-8B4B-4CC26CE97C48}" srcId="{51858ECB-63F1-4136-8131-33BB418E8D29}" destId="{F594CFEC-9DFE-42BC-AF71-38CE8AEC1918}" srcOrd="4" destOrd="0" parTransId="{DBEBD8E1-D0B3-4BB6-AD41-36829DFDCB72}" sibTransId="{85F7338C-A01B-4B21-ACB3-7823CC8D90B4}"/>
    <dgm:cxn modelId="{20C9CE27-0D6C-4226-A127-6E9C69CE1EE7}" srcId="{51858ECB-63F1-4136-8131-33BB418E8D29}" destId="{2483B3C8-036E-4E59-A2A6-78C0E5966A68}" srcOrd="0" destOrd="0" parTransId="{EE1E4218-48D8-43F3-84B7-0D40FC7CEA8E}" sibTransId="{8559C495-2DCF-4E3F-A56B-2FDEC1F8580A}"/>
    <dgm:cxn modelId="{CD00F02C-D22E-D44D-9BBD-19009EBBC8B2}" type="presOf" srcId="{CEF07005-C645-4D7A-BA10-FFBB410C35D9}" destId="{16B39819-7745-C342-903B-78A5FD262CB4}" srcOrd="0" destOrd="0" presId="urn:microsoft.com/office/officeart/2008/layout/VerticalCurvedList"/>
    <dgm:cxn modelId="{C313D438-B0E0-4FFC-91E3-6DD571603C84}" srcId="{51858ECB-63F1-4136-8131-33BB418E8D29}" destId="{77DBE8B5-0805-4FDD-AF20-E68A073AC091}" srcOrd="1" destOrd="0" parTransId="{9BA2BE56-F361-4256-984C-A945F0280D83}" sibTransId="{A38A2B2C-E33A-4D51-825A-E5C12748419B}"/>
    <dgm:cxn modelId="{D8863151-668D-4B05-A970-000BB1C32F1F}" srcId="{51858ECB-63F1-4136-8131-33BB418E8D29}" destId="{2ADDF053-BFCD-4FF8-B195-CECC61C915E5}" srcOrd="2" destOrd="0" parTransId="{99ED5CD6-848A-44A5-AA37-57788329C82A}" sibTransId="{33373B44-5848-4392-9A1E-74173A1A9DB8}"/>
    <dgm:cxn modelId="{2122777D-7DE1-4347-BFD5-F0F0A905CC12}" type="presOf" srcId="{51858ECB-63F1-4136-8131-33BB418E8D29}" destId="{60FDEEA8-11DA-724D-A2FA-19BA5DBE4612}" srcOrd="0" destOrd="0" presId="urn:microsoft.com/office/officeart/2008/layout/VerticalCurvedList"/>
    <dgm:cxn modelId="{EC29928F-335B-4BC5-A383-4EA9D5848BF6}" srcId="{51858ECB-63F1-4136-8131-33BB418E8D29}" destId="{C469493D-8739-437D-888E-1A72ADCBBECD}" srcOrd="5" destOrd="0" parTransId="{4336A46A-71E7-453E-9B3D-B19FB414FE02}" sibTransId="{1305C804-69AD-4AED-A3CB-7A58DED4259B}"/>
    <dgm:cxn modelId="{9645649F-C5D1-014C-AE39-B3076EC28153}" type="presOf" srcId="{F594CFEC-9DFE-42BC-AF71-38CE8AEC1918}" destId="{D3CB13F5-D16D-7245-961E-D01A80DA08E1}" srcOrd="0" destOrd="0" presId="urn:microsoft.com/office/officeart/2008/layout/VerticalCurvedList"/>
    <dgm:cxn modelId="{43E68AA1-67FD-544F-BBAF-27D6ACDAE01D}" type="presOf" srcId="{8559C495-2DCF-4E3F-A56B-2FDEC1F8580A}" destId="{8E0D2CC3-2BF0-DE45-A841-4C7B63332E88}" srcOrd="0" destOrd="0" presId="urn:microsoft.com/office/officeart/2008/layout/VerticalCurvedList"/>
    <dgm:cxn modelId="{C086F9AB-1D36-45CA-9028-A2EF85E1B068}" srcId="{51858ECB-63F1-4136-8131-33BB418E8D29}" destId="{CEF07005-C645-4D7A-BA10-FFBB410C35D9}" srcOrd="3" destOrd="0" parTransId="{A0E203DC-A76D-4594-B1B3-CCBB39791B37}" sibTransId="{A1B08A82-0FDA-4321-934B-146B20F5D75C}"/>
    <dgm:cxn modelId="{FBB3C0AE-1101-5940-B6C4-E8C8FA16051B}" type="presOf" srcId="{C469493D-8739-437D-888E-1A72ADCBBECD}" destId="{2CFF7446-568F-314B-A463-9BB8A2C1ED2E}" srcOrd="0" destOrd="0" presId="urn:microsoft.com/office/officeart/2008/layout/VerticalCurvedList"/>
    <dgm:cxn modelId="{C793D4BD-7DDD-774A-88C0-E91CAD90B0D9}" type="presOf" srcId="{2483B3C8-036E-4E59-A2A6-78C0E5966A68}" destId="{4F976136-2E04-264D-816B-7D6DCB2241C1}" srcOrd="0" destOrd="0" presId="urn:microsoft.com/office/officeart/2008/layout/VerticalCurvedList"/>
    <dgm:cxn modelId="{03AB18D0-3052-C84D-BEAE-F96FC812D318}" type="presOf" srcId="{77DBE8B5-0805-4FDD-AF20-E68A073AC091}" destId="{8CF2BDEA-43A3-5748-A010-F33E00596070}" srcOrd="0" destOrd="0" presId="urn:microsoft.com/office/officeart/2008/layout/VerticalCurvedList"/>
    <dgm:cxn modelId="{BC765806-A126-754D-96A9-FB1A321B2068}" type="presParOf" srcId="{60FDEEA8-11DA-724D-A2FA-19BA5DBE4612}" destId="{306D4F44-35C3-0347-926D-208A5CD1B10D}" srcOrd="0" destOrd="0" presId="urn:microsoft.com/office/officeart/2008/layout/VerticalCurvedList"/>
    <dgm:cxn modelId="{B21D365D-FC29-E442-B04C-77B1ED4F4E0F}" type="presParOf" srcId="{306D4F44-35C3-0347-926D-208A5CD1B10D}" destId="{D0BE6EA7-4987-8D40-B506-B516632C0328}" srcOrd="0" destOrd="0" presId="urn:microsoft.com/office/officeart/2008/layout/VerticalCurvedList"/>
    <dgm:cxn modelId="{2D20F652-D2A6-0A4B-9DB7-5ECDEF3C7820}" type="presParOf" srcId="{D0BE6EA7-4987-8D40-B506-B516632C0328}" destId="{6A634BA1-BEBE-1C4F-B9A1-EDB34BEFFB80}" srcOrd="0" destOrd="0" presId="urn:microsoft.com/office/officeart/2008/layout/VerticalCurvedList"/>
    <dgm:cxn modelId="{99D9DF7A-3CC2-D641-A1B7-F3A55F418EF9}" type="presParOf" srcId="{D0BE6EA7-4987-8D40-B506-B516632C0328}" destId="{8E0D2CC3-2BF0-DE45-A841-4C7B63332E88}" srcOrd="1" destOrd="0" presId="urn:microsoft.com/office/officeart/2008/layout/VerticalCurvedList"/>
    <dgm:cxn modelId="{C93F2C31-91D8-5640-ABD7-BC1437E629F6}" type="presParOf" srcId="{D0BE6EA7-4987-8D40-B506-B516632C0328}" destId="{1C025E6C-6ECF-F84C-B8E3-C2AAF810DF8C}" srcOrd="2" destOrd="0" presId="urn:microsoft.com/office/officeart/2008/layout/VerticalCurvedList"/>
    <dgm:cxn modelId="{93768F31-D559-F34F-B4A8-4B7D4A9B354E}" type="presParOf" srcId="{D0BE6EA7-4987-8D40-B506-B516632C0328}" destId="{A33D3AC0-41C5-7E41-9E6D-B0430B90AFF9}" srcOrd="3" destOrd="0" presId="urn:microsoft.com/office/officeart/2008/layout/VerticalCurvedList"/>
    <dgm:cxn modelId="{F8049610-CE11-8C44-9315-49748160BE54}" type="presParOf" srcId="{306D4F44-35C3-0347-926D-208A5CD1B10D}" destId="{4F976136-2E04-264D-816B-7D6DCB2241C1}" srcOrd="1" destOrd="0" presId="urn:microsoft.com/office/officeart/2008/layout/VerticalCurvedList"/>
    <dgm:cxn modelId="{AA711ECE-8741-E243-A675-A62550D2CBD1}" type="presParOf" srcId="{306D4F44-35C3-0347-926D-208A5CD1B10D}" destId="{29CC382C-7090-4D43-88A1-3500C76F4786}" srcOrd="2" destOrd="0" presId="urn:microsoft.com/office/officeart/2008/layout/VerticalCurvedList"/>
    <dgm:cxn modelId="{CC273D0D-4B98-4445-AE7E-DA615BA7C2CC}" type="presParOf" srcId="{29CC382C-7090-4D43-88A1-3500C76F4786}" destId="{E872C586-1DFB-4D41-8D80-208710F0E973}" srcOrd="0" destOrd="0" presId="urn:microsoft.com/office/officeart/2008/layout/VerticalCurvedList"/>
    <dgm:cxn modelId="{528172C6-2148-DE4C-A8CA-456FD11E0953}" type="presParOf" srcId="{306D4F44-35C3-0347-926D-208A5CD1B10D}" destId="{8CF2BDEA-43A3-5748-A010-F33E00596070}" srcOrd="3" destOrd="0" presId="urn:microsoft.com/office/officeart/2008/layout/VerticalCurvedList"/>
    <dgm:cxn modelId="{532DF746-EDD3-694C-BF57-DB8026B2C061}" type="presParOf" srcId="{306D4F44-35C3-0347-926D-208A5CD1B10D}" destId="{7CD6D1A5-99DA-A94E-924E-6E8DAE74AF33}" srcOrd="4" destOrd="0" presId="urn:microsoft.com/office/officeart/2008/layout/VerticalCurvedList"/>
    <dgm:cxn modelId="{C82DEA7A-5DE7-1A4F-A310-19420959A7D2}" type="presParOf" srcId="{7CD6D1A5-99DA-A94E-924E-6E8DAE74AF33}" destId="{02715942-ECC3-E945-8A16-2352CAACE74F}" srcOrd="0" destOrd="0" presId="urn:microsoft.com/office/officeart/2008/layout/VerticalCurvedList"/>
    <dgm:cxn modelId="{3A65FFC2-E06B-F548-9E7F-5E0ABA2DC39D}" type="presParOf" srcId="{306D4F44-35C3-0347-926D-208A5CD1B10D}" destId="{14770EAB-C564-ED4C-BF5E-1BE087A1658D}" srcOrd="5" destOrd="0" presId="urn:microsoft.com/office/officeart/2008/layout/VerticalCurvedList"/>
    <dgm:cxn modelId="{6F57E319-4F97-9E47-A80C-F1E0027FAF09}" type="presParOf" srcId="{306D4F44-35C3-0347-926D-208A5CD1B10D}" destId="{812B677D-09E8-7944-99AF-D10A771863D1}" srcOrd="6" destOrd="0" presId="urn:microsoft.com/office/officeart/2008/layout/VerticalCurvedList"/>
    <dgm:cxn modelId="{414A31D5-72A2-BC43-8A77-F9BA9E26EA1C}" type="presParOf" srcId="{812B677D-09E8-7944-99AF-D10A771863D1}" destId="{51903C39-FDDA-4048-B503-62FDEA96C117}" srcOrd="0" destOrd="0" presId="urn:microsoft.com/office/officeart/2008/layout/VerticalCurvedList"/>
    <dgm:cxn modelId="{52E6A29D-152F-334C-B517-A5D5AD5A5CF2}" type="presParOf" srcId="{306D4F44-35C3-0347-926D-208A5CD1B10D}" destId="{16B39819-7745-C342-903B-78A5FD262CB4}" srcOrd="7" destOrd="0" presId="urn:microsoft.com/office/officeart/2008/layout/VerticalCurvedList"/>
    <dgm:cxn modelId="{B918F993-BA56-0144-8F25-C9A234755208}" type="presParOf" srcId="{306D4F44-35C3-0347-926D-208A5CD1B10D}" destId="{1308D4D1-FD8C-E74F-9EA6-7CB875A1EC28}" srcOrd="8" destOrd="0" presId="urn:microsoft.com/office/officeart/2008/layout/VerticalCurvedList"/>
    <dgm:cxn modelId="{A0F11597-AF64-4A4D-B13B-39A252204EF0}" type="presParOf" srcId="{1308D4D1-FD8C-E74F-9EA6-7CB875A1EC28}" destId="{077B5FAD-FB44-7B42-984E-407648525231}" srcOrd="0" destOrd="0" presId="urn:microsoft.com/office/officeart/2008/layout/VerticalCurvedList"/>
    <dgm:cxn modelId="{FFD980A6-E5E0-F546-B445-E1879296CCEA}" type="presParOf" srcId="{306D4F44-35C3-0347-926D-208A5CD1B10D}" destId="{D3CB13F5-D16D-7245-961E-D01A80DA08E1}" srcOrd="9" destOrd="0" presId="urn:microsoft.com/office/officeart/2008/layout/VerticalCurvedList"/>
    <dgm:cxn modelId="{1BCE6EE3-9155-1146-985B-DFD9B591C85F}" type="presParOf" srcId="{306D4F44-35C3-0347-926D-208A5CD1B10D}" destId="{CF7F47C1-9231-DA4E-BD4D-E4580A95B66B}" srcOrd="10" destOrd="0" presId="urn:microsoft.com/office/officeart/2008/layout/VerticalCurvedList"/>
    <dgm:cxn modelId="{B3859194-E246-A246-82AC-5D49517089B9}" type="presParOf" srcId="{CF7F47C1-9231-DA4E-BD4D-E4580A95B66B}" destId="{A9806C4A-6897-424A-B1DF-7FD975556C00}" srcOrd="0" destOrd="0" presId="urn:microsoft.com/office/officeart/2008/layout/VerticalCurvedList"/>
    <dgm:cxn modelId="{44A8D1A2-130C-3046-8858-D496431C149A}" type="presParOf" srcId="{306D4F44-35C3-0347-926D-208A5CD1B10D}" destId="{2CFF7446-568F-314B-A463-9BB8A2C1ED2E}" srcOrd="11" destOrd="0" presId="urn:microsoft.com/office/officeart/2008/layout/VerticalCurvedList"/>
    <dgm:cxn modelId="{177ADFC2-5858-BC43-9DA9-1E6BC02748D7}" type="presParOf" srcId="{306D4F44-35C3-0347-926D-208A5CD1B10D}" destId="{3AFE5CF2-2818-2E46-8180-932A9C2FDF55}" srcOrd="12" destOrd="0" presId="urn:microsoft.com/office/officeart/2008/layout/VerticalCurvedList"/>
    <dgm:cxn modelId="{A36A1478-B321-FD46-AA54-BB4996AF94E8}" type="presParOf" srcId="{3AFE5CF2-2818-2E46-8180-932A9C2FDF55}" destId="{060346F4-A7DA-C94E-9337-86918215019A}"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D2CC3-2BF0-DE45-A841-4C7B63332E88}">
      <dsp:nvSpPr>
        <dsp:cNvPr id="0" name=""/>
        <dsp:cNvSpPr/>
      </dsp:nvSpPr>
      <dsp:spPr>
        <a:xfrm>
          <a:off x="-3965524" y="-605553"/>
          <a:ext cx="4700370" cy="4700370"/>
        </a:xfrm>
        <a:prstGeom prst="blockArc">
          <a:avLst>
            <a:gd name="adj1" fmla="val 18900000"/>
            <a:gd name="adj2" fmla="val 2700000"/>
            <a:gd name="adj3" fmla="val 46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976136-2E04-264D-816B-7D6DCB2241C1}">
      <dsp:nvSpPr>
        <dsp:cNvPr id="0" name=""/>
        <dsp:cNvSpPr/>
      </dsp:nvSpPr>
      <dsp:spPr>
        <a:xfrm>
          <a:off x="329037" y="171386"/>
          <a:ext cx="8270217" cy="367349"/>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latin typeface="Times New Roman" panose="02020603050405020304" pitchFamily="18" charset="0"/>
              <a:cs typeface="Times New Roman" panose="02020603050405020304" pitchFamily="18" charset="0"/>
            </a:rPr>
            <a:t>INTRUDUCTION</a:t>
          </a:r>
        </a:p>
      </dsp:txBody>
      <dsp:txXfrm>
        <a:off x="329037" y="171386"/>
        <a:ext cx="8270217" cy="367349"/>
      </dsp:txXfrm>
    </dsp:sp>
    <dsp:sp modelId="{E872C586-1DFB-4D41-8D80-208710F0E973}">
      <dsp:nvSpPr>
        <dsp:cNvPr id="0" name=""/>
        <dsp:cNvSpPr/>
      </dsp:nvSpPr>
      <dsp:spPr>
        <a:xfrm>
          <a:off x="31900" y="137825"/>
          <a:ext cx="459187" cy="459187"/>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F2BDEA-43A3-5748-A010-F33E00596070}">
      <dsp:nvSpPr>
        <dsp:cNvPr id="0" name=""/>
        <dsp:cNvSpPr/>
      </dsp:nvSpPr>
      <dsp:spPr>
        <a:xfrm>
          <a:off x="582762" y="729047"/>
          <a:ext cx="8016492" cy="401987"/>
        </a:xfrm>
        <a:prstGeom prst="rect">
          <a:avLst/>
        </a:prstGeom>
        <a:solidFill>
          <a:schemeClr val="bg2">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latin typeface="Times New Roman" panose="02020603050405020304" pitchFamily="18" charset="0"/>
              <a:cs typeface="Times New Roman" panose="02020603050405020304" pitchFamily="18" charset="0"/>
            </a:rPr>
            <a:t>THE GENERAL PRACTICE EVOLUTION</a:t>
          </a:r>
        </a:p>
      </dsp:txBody>
      <dsp:txXfrm>
        <a:off x="582762" y="729047"/>
        <a:ext cx="8016492" cy="401987"/>
      </dsp:txXfrm>
    </dsp:sp>
    <dsp:sp modelId="{02715942-ECC3-E945-8A16-2352CAACE74F}">
      <dsp:nvSpPr>
        <dsp:cNvPr id="0" name=""/>
        <dsp:cNvSpPr/>
      </dsp:nvSpPr>
      <dsp:spPr>
        <a:xfrm>
          <a:off x="295889" y="676841"/>
          <a:ext cx="459187" cy="459187"/>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770EAB-C564-ED4C-BF5E-1BE087A1658D}">
      <dsp:nvSpPr>
        <dsp:cNvPr id="0" name=""/>
        <dsp:cNvSpPr/>
      </dsp:nvSpPr>
      <dsp:spPr>
        <a:xfrm>
          <a:off x="683645" y="1268245"/>
          <a:ext cx="7915609" cy="367349"/>
        </a:xfrm>
        <a:prstGeom prst="rect">
          <a:avLst/>
        </a:prstGeom>
        <a:solidFill>
          <a:schemeClr val="bg2">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latin typeface="Times New Roman" panose="02020603050405020304" pitchFamily="18" charset="0"/>
              <a:cs typeface="Times New Roman" panose="02020603050405020304" pitchFamily="18" charset="0"/>
            </a:rPr>
            <a:t>HOW THE SERVICE WAS RUNNING IN THE PAST</a:t>
          </a:r>
        </a:p>
      </dsp:txBody>
      <dsp:txXfrm>
        <a:off x="683645" y="1268245"/>
        <a:ext cx="7915609" cy="367349"/>
      </dsp:txXfrm>
    </dsp:sp>
    <dsp:sp modelId="{51903C39-FDDA-4048-B503-62FDEA96C117}">
      <dsp:nvSpPr>
        <dsp:cNvPr id="0" name=""/>
        <dsp:cNvSpPr/>
      </dsp:nvSpPr>
      <dsp:spPr>
        <a:xfrm>
          <a:off x="472245" y="1239735"/>
          <a:ext cx="459187" cy="459187"/>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6B39819-7745-C342-903B-78A5FD262CB4}">
      <dsp:nvSpPr>
        <dsp:cNvPr id="0" name=""/>
        <dsp:cNvSpPr/>
      </dsp:nvSpPr>
      <dsp:spPr>
        <a:xfrm>
          <a:off x="769382" y="1848617"/>
          <a:ext cx="7829872" cy="367349"/>
        </a:xfrm>
        <a:prstGeom prst="rect">
          <a:avLst/>
        </a:prstGeom>
        <a:solidFill>
          <a:schemeClr val="bg2">
            <a:lumMod val="20000"/>
            <a:lumOff val="8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latin typeface="Times New Roman" panose="02020603050405020304" pitchFamily="18" charset="0"/>
              <a:cs typeface="Times New Roman" panose="02020603050405020304" pitchFamily="18" charset="0"/>
            </a:rPr>
            <a:t>HOW IS THE SERVICE IN PRESENT</a:t>
          </a:r>
        </a:p>
      </dsp:txBody>
      <dsp:txXfrm>
        <a:off x="769382" y="1848617"/>
        <a:ext cx="7829872" cy="367349"/>
      </dsp:txXfrm>
    </dsp:sp>
    <dsp:sp modelId="{077B5FAD-FB44-7B42-984E-407648525231}">
      <dsp:nvSpPr>
        <dsp:cNvPr id="0" name=""/>
        <dsp:cNvSpPr/>
      </dsp:nvSpPr>
      <dsp:spPr>
        <a:xfrm>
          <a:off x="472245" y="1790341"/>
          <a:ext cx="459187" cy="459187"/>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CB13F5-D16D-7245-961E-D01A80DA08E1}">
      <dsp:nvSpPr>
        <dsp:cNvPr id="0" name=""/>
        <dsp:cNvSpPr/>
      </dsp:nvSpPr>
      <dsp:spPr>
        <a:xfrm>
          <a:off x="631207" y="2411930"/>
          <a:ext cx="7968047" cy="367349"/>
        </a:xfrm>
        <a:prstGeom prst="rect">
          <a:avLst/>
        </a:prstGeom>
        <a:solidFill>
          <a:schemeClr val="bg2">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latin typeface="Times New Roman" panose="02020603050405020304" pitchFamily="18" charset="0"/>
              <a:cs typeface="Times New Roman" panose="02020603050405020304" pitchFamily="18" charset="0"/>
            </a:rPr>
            <a:t>CONCLUZION</a:t>
          </a:r>
        </a:p>
      </dsp:txBody>
      <dsp:txXfrm>
        <a:off x="631207" y="2411930"/>
        <a:ext cx="7968047" cy="367349"/>
      </dsp:txXfrm>
    </dsp:sp>
    <dsp:sp modelId="{A9806C4A-6897-424A-B1DF-7FD975556C00}">
      <dsp:nvSpPr>
        <dsp:cNvPr id="0" name=""/>
        <dsp:cNvSpPr/>
      </dsp:nvSpPr>
      <dsp:spPr>
        <a:xfrm>
          <a:off x="334070" y="2341296"/>
          <a:ext cx="459187" cy="459187"/>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FF7446-568F-314B-A463-9BB8A2C1ED2E}">
      <dsp:nvSpPr>
        <dsp:cNvPr id="0" name=""/>
        <dsp:cNvSpPr/>
      </dsp:nvSpPr>
      <dsp:spPr>
        <a:xfrm>
          <a:off x="329037" y="2938169"/>
          <a:ext cx="8270217" cy="367349"/>
        </a:xfrm>
        <a:prstGeom prst="rect">
          <a:avLst/>
        </a:prstGeom>
        <a:solidFill>
          <a:schemeClr val="bg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bg1"/>
              </a:solidFill>
              <a:latin typeface="Times New Roman" panose="02020603050405020304" pitchFamily="18" charset="0"/>
              <a:cs typeface="Times New Roman" panose="02020603050405020304" pitchFamily="18" charset="0"/>
            </a:rPr>
            <a:t>REFERNCE</a:t>
          </a:r>
        </a:p>
      </dsp:txBody>
      <dsp:txXfrm>
        <a:off x="329037" y="2938169"/>
        <a:ext cx="8270217" cy="367349"/>
      </dsp:txXfrm>
    </dsp:sp>
    <dsp:sp modelId="{060346F4-A7DA-C94E-9337-86918215019A}">
      <dsp:nvSpPr>
        <dsp:cNvPr id="0" name=""/>
        <dsp:cNvSpPr/>
      </dsp:nvSpPr>
      <dsp:spPr>
        <a:xfrm>
          <a:off x="31900" y="2892250"/>
          <a:ext cx="459187" cy="459187"/>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559331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591767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036063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D2766A6-3C10-4AB8-86A1-BB1F0CDA7EFE}" type="datetimeFigureOut">
              <a:rPr lang="en-US" smtClean="0"/>
              <a:t>3/12/24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472932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060201-1C40-4B39-813D-5CD9493BAEED}" type="slidenum">
              <a:rPr lang="en-US" smtClean="0"/>
              <a:pPr/>
              <a:t>‹#›</a:t>
            </a:fld>
            <a:endParaRPr lang="en-US"/>
          </a:p>
        </p:txBody>
      </p:sp>
    </p:spTree>
    <p:extLst>
      <p:ext uri="{BB962C8B-B14F-4D97-AF65-F5344CB8AC3E}">
        <p14:creationId xmlns:p14="http://schemas.microsoft.com/office/powerpoint/2010/main" val="1005978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5694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071689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847628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60201-1C40-4B39-813D-5CD9493BAEED}" type="slidenum">
              <a:rPr lang="en-US" smtClean="0"/>
              <a:pPr/>
              <a:t>‹#›</a:t>
            </a:fld>
            <a:endParaRPr lang="en-US"/>
          </a:p>
        </p:txBody>
      </p:sp>
    </p:spTree>
    <p:extLst>
      <p:ext uri="{BB962C8B-B14F-4D97-AF65-F5344CB8AC3E}">
        <p14:creationId xmlns:p14="http://schemas.microsoft.com/office/powerpoint/2010/main" val="1241032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60201-1C40-4B39-813D-5CD9493BAEED}" type="slidenum">
              <a:rPr lang="en-US" smtClean="0"/>
              <a:pPr/>
              <a:t>‹#›</a:t>
            </a:fld>
            <a:endParaRPr lang="en-US"/>
          </a:p>
        </p:txBody>
      </p:sp>
    </p:spTree>
    <p:extLst>
      <p:ext uri="{BB962C8B-B14F-4D97-AF65-F5344CB8AC3E}">
        <p14:creationId xmlns:p14="http://schemas.microsoft.com/office/powerpoint/2010/main" val="1096172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pPr/>
              <a:t>‹#›</a:t>
            </a:fld>
            <a:endParaRPr lang="en-US"/>
          </a:p>
        </p:txBody>
      </p:sp>
    </p:spTree>
    <p:extLst>
      <p:ext uri="{BB962C8B-B14F-4D97-AF65-F5344CB8AC3E}">
        <p14:creationId xmlns:p14="http://schemas.microsoft.com/office/powerpoint/2010/main" val="38330975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32255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pPr/>
              <a:t>‹#›</a:t>
            </a:fld>
            <a:endParaRPr lang="en-US"/>
          </a:p>
        </p:txBody>
      </p:sp>
    </p:spTree>
    <p:extLst>
      <p:ext uri="{BB962C8B-B14F-4D97-AF65-F5344CB8AC3E}">
        <p14:creationId xmlns:p14="http://schemas.microsoft.com/office/powerpoint/2010/main" val="3906357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pPr/>
              <a:t>‹#›</a:t>
            </a:fld>
            <a:endParaRPr lang="en-US"/>
          </a:p>
        </p:txBody>
      </p:sp>
    </p:spTree>
    <p:extLst>
      <p:ext uri="{BB962C8B-B14F-4D97-AF65-F5344CB8AC3E}">
        <p14:creationId xmlns:p14="http://schemas.microsoft.com/office/powerpoint/2010/main" val="367686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2766A6-3C10-4AB8-86A1-BB1F0CDA7EFE}" type="datetimeFigureOut">
              <a:rPr lang="en-US" smtClean="0"/>
              <a:pPr/>
              <a:t>3/12/24</a:t>
            </a:fld>
            <a:endParaRPr lang="en-US" dirty="0"/>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pPr/>
              <a:t>‹#›</a:t>
            </a:fld>
            <a:endParaRPr lang="en-US"/>
          </a:p>
        </p:txBody>
      </p:sp>
    </p:spTree>
    <p:extLst>
      <p:ext uri="{BB962C8B-B14F-4D97-AF65-F5344CB8AC3E}">
        <p14:creationId xmlns:p14="http://schemas.microsoft.com/office/powerpoint/2010/main" val="27377078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2922293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2766A6-3C10-4AB8-86A1-BB1F0CDA7EFE}"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65652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D2766A6-3C10-4AB8-86A1-BB1F0CDA7EFE}" type="datetimeFigureOut">
              <a:rPr lang="en-US" smtClean="0"/>
              <a:pPr/>
              <a:t>3/12/24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3060201-1C40-4B39-813D-5CD9493BAEED}" type="slidenum">
              <a:rPr lang="en-US" smtClean="0"/>
              <a:pPr/>
              <a:t>‹#›</a:t>
            </a:fld>
            <a:endParaRPr lang="en-US"/>
          </a:p>
        </p:txBody>
      </p:sp>
    </p:spTree>
    <p:extLst>
      <p:ext uri="{BB962C8B-B14F-4D97-AF65-F5344CB8AC3E}">
        <p14:creationId xmlns:p14="http://schemas.microsoft.com/office/powerpoint/2010/main" val="1205776505"/>
      </p:ext>
    </p:extLst>
  </p:cSld>
  <p:clrMap bg1="dk1" tx1="lt1" bg2="dk2" tx2="lt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rcgp.org.uk/news/gp-consultations-post-covid#:~:text=During%20the%20COVID%2D19%20pandemic,allow%20general%20practice%20staff%20to" TargetMode="External"/><Relationship Id="rId3" Type="http://schemas.openxmlformats.org/officeDocument/2006/relationships/hyperlink" Target="https://www.ncbi.nlm.nih.gov/pmc/articles/PMC7319676/" TargetMode="External"/><Relationship Id="rId7" Type="http://schemas.openxmlformats.org/officeDocument/2006/relationships/hyperlink" Target="https://www.england.nhs.uk/long-read/digitisation-of-lloyd-george-records/" TargetMode="External"/><Relationship Id="rId2" Type="http://schemas.openxmlformats.org/officeDocument/2006/relationships/hyperlink" Target="https://www.gponline.com/nhs-70-general-practice-1968-1999/article/1485320#:~:text=At%20the%20start%20of%20the,three%20years%20were%20phased%20in"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1325136/" TargetMode="External"/><Relationship Id="rId5" Type="http://schemas.openxmlformats.org/officeDocument/2006/relationships/hyperlink" Target="https://www.healthcareers.nhs.uk/explore-roles/doctors/roles-doctors/general-practitioner/" TargetMode="External"/><Relationship Id="rId4" Type="http://schemas.openxmlformats.org/officeDocument/2006/relationships/hyperlink" Target="https://keepournhspublic.com/but-arent-all-gps-private-anyway/#:~:text=Since%20the%20inception%20of%20the,which%20could%20not%20be%20nationali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DFB5F-7501-9D04-8BFD-FF922D3A7412}"/>
              </a:ext>
            </a:extLst>
          </p:cNvPr>
          <p:cNvSpPr>
            <a:spLocks noGrp="1"/>
          </p:cNvSpPr>
          <p:nvPr>
            <p:ph type="ctrTitle"/>
          </p:nvPr>
        </p:nvSpPr>
        <p:spPr>
          <a:xfrm>
            <a:off x="261732" y="-123932"/>
            <a:ext cx="6170655" cy="2504408"/>
          </a:xfrm>
        </p:spPr>
        <p:txBody>
          <a:bodyPr anchor="ctr">
            <a:normAutofit/>
          </a:bodyPr>
          <a:lstStyle/>
          <a:p>
            <a:pPr algn="ctr"/>
            <a:r>
              <a:rPr lang="en-US" sz="4400" b="1" dirty="0">
                <a:latin typeface="Times New Roman" panose="02020603050405020304" pitchFamily="18" charset="0"/>
                <a:cs typeface="Times New Roman" panose="02020603050405020304" pitchFamily="18" charset="0"/>
              </a:rPr>
              <a:t>GENERAL PRACTICE (GP)</a:t>
            </a:r>
            <a:endParaRPr lang="en-US" sz="4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817FADD-EE82-515D-CB40-B1F217432DFE}"/>
              </a:ext>
            </a:extLst>
          </p:cNvPr>
          <p:cNvSpPr>
            <a:spLocks noGrp="1"/>
          </p:cNvSpPr>
          <p:nvPr>
            <p:ph type="subTitle" idx="1"/>
          </p:nvPr>
        </p:nvSpPr>
        <p:spPr>
          <a:xfrm>
            <a:off x="261732" y="3428998"/>
            <a:ext cx="6170655" cy="2922374"/>
          </a:xfrm>
        </p:spPr>
        <p:txBody>
          <a:bodyPr anchor="ctr">
            <a:normAutofit/>
          </a:bodyPr>
          <a:lstStyle/>
          <a:p>
            <a:pPr>
              <a:spcAft>
                <a:spcPts val="600"/>
              </a:spcAft>
            </a:pPr>
            <a:r>
              <a:rPr lang="en-US" b="1" dirty="0">
                <a:solidFill>
                  <a:schemeClr val="tx1"/>
                </a:solidFill>
                <a:latin typeface="Times New Roman" panose="02020603050405020304" pitchFamily="18" charset="0"/>
                <a:cs typeface="Times New Roman" panose="02020603050405020304" pitchFamily="18" charset="0"/>
              </a:rPr>
              <a:t>Name:</a:t>
            </a:r>
            <a:r>
              <a:rPr lang="en-US" dirty="0">
                <a:solidFill>
                  <a:schemeClr val="tx1"/>
                </a:solidFill>
                <a:latin typeface="Times New Roman" panose="02020603050405020304" pitchFamily="18" charset="0"/>
                <a:cs typeface="Times New Roman" panose="02020603050405020304" pitchFamily="18" charset="0"/>
              </a:rPr>
              <a:t> Delia Munteanu</a:t>
            </a:r>
          </a:p>
          <a:p>
            <a:pPr>
              <a:spcAft>
                <a:spcPts val="600"/>
              </a:spcAft>
            </a:pPr>
            <a:r>
              <a:rPr lang="en-US" b="1" dirty="0">
                <a:solidFill>
                  <a:schemeClr val="tx1"/>
                </a:solidFill>
                <a:latin typeface="Times New Roman" panose="02020603050405020304" pitchFamily="18" charset="0"/>
                <a:cs typeface="Times New Roman" panose="02020603050405020304" pitchFamily="18" charset="0"/>
              </a:rPr>
              <a:t>Module’s name: </a:t>
            </a:r>
            <a:r>
              <a:rPr lang="en-US" dirty="0">
                <a:solidFill>
                  <a:schemeClr val="tx1"/>
                </a:solidFill>
                <a:latin typeface="Times New Roman" panose="02020603050405020304" pitchFamily="18" charset="0"/>
                <a:cs typeface="Times New Roman" panose="02020603050405020304" pitchFamily="18" charset="0"/>
              </a:rPr>
              <a:t>Introduction to Health    and Social Care</a:t>
            </a:r>
          </a:p>
          <a:p>
            <a:pPr>
              <a:spcAft>
                <a:spcPts val="600"/>
              </a:spcAft>
            </a:pPr>
            <a:r>
              <a:rPr lang="en-US" b="1" dirty="0">
                <a:solidFill>
                  <a:schemeClr val="tx1"/>
                </a:solidFill>
                <a:latin typeface="Times New Roman" panose="02020603050405020304" pitchFamily="18" charset="0"/>
                <a:cs typeface="Times New Roman" panose="02020603050405020304" pitchFamily="18" charset="0"/>
              </a:rPr>
              <a:t>Module code:</a:t>
            </a:r>
            <a:r>
              <a:rPr lang="en-US" dirty="0">
                <a:solidFill>
                  <a:schemeClr val="tx1"/>
                </a:solidFill>
                <a:latin typeface="Times New Roman" panose="02020603050405020304" pitchFamily="18" charset="0"/>
                <a:cs typeface="Times New Roman" panose="02020603050405020304" pitchFamily="18" charset="0"/>
              </a:rPr>
              <a:t> LCHS4003</a:t>
            </a:r>
          </a:p>
          <a:p>
            <a:pPr>
              <a:spcAft>
                <a:spcPts val="600"/>
              </a:spcAft>
            </a:pPr>
            <a:r>
              <a:rPr lang="en-US" b="1" dirty="0">
                <a:solidFill>
                  <a:schemeClr val="tx1"/>
                </a:solidFill>
                <a:latin typeface="Times New Roman" panose="02020603050405020304" pitchFamily="18" charset="0"/>
                <a:cs typeface="Times New Roman" panose="02020603050405020304" pitchFamily="18" charset="0"/>
              </a:rPr>
              <a:t>Lecturer’s name:</a:t>
            </a:r>
            <a:r>
              <a:rPr lang="en-US" dirty="0">
                <a:solidFill>
                  <a:schemeClr val="tx1"/>
                </a:solidFill>
                <a:latin typeface="Times New Roman" panose="02020603050405020304" pitchFamily="18" charset="0"/>
                <a:cs typeface="Times New Roman" panose="02020603050405020304" pitchFamily="18" charset="0"/>
              </a:rPr>
              <a:t> </a:t>
            </a:r>
            <a:r>
              <a:rPr lang="en-US">
                <a:solidFill>
                  <a:schemeClr val="tx1"/>
                </a:solidFill>
                <a:latin typeface="Times New Roman" panose="02020603050405020304" pitchFamily="18" charset="0"/>
                <a:cs typeface="Times New Roman" panose="02020603050405020304" pitchFamily="18" charset="0"/>
              </a:rPr>
              <a:t>DR. Eleni </a:t>
            </a:r>
            <a:r>
              <a:rPr lang="en-US" dirty="0" err="1">
                <a:solidFill>
                  <a:schemeClr val="tx1"/>
                </a:solidFill>
                <a:latin typeface="Times New Roman" panose="02020603050405020304" pitchFamily="18" charset="0"/>
                <a:cs typeface="Times New Roman" panose="02020603050405020304" pitchFamily="18" charset="0"/>
              </a:rPr>
              <a:t>Koutsogeorgou-Andreou</a:t>
            </a:r>
            <a:endParaRPr lang="en-US" dirty="0">
              <a:solidFill>
                <a:schemeClr val="tx1"/>
              </a:solidFill>
              <a:latin typeface="Times New Roman" panose="02020603050405020304" pitchFamily="18" charset="0"/>
              <a:cs typeface="Times New Roman" panose="02020603050405020304" pitchFamily="18" charset="0"/>
            </a:endParaRPr>
          </a:p>
          <a:p>
            <a:endParaRPr lang="en-US" sz="1400" dirty="0"/>
          </a:p>
        </p:txBody>
      </p:sp>
      <p:pic>
        <p:nvPicPr>
          <p:cNvPr id="18" name="Picture 17" descr="A web of dots connected">
            <a:extLst>
              <a:ext uri="{FF2B5EF4-FFF2-40B4-BE49-F238E27FC236}">
                <a16:creationId xmlns:a16="http://schemas.microsoft.com/office/drawing/2014/main" id="{5217ACFA-3D3B-5026-7C2A-76FE328D1C98}"/>
              </a:ext>
            </a:extLst>
          </p:cNvPr>
          <p:cNvPicPr>
            <a:picLocks noChangeAspect="1"/>
          </p:cNvPicPr>
          <p:nvPr/>
        </p:nvPicPr>
        <p:blipFill rotWithShape="1">
          <a:blip r:embed="rId2"/>
          <a:srcRect l="33216" r="13469" b="-1"/>
          <a:stretch/>
        </p:blipFill>
        <p:spPr>
          <a:xfrm>
            <a:off x="6645967" y="-1"/>
            <a:ext cx="5546032" cy="6857999"/>
          </a:xfrm>
          <a:prstGeom prst="rect">
            <a:avLst/>
          </a:prstGeom>
        </p:spPr>
      </p:pic>
      <p:pic>
        <p:nvPicPr>
          <p:cNvPr id="8" name="Picture 7" descr="A stethoscope with a family figure&#10;&#10;Description automatically generated">
            <a:extLst>
              <a:ext uri="{FF2B5EF4-FFF2-40B4-BE49-F238E27FC236}">
                <a16:creationId xmlns:a16="http://schemas.microsoft.com/office/drawing/2014/main" id="{553E2CE2-B75A-3246-3E67-4BC27201E869}"/>
              </a:ext>
            </a:extLst>
          </p:cNvPr>
          <p:cNvPicPr>
            <a:picLocks noChangeAspect="1"/>
          </p:cNvPicPr>
          <p:nvPr/>
        </p:nvPicPr>
        <p:blipFill>
          <a:blip r:embed="rId3"/>
          <a:stretch>
            <a:fillRect/>
          </a:stretch>
        </p:blipFill>
        <p:spPr>
          <a:xfrm>
            <a:off x="6647935" y="1611748"/>
            <a:ext cx="5066785" cy="3620454"/>
          </a:xfrm>
          <a:prstGeom prst="rect">
            <a:avLst/>
          </a:prstGeom>
        </p:spPr>
      </p:pic>
      <p:sp>
        <p:nvSpPr>
          <p:cNvPr id="10" name="TextBox 9">
            <a:extLst>
              <a:ext uri="{FF2B5EF4-FFF2-40B4-BE49-F238E27FC236}">
                <a16:creationId xmlns:a16="http://schemas.microsoft.com/office/drawing/2014/main" id="{F7BB9687-6FE6-0751-CF11-B654A9A284B2}"/>
              </a:ext>
            </a:extLst>
          </p:cNvPr>
          <p:cNvSpPr txBox="1"/>
          <p:nvPr/>
        </p:nvSpPr>
        <p:spPr>
          <a:xfrm>
            <a:off x="6647935" y="4860477"/>
            <a:ext cx="1590500" cy="307777"/>
          </a:xfrm>
          <a:prstGeom prst="rect">
            <a:avLst/>
          </a:prstGeom>
          <a:noFill/>
        </p:spPr>
        <p:txBody>
          <a:bodyPr wrap="none" rtlCol="0">
            <a:spAutoFit/>
          </a:bodyPr>
          <a:lstStyle/>
          <a:p>
            <a:r>
              <a:rPr lang="en-GB" sz="1400" b="1" dirty="0">
                <a:effectLst/>
                <a:latin typeface="Times New Roman" panose="02020603050405020304" pitchFamily="18" charset="0"/>
                <a:ea typeface="Aptos" panose="020B0004020202020204" pitchFamily="34" charset="0"/>
                <a:cs typeface="Times New Roman" panose="02020603050405020304" pitchFamily="18" charset="0"/>
              </a:rPr>
              <a:t> (Dialogues, 2024)</a:t>
            </a:r>
            <a:r>
              <a:rPr lang="en-GB" sz="1400" b="1" dirty="0">
                <a:effectLst/>
                <a:latin typeface="Times New Roman" panose="02020603050405020304" pitchFamily="18" charset="0"/>
                <a:cs typeface="Times New Roman" panose="02020603050405020304" pitchFamily="18" charset="0"/>
              </a:rPr>
              <a:t> </a:t>
            </a:r>
            <a:endParaRPr lang="en-US" sz="1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2671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F51D9-744D-3522-B145-806200D7067A}"/>
              </a:ext>
            </a:extLst>
          </p:cNvPr>
          <p:cNvSpPr>
            <a:spLocks noGrp="1"/>
          </p:cNvSpPr>
          <p:nvPr>
            <p:ph type="title"/>
          </p:nvPr>
        </p:nvSpPr>
        <p:spPr/>
        <p:txBody>
          <a:bodyPr/>
          <a:lstStyle/>
          <a:p>
            <a:r>
              <a:rPr lang="en-US" sz="4400" dirty="0">
                <a:latin typeface="Times New Roman" panose="02020603050405020304" pitchFamily="18" charset="0"/>
                <a:cs typeface="Times New Roman" panose="02020603050405020304" pitchFamily="18" charset="0"/>
              </a:rPr>
              <a:t>OVERVIEW</a:t>
            </a:r>
          </a:p>
        </p:txBody>
      </p:sp>
      <p:graphicFrame>
        <p:nvGraphicFramePr>
          <p:cNvPr id="5" name="Content Placeholder 2">
            <a:extLst>
              <a:ext uri="{FF2B5EF4-FFF2-40B4-BE49-F238E27FC236}">
                <a16:creationId xmlns:a16="http://schemas.microsoft.com/office/drawing/2014/main" id="{5AAFC11A-15FA-F0EC-67A3-7C3C7322FA08}"/>
              </a:ext>
            </a:extLst>
          </p:cNvPr>
          <p:cNvGraphicFramePr>
            <a:graphicFrameLocks noGrp="1"/>
          </p:cNvGraphicFramePr>
          <p:nvPr>
            <p:ph idx="1"/>
            <p:extLst>
              <p:ext uri="{D42A27DB-BD31-4B8C-83A1-F6EECF244321}">
                <p14:modId xmlns:p14="http://schemas.microsoft.com/office/powerpoint/2010/main" val="380477703"/>
              </p:ext>
            </p:extLst>
          </p:nvPr>
        </p:nvGraphicFramePr>
        <p:xfrm>
          <a:off x="1451579" y="1977082"/>
          <a:ext cx="8599255" cy="3489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7087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CFEFF-FA0F-990B-E1CF-844F4E720B87}"/>
              </a:ext>
            </a:extLst>
          </p:cNvPr>
          <p:cNvSpPr>
            <a:spLocks noGrp="1"/>
          </p:cNvSpPr>
          <p:nvPr>
            <p:ph type="title"/>
          </p:nvPr>
        </p:nvSpPr>
        <p:spPr/>
        <p:txBody>
          <a:bodyPr/>
          <a:lstStyle/>
          <a:p>
            <a:r>
              <a:rPr lang="en-US" sz="4400" dirty="0">
                <a:latin typeface="Times New Roman" panose="02020603050405020304" pitchFamily="18" charset="0"/>
                <a:cs typeface="Times New Roman" panose="02020603050405020304" pitchFamily="18" charset="0"/>
              </a:rPr>
              <a:t>Introduction to GENERAL PRACTICE</a:t>
            </a:r>
          </a:p>
        </p:txBody>
      </p:sp>
      <p:sp>
        <p:nvSpPr>
          <p:cNvPr id="3" name="Content Placeholder 2">
            <a:extLst>
              <a:ext uri="{FF2B5EF4-FFF2-40B4-BE49-F238E27FC236}">
                <a16:creationId xmlns:a16="http://schemas.microsoft.com/office/drawing/2014/main" id="{D6F03320-0BA3-D6E8-2599-DFF70772CC0A}"/>
              </a:ext>
            </a:extLst>
          </p:cNvPr>
          <p:cNvSpPr>
            <a:spLocks noGrp="1"/>
          </p:cNvSpPr>
          <p:nvPr>
            <p:ph idx="1"/>
          </p:nvPr>
        </p:nvSpPr>
        <p:spPr>
          <a:xfrm>
            <a:off x="200115" y="1773969"/>
            <a:ext cx="6969209" cy="4911644"/>
          </a:xfrm>
        </p:spPr>
        <p:txBody>
          <a:bodyPr>
            <a:normAutofit lnSpcReduction="10000"/>
          </a:bodyPr>
          <a:lstStyle/>
          <a:p>
            <a:r>
              <a:rPr lang="en-US" sz="2400" dirty="0">
                <a:latin typeface="Times New Roman" panose="02020603050405020304" pitchFamily="18" charset="0"/>
                <a:cs typeface="Times New Roman" panose="02020603050405020304" pitchFamily="18" charset="0"/>
              </a:rPr>
              <a:t>Since the NHS establishment, the GPs are private practitioners offering NHS services rather than NHS workers, this is because general practitioners didn’t want to become government workers and because many of them practiced from their private places which couldn’t be government-controlled.</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General practitioners (GPs) are primary doctors who provide a range of medical services to patients. They are qualified to treat common medical conditions and illnesses, as well as refer patients to specialized medical services for more complex diagnoses and treatments.</a:t>
            </a:r>
          </a:p>
          <a:p>
            <a:endParaRPr lang="en-US" dirty="0"/>
          </a:p>
        </p:txBody>
      </p:sp>
      <p:pic>
        <p:nvPicPr>
          <p:cNvPr id="6" name="Picture 5" descr="A person sitting at a desk talking to a doctor&#10;&#10;Description automatically generated">
            <a:extLst>
              <a:ext uri="{FF2B5EF4-FFF2-40B4-BE49-F238E27FC236}">
                <a16:creationId xmlns:a16="http://schemas.microsoft.com/office/drawing/2014/main" id="{BBDC9651-F22A-F643-15B7-7A30470C9694}"/>
              </a:ext>
            </a:extLst>
          </p:cNvPr>
          <p:cNvPicPr>
            <a:picLocks noChangeAspect="1"/>
          </p:cNvPicPr>
          <p:nvPr/>
        </p:nvPicPr>
        <p:blipFill>
          <a:blip r:embed="rId2"/>
          <a:stretch>
            <a:fillRect/>
          </a:stretch>
        </p:blipFill>
        <p:spPr>
          <a:xfrm>
            <a:off x="7169324" y="1289050"/>
            <a:ext cx="4687896" cy="4279900"/>
          </a:xfrm>
          <a:prstGeom prst="rect">
            <a:avLst/>
          </a:prstGeom>
        </p:spPr>
      </p:pic>
      <p:sp>
        <p:nvSpPr>
          <p:cNvPr id="7" name="TextBox 6">
            <a:extLst>
              <a:ext uri="{FF2B5EF4-FFF2-40B4-BE49-F238E27FC236}">
                <a16:creationId xmlns:a16="http://schemas.microsoft.com/office/drawing/2014/main" id="{9B1FFE69-AFA3-CC88-D979-E1F84B1F5EC9}"/>
              </a:ext>
            </a:extLst>
          </p:cNvPr>
          <p:cNvSpPr txBox="1"/>
          <p:nvPr/>
        </p:nvSpPr>
        <p:spPr>
          <a:xfrm>
            <a:off x="10211470" y="5832389"/>
            <a:ext cx="1410964" cy="307777"/>
          </a:xfrm>
          <a:prstGeom prst="rect">
            <a:avLst/>
          </a:prstGeom>
          <a:noFill/>
        </p:spPr>
        <p:txBody>
          <a:bodyPr wrap="none" rtlCol="0">
            <a:spAutoFit/>
          </a:bodyPr>
          <a:lstStyle/>
          <a:p>
            <a:r>
              <a:rPr lang="en-US" sz="1400">
                <a:latin typeface="Times New Roman" panose="02020603050405020304" pitchFamily="18" charset="0"/>
                <a:cs typeface="Times New Roman" panose="02020603050405020304" pitchFamily="18" charset="0"/>
              </a:rPr>
              <a:t>(Australia, 2024)</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000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33AD2-C809-6D67-AEC3-D59DE74E5A6E}"/>
              </a:ext>
            </a:extLst>
          </p:cNvPr>
          <p:cNvSpPr>
            <a:spLocks noGrp="1"/>
          </p:cNvSpPr>
          <p:nvPr>
            <p:ph type="title"/>
          </p:nvPr>
        </p:nvSpPr>
        <p:spPr>
          <a:xfrm>
            <a:off x="4880322" y="751382"/>
            <a:ext cx="7054688" cy="1600199"/>
          </a:xfrm>
        </p:spPr>
        <p:txBody>
          <a:bodyPr>
            <a:noAutofit/>
          </a:bodyPr>
          <a:lstStyle/>
          <a:p>
            <a:pPr algn="ctr">
              <a:lnSpc>
                <a:spcPct val="90000"/>
              </a:lnSpc>
            </a:pPr>
            <a:r>
              <a:rPr lang="en-US" sz="3600" b="1" dirty="0">
                <a:latin typeface="Times New Roman" panose="02020603050405020304" pitchFamily="18" charset="0"/>
                <a:cs typeface="Times New Roman" panose="02020603050405020304" pitchFamily="18" charset="0"/>
              </a:rPr>
              <a:t>THE GENERAL PRACTITIONER  EVOLUTION</a:t>
            </a:r>
            <a:br>
              <a:rPr lang="en-US" sz="3600" b="1" dirty="0">
                <a:latin typeface="Times New Roman" panose="02020603050405020304" pitchFamily="18" charset="0"/>
                <a:cs typeface="Times New Roman" panose="02020603050405020304" pitchFamily="18" charset="0"/>
              </a:rPr>
            </a:br>
            <a:endParaRPr lang="en-US" sz="3600" dirty="0"/>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Desk with stethoscope and computer keyboard">
            <a:extLst>
              <a:ext uri="{FF2B5EF4-FFF2-40B4-BE49-F238E27FC236}">
                <a16:creationId xmlns:a16="http://schemas.microsoft.com/office/drawing/2014/main" id="{DC4B57E3-A663-E604-43CD-EBAACFDB8A96}"/>
              </a:ext>
            </a:extLst>
          </p:cNvPr>
          <p:cNvPicPr>
            <a:picLocks noChangeAspect="1"/>
          </p:cNvPicPr>
          <p:nvPr/>
        </p:nvPicPr>
        <p:blipFill rotWithShape="1">
          <a:blip r:embed="rId3"/>
          <a:srcRect l="51597" r="-1"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144FE59-580A-EACE-8865-7F62E9C544B8}"/>
              </a:ext>
            </a:extLst>
          </p:cNvPr>
          <p:cNvSpPr>
            <a:spLocks noGrp="1"/>
          </p:cNvSpPr>
          <p:nvPr>
            <p:ph idx="1"/>
          </p:nvPr>
        </p:nvSpPr>
        <p:spPr>
          <a:xfrm>
            <a:off x="4973102" y="2361700"/>
            <a:ext cx="6869128" cy="4195481"/>
          </a:xfrm>
        </p:spPr>
        <p:txBody>
          <a:bodyPr>
            <a:normAutofit lnSpcReduction="10000"/>
          </a:bodyPr>
          <a:lstStyle/>
          <a:p>
            <a:pPr>
              <a:lnSpc>
                <a:spcPct val="90000"/>
              </a:lnSpc>
            </a:pPr>
            <a:r>
              <a:rPr lang="en-US" sz="2400" dirty="0">
                <a:latin typeface="Times New Roman" panose="02020603050405020304" pitchFamily="18" charset="0"/>
                <a:cs typeface="Times New Roman" panose="02020603050405020304" pitchFamily="18" charset="0"/>
              </a:rPr>
              <a:t>In 1948 GPs got a contribution fee for every patient registered with them.</a:t>
            </a:r>
          </a:p>
          <a:p>
            <a:pPr>
              <a:lnSpc>
                <a:spcPct val="90000"/>
              </a:lnSpc>
            </a:pPr>
            <a:r>
              <a:rPr lang="en-US" sz="2400" dirty="0">
                <a:latin typeface="Times New Roman" panose="02020603050405020304" pitchFamily="18" charset="0"/>
                <a:cs typeface="Times New Roman" panose="02020603050405020304" pitchFamily="18" charset="0"/>
              </a:rPr>
              <a:t>In 1966, a new payment method was implemented, which was called THE RED BOOK, with this method the GPs were allowed to request back from NHS 70% of employee cost and 100% cost of their offices.</a:t>
            </a:r>
          </a:p>
          <a:p>
            <a:pPr>
              <a:lnSpc>
                <a:spcPct val="90000"/>
              </a:lnSpc>
            </a:pPr>
            <a:r>
              <a:rPr lang="en-US" sz="2400" dirty="0">
                <a:latin typeface="Times New Roman" panose="02020603050405020304" pitchFamily="18" charset="0"/>
                <a:cs typeface="Times New Roman" panose="02020603050405020304" pitchFamily="18" charset="0"/>
              </a:rPr>
              <a:t>In 2002 General Practitioners started to collaborate with associations that keep up  leadership, and a managed environment</a:t>
            </a:r>
          </a:p>
          <a:p>
            <a:pPr>
              <a:lnSpc>
                <a:spcPct val="90000"/>
              </a:lnSpc>
            </a:pPr>
            <a:r>
              <a:rPr lang="en-US" sz="2400" dirty="0">
                <a:latin typeface="Times New Roman" panose="02020603050405020304" pitchFamily="18" charset="0"/>
                <a:cs typeface="Times New Roman" panose="02020603050405020304" pitchFamily="18" charset="0"/>
              </a:rPr>
              <a:t>By 2002 all people from England were registered with GENERAL PRACTICE</a:t>
            </a:r>
          </a:p>
          <a:p>
            <a:pPr>
              <a:lnSpc>
                <a:spcPct val="90000"/>
              </a:lnSpc>
            </a:pPr>
            <a:endParaRPr lang="en-US" sz="2400" dirty="0">
              <a:latin typeface="Times New Roman" panose="02020603050405020304" pitchFamily="18" charset="0"/>
              <a:cs typeface="Times New Roman" panose="02020603050405020304" pitchFamily="18" charset="0"/>
            </a:endParaRPr>
          </a:p>
          <a:p>
            <a:pPr>
              <a:lnSpc>
                <a:spcPct val="90000"/>
              </a:lnSpc>
            </a:pPr>
            <a:endParaRPr lang="en-US" sz="2400" dirty="0">
              <a:latin typeface="Times New Roman" panose="02020603050405020304" pitchFamily="18" charset="0"/>
              <a:cs typeface="Times New Roman" panose="02020603050405020304" pitchFamily="18" charset="0"/>
            </a:endParaRPr>
          </a:p>
          <a:p>
            <a:pPr>
              <a:lnSpc>
                <a:spcPct val="90000"/>
              </a:lnSpc>
            </a:pPr>
            <a:endParaRPr lang="en-US" sz="1700" dirty="0"/>
          </a:p>
        </p:txBody>
      </p:sp>
    </p:spTree>
    <p:extLst>
      <p:ext uri="{BB962C8B-B14F-4D97-AF65-F5344CB8AC3E}">
        <p14:creationId xmlns:p14="http://schemas.microsoft.com/office/powerpoint/2010/main" val="1985285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EA77809-4F28-55CF-C4B5-E6201CC0874E}"/>
              </a:ext>
            </a:extLst>
          </p:cNvPr>
          <p:cNvSpPr>
            <a:spLocks noGrp="1"/>
          </p:cNvSpPr>
          <p:nvPr>
            <p:ph type="title"/>
          </p:nvPr>
        </p:nvSpPr>
        <p:spPr>
          <a:xfrm>
            <a:off x="648931" y="464372"/>
            <a:ext cx="9252154" cy="1016654"/>
          </a:xfrm>
        </p:spPr>
        <p:txBody>
          <a:bodyPr>
            <a:noAutofit/>
          </a:bodyPr>
          <a:lstStyle/>
          <a:p>
            <a:pPr algn="ctr">
              <a:lnSpc>
                <a:spcPct val="90000"/>
              </a:lnSpc>
            </a:pPr>
            <a:r>
              <a:rPr lang="en-US" sz="4400" b="1" dirty="0">
                <a:solidFill>
                  <a:srgbClr val="EBEBEB"/>
                </a:solidFill>
                <a:latin typeface="Times New Roman" panose="02020603050405020304" pitchFamily="18" charset="0"/>
                <a:cs typeface="Times New Roman" panose="02020603050405020304" pitchFamily="18" charset="0"/>
              </a:rPr>
              <a:t>HOW THE SERVICE WAS RUNNING IN THE PAST</a:t>
            </a:r>
            <a:br>
              <a:rPr lang="en-US" sz="4400" b="1" dirty="0">
                <a:solidFill>
                  <a:srgbClr val="EBEBEB"/>
                </a:solidFill>
                <a:latin typeface="Times New Roman" panose="02020603050405020304" pitchFamily="18" charset="0"/>
                <a:cs typeface="Times New Roman" panose="02020603050405020304" pitchFamily="18" charset="0"/>
              </a:rPr>
            </a:br>
            <a:endParaRPr lang="en-US" sz="4400" b="1" dirty="0">
              <a:solidFill>
                <a:srgbClr val="EBEBEB"/>
              </a:solidFill>
              <a:latin typeface="Times New Roman" panose="02020603050405020304" pitchFamily="18" charset="0"/>
              <a:cs typeface="Times New Roman" panose="02020603050405020304" pitchFamily="18" charset="0"/>
            </a:endParaRPr>
          </a:p>
        </p:txBody>
      </p:sp>
      <p:sp useBgFill="1">
        <p:nvSpPr>
          <p:cNvPr id="25" name="Freeform: Shape 19">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3" name="Content Placeholder 2">
            <a:extLst>
              <a:ext uri="{FF2B5EF4-FFF2-40B4-BE49-F238E27FC236}">
                <a16:creationId xmlns:a16="http://schemas.microsoft.com/office/drawing/2014/main" id="{4C88EA1E-AB5E-E408-C29D-A3B7BD8E6025}"/>
              </a:ext>
            </a:extLst>
          </p:cNvPr>
          <p:cNvSpPr>
            <a:spLocks noGrp="1"/>
          </p:cNvSpPr>
          <p:nvPr>
            <p:ph idx="1"/>
          </p:nvPr>
        </p:nvSpPr>
        <p:spPr>
          <a:xfrm>
            <a:off x="309636" y="2480688"/>
            <a:ext cx="5631185" cy="3658689"/>
          </a:xfrm>
        </p:spPr>
        <p:txBody>
          <a:bodyPr>
            <a:noAutofit/>
          </a:bodyPr>
          <a:lstStyle/>
          <a:p>
            <a:pPr>
              <a:lnSpc>
                <a:spcPct val="90000"/>
              </a:lnSpc>
              <a:buClr>
                <a:schemeClr val="tx2">
                  <a:lumMod val="60000"/>
                  <a:lumOff val="40000"/>
                </a:schemeClr>
              </a:buClr>
            </a:pPr>
            <a:r>
              <a:rPr lang="en-US" sz="2400" dirty="0">
                <a:latin typeface="Times New Roman" panose="02020603050405020304" pitchFamily="18" charset="0"/>
                <a:cs typeface="Times New Roman" panose="02020603050405020304" pitchFamily="18" charset="0"/>
              </a:rPr>
              <a:t>In the past (1953) general practitioners</a:t>
            </a:r>
            <a:r>
              <a:rPr lang="en-GB" sz="2400" dirty="0">
                <a:latin typeface="Times New Roman" panose="02020603050405020304" pitchFamily="18" charset="0"/>
                <a:cs typeface="Times New Roman" panose="02020603050405020304" pitchFamily="18" charset="0"/>
              </a:rPr>
              <a:t> had to visit up to 30 houses a day and consult between 15 and 50 patients a day.</a:t>
            </a:r>
          </a:p>
          <a:p>
            <a:pPr>
              <a:lnSpc>
                <a:spcPct val="90000"/>
              </a:lnSpc>
              <a:buClr>
                <a:schemeClr val="tx2">
                  <a:lumMod val="60000"/>
                  <a:lumOff val="40000"/>
                </a:schemeClr>
              </a:buClr>
            </a:pPr>
            <a:r>
              <a:rPr lang="en-US" sz="2400" dirty="0">
                <a:latin typeface="Times New Roman" panose="02020603050405020304" pitchFamily="18" charset="0"/>
                <a:cs typeface="Times New Roman" panose="02020603050405020304" pitchFamily="18" charset="0"/>
              </a:rPr>
              <a:t>At the beginning of  1970 was allowed to become a GP  without any postgraduate study.</a:t>
            </a:r>
          </a:p>
          <a:p>
            <a:pPr>
              <a:lnSpc>
                <a:spcPct val="90000"/>
              </a:lnSpc>
              <a:buClr>
                <a:schemeClr val="tx2">
                  <a:lumMod val="60000"/>
                  <a:lumOff val="40000"/>
                </a:schemeClr>
              </a:buClr>
            </a:pPr>
            <a:r>
              <a:rPr lang="en-US" sz="2400" dirty="0">
                <a:latin typeface="Times New Roman" panose="02020603050405020304" pitchFamily="18" charset="0"/>
                <a:cs typeface="Times New Roman" panose="02020603050405020304" pitchFamily="18" charset="0"/>
              </a:rPr>
              <a:t>They had to deliver their activity in small rooms with poor hygiene and no equipment</a:t>
            </a:r>
          </a:p>
          <a:p>
            <a:pPr>
              <a:lnSpc>
                <a:spcPct val="90000"/>
              </a:lnSpc>
              <a:buClr>
                <a:schemeClr val="tx2">
                  <a:lumMod val="60000"/>
                  <a:lumOff val="40000"/>
                </a:schemeClr>
              </a:buClr>
            </a:pPr>
            <a:r>
              <a:rPr lang="en-US" sz="2400" dirty="0">
                <a:latin typeface="Times New Roman" panose="02020603050405020304" pitchFamily="18" charset="0"/>
                <a:cs typeface="Times New Roman" panose="02020603050405020304" pitchFamily="18" charset="0"/>
              </a:rPr>
              <a:t>All the records were made on paper.</a:t>
            </a:r>
          </a:p>
        </p:txBody>
      </p:sp>
      <p:pic>
        <p:nvPicPr>
          <p:cNvPr id="9" name="Picture 8" descr="A person listening to a person's heartbeat&#10;&#10;Description automatically generated">
            <a:extLst>
              <a:ext uri="{FF2B5EF4-FFF2-40B4-BE49-F238E27FC236}">
                <a16:creationId xmlns:a16="http://schemas.microsoft.com/office/drawing/2014/main" id="{2678D34A-BD42-DB69-465E-ED64CA92AD07}"/>
              </a:ext>
            </a:extLst>
          </p:cNvPr>
          <p:cNvPicPr>
            <a:picLocks noChangeAspect="1"/>
          </p:cNvPicPr>
          <p:nvPr/>
        </p:nvPicPr>
        <p:blipFill>
          <a:blip r:embed="rId2"/>
          <a:stretch>
            <a:fillRect/>
          </a:stretch>
        </p:blipFill>
        <p:spPr>
          <a:xfrm>
            <a:off x="6091916" y="2873278"/>
            <a:ext cx="5451627" cy="3012023"/>
          </a:xfrm>
          <a:prstGeom prst="rect">
            <a:avLst/>
          </a:prstGeom>
          <a:effectLst/>
        </p:spPr>
      </p:pic>
      <p:sp>
        <p:nvSpPr>
          <p:cNvPr id="7" name="TextBox 6">
            <a:extLst>
              <a:ext uri="{FF2B5EF4-FFF2-40B4-BE49-F238E27FC236}">
                <a16:creationId xmlns:a16="http://schemas.microsoft.com/office/drawing/2014/main" id="{C527D954-A741-ACE3-F588-C24738AADBB8}"/>
              </a:ext>
            </a:extLst>
          </p:cNvPr>
          <p:cNvSpPr txBox="1"/>
          <p:nvPr/>
        </p:nvSpPr>
        <p:spPr>
          <a:xfrm>
            <a:off x="6091916" y="5584099"/>
            <a:ext cx="5451627" cy="301202"/>
          </a:xfrm>
          <a:prstGeom prst="rect">
            <a:avLst/>
          </a:prstGeom>
          <a:solidFill>
            <a:srgbClr val="000000">
              <a:alpha val="50000"/>
            </a:srgbClr>
          </a:solidFill>
          <a:ln>
            <a:noFill/>
          </a:ln>
        </p:spPr>
        <p:txBody>
          <a:bodyPr wrap="square" rtlCol="0">
            <a:noAutofit/>
          </a:bodyPr>
          <a:lstStyle/>
          <a:p>
            <a:pPr algn="ctr">
              <a:spcAft>
                <a:spcPts val="600"/>
              </a:spcAft>
            </a:pPr>
            <a:r>
              <a:rPr lang="en-GB" sz="1300" kern="100">
                <a:solidFill>
                  <a:srgbClr val="FFFFFF"/>
                </a:solidFill>
                <a:effectLst/>
              </a:rPr>
              <a:t>(HEALTHCLINIC, 2024)</a:t>
            </a:r>
          </a:p>
          <a:p>
            <a:pPr algn="ctr">
              <a:spcAft>
                <a:spcPts val="600"/>
              </a:spcAft>
            </a:pPr>
            <a:endParaRPr lang="en-US" sz="1300">
              <a:solidFill>
                <a:srgbClr val="FFFFFF"/>
              </a:solidFill>
            </a:endParaRPr>
          </a:p>
        </p:txBody>
      </p:sp>
    </p:spTree>
    <p:extLst>
      <p:ext uri="{BB962C8B-B14F-4D97-AF65-F5344CB8AC3E}">
        <p14:creationId xmlns:p14="http://schemas.microsoft.com/office/powerpoint/2010/main" val="270307321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16727-A8B5-AFD9-C408-4AD4CC0E6DBA}"/>
              </a:ext>
            </a:extLst>
          </p:cNvPr>
          <p:cNvSpPr>
            <a:spLocks noGrp="1"/>
          </p:cNvSpPr>
          <p:nvPr>
            <p:ph type="title"/>
          </p:nvPr>
        </p:nvSpPr>
        <p:spPr>
          <a:xfrm>
            <a:off x="648930" y="629266"/>
            <a:ext cx="6188190" cy="1622321"/>
          </a:xfrm>
        </p:spPr>
        <p:txBody>
          <a:bodyPr>
            <a:noAutofit/>
          </a:bodyPr>
          <a:lstStyle/>
          <a:p>
            <a:pPr algn="ctr">
              <a:lnSpc>
                <a:spcPct val="90000"/>
              </a:lnSpc>
            </a:pPr>
            <a:r>
              <a:rPr lang="en-US" sz="4400" b="1" dirty="0">
                <a:solidFill>
                  <a:srgbClr val="EBEBEB"/>
                </a:solidFill>
                <a:latin typeface="Times New Roman" panose="02020603050405020304" pitchFamily="18" charset="0"/>
                <a:cs typeface="Times New Roman" panose="02020603050405020304" pitchFamily="18" charset="0"/>
              </a:rPr>
              <a:t>HOW IS THE SERVICE IN PRESENT</a:t>
            </a:r>
            <a:br>
              <a:rPr lang="en-US" sz="4400" b="1" dirty="0">
                <a:solidFill>
                  <a:srgbClr val="EBEBEB"/>
                </a:solidFill>
                <a:latin typeface="Times New Roman" panose="02020603050405020304" pitchFamily="18" charset="0"/>
                <a:cs typeface="Times New Roman" panose="02020603050405020304" pitchFamily="18" charset="0"/>
              </a:rPr>
            </a:br>
            <a:endParaRPr lang="en-US" sz="4400" b="1" dirty="0">
              <a:solidFill>
                <a:srgbClr val="EBEBEB"/>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FC1D888-E289-2997-AAF0-CEAE5D83F082}"/>
              </a:ext>
            </a:extLst>
          </p:cNvPr>
          <p:cNvSpPr>
            <a:spLocks noGrp="1"/>
          </p:cNvSpPr>
          <p:nvPr>
            <p:ph idx="1"/>
          </p:nvPr>
        </p:nvSpPr>
        <p:spPr>
          <a:xfrm>
            <a:off x="324675" y="2662084"/>
            <a:ext cx="6579825" cy="3785419"/>
          </a:xfrm>
        </p:spPr>
        <p:txBody>
          <a:bodyPr>
            <a:normAutofit lnSpcReduction="10000"/>
          </a:bodyPr>
          <a:lstStyle/>
          <a:p>
            <a:pPr>
              <a:lnSpc>
                <a:spcPct val="90000"/>
              </a:lnSpc>
            </a:pPr>
            <a:r>
              <a:rPr lang="en-US" sz="2400" dirty="0">
                <a:solidFill>
                  <a:srgbClr val="FFFFFF"/>
                </a:solidFill>
                <a:latin typeface="Times New Roman" panose="02020603050405020304" pitchFamily="18" charset="0"/>
                <a:cs typeface="Times New Roman" panose="02020603050405020304" pitchFamily="18" charset="0"/>
              </a:rPr>
              <a:t>At this moment GPs use the </a:t>
            </a:r>
            <a:r>
              <a:rPr lang="en-US" sz="2400" dirty="0" err="1">
                <a:solidFill>
                  <a:srgbClr val="FFFFFF"/>
                </a:solidFill>
                <a:latin typeface="Times New Roman" panose="02020603050405020304" pitchFamily="18" charset="0"/>
                <a:cs typeface="Times New Roman" panose="02020603050405020304" pitchFamily="18" charset="0"/>
              </a:rPr>
              <a:t>Loyd</a:t>
            </a:r>
            <a:r>
              <a:rPr lang="en-US" sz="2400" dirty="0">
                <a:solidFill>
                  <a:srgbClr val="FFFFFF"/>
                </a:solidFill>
                <a:latin typeface="Times New Roman" panose="02020603050405020304" pitchFamily="18" charset="0"/>
                <a:cs typeface="Times New Roman" panose="02020603050405020304" pitchFamily="18" charset="0"/>
              </a:rPr>
              <a:t> George forms for the registered patients, but they haven’t used paper since 2021, this is the beginning of digital conversion.</a:t>
            </a:r>
          </a:p>
          <a:p>
            <a:pPr>
              <a:lnSpc>
                <a:spcPct val="90000"/>
              </a:lnSpc>
            </a:pPr>
            <a:r>
              <a:rPr lang="en-US" sz="2400" dirty="0">
                <a:solidFill>
                  <a:srgbClr val="FFFFFF"/>
                </a:solidFill>
                <a:latin typeface="Times New Roman" panose="02020603050405020304" pitchFamily="18" charset="0"/>
                <a:cs typeface="Times New Roman" panose="02020603050405020304" pitchFamily="18" charset="0"/>
              </a:rPr>
              <a:t>During the COVID-19 Pandemic triage was made digital.</a:t>
            </a:r>
          </a:p>
          <a:p>
            <a:pPr>
              <a:lnSpc>
                <a:spcPct val="90000"/>
              </a:lnSpc>
            </a:pPr>
            <a:r>
              <a:rPr lang="en-US" sz="2400" dirty="0">
                <a:solidFill>
                  <a:srgbClr val="FFFFFF"/>
                </a:solidFill>
                <a:latin typeface="Times New Roman" panose="02020603050405020304" pitchFamily="18" charset="0"/>
                <a:cs typeface="Times New Roman" panose="02020603050405020304" pitchFamily="18" charset="0"/>
              </a:rPr>
              <a:t>The examination of patients was made by video conference or telephone</a:t>
            </a:r>
          </a:p>
          <a:p>
            <a:pPr>
              <a:lnSpc>
                <a:spcPct val="90000"/>
              </a:lnSpc>
            </a:pPr>
            <a:r>
              <a:rPr lang="en-US" sz="2400" dirty="0">
                <a:solidFill>
                  <a:srgbClr val="FFFFFF"/>
                </a:solidFill>
                <a:latin typeface="Times New Roman" panose="02020603050405020304" pitchFamily="18" charset="0"/>
                <a:cs typeface="Times New Roman" panose="02020603050405020304" pitchFamily="18" charset="0"/>
              </a:rPr>
              <a:t>Today GPs use apps for appointments and digital consultation if needed, but the most popular way for consultation is face-to-face.</a:t>
            </a:r>
          </a:p>
          <a:p>
            <a:pPr>
              <a:lnSpc>
                <a:spcPct val="90000"/>
              </a:lnSpc>
            </a:pPr>
            <a:endParaRPr lang="en-US" sz="2400" dirty="0">
              <a:solidFill>
                <a:srgbClr val="FFFFFF"/>
              </a:solidFill>
              <a:latin typeface="Times New Roman" panose="02020603050405020304" pitchFamily="18" charset="0"/>
              <a:cs typeface="Times New Roman" panose="02020603050405020304" pitchFamily="18" charset="0"/>
            </a:endParaRPr>
          </a:p>
          <a:p>
            <a:pPr>
              <a:lnSpc>
                <a:spcPct val="90000"/>
              </a:lnSpc>
            </a:pPr>
            <a:endParaRPr lang="en-US" dirty="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doctor on the phone and working on a computer&#10;&#10;Description automatically generated">
            <a:extLst>
              <a:ext uri="{FF2B5EF4-FFF2-40B4-BE49-F238E27FC236}">
                <a16:creationId xmlns:a16="http://schemas.microsoft.com/office/drawing/2014/main" id="{4DA29966-3F1D-9361-8789-220318D5EE7B}"/>
              </a:ext>
            </a:extLst>
          </p:cNvPr>
          <p:cNvPicPr>
            <a:picLocks noChangeAspect="1"/>
          </p:cNvPicPr>
          <p:nvPr/>
        </p:nvPicPr>
        <p:blipFill rotWithShape="1">
          <a:blip r:embed="rId3"/>
          <a:srcRect l="26971" r="24720"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TextBox 5">
            <a:extLst>
              <a:ext uri="{FF2B5EF4-FFF2-40B4-BE49-F238E27FC236}">
                <a16:creationId xmlns:a16="http://schemas.microsoft.com/office/drawing/2014/main" id="{17341536-C432-5CD8-E708-A82F18183018}"/>
              </a:ext>
            </a:extLst>
          </p:cNvPr>
          <p:cNvSpPr txBox="1"/>
          <p:nvPr/>
        </p:nvSpPr>
        <p:spPr>
          <a:xfrm>
            <a:off x="10387499" y="6386113"/>
            <a:ext cx="1494320" cy="615553"/>
          </a:xfrm>
          <a:prstGeom prst="rect">
            <a:avLst/>
          </a:prstGeom>
          <a:noFill/>
        </p:spPr>
        <p:txBody>
          <a:bodyPr wrap="none" rtlCol="0">
            <a:spAutoFit/>
          </a:bodyPr>
          <a:lstStyle/>
          <a:p>
            <a:r>
              <a:rPr lang="en-GB" sz="1600" b="1" kern="100" dirty="0">
                <a:effectLst/>
                <a:latin typeface="Times New Roman" panose="02020603050405020304" pitchFamily="18" charset="0"/>
                <a:ea typeface="Aptos" panose="020B0004020202020204" pitchFamily="34" charset="0"/>
                <a:cs typeface="Times New Roman" panose="02020603050405020304" pitchFamily="18" charset="0"/>
              </a:rPr>
              <a:t>(PULSE, 2024)</a:t>
            </a:r>
          </a:p>
          <a:p>
            <a:endParaRPr lang="en-US" dirty="0"/>
          </a:p>
        </p:txBody>
      </p:sp>
    </p:spTree>
    <p:extLst>
      <p:ext uri="{BB962C8B-B14F-4D97-AF65-F5344CB8AC3E}">
        <p14:creationId xmlns:p14="http://schemas.microsoft.com/office/powerpoint/2010/main" val="3774720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B6D86-D88D-77B3-587A-92B735ADFA45}"/>
              </a:ext>
            </a:extLst>
          </p:cNvPr>
          <p:cNvSpPr>
            <a:spLocks noGrp="1"/>
          </p:cNvSpPr>
          <p:nvPr>
            <p:ph type="title"/>
          </p:nvPr>
        </p:nvSpPr>
        <p:spPr>
          <a:xfrm>
            <a:off x="648930" y="629266"/>
            <a:ext cx="6188190" cy="1622321"/>
          </a:xfrm>
        </p:spPr>
        <p:txBody>
          <a:bodyPr>
            <a:normAutofit/>
          </a:bodyPr>
          <a:lstStyle/>
          <a:p>
            <a:r>
              <a:rPr lang="en-US" sz="4400" b="1" dirty="0">
                <a:solidFill>
                  <a:srgbClr val="EBEBEB"/>
                </a:solidFill>
                <a:latin typeface="Times New Roman" panose="02020603050405020304" pitchFamily="18" charset="0"/>
                <a:cs typeface="Times New Roman" panose="02020603050405020304" pitchFamily="18" charset="0"/>
              </a:rPr>
              <a:t>CONCLUSION</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pic>
        <p:nvPicPr>
          <p:cNvPr id="7" name="Graphic 6" descr="Hospital">
            <a:extLst>
              <a:ext uri="{FF2B5EF4-FFF2-40B4-BE49-F238E27FC236}">
                <a16:creationId xmlns:a16="http://schemas.microsoft.com/office/drawing/2014/main" id="{4C8535D6-4260-0EC6-89ED-CB03F5D2991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9871" y="1721993"/>
            <a:ext cx="3414010" cy="3414010"/>
          </a:xfrm>
          <a:prstGeom prst="rect">
            <a:avLst/>
          </a:prstGeom>
          <a:effectLst/>
        </p:spPr>
      </p:pic>
      <p:sp>
        <p:nvSpPr>
          <p:cNvPr id="16" name="Rectangle 15">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3CD84DD-EC72-A0FA-FB3C-E162C38AEAFF}"/>
              </a:ext>
            </a:extLst>
          </p:cNvPr>
          <p:cNvSpPr>
            <a:spLocks noGrp="1"/>
          </p:cNvSpPr>
          <p:nvPr>
            <p:ph idx="1"/>
          </p:nvPr>
        </p:nvSpPr>
        <p:spPr>
          <a:xfrm>
            <a:off x="453113" y="2227428"/>
            <a:ext cx="6579824" cy="3785419"/>
          </a:xfrm>
        </p:spPr>
        <p:txBody>
          <a:bodyPr>
            <a:normAutofit/>
          </a:bodyPr>
          <a:lstStyle/>
          <a:p>
            <a:pPr marL="0" indent="0">
              <a:buNone/>
            </a:pPr>
            <a:r>
              <a:rPr lang="en-GB" sz="2400" dirty="0">
                <a:solidFill>
                  <a:srgbClr val="FFFFFF"/>
                </a:solidFill>
                <a:latin typeface="Times New Roman" panose="02020603050405020304" pitchFamily="18" charset="0"/>
                <a:cs typeface="Times New Roman" panose="02020603050405020304" pitchFamily="18" charset="0"/>
              </a:rPr>
              <a:t>General practitioner's services became free and accessible for all people in 1948 when NHS was established.</a:t>
            </a:r>
          </a:p>
          <a:p>
            <a:pPr marL="0" indent="0">
              <a:buNone/>
            </a:pPr>
            <a:r>
              <a:rPr lang="en-GB" sz="2400" dirty="0">
                <a:solidFill>
                  <a:srgbClr val="FFFFFF"/>
                </a:solidFill>
                <a:latin typeface="Times New Roman" panose="02020603050405020304" pitchFamily="18" charset="0"/>
                <a:cs typeface="Times New Roman" panose="02020603050405020304" pitchFamily="18" charset="0"/>
              </a:rPr>
              <a:t>With their professional preparation, they can recognise, and treat a wide range of diseases, at the same time, they are responsible for referrals when a patient needs to be consulted by specialists.</a:t>
            </a:r>
            <a:endParaRPr lang="en-US" sz="24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035923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EE0FC-5710-D3BD-CB6D-A705DD44ECA3}"/>
              </a:ext>
            </a:extLst>
          </p:cNvPr>
          <p:cNvSpPr>
            <a:spLocks noGrp="1"/>
          </p:cNvSpPr>
          <p:nvPr>
            <p:ph type="title"/>
          </p:nvPr>
        </p:nvSpPr>
        <p:spPr>
          <a:xfrm>
            <a:off x="646111" y="452718"/>
            <a:ext cx="9404723" cy="790295"/>
          </a:xfrm>
        </p:spPr>
        <p:txBody>
          <a:bodyPr/>
          <a:lstStyle/>
          <a:p>
            <a:r>
              <a:rPr lang="en-US" sz="4400" b="1" dirty="0">
                <a:latin typeface="Times New Roman" panose="02020603050405020304" pitchFamily="18" charset="0"/>
                <a:cs typeface="Times New Roman" panose="02020603050405020304" pitchFamily="18" charset="0"/>
              </a:rPr>
              <a:t>REFERENCE</a:t>
            </a:r>
          </a:p>
        </p:txBody>
      </p:sp>
      <p:sp>
        <p:nvSpPr>
          <p:cNvPr id="3" name="Content Placeholder 2">
            <a:extLst>
              <a:ext uri="{FF2B5EF4-FFF2-40B4-BE49-F238E27FC236}">
                <a16:creationId xmlns:a16="http://schemas.microsoft.com/office/drawing/2014/main" id="{EE4D106B-B560-C0D8-2923-08663D9ED7FF}"/>
              </a:ext>
            </a:extLst>
          </p:cNvPr>
          <p:cNvSpPr>
            <a:spLocks noGrp="1"/>
          </p:cNvSpPr>
          <p:nvPr>
            <p:ph idx="1"/>
          </p:nvPr>
        </p:nvSpPr>
        <p:spPr>
          <a:xfrm>
            <a:off x="155068" y="1460370"/>
            <a:ext cx="11881864" cy="6315075"/>
          </a:xfrm>
        </p:spPr>
        <p:txBody>
          <a:bodyPr>
            <a:noAutofit/>
          </a:bodyPr>
          <a:lstStyle/>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Gponline</a:t>
            </a:r>
            <a:r>
              <a:rPr lang="en-US" sz="1600" dirty="0">
                <a:latin typeface="Times New Roman" panose="02020603050405020304" pitchFamily="18" charset="0"/>
                <a:cs typeface="Times New Roman" panose="02020603050405020304" pitchFamily="18" charset="0"/>
              </a:rPr>
              <a:t> (2024) The NHS at 70: General practice 1968 to 1999. Available at: </a:t>
            </a:r>
            <a:r>
              <a:rPr lang="en-US" sz="1600" dirty="0">
                <a:latin typeface="Times New Roman" panose="02020603050405020304" pitchFamily="18" charset="0"/>
                <a:cs typeface="Times New Roman" panose="02020603050405020304" pitchFamily="18" charset="0"/>
                <a:hlinkClick r:id="rId2"/>
              </a:rPr>
              <a:t>https://www.gponline.com/nhs-70-general-practice-1968-1999/article/1485320#:~:text=At%20the%20start%20of%20the,three%20years%20were%20phased%20in</a:t>
            </a:r>
            <a:r>
              <a:rPr lang="en-US" sz="1600" dirty="0">
                <a:latin typeface="Times New Roman" panose="02020603050405020304" pitchFamily="18" charset="0"/>
                <a:cs typeface="Times New Roman" panose="02020603050405020304" pitchFamily="18" charset="0"/>
              </a:rPr>
              <a:t>. (Accesed:09.02.2024)</a:t>
            </a:r>
          </a:p>
          <a:p>
            <a:r>
              <a:rPr lang="en-US" sz="1600" dirty="0">
                <a:latin typeface="Times New Roman" panose="02020603050405020304" pitchFamily="18" charset="0"/>
                <a:cs typeface="Times New Roman" panose="02020603050405020304" pitchFamily="18" charset="0"/>
              </a:rPr>
              <a:t>National Library of Medicine (2024) An Australian reflects on the Collings report 70 years. Available at: </a:t>
            </a:r>
            <a:r>
              <a:rPr lang="en-US" sz="1600" dirty="0">
                <a:latin typeface="Times New Roman" panose="02020603050405020304" pitchFamily="18" charset="0"/>
                <a:cs typeface="Times New Roman" panose="02020603050405020304" pitchFamily="18" charset="0"/>
                <a:hlinkClick r:id="rId3"/>
              </a:rPr>
              <a:t>https://www.ncbi.nlm.nih.gov/pmc/articles/PMC7319676/</a:t>
            </a:r>
            <a:r>
              <a:rPr lang="en-US" sz="1600" dirty="0">
                <a:latin typeface="Times New Roman" panose="02020603050405020304" pitchFamily="18" charset="0"/>
                <a:cs typeface="Times New Roman" panose="02020603050405020304" pitchFamily="18" charset="0"/>
              </a:rPr>
              <a:t> (Accessed: 09.03.2024)</a:t>
            </a:r>
          </a:p>
          <a:p>
            <a:r>
              <a:rPr lang="en-US" sz="1600" dirty="0">
                <a:latin typeface="Times New Roman" panose="02020603050405020304" pitchFamily="18" charset="0"/>
                <a:cs typeface="Times New Roman" panose="02020603050405020304" pitchFamily="18" charset="0"/>
              </a:rPr>
              <a:t>NHS (2024) But aren’t all GPs private anyway?. Available at: </a:t>
            </a:r>
            <a:r>
              <a:rPr lang="en-US" sz="1600" dirty="0">
                <a:latin typeface="Times New Roman" panose="02020603050405020304" pitchFamily="18" charset="0"/>
                <a:cs typeface="Times New Roman" panose="02020603050405020304" pitchFamily="18" charset="0"/>
                <a:hlinkClick r:id="rId4"/>
              </a:rPr>
              <a:t>https://keepournhspublic.com/but-arent-all-gps-private-anyway/#:~:text=Since%20the%20inception%20of%20the,which%20could%20not%20be%20nationalised./</a:t>
            </a:r>
            <a:r>
              <a:rPr lang="en-US" sz="1600" dirty="0">
                <a:latin typeface="Times New Roman" panose="02020603050405020304" pitchFamily="18" charset="0"/>
                <a:cs typeface="Times New Roman" panose="02020603050405020304" pitchFamily="18" charset="0"/>
              </a:rPr>
              <a:t> (Accessed: 09.03.2024)</a:t>
            </a:r>
          </a:p>
          <a:p>
            <a:r>
              <a:rPr lang="en-US" sz="1600" dirty="0">
                <a:latin typeface="Times New Roman" panose="02020603050405020304" pitchFamily="18" charset="0"/>
                <a:cs typeface="Times New Roman" panose="02020603050405020304" pitchFamily="18" charset="0"/>
              </a:rPr>
              <a:t>NHS (2024) General Practitioner. Available at: </a:t>
            </a:r>
            <a:r>
              <a:rPr lang="en-US" sz="1600" dirty="0">
                <a:latin typeface="Times New Roman" panose="02020603050405020304" pitchFamily="18" charset="0"/>
                <a:cs typeface="Times New Roman" panose="02020603050405020304" pitchFamily="18" charset="0"/>
                <a:hlinkClick r:id="rId5"/>
              </a:rPr>
              <a:t>https://www.healthcareers.nhs.uk/explore-roles/doctors/roles-doctors/general-practitioner/</a:t>
            </a:r>
            <a:r>
              <a:rPr lang="en-US" sz="1600" dirty="0">
                <a:latin typeface="Times New Roman" panose="02020603050405020304" pitchFamily="18" charset="0"/>
                <a:cs typeface="Times New Roman" panose="02020603050405020304" pitchFamily="18" charset="0"/>
              </a:rPr>
              <a:t> (Accessed: 09.03.2024)</a:t>
            </a:r>
          </a:p>
          <a:p>
            <a:r>
              <a:rPr lang="en-US" sz="1600" dirty="0">
                <a:latin typeface="Times New Roman" panose="02020603050405020304" pitchFamily="18" charset="0"/>
                <a:cs typeface="Times New Roman" panose="02020603050405020304" pitchFamily="18" charset="0"/>
              </a:rPr>
              <a:t>National Library of Medicine (2024) A century of general practice. Available at: </a:t>
            </a:r>
            <a:r>
              <a:rPr lang="en-US" sz="1600" dirty="0">
                <a:latin typeface="Times New Roman" panose="02020603050405020304" pitchFamily="18" charset="0"/>
                <a:cs typeface="Times New Roman" panose="02020603050405020304" pitchFamily="18" charset="0"/>
                <a:hlinkClick r:id="rId6"/>
              </a:rPr>
              <a:t>https://www.ncbi.nlm.nih.gov/pmc/articles/PMC1325136/</a:t>
            </a:r>
            <a:r>
              <a:rPr lang="en-US" sz="1600" dirty="0">
                <a:latin typeface="Times New Roman" panose="02020603050405020304" pitchFamily="18" charset="0"/>
                <a:cs typeface="Times New Roman" panose="02020603050405020304" pitchFamily="18" charset="0"/>
              </a:rPr>
              <a:t> (Accessed: 09.03.2024)</a:t>
            </a:r>
          </a:p>
          <a:p>
            <a:r>
              <a:rPr lang="en-US" sz="1600" dirty="0">
                <a:latin typeface="Times New Roman" panose="02020603050405020304" pitchFamily="18" charset="0"/>
                <a:cs typeface="Times New Roman" panose="02020603050405020304" pitchFamily="18" charset="0"/>
              </a:rPr>
              <a:t>NHS (2024) </a:t>
            </a:r>
            <a:r>
              <a:rPr lang="en-US" sz="1600" dirty="0" err="1">
                <a:latin typeface="Times New Roman" panose="02020603050405020304" pitchFamily="18" charset="0"/>
                <a:cs typeface="Times New Roman" panose="02020603050405020304" pitchFamily="18" charset="0"/>
              </a:rPr>
              <a:t>Digitisation</a:t>
            </a:r>
            <a:r>
              <a:rPr lang="en-US" sz="1600" dirty="0">
                <a:latin typeface="Times New Roman" panose="02020603050405020304" pitchFamily="18" charset="0"/>
                <a:cs typeface="Times New Roman" panose="02020603050405020304" pitchFamily="18" charset="0"/>
              </a:rPr>
              <a:t> of Lloyd George records. Available at: </a:t>
            </a:r>
            <a:r>
              <a:rPr lang="en-US" sz="1600" dirty="0">
                <a:latin typeface="Times New Roman" panose="02020603050405020304" pitchFamily="18" charset="0"/>
                <a:cs typeface="Times New Roman" panose="02020603050405020304" pitchFamily="18" charset="0"/>
                <a:hlinkClick r:id="rId7"/>
              </a:rPr>
              <a:t>https://www.england.nhs.uk/long-read/digitisation-of-lloyd-george-records/</a:t>
            </a:r>
            <a:r>
              <a:rPr lang="en-US" sz="1600" dirty="0">
                <a:latin typeface="Times New Roman" panose="02020603050405020304" pitchFamily="18" charset="0"/>
                <a:cs typeface="Times New Roman" panose="02020603050405020304" pitchFamily="18" charset="0"/>
              </a:rPr>
              <a:t> (Accessed: 09.03.2024)</a:t>
            </a:r>
          </a:p>
          <a:p>
            <a:r>
              <a:rPr lang="en-US" sz="1600" dirty="0">
                <a:latin typeface="Times New Roman" panose="02020603050405020304" pitchFamily="18" charset="0"/>
                <a:cs typeface="Times New Roman" panose="02020603050405020304" pitchFamily="18" charset="0"/>
              </a:rPr>
              <a:t>National Library of Medicine (2024) An Australian reflects on the Collings report 70 years. Available at: </a:t>
            </a:r>
            <a:r>
              <a:rPr lang="en-US" sz="1600" dirty="0">
                <a:latin typeface="Times New Roman" panose="02020603050405020304" pitchFamily="18" charset="0"/>
                <a:cs typeface="Times New Roman" panose="02020603050405020304" pitchFamily="18" charset="0"/>
                <a:hlinkClick r:id="rId3"/>
              </a:rPr>
              <a:t>https://www.ncbi.nlm.nih.gov/pmc/articles/PMC7319676/</a:t>
            </a:r>
            <a:r>
              <a:rPr lang="en-US" sz="1600" dirty="0">
                <a:latin typeface="Times New Roman" panose="02020603050405020304" pitchFamily="18" charset="0"/>
                <a:cs typeface="Times New Roman" panose="02020603050405020304" pitchFamily="18" charset="0"/>
              </a:rPr>
              <a:t> (Accessed: 09.03.2024)</a:t>
            </a:r>
          </a:p>
          <a:p>
            <a:r>
              <a:rPr lang="en-US" sz="1600" dirty="0">
                <a:latin typeface="Times New Roman" panose="02020603050405020304" pitchFamily="18" charset="0"/>
                <a:cs typeface="Times New Roman" panose="02020603050405020304" pitchFamily="18" charset="0"/>
              </a:rPr>
              <a:t>RCGP (2024) GP consultations post-COVID should be a combination of remote and face-to-face, depending on patient need, says College. Available at: </a:t>
            </a:r>
            <a:r>
              <a:rPr lang="en-US" sz="1600" dirty="0">
                <a:latin typeface="Times New Roman" panose="02020603050405020304" pitchFamily="18" charset="0"/>
                <a:cs typeface="Times New Roman" panose="02020603050405020304" pitchFamily="18" charset="0"/>
                <a:hlinkClick r:id="rId8"/>
              </a:rPr>
              <a:t>https://www.rcgp.org.uk/news/gp-consultations-post-covid#:~:text=During%20the%20COVID%2D19%20pandemic,allow%20general%20practice%20staff%20to</a:t>
            </a:r>
            <a:r>
              <a:rPr lang="en-US" sz="1600" dirty="0">
                <a:latin typeface="Times New Roman" panose="02020603050405020304" pitchFamily="18" charset="0"/>
                <a:cs typeface="Times New Roman" panose="02020603050405020304" pitchFamily="18" charset="0"/>
              </a:rPr>
              <a:t>. (Accessed: 09.03.2024)</a:t>
            </a:r>
          </a:p>
          <a:p>
            <a:pPr marL="0" indent="0">
              <a:buNone/>
            </a:pP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0659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592</TotalTime>
  <Words>831</Words>
  <Application>Microsoft Macintosh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Times New Roman</vt:lpstr>
      <vt:lpstr>Wingdings 3</vt:lpstr>
      <vt:lpstr>Ion</vt:lpstr>
      <vt:lpstr>GENERAL PRACTICE (GP)</vt:lpstr>
      <vt:lpstr>OVERVIEW</vt:lpstr>
      <vt:lpstr>Introduction to GENERAL PRACTICE</vt:lpstr>
      <vt:lpstr>THE GENERAL PRACTITIONER  EVOLUTION </vt:lpstr>
      <vt:lpstr>HOW THE SERVICE WAS RUNNING IN THE PAST </vt:lpstr>
      <vt:lpstr>HOW IS THE SERVICE IN PRESENT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PRACTICE (GP)</dc:title>
  <dc:creator>Delia Munteanu</dc:creator>
  <cp:lastModifiedBy>Delia Munteanu</cp:lastModifiedBy>
  <cp:revision>7</cp:revision>
  <dcterms:created xsi:type="dcterms:W3CDTF">2024-03-08T17:32:22Z</dcterms:created>
  <dcterms:modified xsi:type="dcterms:W3CDTF">2024-03-12T15:52:45Z</dcterms:modified>
</cp:coreProperties>
</file>