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wav" ContentType="audio/x-wav"/>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9" r:id="rId3"/>
    <p:sldId id="257" r:id="rId4"/>
    <p:sldId id="258" r:id="rId5"/>
    <p:sldId id="260" r:id="rId6"/>
    <p:sldId id="262" r:id="rId7"/>
    <p:sldId id="264" r:id="rId8"/>
    <p:sldId id="266" r:id="rId9"/>
    <p:sldId id="268" r:id="rId10"/>
    <p:sldId id="270" r:id="rId11"/>
    <p:sldId id="272" r:id="rId12"/>
    <p:sldId id="273" r:id="rId13"/>
    <p:sldId id="274" r:id="rId14"/>
    <p:sldId id="276" r:id="rId15"/>
    <p:sldId id="278" r:id="rId16"/>
    <p:sldId id="28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AA61C236-2C18-40B9-8F52-F5E65CEAC4E9}" type="datetimeFigureOut">
              <a:rPr lang="en-GB" smtClean="0"/>
              <a:t>09/05/2019</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9B24CE4E-19B5-4067-88C0-4076CD4169CF}" type="slidenum">
              <a:rPr lang="en-GB" smtClean="0"/>
              <a:t>‹#›</a:t>
            </a:fld>
            <a:endParaRPr lang="en-GB"/>
          </a:p>
        </p:txBody>
      </p:sp>
    </p:spTree>
    <p:extLst>
      <p:ext uri="{BB962C8B-B14F-4D97-AF65-F5344CB8AC3E}">
        <p14:creationId xmlns:p14="http://schemas.microsoft.com/office/powerpoint/2010/main" val="34989244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A61C236-2C18-40B9-8F52-F5E65CEAC4E9}"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24CE4E-19B5-4067-88C0-4076CD4169CF}" type="slidenum">
              <a:rPr lang="en-GB" smtClean="0"/>
              <a:t>‹#›</a:t>
            </a:fld>
            <a:endParaRPr lang="en-GB"/>
          </a:p>
        </p:txBody>
      </p:sp>
    </p:spTree>
    <p:extLst>
      <p:ext uri="{BB962C8B-B14F-4D97-AF65-F5344CB8AC3E}">
        <p14:creationId xmlns:p14="http://schemas.microsoft.com/office/powerpoint/2010/main" val="24996795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A61C236-2C18-40B9-8F52-F5E65CEAC4E9}"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B24CE4E-19B5-4067-88C0-4076CD4169CF}" type="slidenum">
              <a:rPr lang="en-GB" smtClean="0"/>
              <a:t>‹#›</a:t>
            </a:fld>
            <a:endParaRPr lang="en-GB"/>
          </a:p>
        </p:txBody>
      </p:sp>
    </p:spTree>
    <p:extLst>
      <p:ext uri="{BB962C8B-B14F-4D97-AF65-F5344CB8AC3E}">
        <p14:creationId xmlns:p14="http://schemas.microsoft.com/office/powerpoint/2010/main" val="15310002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A61C236-2C18-40B9-8F52-F5E65CEAC4E9}"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24CE4E-19B5-4067-88C0-4076CD4169CF}" type="slidenum">
              <a:rPr lang="en-GB" smtClean="0"/>
              <a:t>‹#›</a:t>
            </a:fld>
            <a:endParaRPr lang="en-GB"/>
          </a:p>
        </p:txBody>
      </p:sp>
    </p:spTree>
    <p:extLst>
      <p:ext uri="{BB962C8B-B14F-4D97-AF65-F5344CB8AC3E}">
        <p14:creationId xmlns:p14="http://schemas.microsoft.com/office/powerpoint/2010/main" val="27825070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A61C236-2C18-40B9-8F52-F5E65CEAC4E9}" type="datetimeFigureOut">
              <a:rPr lang="en-GB" smtClean="0"/>
              <a:t>09/05/2019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B24CE4E-19B5-4067-88C0-4076CD4169CF}" type="slidenum">
              <a:rPr lang="en-GB" smtClean="0"/>
              <a:t>‹#›</a:t>
            </a:fld>
            <a:endParaRPr lang="en-GB"/>
          </a:p>
        </p:txBody>
      </p:sp>
    </p:spTree>
    <p:extLst>
      <p:ext uri="{BB962C8B-B14F-4D97-AF65-F5344CB8AC3E}">
        <p14:creationId xmlns:p14="http://schemas.microsoft.com/office/powerpoint/2010/main" val="25591748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A61C236-2C18-40B9-8F52-F5E65CEAC4E9}" type="datetimeFigureOut">
              <a:rPr lang="en-GB" smtClean="0"/>
              <a:t>09/05/2019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B24CE4E-19B5-4067-88C0-4076CD4169CF}" type="slidenum">
              <a:rPr lang="en-GB" smtClean="0"/>
              <a:t>‹#›</a:t>
            </a:fld>
            <a:endParaRPr lang="en-GB"/>
          </a:p>
        </p:txBody>
      </p:sp>
    </p:spTree>
    <p:extLst>
      <p:ext uri="{BB962C8B-B14F-4D97-AF65-F5344CB8AC3E}">
        <p14:creationId xmlns:p14="http://schemas.microsoft.com/office/powerpoint/2010/main" val="1744214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61C236-2C18-40B9-8F52-F5E65CEAC4E9}" type="datetimeFigureOut">
              <a:rPr lang="en-GB" smtClean="0"/>
              <a:t>09/05/2019</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9B24CE4E-19B5-4067-88C0-4076CD4169CF}" type="slidenum">
              <a:rPr lang="en-GB" smtClean="0"/>
              <a:t>‹#›</a:t>
            </a:fld>
            <a:endParaRPr lang="en-GB"/>
          </a:p>
        </p:txBody>
      </p:sp>
    </p:spTree>
    <p:extLst>
      <p:ext uri="{BB962C8B-B14F-4D97-AF65-F5344CB8AC3E}">
        <p14:creationId xmlns:p14="http://schemas.microsoft.com/office/powerpoint/2010/main" val="26516437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AA61C236-2C18-40B9-8F52-F5E65CEAC4E9}"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B24CE4E-19B5-4067-88C0-4076CD4169CF}" type="slidenum">
              <a:rPr lang="en-GB" smtClean="0"/>
              <a:t>‹#›</a:t>
            </a:fld>
            <a:endParaRPr lang="en-GB"/>
          </a:p>
        </p:txBody>
      </p:sp>
    </p:spTree>
    <p:extLst>
      <p:ext uri="{BB962C8B-B14F-4D97-AF65-F5344CB8AC3E}">
        <p14:creationId xmlns:p14="http://schemas.microsoft.com/office/powerpoint/2010/main" val="1818831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AA61C236-2C18-40B9-8F52-F5E65CEAC4E9}"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B24CE4E-19B5-4067-88C0-4076CD4169CF}" type="slidenum">
              <a:rPr lang="en-GB" smtClean="0"/>
              <a:t>‹#›</a:t>
            </a:fld>
            <a:endParaRPr lang="en-GB"/>
          </a:p>
        </p:txBody>
      </p:sp>
    </p:spTree>
    <p:extLst>
      <p:ext uri="{BB962C8B-B14F-4D97-AF65-F5344CB8AC3E}">
        <p14:creationId xmlns:p14="http://schemas.microsoft.com/office/powerpoint/2010/main" val="3826380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AA61C236-2C18-40B9-8F52-F5E65CEAC4E9}"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B24CE4E-19B5-4067-88C0-4076CD4169CF}" type="slidenum">
              <a:rPr lang="en-GB" smtClean="0"/>
              <a:t>‹#›</a:t>
            </a:fld>
            <a:endParaRPr lang="en-GB"/>
          </a:p>
        </p:txBody>
      </p:sp>
    </p:spTree>
    <p:extLst>
      <p:ext uri="{BB962C8B-B14F-4D97-AF65-F5344CB8AC3E}">
        <p14:creationId xmlns:p14="http://schemas.microsoft.com/office/powerpoint/2010/main" val="27674266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AA61C236-2C18-40B9-8F52-F5E65CEAC4E9}"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B24CE4E-19B5-4067-88C0-4076CD4169CF}" type="slidenum">
              <a:rPr lang="en-GB" smtClean="0"/>
              <a:t>‹#›</a:t>
            </a:fld>
            <a:endParaRPr lang="en-GB"/>
          </a:p>
        </p:txBody>
      </p:sp>
    </p:spTree>
    <p:extLst>
      <p:ext uri="{BB962C8B-B14F-4D97-AF65-F5344CB8AC3E}">
        <p14:creationId xmlns:p14="http://schemas.microsoft.com/office/powerpoint/2010/main" val="39646065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AA61C236-2C18-40B9-8F52-F5E65CEAC4E9}"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B24CE4E-19B5-4067-88C0-4076CD4169CF}" type="slidenum">
              <a:rPr lang="en-GB" smtClean="0"/>
              <a:t>‹#›</a:t>
            </a:fld>
            <a:endParaRPr lang="en-GB"/>
          </a:p>
        </p:txBody>
      </p:sp>
    </p:spTree>
    <p:extLst>
      <p:ext uri="{BB962C8B-B14F-4D97-AF65-F5344CB8AC3E}">
        <p14:creationId xmlns:p14="http://schemas.microsoft.com/office/powerpoint/2010/main" val="38031743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A61C236-2C18-40B9-8F52-F5E65CEAC4E9}"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B24CE4E-19B5-4067-88C0-4076CD4169CF}" type="slidenum">
              <a:rPr lang="en-GB" smtClean="0"/>
              <a:t>‹#›</a:t>
            </a:fld>
            <a:endParaRPr lang="en-GB"/>
          </a:p>
        </p:txBody>
      </p:sp>
    </p:spTree>
    <p:extLst>
      <p:ext uri="{BB962C8B-B14F-4D97-AF65-F5344CB8AC3E}">
        <p14:creationId xmlns:p14="http://schemas.microsoft.com/office/powerpoint/2010/main" val="41812803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AA61C236-2C18-40B9-8F52-F5E65CEAC4E9}" type="datetimeFigureOut">
              <a:rPr lang="en-GB" smtClean="0"/>
              <a:t>09/05/2019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B24CE4E-19B5-4067-88C0-4076CD4169CF}" type="slidenum">
              <a:rPr lang="en-GB" smtClean="0"/>
              <a:t>‹#›</a:t>
            </a:fld>
            <a:endParaRPr lang="en-GB"/>
          </a:p>
        </p:txBody>
      </p:sp>
    </p:spTree>
    <p:extLst>
      <p:ext uri="{BB962C8B-B14F-4D97-AF65-F5344CB8AC3E}">
        <p14:creationId xmlns:p14="http://schemas.microsoft.com/office/powerpoint/2010/main" val="22975647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AA61C236-2C18-40B9-8F52-F5E65CEAC4E9}" type="datetimeFigureOut">
              <a:rPr lang="en-GB" smtClean="0"/>
              <a:t>09/05/2019</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9B24CE4E-19B5-4067-88C0-4076CD4169CF}" type="slidenum">
              <a:rPr lang="en-GB" smtClean="0"/>
              <a:t>‹#›</a:t>
            </a:fld>
            <a:endParaRPr lang="en-GB"/>
          </a:p>
        </p:txBody>
      </p:sp>
    </p:spTree>
    <p:extLst>
      <p:ext uri="{BB962C8B-B14F-4D97-AF65-F5344CB8AC3E}">
        <p14:creationId xmlns:p14="http://schemas.microsoft.com/office/powerpoint/2010/main" val="24855266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AA61C236-2C18-40B9-8F52-F5E65CEAC4E9}"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24CE4E-19B5-4067-88C0-4076CD4169CF}" type="slidenum">
              <a:rPr lang="en-GB" smtClean="0"/>
              <a:t>‹#›</a:t>
            </a:fld>
            <a:endParaRPr lang="en-GB"/>
          </a:p>
        </p:txBody>
      </p:sp>
    </p:spTree>
    <p:extLst>
      <p:ext uri="{BB962C8B-B14F-4D97-AF65-F5344CB8AC3E}">
        <p14:creationId xmlns:p14="http://schemas.microsoft.com/office/powerpoint/2010/main" val="18939108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AA61C236-2C18-40B9-8F52-F5E65CEAC4E9}"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B24CE4E-19B5-4067-88C0-4076CD4169CF}" type="slidenum">
              <a:rPr lang="en-GB" smtClean="0"/>
              <a:t>‹#›</a:t>
            </a:fld>
            <a:endParaRPr lang="en-GB"/>
          </a:p>
        </p:txBody>
      </p:sp>
    </p:spTree>
    <p:extLst>
      <p:ext uri="{BB962C8B-B14F-4D97-AF65-F5344CB8AC3E}">
        <p14:creationId xmlns:p14="http://schemas.microsoft.com/office/powerpoint/2010/main" val="4837661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AA61C236-2C18-40B9-8F52-F5E65CEAC4E9}" type="datetimeFigureOut">
              <a:rPr lang="en-GB" smtClean="0"/>
              <a:t>09/05/2019</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9B24CE4E-19B5-4067-88C0-4076CD4169CF}" type="slidenum">
              <a:rPr lang="en-GB" smtClean="0"/>
              <a:t>‹#›</a:t>
            </a:fld>
            <a:endParaRPr lang="en-GB"/>
          </a:p>
        </p:txBody>
      </p:sp>
    </p:spTree>
    <p:extLst>
      <p:ext uri="{BB962C8B-B14F-4D97-AF65-F5344CB8AC3E}">
        <p14:creationId xmlns:p14="http://schemas.microsoft.com/office/powerpoint/2010/main" val="35122136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8.xml"/><Relationship Id="rId6" Type="http://schemas.openxmlformats.org/officeDocument/2006/relationships/hyperlink" Target="http://tribework.blogspot.com/2012/06/avoiding-conflict-of-words.html"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8.xml"/><Relationship Id="rId6" Type="http://schemas.openxmlformats.org/officeDocument/2006/relationships/hyperlink" Target="http://www.klipopmekaar.co.za/2012/02/tea-posters-from-london/make_tea_ad1/"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 Id="rId6" Type="http://schemas.openxmlformats.org/officeDocument/2006/relationships/hyperlink" Target="https://possiblyzebra.net/p/2016/12/lateness-culture/"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8.xml"/><Relationship Id="rId6" Type="http://schemas.openxmlformats.org/officeDocument/2006/relationships/hyperlink" Target="http://www.mediafactory.org.au/liwan-li/2016/05/31/lecture-of-collaboration/"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8.xml"/><Relationship Id="rId6" Type="http://schemas.openxmlformats.org/officeDocument/2006/relationships/hyperlink" Target="https://pixabay.com/en/communication-bridge-people-life-73331/"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80388" y="615141"/>
            <a:ext cx="8825658" cy="1793112"/>
          </a:xfrm>
        </p:spPr>
        <p:txBody>
          <a:bodyPr/>
          <a:lstStyle/>
          <a:p>
            <a:r>
              <a:rPr lang="en-GB" sz="7200" dirty="0" smtClean="0">
                <a:latin typeface="+mn-lt"/>
              </a:rPr>
              <a:t>Introduction </a:t>
            </a:r>
            <a:endParaRPr lang="en-GB" sz="7200" dirty="0">
              <a:latin typeface="+mn-lt"/>
            </a:endParaRPr>
          </a:p>
        </p:txBody>
      </p:sp>
      <p:sp>
        <p:nvSpPr>
          <p:cNvPr id="3" name="Subtitle 2"/>
          <p:cNvSpPr>
            <a:spLocks noGrp="1"/>
          </p:cNvSpPr>
          <p:nvPr>
            <p:ph type="subTitle" idx="1"/>
          </p:nvPr>
        </p:nvSpPr>
        <p:spPr>
          <a:xfrm>
            <a:off x="1046889" y="2676698"/>
            <a:ext cx="8825658" cy="1715193"/>
          </a:xfrm>
        </p:spPr>
        <p:txBody>
          <a:bodyPr/>
          <a:lstStyle/>
          <a:p>
            <a:r>
              <a:rPr lang="en-GB" dirty="0" err="1" smtClean="0">
                <a:solidFill>
                  <a:schemeClr val="bg1"/>
                </a:solidFill>
              </a:rPr>
              <a:t>Alhaji</a:t>
            </a:r>
            <a:r>
              <a:rPr lang="en-GB" dirty="0" smtClean="0">
                <a:solidFill>
                  <a:schemeClr val="bg1"/>
                </a:solidFill>
              </a:rPr>
              <a:t> </a:t>
            </a:r>
            <a:r>
              <a:rPr lang="en-GB" dirty="0" err="1" smtClean="0">
                <a:solidFill>
                  <a:schemeClr val="bg1"/>
                </a:solidFill>
              </a:rPr>
              <a:t>sorie</a:t>
            </a:r>
            <a:r>
              <a:rPr lang="en-GB" dirty="0" smtClean="0">
                <a:solidFill>
                  <a:schemeClr val="bg1"/>
                </a:solidFill>
              </a:rPr>
              <a:t>- team role – 1810996</a:t>
            </a:r>
          </a:p>
          <a:p>
            <a:r>
              <a:rPr lang="en-GB" dirty="0" smtClean="0">
                <a:solidFill>
                  <a:schemeClr val="bg1"/>
                </a:solidFill>
              </a:rPr>
              <a:t>Adrian josephs- successful team work -1809666</a:t>
            </a:r>
          </a:p>
          <a:p>
            <a:r>
              <a:rPr lang="en-GB" dirty="0" err="1" smtClean="0">
                <a:solidFill>
                  <a:schemeClr val="bg1"/>
                </a:solidFill>
              </a:rPr>
              <a:t>Shimana</a:t>
            </a:r>
            <a:r>
              <a:rPr lang="en-GB" dirty="0" smtClean="0">
                <a:solidFill>
                  <a:schemeClr val="bg1"/>
                </a:solidFill>
              </a:rPr>
              <a:t> begum- benefits of team work- 1808528</a:t>
            </a:r>
          </a:p>
          <a:p>
            <a:r>
              <a:rPr lang="en-GB" dirty="0" err="1" smtClean="0">
                <a:solidFill>
                  <a:schemeClr val="bg1"/>
                </a:solidFill>
              </a:rPr>
              <a:t>Ibilola</a:t>
            </a:r>
            <a:r>
              <a:rPr lang="en-GB" dirty="0" smtClean="0">
                <a:solidFill>
                  <a:schemeClr val="bg1"/>
                </a:solidFill>
              </a:rPr>
              <a:t> Julie </a:t>
            </a:r>
            <a:r>
              <a:rPr lang="en-GB" dirty="0" err="1" smtClean="0">
                <a:solidFill>
                  <a:schemeClr val="bg1"/>
                </a:solidFill>
              </a:rPr>
              <a:t>adejumo</a:t>
            </a:r>
            <a:r>
              <a:rPr lang="en-GB" dirty="0" smtClean="0">
                <a:solidFill>
                  <a:schemeClr val="bg1"/>
                </a:solidFill>
              </a:rPr>
              <a:t> </a:t>
            </a:r>
            <a:r>
              <a:rPr lang="en-GB" dirty="0" err="1" smtClean="0">
                <a:solidFill>
                  <a:schemeClr val="bg1"/>
                </a:solidFill>
              </a:rPr>
              <a:t>ajibade</a:t>
            </a:r>
            <a:r>
              <a:rPr lang="en-GB" dirty="0" smtClean="0">
                <a:solidFill>
                  <a:schemeClr val="bg1"/>
                </a:solidFill>
              </a:rPr>
              <a:t>- managing conflict- 1808547 </a:t>
            </a:r>
            <a:endParaRPr lang="en-GB" dirty="0">
              <a:solidFill>
                <a:schemeClr val="bg1"/>
              </a:solidFill>
            </a:endParaRPr>
          </a:p>
        </p:txBody>
      </p:sp>
    </p:spTree>
    <p:extLst>
      <p:ext uri="{BB962C8B-B14F-4D97-AF65-F5344CB8AC3E}">
        <p14:creationId xmlns:p14="http://schemas.microsoft.com/office/powerpoint/2010/main" val="307900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randombar(horizontal)">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9"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6290" y="940417"/>
            <a:ext cx="7206418" cy="706964"/>
          </a:xfrm>
        </p:spPr>
        <p:txBody>
          <a:bodyPr/>
          <a:lstStyle/>
          <a:p>
            <a:pPr algn="r"/>
            <a:r>
              <a:rPr lang="en-GB" dirty="0" smtClean="0"/>
              <a:t>Megabites consultancy      </a:t>
            </a:r>
            <a:endParaRPr lang="en-GB" dirty="0"/>
          </a:p>
        </p:txBody>
      </p:sp>
      <p:sp>
        <p:nvSpPr>
          <p:cNvPr id="3" name="Content Placeholder 2"/>
          <p:cNvSpPr>
            <a:spLocks noGrp="1"/>
          </p:cNvSpPr>
          <p:nvPr>
            <p:ph idx="1"/>
          </p:nvPr>
        </p:nvSpPr>
        <p:spPr>
          <a:xfrm>
            <a:off x="1154955" y="2603500"/>
            <a:ext cx="5171030" cy="3416300"/>
          </a:xfrm>
        </p:spPr>
        <p:txBody>
          <a:bodyPr/>
          <a:lstStyle/>
          <a:p>
            <a:r>
              <a:rPr lang="en-GB" dirty="0" smtClean="0"/>
              <a:t>We are the </a:t>
            </a:r>
            <a:r>
              <a:rPr lang="en-GB" dirty="0" err="1" smtClean="0"/>
              <a:t>megabites</a:t>
            </a:r>
            <a:r>
              <a:rPr lang="en-GB" dirty="0" smtClean="0"/>
              <a:t> consultancy on behalf of Harrods, on how a  team should be managed appropriately and how to manage conflict, as well as successful team work, and the benefits of team work and team roles.  </a:t>
            </a:r>
            <a:endParaRPr lang="en-GB" dirty="0"/>
          </a:p>
        </p:txBody>
      </p:sp>
      <p:pic>
        <p:nvPicPr>
          <p:cNvPr id="4098" name="Picture 2" descr="Image result for successful teamwor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25243" y="2422034"/>
            <a:ext cx="4721630" cy="40452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938588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team work </a:t>
            </a:r>
            <a:endParaRPr lang="en-GB" dirty="0"/>
          </a:p>
        </p:txBody>
      </p:sp>
      <p:sp>
        <p:nvSpPr>
          <p:cNvPr id="3" name="Content Placeholder 2"/>
          <p:cNvSpPr>
            <a:spLocks noGrp="1"/>
          </p:cNvSpPr>
          <p:nvPr>
            <p:ph idx="1"/>
          </p:nvPr>
        </p:nvSpPr>
        <p:spPr>
          <a:xfrm>
            <a:off x="1154954" y="2435629"/>
            <a:ext cx="8825659" cy="4008120"/>
          </a:xfrm>
        </p:spPr>
        <p:txBody>
          <a:bodyPr>
            <a:normAutofit fontScale="92500" lnSpcReduction="10000"/>
          </a:bodyPr>
          <a:lstStyle/>
          <a:p>
            <a:r>
              <a:rPr lang="en-GB" dirty="0" err="1" smtClean="0"/>
              <a:t>Im</a:t>
            </a:r>
            <a:r>
              <a:rPr lang="en-GB" dirty="0" smtClean="0"/>
              <a:t> going to talk to you about some of the benefits, which me and my team have listed on this spider diagram.</a:t>
            </a:r>
          </a:p>
          <a:p>
            <a:r>
              <a:rPr lang="en-GB" dirty="0" smtClean="0"/>
              <a:t>It is really good as it builds relationships and people who may or may not know each other, others get a chance to meet and communicate.</a:t>
            </a:r>
          </a:p>
          <a:p>
            <a:r>
              <a:rPr lang="en-GB" dirty="0" smtClean="0"/>
              <a:t>There is a chance of people to become leaders and team members can motivate each other and bring individual skills together.</a:t>
            </a:r>
          </a:p>
          <a:p>
            <a:r>
              <a:rPr lang="en-GB" dirty="0" smtClean="0"/>
              <a:t>For example each person will have there own idea on how to approach a task or solve problems together, the team can then decide which is the best way to tackle a problem.</a:t>
            </a:r>
          </a:p>
          <a:p>
            <a:r>
              <a:rPr lang="en-GB" dirty="0" smtClean="0"/>
              <a:t>As you will not be working on own, it means that jobs can be shared out and done a lot quicker and productivity is increased. </a:t>
            </a:r>
          </a:p>
          <a:p>
            <a:r>
              <a:rPr lang="en-GB" dirty="0" smtClean="0"/>
              <a:t>Once the task that everyone has been working hard on is complete, the whole team have a joint sense of achievement, as they will feel that there hard work has payed off.  </a:t>
            </a:r>
          </a:p>
          <a:p>
            <a:endParaRPr lang="en-GB" dirty="0"/>
          </a:p>
        </p:txBody>
      </p:sp>
    </p:spTree>
    <p:extLst>
      <p:ext uri="{BB962C8B-B14F-4D97-AF65-F5344CB8AC3E}">
        <p14:creationId xmlns:p14="http://schemas.microsoft.com/office/powerpoint/2010/main" val="2288194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heel(1)">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heel(1)">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heel(1)">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heel(1)">
                                      <p:cBhvr>
                                        <p:cTn id="27" dur="20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heel(1)">
                                      <p:cBhvr>
                                        <p:cTn id="32" dur="20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1" presetClass="entr" presetSubtype="1"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wheel(1)">
                                      <p:cBhvr>
                                        <p:cTn id="37"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3CA97F8A-EAC8-44F2-853C-11D3FD46557A}"/>
              </a:ext>
            </a:extLst>
          </p:cNvPr>
          <p:cNvSpPr/>
          <p:nvPr/>
        </p:nvSpPr>
        <p:spPr>
          <a:xfrm>
            <a:off x="4653378" y="1795508"/>
            <a:ext cx="2885243" cy="1979721"/>
          </a:xfrm>
          <a:prstGeom prst="ellipse">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Benefits of teamwork</a:t>
            </a:r>
          </a:p>
        </p:txBody>
      </p:sp>
      <p:sp>
        <p:nvSpPr>
          <p:cNvPr id="3" name="TextBox 2">
            <a:extLst>
              <a:ext uri="{FF2B5EF4-FFF2-40B4-BE49-F238E27FC236}">
                <a16:creationId xmlns:a16="http://schemas.microsoft.com/office/drawing/2014/main" id="{56749492-CFC9-4660-8AAD-609038C5FEE6}"/>
              </a:ext>
            </a:extLst>
          </p:cNvPr>
          <p:cNvSpPr txBox="1"/>
          <p:nvPr/>
        </p:nvSpPr>
        <p:spPr>
          <a:xfrm>
            <a:off x="7865616" y="1139872"/>
            <a:ext cx="2476870" cy="400110"/>
          </a:xfrm>
          <a:prstGeom prst="rect">
            <a:avLst/>
          </a:prstGeom>
          <a:noFill/>
        </p:spPr>
        <p:txBody>
          <a:bodyPr wrap="square" rtlCol="0">
            <a:spAutoFit/>
          </a:bodyPr>
          <a:lstStyle/>
          <a:p>
            <a:pPr algn="ctr"/>
            <a:r>
              <a:rPr lang="en-GB" dirty="0"/>
              <a:t>Promotes </a:t>
            </a:r>
            <a:r>
              <a:rPr lang="en-GB" sz="2000" dirty="0"/>
              <a:t>motivation</a:t>
            </a:r>
            <a:r>
              <a:rPr lang="en-GB" dirty="0"/>
              <a:t> </a:t>
            </a:r>
          </a:p>
        </p:txBody>
      </p:sp>
      <p:sp>
        <p:nvSpPr>
          <p:cNvPr id="4" name="TextBox 3">
            <a:extLst>
              <a:ext uri="{FF2B5EF4-FFF2-40B4-BE49-F238E27FC236}">
                <a16:creationId xmlns:a16="http://schemas.microsoft.com/office/drawing/2014/main" id="{58AA00C3-F0BB-481D-B867-797E5062E2C7}"/>
              </a:ext>
            </a:extLst>
          </p:cNvPr>
          <p:cNvSpPr txBox="1"/>
          <p:nvPr/>
        </p:nvSpPr>
        <p:spPr>
          <a:xfrm>
            <a:off x="8921213" y="2320218"/>
            <a:ext cx="2086252" cy="1323439"/>
          </a:xfrm>
          <a:prstGeom prst="rect">
            <a:avLst/>
          </a:prstGeom>
          <a:noFill/>
        </p:spPr>
        <p:txBody>
          <a:bodyPr wrap="square" rtlCol="0">
            <a:spAutoFit/>
          </a:bodyPr>
          <a:lstStyle/>
          <a:p>
            <a:pPr algn="ctr"/>
            <a:r>
              <a:rPr lang="en-GB" sz="2000" dirty="0"/>
              <a:t>Creates relationships and brings skills together</a:t>
            </a:r>
          </a:p>
        </p:txBody>
      </p:sp>
      <p:sp>
        <p:nvSpPr>
          <p:cNvPr id="5" name="TextBox 4">
            <a:extLst>
              <a:ext uri="{FF2B5EF4-FFF2-40B4-BE49-F238E27FC236}">
                <a16:creationId xmlns:a16="http://schemas.microsoft.com/office/drawing/2014/main" id="{8367D361-B09D-4F30-A5DD-679DFAB244FC}"/>
              </a:ext>
            </a:extLst>
          </p:cNvPr>
          <p:cNvSpPr txBox="1"/>
          <p:nvPr/>
        </p:nvSpPr>
        <p:spPr>
          <a:xfrm>
            <a:off x="8818485" y="4229834"/>
            <a:ext cx="1882066" cy="677108"/>
          </a:xfrm>
          <a:prstGeom prst="rect">
            <a:avLst/>
          </a:prstGeom>
          <a:noFill/>
        </p:spPr>
        <p:txBody>
          <a:bodyPr wrap="square" rtlCol="0">
            <a:spAutoFit/>
          </a:bodyPr>
          <a:lstStyle/>
          <a:p>
            <a:pPr algn="ctr"/>
            <a:r>
              <a:rPr lang="en-GB" sz="2000" dirty="0"/>
              <a:t>Boosts</a:t>
            </a:r>
            <a:r>
              <a:rPr lang="en-GB" dirty="0"/>
              <a:t> productivity</a:t>
            </a:r>
          </a:p>
        </p:txBody>
      </p:sp>
      <p:sp>
        <p:nvSpPr>
          <p:cNvPr id="6" name="TextBox 5">
            <a:extLst>
              <a:ext uri="{FF2B5EF4-FFF2-40B4-BE49-F238E27FC236}">
                <a16:creationId xmlns:a16="http://schemas.microsoft.com/office/drawing/2014/main" id="{BA97EE89-CD3D-4C20-A17A-8E9419C8163B}"/>
              </a:ext>
            </a:extLst>
          </p:cNvPr>
          <p:cNvSpPr txBox="1"/>
          <p:nvPr/>
        </p:nvSpPr>
        <p:spPr>
          <a:xfrm>
            <a:off x="1041646" y="925017"/>
            <a:ext cx="2867487" cy="677108"/>
          </a:xfrm>
          <a:prstGeom prst="rect">
            <a:avLst/>
          </a:prstGeom>
          <a:noFill/>
        </p:spPr>
        <p:txBody>
          <a:bodyPr wrap="square" rtlCol="0">
            <a:spAutoFit/>
          </a:bodyPr>
          <a:lstStyle/>
          <a:p>
            <a:pPr algn="ctr"/>
            <a:r>
              <a:rPr lang="en-GB" dirty="0"/>
              <a:t>Different perspective on how to approach  a </a:t>
            </a:r>
            <a:r>
              <a:rPr lang="en-GB" sz="2000" dirty="0"/>
              <a:t>task</a:t>
            </a:r>
            <a:r>
              <a:rPr lang="en-GB" dirty="0"/>
              <a:t>.</a:t>
            </a:r>
          </a:p>
        </p:txBody>
      </p:sp>
      <p:sp>
        <p:nvSpPr>
          <p:cNvPr id="8" name="TextBox 7">
            <a:extLst>
              <a:ext uri="{FF2B5EF4-FFF2-40B4-BE49-F238E27FC236}">
                <a16:creationId xmlns:a16="http://schemas.microsoft.com/office/drawing/2014/main" id="{4A2E4523-395F-4C7F-985E-DA5C469305B3}"/>
              </a:ext>
            </a:extLst>
          </p:cNvPr>
          <p:cNvSpPr txBox="1"/>
          <p:nvPr/>
        </p:nvSpPr>
        <p:spPr>
          <a:xfrm>
            <a:off x="1127464" y="2350469"/>
            <a:ext cx="2290439" cy="954107"/>
          </a:xfrm>
          <a:prstGeom prst="rect">
            <a:avLst/>
          </a:prstGeom>
          <a:noFill/>
        </p:spPr>
        <p:txBody>
          <a:bodyPr wrap="square" rtlCol="0">
            <a:spAutoFit/>
          </a:bodyPr>
          <a:lstStyle/>
          <a:p>
            <a:pPr algn="ctr"/>
            <a:r>
              <a:rPr lang="en-GB" dirty="0"/>
              <a:t>Sense of joint </a:t>
            </a:r>
            <a:r>
              <a:rPr lang="en-GB" sz="2000" dirty="0"/>
              <a:t>achievement</a:t>
            </a:r>
            <a:r>
              <a:rPr lang="en-GB" dirty="0"/>
              <a:t> when tasks are completed</a:t>
            </a:r>
          </a:p>
        </p:txBody>
      </p:sp>
      <p:sp>
        <p:nvSpPr>
          <p:cNvPr id="9" name="TextBox 8">
            <a:extLst>
              <a:ext uri="{FF2B5EF4-FFF2-40B4-BE49-F238E27FC236}">
                <a16:creationId xmlns:a16="http://schemas.microsoft.com/office/drawing/2014/main" id="{57BC7A4E-2469-4CAF-B80F-6A38A518AE00}"/>
              </a:ext>
            </a:extLst>
          </p:cNvPr>
          <p:cNvSpPr txBox="1"/>
          <p:nvPr/>
        </p:nvSpPr>
        <p:spPr>
          <a:xfrm>
            <a:off x="1491449" y="4342946"/>
            <a:ext cx="2166151" cy="400110"/>
          </a:xfrm>
          <a:prstGeom prst="rect">
            <a:avLst/>
          </a:prstGeom>
          <a:noFill/>
        </p:spPr>
        <p:txBody>
          <a:bodyPr wrap="square" rtlCol="0">
            <a:spAutoFit/>
          </a:bodyPr>
          <a:lstStyle/>
          <a:p>
            <a:r>
              <a:rPr lang="en-GB" dirty="0"/>
              <a:t>Workload is </a:t>
            </a:r>
            <a:r>
              <a:rPr lang="en-GB" sz="2000" dirty="0"/>
              <a:t>shared</a:t>
            </a:r>
          </a:p>
        </p:txBody>
      </p:sp>
      <p:sp>
        <p:nvSpPr>
          <p:cNvPr id="10" name="TextBox 9">
            <a:extLst>
              <a:ext uri="{FF2B5EF4-FFF2-40B4-BE49-F238E27FC236}">
                <a16:creationId xmlns:a16="http://schemas.microsoft.com/office/drawing/2014/main" id="{7CD79E02-D0CA-4292-B1EB-F84B092EA0B2}"/>
              </a:ext>
            </a:extLst>
          </p:cNvPr>
          <p:cNvSpPr txBox="1"/>
          <p:nvPr/>
        </p:nvSpPr>
        <p:spPr>
          <a:xfrm>
            <a:off x="4953739" y="197274"/>
            <a:ext cx="2263806" cy="677108"/>
          </a:xfrm>
          <a:prstGeom prst="rect">
            <a:avLst/>
          </a:prstGeom>
          <a:noFill/>
        </p:spPr>
        <p:txBody>
          <a:bodyPr wrap="square" rtlCol="0">
            <a:spAutoFit/>
          </a:bodyPr>
          <a:lstStyle/>
          <a:p>
            <a:pPr algn="ctr"/>
            <a:r>
              <a:rPr lang="en-GB" dirty="0"/>
              <a:t>Encourages social and </a:t>
            </a:r>
            <a:r>
              <a:rPr lang="en-GB" sz="2000" dirty="0"/>
              <a:t>leadership</a:t>
            </a:r>
            <a:r>
              <a:rPr lang="en-GB" dirty="0"/>
              <a:t> skills</a:t>
            </a:r>
          </a:p>
        </p:txBody>
      </p:sp>
      <p:cxnSp>
        <p:nvCxnSpPr>
          <p:cNvPr id="13" name="Straight Connector 12">
            <a:extLst>
              <a:ext uri="{FF2B5EF4-FFF2-40B4-BE49-F238E27FC236}">
                <a16:creationId xmlns:a16="http://schemas.microsoft.com/office/drawing/2014/main" id="{1BEBB785-9103-45B6-8978-E648921DC8E2}"/>
              </a:ext>
            </a:extLst>
          </p:cNvPr>
          <p:cNvCxnSpPr>
            <a:stCxn id="2" idx="0"/>
          </p:cNvCxnSpPr>
          <p:nvPr/>
        </p:nvCxnSpPr>
        <p:spPr>
          <a:xfrm flipH="1" flipV="1">
            <a:off x="6095999" y="1065320"/>
            <a:ext cx="1" cy="730188"/>
          </a:xfrm>
          <a:prstGeom prst="line">
            <a:avLst/>
          </a:prstGeom>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81A7D0EB-A8B4-4995-A352-BCEF18E03046}"/>
              </a:ext>
            </a:extLst>
          </p:cNvPr>
          <p:cNvCxnSpPr>
            <a:cxnSpLocks/>
            <a:stCxn id="2" idx="4"/>
          </p:cNvCxnSpPr>
          <p:nvPr/>
        </p:nvCxnSpPr>
        <p:spPr>
          <a:xfrm flipH="1">
            <a:off x="6095999" y="3775229"/>
            <a:ext cx="1" cy="1473046"/>
          </a:xfrm>
          <a:prstGeom prst="line">
            <a:avLst/>
          </a:prstGeom>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E2CFCF95-92D7-41E6-B8A2-057060972655}"/>
              </a:ext>
            </a:extLst>
          </p:cNvPr>
          <p:cNvCxnSpPr>
            <a:stCxn id="2" idx="7"/>
          </p:cNvCxnSpPr>
          <p:nvPr/>
        </p:nvCxnSpPr>
        <p:spPr>
          <a:xfrm flipV="1">
            <a:off x="7116087" y="1509204"/>
            <a:ext cx="785039" cy="576227"/>
          </a:xfrm>
          <a:prstGeom prst="line">
            <a:avLst/>
          </a:prstGeom>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4A41C9B4-39A2-427D-8D73-5DA2B6963D4A}"/>
              </a:ext>
            </a:extLst>
          </p:cNvPr>
          <p:cNvCxnSpPr>
            <a:stCxn id="2" idx="6"/>
          </p:cNvCxnSpPr>
          <p:nvPr/>
        </p:nvCxnSpPr>
        <p:spPr>
          <a:xfrm flipV="1">
            <a:off x="7538621" y="2785368"/>
            <a:ext cx="939554" cy="1"/>
          </a:xfrm>
          <a:prstGeom prst="line">
            <a:avLst/>
          </a:prstGeom>
        </p:spPr>
        <p:style>
          <a:lnRef idx="1">
            <a:schemeClr val="dk1"/>
          </a:lnRef>
          <a:fillRef idx="0">
            <a:schemeClr val="dk1"/>
          </a:fillRef>
          <a:effectRef idx="0">
            <a:schemeClr val="dk1"/>
          </a:effectRef>
          <a:fontRef idx="minor">
            <a:schemeClr val="tx1"/>
          </a:fontRef>
        </p:style>
      </p:cxnSp>
      <p:cxnSp>
        <p:nvCxnSpPr>
          <p:cNvPr id="21" name="Straight Connector 20">
            <a:extLst>
              <a:ext uri="{FF2B5EF4-FFF2-40B4-BE49-F238E27FC236}">
                <a16:creationId xmlns:a16="http://schemas.microsoft.com/office/drawing/2014/main" id="{8241CD3A-2395-4D27-A00F-5939F41F62AD}"/>
              </a:ext>
            </a:extLst>
          </p:cNvPr>
          <p:cNvCxnSpPr>
            <a:stCxn id="2" idx="5"/>
          </p:cNvCxnSpPr>
          <p:nvPr/>
        </p:nvCxnSpPr>
        <p:spPr>
          <a:xfrm>
            <a:off x="7116087" y="3485306"/>
            <a:ext cx="785039" cy="744528"/>
          </a:xfrm>
          <a:prstGeom prst="line">
            <a:avLst/>
          </a:prstGeom>
        </p:spPr>
        <p:style>
          <a:lnRef idx="1">
            <a:schemeClr val="dk1"/>
          </a:lnRef>
          <a:fillRef idx="0">
            <a:schemeClr val="dk1"/>
          </a:fillRef>
          <a:effectRef idx="0">
            <a:schemeClr val="dk1"/>
          </a:effectRef>
          <a:fontRef idx="minor">
            <a:schemeClr val="tx1"/>
          </a:fontRef>
        </p:style>
      </p:cxnSp>
      <p:cxnSp>
        <p:nvCxnSpPr>
          <p:cNvPr id="23" name="Straight Connector 22">
            <a:extLst>
              <a:ext uri="{FF2B5EF4-FFF2-40B4-BE49-F238E27FC236}">
                <a16:creationId xmlns:a16="http://schemas.microsoft.com/office/drawing/2014/main" id="{7AE5E3A1-8BC0-45EB-BF81-EAA4F7A8967E}"/>
              </a:ext>
            </a:extLst>
          </p:cNvPr>
          <p:cNvCxnSpPr>
            <a:stCxn id="2" idx="3"/>
          </p:cNvCxnSpPr>
          <p:nvPr/>
        </p:nvCxnSpPr>
        <p:spPr>
          <a:xfrm flipH="1">
            <a:off x="4172505" y="3485306"/>
            <a:ext cx="903407" cy="587326"/>
          </a:xfrm>
          <a:prstGeom prst="line">
            <a:avLst/>
          </a:prstGeom>
        </p:spPr>
        <p:style>
          <a:lnRef idx="1">
            <a:schemeClr val="dk1"/>
          </a:lnRef>
          <a:fillRef idx="0">
            <a:schemeClr val="dk1"/>
          </a:fillRef>
          <a:effectRef idx="0">
            <a:schemeClr val="dk1"/>
          </a:effectRef>
          <a:fontRef idx="minor">
            <a:schemeClr val="tx1"/>
          </a:fontRef>
        </p:style>
      </p:cxnSp>
      <p:cxnSp>
        <p:nvCxnSpPr>
          <p:cNvPr id="25" name="Straight Connector 24">
            <a:extLst>
              <a:ext uri="{FF2B5EF4-FFF2-40B4-BE49-F238E27FC236}">
                <a16:creationId xmlns:a16="http://schemas.microsoft.com/office/drawing/2014/main" id="{B6CCBA34-74ED-4AB0-BAD0-6CE54FD32AC9}"/>
              </a:ext>
            </a:extLst>
          </p:cNvPr>
          <p:cNvCxnSpPr>
            <a:stCxn id="2" idx="2"/>
          </p:cNvCxnSpPr>
          <p:nvPr/>
        </p:nvCxnSpPr>
        <p:spPr>
          <a:xfrm flipH="1" flipV="1">
            <a:off x="3657600" y="2785368"/>
            <a:ext cx="995778" cy="1"/>
          </a:xfrm>
          <a:prstGeom prst="line">
            <a:avLst/>
          </a:prstGeom>
        </p:spPr>
        <p:style>
          <a:lnRef idx="1">
            <a:schemeClr val="dk1"/>
          </a:lnRef>
          <a:fillRef idx="0">
            <a:schemeClr val="dk1"/>
          </a:fillRef>
          <a:effectRef idx="0">
            <a:schemeClr val="dk1"/>
          </a:effectRef>
          <a:fontRef idx="minor">
            <a:schemeClr val="tx1"/>
          </a:fontRef>
        </p:style>
      </p:cxnSp>
      <p:cxnSp>
        <p:nvCxnSpPr>
          <p:cNvPr id="27" name="Straight Connector 26">
            <a:extLst>
              <a:ext uri="{FF2B5EF4-FFF2-40B4-BE49-F238E27FC236}">
                <a16:creationId xmlns:a16="http://schemas.microsoft.com/office/drawing/2014/main" id="{986F64CA-B029-4C18-BBFE-D2C54EBD1C72}"/>
              </a:ext>
            </a:extLst>
          </p:cNvPr>
          <p:cNvCxnSpPr>
            <a:stCxn id="2" idx="1"/>
          </p:cNvCxnSpPr>
          <p:nvPr/>
        </p:nvCxnSpPr>
        <p:spPr>
          <a:xfrm flipH="1" flipV="1">
            <a:off x="4172505" y="1571348"/>
            <a:ext cx="903407" cy="514083"/>
          </a:xfrm>
          <a:prstGeom prst="line">
            <a:avLst/>
          </a:prstGeom>
        </p:spPr>
        <p:style>
          <a:lnRef idx="1">
            <a:schemeClr val="dk1"/>
          </a:lnRef>
          <a:fillRef idx="0">
            <a:schemeClr val="dk1"/>
          </a:fillRef>
          <a:effectRef idx="0">
            <a:schemeClr val="dk1"/>
          </a:effectRef>
          <a:fontRef idx="minor">
            <a:schemeClr val="tx1"/>
          </a:fontRef>
        </p:style>
      </p:cxnSp>
      <p:sp>
        <p:nvSpPr>
          <p:cNvPr id="28" name="TextBox 27">
            <a:extLst>
              <a:ext uri="{FF2B5EF4-FFF2-40B4-BE49-F238E27FC236}">
                <a16:creationId xmlns:a16="http://schemas.microsoft.com/office/drawing/2014/main" id="{AAD4E91D-7B64-4AED-9133-8B54051FDC51}"/>
              </a:ext>
            </a:extLst>
          </p:cNvPr>
          <p:cNvSpPr txBox="1"/>
          <p:nvPr/>
        </p:nvSpPr>
        <p:spPr>
          <a:xfrm>
            <a:off x="4953740" y="5353050"/>
            <a:ext cx="2584877" cy="646331"/>
          </a:xfrm>
          <a:prstGeom prst="rect">
            <a:avLst/>
          </a:prstGeom>
          <a:noFill/>
        </p:spPr>
        <p:txBody>
          <a:bodyPr wrap="square" rtlCol="0">
            <a:spAutoFit/>
          </a:bodyPr>
          <a:lstStyle/>
          <a:p>
            <a:pPr algn="ctr"/>
            <a:r>
              <a:rPr lang="en-GB" dirty="0"/>
              <a:t>Ensure tasks are done more efficiently</a:t>
            </a:r>
          </a:p>
        </p:txBody>
      </p:sp>
    </p:spTree>
    <p:extLst>
      <p:ext uri="{BB962C8B-B14F-4D97-AF65-F5344CB8AC3E}">
        <p14:creationId xmlns:p14="http://schemas.microsoft.com/office/powerpoint/2010/main" val="2713860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F74DA-AE90-4541-A14F-B54809B9A231}"/>
              </a:ext>
            </a:extLst>
          </p:cNvPr>
          <p:cNvSpPr>
            <a:spLocks noGrp="1"/>
          </p:cNvSpPr>
          <p:nvPr>
            <p:ph type="ctrTitle"/>
          </p:nvPr>
        </p:nvSpPr>
        <p:spPr/>
        <p:txBody>
          <a:bodyPr/>
          <a:lstStyle/>
          <a:p>
            <a:r>
              <a:rPr lang="en-GB" sz="4400" b="1" i="1" dirty="0"/>
              <a:t>Introducing effective teamworking</a:t>
            </a:r>
          </a:p>
        </p:txBody>
      </p:sp>
      <p:sp>
        <p:nvSpPr>
          <p:cNvPr id="3" name="Subtitle 2">
            <a:extLst>
              <a:ext uri="{FF2B5EF4-FFF2-40B4-BE49-F238E27FC236}">
                <a16:creationId xmlns:a16="http://schemas.microsoft.com/office/drawing/2014/main" id="{3BE054A2-B7D0-4D8E-823C-71142C752C91}"/>
              </a:ext>
            </a:extLst>
          </p:cNvPr>
          <p:cNvSpPr>
            <a:spLocks noGrp="1"/>
          </p:cNvSpPr>
          <p:nvPr>
            <p:ph type="subTitle" idx="1"/>
          </p:nvPr>
        </p:nvSpPr>
        <p:spPr/>
        <p:txBody>
          <a:bodyPr>
            <a:normAutofit/>
          </a:bodyPr>
          <a:lstStyle/>
          <a:p>
            <a:endParaRPr lang="en-GB" dirty="0"/>
          </a:p>
          <a:p>
            <a:r>
              <a:rPr lang="en-GB" sz="2400" b="1" i="1" dirty="0">
                <a:latin typeface="+mj-lt"/>
              </a:rPr>
              <a:t>By Ibilola </a:t>
            </a:r>
            <a:r>
              <a:rPr lang="en-GB" sz="2400" b="1" i="1" dirty="0" err="1">
                <a:latin typeface="+mj-lt"/>
              </a:rPr>
              <a:t>Adejumo</a:t>
            </a:r>
            <a:r>
              <a:rPr lang="en-GB" sz="2400" b="1" i="1" dirty="0">
                <a:latin typeface="+mj-lt"/>
              </a:rPr>
              <a:t>-Ajibade</a:t>
            </a:r>
          </a:p>
        </p:txBody>
      </p:sp>
    </p:spTree>
    <p:extLst>
      <p:ext uri="{BB962C8B-B14F-4D97-AF65-F5344CB8AC3E}">
        <p14:creationId xmlns:p14="http://schemas.microsoft.com/office/powerpoint/2010/main" val="481167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DBAA4-BE7E-493F-A70A-C92C1E1B755F}"/>
              </a:ext>
            </a:extLst>
          </p:cNvPr>
          <p:cNvSpPr>
            <a:spLocks noGrp="1"/>
          </p:cNvSpPr>
          <p:nvPr>
            <p:ph type="title"/>
          </p:nvPr>
        </p:nvSpPr>
        <p:spPr>
          <a:xfrm>
            <a:off x="1062646" y="674561"/>
            <a:ext cx="9601196" cy="1303867"/>
          </a:xfrm>
        </p:spPr>
        <p:txBody>
          <a:bodyPr>
            <a:normAutofit/>
          </a:bodyPr>
          <a:lstStyle/>
          <a:p>
            <a:r>
              <a:rPr lang="en-GB" b="1" i="1" dirty="0">
                <a:solidFill>
                  <a:schemeClr val="bg1"/>
                </a:solidFill>
              </a:rPr>
              <a:t>Managing Conflict </a:t>
            </a:r>
          </a:p>
        </p:txBody>
      </p:sp>
      <p:sp>
        <p:nvSpPr>
          <p:cNvPr id="3" name="Content Placeholder 2">
            <a:extLst>
              <a:ext uri="{FF2B5EF4-FFF2-40B4-BE49-F238E27FC236}">
                <a16:creationId xmlns:a16="http://schemas.microsoft.com/office/drawing/2014/main" id="{64008D69-ED6D-44BF-B531-4E03278082D3}"/>
              </a:ext>
            </a:extLst>
          </p:cNvPr>
          <p:cNvSpPr>
            <a:spLocks noGrp="1"/>
          </p:cNvSpPr>
          <p:nvPr>
            <p:ph idx="1"/>
          </p:nvPr>
        </p:nvSpPr>
        <p:spPr>
          <a:xfrm>
            <a:off x="937953" y="2249360"/>
            <a:ext cx="6404111" cy="3486059"/>
          </a:xfrm>
        </p:spPr>
        <p:txBody>
          <a:bodyPr>
            <a:noAutofit/>
          </a:bodyPr>
          <a:lstStyle/>
          <a:p>
            <a:pPr marL="0" indent="0">
              <a:lnSpc>
                <a:spcPct val="90000"/>
              </a:lnSpc>
              <a:spcAft>
                <a:spcPts val="800"/>
              </a:spcAft>
              <a:buNone/>
            </a:pPr>
            <a:r>
              <a:rPr lang="en-GB" b="1" i="1" dirty="0">
                <a:solidFill>
                  <a:srgbClr val="262626"/>
                </a:solidFill>
                <a:latin typeface="+mj-lt"/>
                <a:ea typeface="Calibri" panose="020F0502020204030204" pitchFamily="34" charset="0"/>
                <a:cs typeface="Times New Roman" panose="02020603050405020304" pitchFamily="18" charset="0"/>
              </a:rPr>
              <a:t>In the workplace there are a few things can be inevitable. Minor and major conflicts are one of them. Team working only work on the based assumption that the selected individuals are wilfully choosing to cooperative. Meaning everyone will be a diverse way of responding to conflict, but not all methods are productive when it comes to the work place. here are five conflict methods, that are particularly useful to understand when you trying to move a group forward.</a:t>
            </a:r>
          </a:p>
        </p:txBody>
      </p:sp>
      <p:pic>
        <p:nvPicPr>
          <p:cNvPr id="18" name="Graphic 17" descr="Group">
            <a:extLst>
              <a:ext uri="{FF2B5EF4-FFF2-40B4-BE49-F238E27FC236}">
                <a16:creationId xmlns:a16="http://schemas.microsoft.com/office/drawing/2014/main" id="{7D2B1BAC-01D1-431F-A45D-526FB25CD83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p:blipFill>
        <p:spPr>
          <a:xfrm>
            <a:off x="8076714" y="2475003"/>
            <a:ext cx="2739728" cy="2739728"/>
          </a:xfrm>
          <a:prstGeom prst="rect">
            <a:avLst/>
          </a:prstGeom>
          <a:ln w="57150" cmpd="thickThin">
            <a:solidFill>
              <a:srgbClr val="7F7F7F"/>
            </a:solidFill>
            <a:miter lim="800000"/>
          </a:ln>
        </p:spPr>
      </p:pic>
    </p:spTree>
    <p:extLst>
      <p:ext uri="{BB962C8B-B14F-4D97-AF65-F5344CB8AC3E}">
        <p14:creationId xmlns:p14="http://schemas.microsoft.com/office/powerpoint/2010/main" val="1135084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wipe(down)">
                                      <p:cBhvr>
                                        <p:cTn id="25"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A8C03E3-6027-4B3E-B677-A47C5D776DBF}"/>
              </a:ext>
            </a:extLst>
          </p:cNvPr>
          <p:cNvSpPr>
            <a:spLocks noGrp="1"/>
          </p:cNvSpPr>
          <p:nvPr>
            <p:ph type="title"/>
          </p:nvPr>
        </p:nvSpPr>
        <p:spPr>
          <a:xfrm>
            <a:off x="6094412" y="982132"/>
            <a:ext cx="4802185" cy="1303867"/>
          </a:xfrm>
        </p:spPr>
        <p:txBody>
          <a:bodyPr vert="horz" lIns="91440" tIns="45720" rIns="91440" bIns="45720" rtlCol="0" anchor="ctr">
            <a:normAutofit/>
          </a:bodyPr>
          <a:lstStyle/>
          <a:p>
            <a:r>
              <a:rPr lang="en-US" sz="4400" b="1" i="1" dirty="0">
                <a:solidFill>
                  <a:schemeClr val="tx1"/>
                </a:solidFill>
              </a:rPr>
              <a:t>#1: Avoiding</a:t>
            </a:r>
          </a:p>
        </p:txBody>
      </p:sp>
      <p:pic>
        <p:nvPicPr>
          <p:cNvPr id="9" name="Picture 8" descr="A close up of a person&#10;&#10;Description automatically generated">
            <a:extLst>
              <a:ext uri="{FF2B5EF4-FFF2-40B4-BE49-F238E27FC236}">
                <a16:creationId xmlns:a16="http://schemas.microsoft.com/office/drawing/2014/main" id="{20ED1862-B5A4-4EF9-BD6F-6F2FECCFFAD7}"/>
              </a:ext>
            </a:extLst>
          </p:cNvPr>
          <p:cNvPicPr>
            <a:picLocks noChangeAspect="1"/>
          </p:cNvPicPr>
          <p:nvPr/>
        </p:nvPicPr>
        <p:blipFill rotWithShape="1">
          <a:blip r:embed="rId2">
            <a:extLst>
              <a:ext uri="{837473B0-CC2E-450A-ABE3-18F120FF3D39}">
                <a1611:picAttrSrcUrl xmlns="" xmlns:a1611="http://schemas.microsoft.com/office/drawing/2016/11/main" r:id="rId6"/>
              </a:ext>
            </a:extLst>
          </a:blip>
          <a:srcRect l="26253" r="21002" b="-1"/>
          <a:stretch/>
        </p:blipFill>
        <p:spPr>
          <a:xfrm>
            <a:off x="839105" y="1925597"/>
            <a:ext cx="3876801" cy="3858780"/>
          </a:xfrm>
          <a:prstGeom prst="rect">
            <a:avLst/>
          </a:prstGeom>
        </p:spPr>
      </p:pic>
      <p:sp>
        <p:nvSpPr>
          <p:cNvPr id="5" name="Content Placeholder 4">
            <a:extLst>
              <a:ext uri="{FF2B5EF4-FFF2-40B4-BE49-F238E27FC236}">
                <a16:creationId xmlns:a16="http://schemas.microsoft.com/office/drawing/2014/main" id="{CA99806E-097A-449D-A70B-B354545663DF}"/>
              </a:ext>
            </a:extLst>
          </p:cNvPr>
          <p:cNvSpPr>
            <a:spLocks noGrp="1"/>
          </p:cNvSpPr>
          <p:nvPr>
            <p:ph idx="1"/>
          </p:nvPr>
        </p:nvSpPr>
        <p:spPr>
          <a:xfrm>
            <a:off x="6094412" y="2556932"/>
            <a:ext cx="4802184" cy="3318936"/>
          </a:xfrm>
        </p:spPr>
        <p:txBody>
          <a:bodyPr vert="horz" lIns="91440" tIns="45720" rIns="91440" bIns="45720" rtlCol="0" anchor="t">
            <a:normAutofit/>
          </a:bodyPr>
          <a:lstStyle/>
          <a:p>
            <a:pPr marL="0" indent="0">
              <a:lnSpc>
                <a:spcPct val="90000"/>
              </a:lnSpc>
              <a:buNone/>
            </a:pPr>
            <a:r>
              <a:rPr lang="en-US" b="1" i="1" dirty="0"/>
              <a:t>Avoiding is when people just ignore or withdraw from a confrontation. This method is used when the stress and idleness of the disposition exceeds the potential benefits of coming to a resolution. While this may accommodate the prevention of escalation but it leaves nothing resolved.</a:t>
            </a:r>
          </a:p>
        </p:txBody>
      </p:sp>
    </p:spTree>
    <p:extLst>
      <p:ext uri="{BB962C8B-B14F-4D97-AF65-F5344CB8AC3E}">
        <p14:creationId xmlns:p14="http://schemas.microsoft.com/office/powerpoint/2010/main" val="201954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0B7F9DE-E63F-47AD-BED2-EBD7D3E4779E}"/>
              </a:ext>
            </a:extLst>
          </p:cNvPr>
          <p:cNvSpPr>
            <a:spLocks noGrp="1"/>
          </p:cNvSpPr>
          <p:nvPr>
            <p:ph type="title"/>
          </p:nvPr>
        </p:nvSpPr>
        <p:spPr>
          <a:xfrm>
            <a:off x="5753590" y="998757"/>
            <a:ext cx="4802185" cy="1303867"/>
          </a:xfrm>
        </p:spPr>
        <p:txBody>
          <a:bodyPr vert="horz" lIns="91440" tIns="45720" rIns="91440" bIns="45720" rtlCol="0" anchor="ctr">
            <a:normAutofit/>
          </a:bodyPr>
          <a:lstStyle/>
          <a:p>
            <a:r>
              <a:rPr lang="en-US" sz="4400" b="1" i="1" dirty="0">
                <a:solidFill>
                  <a:srgbClr val="262626"/>
                </a:solidFill>
              </a:rPr>
              <a:t>#2: Competing</a:t>
            </a:r>
          </a:p>
        </p:txBody>
      </p:sp>
      <p:pic>
        <p:nvPicPr>
          <p:cNvPr id="8" name="Picture 7" descr="A weapon in his hand&#10;&#10;Description automatically generated">
            <a:extLst>
              <a:ext uri="{FF2B5EF4-FFF2-40B4-BE49-F238E27FC236}">
                <a16:creationId xmlns:a16="http://schemas.microsoft.com/office/drawing/2014/main" id="{FFCFCFF7-5008-43FA-ADC5-D97E52E47A67}"/>
              </a:ext>
            </a:extLst>
          </p:cNvPr>
          <p:cNvPicPr>
            <a:picLocks noChangeAspect="1"/>
          </p:cNvPicPr>
          <p:nvPr/>
        </p:nvPicPr>
        <p:blipFill>
          <a:blip r:embed="rId2">
            <a:extLst>
              <a:ext uri="{837473B0-CC2E-450A-ABE3-18F120FF3D39}">
                <a1611:picAttrSrcUrl xmlns="" xmlns:a1611="http://schemas.microsoft.com/office/drawing/2016/11/main" r:id="rId6"/>
              </a:ext>
            </a:extLst>
          </a:blip>
          <a:stretch>
            <a:fillRect/>
          </a:stretch>
        </p:blipFill>
        <p:spPr>
          <a:xfrm>
            <a:off x="1114332" y="1468397"/>
            <a:ext cx="2894085" cy="3858780"/>
          </a:xfrm>
          <a:prstGeom prst="rect">
            <a:avLst/>
          </a:prstGeom>
        </p:spPr>
      </p:pic>
      <p:sp>
        <p:nvSpPr>
          <p:cNvPr id="5" name="Content Placeholder 4">
            <a:extLst>
              <a:ext uri="{FF2B5EF4-FFF2-40B4-BE49-F238E27FC236}">
                <a16:creationId xmlns:a16="http://schemas.microsoft.com/office/drawing/2014/main" id="{BF095E77-BB0D-4D8B-8972-4E4A4E5263B3}"/>
              </a:ext>
            </a:extLst>
          </p:cNvPr>
          <p:cNvSpPr>
            <a:spLocks noGrp="1"/>
          </p:cNvSpPr>
          <p:nvPr>
            <p:ph idx="1"/>
          </p:nvPr>
        </p:nvSpPr>
        <p:spPr>
          <a:xfrm>
            <a:off x="5753590" y="2432241"/>
            <a:ext cx="5156684" cy="3318930"/>
          </a:xfrm>
        </p:spPr>
        <p:txBody>
          <a:bodyPr vert="horz" lIns="91440" tIns="45720" rIns="91440" bIns="45720" rtlCol="0" anchor="t">
            <a:noAutofit/>
          </a:bodyPr>
          <a:lstStyle/>
          <a:p>
            <a:pPr marL="0" indent="0">
              <a:lnSpc>
                <a:spcPct val="90000"/>
              </a:lnSpc>
              <a:buNone/>
            </a:pPr>
            <a:r>
              <a:rPr lang="en-US" b="1" i="1" dirty="0">
                <a:solidFill>
                  <a:srgbClr val="262626"/>
                </a:solidFill>
              </a:rPr>
              <a:t>Competing is utilized by individuals who go into a conflict planning to win. The individual is usually assertive and not cooperative. This method works on the based assumption that their side must wins and the other side loses. Competing might work in situations like war, but it is rarely a good strategy for team problem solving.</a:t>
            </a:r>
          </a:p>
        </p:txBody>
      </p:sp>
    </p:spTree>
    <p:extLst>
      <p:ext uri="{BB962C8B-B14F-4D97-AF65-F5344CB8AC3E}">
        <p14:creationId xmlns:p14="http://schemas.microsoft.com/office/powerpoint/2010/main" val="2933186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barn(inVertical)">
                                      <p:cBhvr>
                                        <p:cTn id="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31ABA6D-449E-4D7C-A826-85564945A48F}"/>
              </a:ext>
            </a:extLst>
          </p:cNvPr>
          <p:cNvSpPr>
            <a:spLocks noGrp="1"/>
          </p:cNvSpPr>
          <p:nvPr>
            <p:ph type="title"/>
          </p:nvPr>
        </p:nvSpPr>
        <p:spPr>
          <a:xfrm>
            <a:off x="6094412" y="982132"/>
            <a:ext cx="4802185" cy="1303867"/>
          </a:xfrm>
        </p:spPr>
        <p:txBody>
          <a:bodyPr vert="horz" lIns="91440" tIns="45720" rIns="91440" bIns="45720" rtlCol="0" anchor="ctr">
            <a:normAutofit fontScale="90000"/>
          </a:bodyPr>
          <a:lstStyle/>
          <a:p>
            <a:r>
              <a:rPr lang="en-US" sz="4400" b="1" i="1" dirty="0">
                <a:solidFill>
                  <a:srgbClr val="262626"/>
                </a:solidFill>
              </a:rPr>
              <a:t>#3: Accommodating</a:t>
            </a:r>
          </a:p>
        </p:txBody>
      </p:sp>
      <p:pic>
        <p:nvPicPr>
          <p:cNvPr id="8" name="Picture 7">
            <a:extLst>
              <a:ext uri="{FF2B5EF4-FFF2-40B4-BE49-F238E27FC236}">
                <a16:creationId xmlns:a16="http://schemas.microsoft.com/office/drawing/2014/main" id="{C81B819A-46FC-4E13-AE77-32843D600A76}"/>
              </a:ext>
            </a:extLst>
          </p:cNvPr>
          <p:cNvPicPr>
            <a:picLocks noChangeAspect="1"/>
          </p:cNvPicPr>
          <p:nvPr/>
        </p:nvPicPr>
        <p:blipFill>
          <a:blip r:embed="rId2">
            <a:extLst>
              <a:ext uri="{837473B0-CC2E-450A-ABE3-18F120FF3D39}">
                <a1611:picAttrSrcUrl xmlns="" xmlns:a1611="http://schemas.microsoft.com/office/drawing/2016/11/main" r:id="rId6"/>
              </a:ext>
            </a:extLst>
          </a:blip>
          <a:stretch>
            <a:fillRect/>
          </a:stretch>
        </p:blipFill>
        <p:spPr>
          <a:xfrm>
            <a:off x="706101" y="2528340"/>
            <a:ext cx="3876801" cy="1938400"/>
          </a:xfrm>
          <a:prstGeom prst="rect">
            <a:avLst/>
          </a:prstGeom>
        </p:spPr>
      </p:pic>
      <p:sp>
        <p:nvSpPr>
          <p:cNvPr id="5" name="Content Placeholder 4">
            <a:extLst>
              <a:ext uri="{FF2B5EF4-FFF2-40B4-BE49-F238E27FC236}">
                <a16:creationId xmlns:a16="http://schemas.microsoft.com/office/drawing/2014/main" id="{42D2A765-5B05-4422-B87E-D251419052BC}"/>
              </a:ext>
            </a:extLst>
          </p:cNvPr>
          <p:cNvSpPr>
            <a:spLocks noGrp="1"/>
          </p:cNvSpPr>
          <p:nvPr>
            <p:ph idx="1"/>
          </p:nvPr>
        </p:nvSpPr>
        <p:spPr>
          <a:xfrm>
            <a:off x="6094411" y="2419679"/>
            <a:ext cx="5004945" cy="3828705"/>
          </a:xfrm>
        </p:spPr>
        <p:txBody>
          <a:bodyPr vert="horz" lIns="91440" tIns="45720" rIns="91440" bIns="45720" rtlCol="0" anchor="t">
            <a:noAutofit/>
          </a:bodyPr>
          <a:lstStyle/>
          <a:p>
            <a:pPr marL="0" indent="0">
              <a:lnSpc>
                <a:spcPct val="90000"/>
              </a:lnSpc>
              <a:buNone/>
            </a:pPr>
            <a:r>
              <a:rPr lang="en-US" b="1" i="1" dirty="0">
                <a:solidFill>
                  <a:srgbClr val="262626"/>
                </a:solidFill>
                <a:latin typeface="+mj-lt"/>
              </a:rPr>
              <a:t>Accommodating is where one party or individual gives presidents to the wishes or demands of another. This is cooperation but not assertiveness. This may seem like a good way to allow productivity when one party has been wrong about an argument, but It’s proves less helpful when one party accommodates merely to preserve harmony. Like avoidance, it can result in unresolved issues.</a:t>
            </a:r>
          </a:p>
        </p:txBody>
      </p:sp>
    </p:spTree>
    <p:extLst>
      <p:ext uri="{BB962C8B-B14F-4D97-AF65-F5344CB8AC3E}">
        <p14:creationId xmlns:p14="http://schemas.microsoft.com/office/powerpoint/2010/main" val="42755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BA5C742-2B0B-4756-8272-C13CD87DCFA2}"/>
              </a:ext>
            </a:extLst>
          </p:cNvPr>
          <p:cNvSpPr>
            <a:spLocks noGrp="1"/>
          </p:cNvSpPr>
          <p:nvPr>
            <p:ph type="title"/>
          </p:nvPr>
        </p:nvSpPr>
        <p:spPr>
          <a:xfrm>
            <a:off x="6094412" y="982132"/>
            <a:ext cx="4802185" cy="1303867"/>
          </a:xfrm>
        </p:spPr>
        <p:txBody>
          <a:bodyPr vert="horz" lIns="91440" tIns="45720" rIns="91440" bIns="45720" rtlCol="0" anchor="ctr">
            <a:normAutofit fontScale="90000"/>
          </a:bodyPr>
          <a:lstStyle/>
          <a:p>
            <a:r>
              <a:rPr lang="en-US" sz="4400" b="1" i="1" dirty="0">
                <a:solidFill>
                  <a:schemeClr val="tx1"/>
                </a:solidFill>
              </a:rPr>
              <a:t>#4: Collaborating</a:t>
            </a:r>
          </a:p>
        </p:txBody>
      </p:sp>
      <p:pic>
        <p:nvPicPr>
          <p:cNvPr id="8" name="Picture 7" descr="A close up of a blackboard&#10;&#10;Description automatically generated">
            <a:extLst>
              <a:ext uri="{FF2B5EF4-FFF2-40B4-BE49-F238E27FC236}">
                <a16:creationId xmlns:a16="http://schemas.microsoft.com/office/drawing/2014/main" id="{47B83BAE-8B37-45EF-967D-9CCDB287D765}"/>
              </a:ext>
            </a:extLst>
          </p:cNvPr>
          <p:cNvPicPr>
            <a:picLocks noChangeAspect="1"/>
          </p:cNvPicPr>
          <p:nvPr/>
        </p:nvPicPr>
        <p:blipFill rotWithShape="1">
          <a:blip r:embed="rId2">
            <a:extLst>
              <a:ext uri="{837473B0-CC2E-450A-ABE3-18F120FF3D39}">
                <a1611:picAttrSrcUrl xmlns="" xmlns:a1611="http://schemas.microsoft.com/office/drawing/2016/11/main" r:id="rId6"/>
              </a:ext>
            </a:extLst>
          </a:blip>
          <a:srcRect l="8871" r="22059" b="1"/>
          <a:stretch/>
        </p:blipFill>
        <p:spPr>
          <a:xfrm>
            <a:off x="689475" y="1717779"/>
            <a:ext cx="3876801" cy="3858780"/>
          </a:xfrm>
          <a:prstGeom prst="rect">
            <a:avLst/>
          </a:prstGeom>
        </p:spPr>
      </p:pic>
      <p:sp>
        <p:nvSpPr>
          <p:cNvPr id="5" name="Content Placeholder 4">
            <a:extLst>
              <a:ext uri="{FF2B5EF4-FFF2-40B4-BE49-F238E27FC236}">
                <a16:creationId xmlns:a16="http://schemas.microsoft.com/office/drawing/2014/main" id="{9DA321EF-5A0C-4E18-94EB-BBC957B9FA96}"/>
              </a:ext>
            </a:extLst>
          </p:cNvPr>
          <p:cNvSpPr>
            <a:spLocks noGrp="1"/>
          </p:cNvSpPr>
          <p:nvPr>
            <p:ph idx="1"/>
          </p:nvPr>
        </p:nvSpPr>
        <p:spPr>
          <a:xfrm>
            <a:off x="6094412" y="2556932"/>
            <a:ext cx="4802184" cy="3318936"/>
          </a:xfrm>
        </p:spPr>
        <p:txBody>
          <a:bodyPr vert="horz" lIns="91440" tIns="45720" rIns="91440" bIns="45720" rtlCol="0" anchor="t">
            <a:normAutofit/>
          </a:bodyPr>
          <a:lstStyle/>
          <a:p>
            <a:pPr marL="0" indent="0">
              <a:buNone/>
            </a:pPr>
            <a:r>
              <a:rPr lang="en-US" b="1" i="1" dirty="0">
                <a:latin typeface="+mj-lt"/>
              </a:rPr>
              <a:t>Collaborating is the best method as it uses both assertiveness and cooperation. In other words it is a process where a group of individuals learn to allow each person to make a constructive input with the possibility of co-creating a shared solution that everyone can support</a:t>
            </a:r>
          </a:p>
        </p:txBody>
      </p:sp>
    </p:spTree>
    <p:extLst>
      <p:ext uri="{BB962C8B-B14F-4D97-AF65-F5344CB8AC3E}">
        <p14:creationId xmlns:p14="http://schemas.microsoft.com/office/powerpoint/2010/main" val="3178795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anim calcmode="lin" valueType="num">
                                      <p:cBhvr>
                                        <p:cTn id="8" dur="2000" fill="hold"/>
                                        <p:tgtEl>
                                          <p:spTgt spid="8"/>
                                        </p:tgtEl>
                                        <p:attrNameLst>
                                          <p:attrName>ppt_w</p:attrName>
                                        </p:attrNameLst>
                                      </p:cBhvr>
                                      <p:tavLst>
                                        <p:tav tm="0" fmla="#ppt_w*sin(2.5*pi*$)">
                                          <p:val>
                                            <p:fltVal val="0"/>
                                          </p:val>
                                        </p:tav>
                                        <p:tav tm="100000">
                                          <p:val>
                                            <p:fltVal val="1"/>
                                          </p:val>
                                        </p:tav>
                                      </p:tavLst>
                                    </p:anim>
                                    <p:anim calcmode="lin" valueType="num">
                                      <p:cBhvr>
                                        <p:cTn id="9" dur="2000" fill="hold"/>
                                        <p:tgtEl>
                                          <p:spTgt spid="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9BE1919-261D-4CDE-A287-826D7E91562B}"/>
              </a:ext>
            </a:extLst>
          </p:cNvPr>
          <p:cNvSpPr>
            <a:spLocks noGrp="1"/>
          </p:cNvSpPr>
          <p:nvPr>
            <p:ph type="title"/>
          </p:nvPr>
        </p:nvSpPr>
        <p:spPr>
          <a:xfrm>
            <a:off x="6094412" y="982132"/>
            <a:ext cx="4802185" cy="1303867"/>
          </a:xfrm>
        </p:spPr>
        <p:txBody>
          <a:bodyPr vert="horz" lIns="91440" tIns="45720" rIns="91440" bIns="45720" rtlCol="0" anchor="ctr">
            <a:normAutofit fontScale="90000"/>
          </a:bodyPr>
          <a:lstStyle/>
          <a:p>
            <a:r>
              <a:rPr lang="en-US" sz="4400" b="1" i="1" dirty="0">
                <a:solidFill>
                  <a:schemeClr val="tx1"/>
                </a:solidFill>
              </a:rPr>
              <a:t>#5: Compromising</a:t>
            </a:r>
          </a:p>
        </p:txBody>
      </p:sp>
      <p:pic>
        <p:nvPicPr>
          <p:cNvPr id="8" name="Picture 7">
            <a:extLst>
              <a:ext uri="{FF2B5EF4-FFF2-40B4-BE49-F238E27FC236}">
                <a16:creationId xmlns:a16="http://schemas.microsoft.com/office/drawing/2014/main" id="{745663E3-4D19-48A2-B212-FA2DDC574EE5}"/>
              </a:ext>
            </a:extLst>
          </p:cNvPr>
          <p:cNvPicPr>
            <a:picLocks noChangeAspect="1"/>
          </p:cNvPicPr>
          <p:nvPr/>
        </p:nvPicPr>
        <p:blipFill rotWithShape="1">
          <a:blip r:embed="rId2">
            <a:extLst>
              <a:ext uri="{837473B0-CC2E-450A-ABE3-18F120FF3D39}">
                <a1611:picAttrSrcUrl xmlns="" xmlns:a1611="http://schemas.microsoft.com/office/drawing/2016/11/main" r:id="rId6"/>
              </a:ext>
            </a:extLst>
          </a:blip>
          <a:srcRect l="30708" r="17299" b="-2"/>
          <a:stretch/>
        </p:blipFill>
        <p:spPr>
          <a:xfrm>
            <a:off x="697789" y="1634065"/>
            <a:ext cx="3876801" cy="3858780"/>
          </a:xfrm>
          <a:prstGeom prst="rect">
            <a:avLst/>
          </a:prstGeom>
        </p:spPr>
      </p:pic>
      <p:sp>
        <p:nvSpPr>
          <p:cNvPr id="5" name="Content Placeholder 4">
            <a:extLst>
              <a:ext uri="{FF2B5EF4-FFF2-40B4-BE49-F238E27FC236}">
                <a16:creationId xmlns:a16="http://schemas.microsoft.com/office/drawing/2014/main" id="{1958742E-1664-45C6-9050-DF791DA3103F}"/>
              </a:ext>
            </a:extLst>
          </p:cNvPr>
          <p:cNvSpPr>
            <a:spLocks noGrp="1"/>
          </p:cNvSpPr>
          <p:nvPr>
            <p:ph idx="1"/>
          </p:nvPr>
        </p:nvSpPr>
        <p:spPr>
          <a:xfrm>
            <a:off x="6094412" y="2556932"/>
            <a:ext cx="4802184" cy="3318936"/>
          </a:xfrm>
        </p:spPr>
        <p:txBody>
          <a:bodyPr vert="horz" lIns="91440" tIns="45720" rIns="91440" bIns="45720" rtlCol="0" anchor="t">
            <a:noAutofit/>
          </a:bodyPr>
          <a:lstStyle/>
          <a:p>
            <a:pPr marL="0" indent="0">
              <a:lnSpc>
                <a:spcPct val="90000"/>
              </a:lnSpc>
              <a:buNone/>
            </a:pPr>
            <a:r>
              <a:rPr lang="en-US" b="1" i="1" dirty="0">
                <a:latin typeface="+mj-lt"/>
              </a:rPr>
              <a:t>The fifth method is compromising, comprised of partially assertiveness and cooperation. It is about everyone giving up on little bit of what they want, and no one gets everything they want. Compromise works on the perception of being fair, even if no one is particularly happy with the final outcome.</a:t>
            </a:r>
          </a:p>
        </p:txBody>
      </p:sp>
    </p:spTree>
    <p:extLst>
      <p:ext uri="{BB962C8B-B14F-4D97-AF65-F5344CB8AC3E}">
        <p14:creationId xmlns:p14="http://schemas.microsoft.com/office/powerpoint/2010/main" val="145000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Effect transition="in" filter="fade">
                                      <p:cBhvr>
                                        <p:cTn id="25" dur="1000"/>
                                        <p:tgtEl>
                                          <p:spTgt spid="5">
                                            <p:txEl>
                                              <p:pRg st="0" end="0"/>
                                            </p:txEl>
                                          </p:spTgt>
                                        </p:tgtEl>
                                      </p:cBhvr>
                                    </p:animEffect>
                                    <p:anim calcmode="lin" valueType="num">
                                      <p:cBhvr>
                                        <p:cTn id="26"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558442" y="1770716"/>
            <a:ext cx="6170815" cy="3416320"/>
          </a:xfrm>
          <a:prstGeom prst="rect">
            <a:avLst/>
          </a:prstGeom>
        </p:spPr>
        <p:txBody>
          <a:bodyPr wrap="square">
            <a:spAutoFit/>
          </a:bodyPr>
          <a:lstStyle/>
          <a:p>
            <a:r>
              <a:rPr lang="en-GB" dirty="0">
                <a:solidFill>
                  <a:srgbClr val="000000"/>
                </a:solidFill>
                <a:latin typeface="Times New Roman" panose="02020603050405020304" pitchFamily="18" charset="0"/>
              </a:rPr>
              <a:t>Team role.</a:t>
            </a:r>
          </a:p>
          <a:p>
            <a:r>
              <a:rPr lang="en-GB" dirty="0">
                <a:solidFill>
                  <a:srgbClr val="000000"/>
                </a:solidFill>
                <a:latin typeface="Times New Roman" panose="02020603050405020304" pitchFamily="18" charset="0"/>
              </a:rPr>
              <a:t>The team members role is to successfully perform the tasks that have been allocated keeping the projects manager informed of the progress as well as any issues that may arise .the rolls often requires team members to work on their own initiative in areas where they are </a:t>
            </a:r>
            <a:r>
              <a:rPr lang="en-GB" dirty="0" smtClean="0">
                <a:solidFill>
                  <a:srgbClr val="000000"/>
                </a:solidFill>
                <a:latin typeface="Times New Roman" panose="02020603050405020304" pitchFamily="18" charset="0"/>
              </a:rPr>
              <a:t>expected. Team </a:t>
            </a:r>
            <a:r>
              <a:rPr lang="en-GB" dirty="0">
                <a:solidFill>
                  <a:srgbClr val="000000"/>
                </a:solidFill>
                <a:latin typeface="Times New Roman" panose="02020603050405020304" pitchFamily="18" charset="0"/>
              </a:rPr>
              <a:t>members are selected because the have particular skills that are required to complete project tasks</a:t>
            </a:r>
            <a:r>
              <a:rPr lang="en-GB" dirty="0" smtClean="0">
                <a:solidFill>
                  <a:srgbClr val="000000"/>
                </a:solidFill>
                <a:latin typeface="Times New Roman" panose="02020603050405020304" pitchFamily="18" charset="0"/>
              </a:rPr>
              <a:t>. example </a:t>
            </a:r>
            <a:r>
              <a:rPr lang="en-GB" dirty="0">
                <a:solidFill>
                  <a:srgbClr val="000000"/>
                </a:solidFill>
                <a:latin typeface="Times New Roman" panose="02020603050405020304" pitchFamily="18" charset="0"/>
              </a:rPr>
              <a:t>including specialist in business or technical discipline or an outside </a:t>
            </a:r>
            <a:r>
              <a:rPr lang="en-GB" dirty="0" smtClean="0">
                <a:solidFill>
                  <a:srgbClr val="000000"/>
                </a:solidFill>
                <a:latin typeface="Times New Roman" panose="02020603050405020304" pitchFamily="18" charset="0"/>
              </a:rPr>
              <a:t>supplies </a:t>
            </a:r>
            <a:r>
              <a:rPr lang="en-GB" dirty="0">
                <a:solidFill>
                  <a:srgbClr val="000000"/>
                </a:solidFill>
                <a:latin typeface="Times New Roman" panose="02020603050405020304" pitchFamily="18" charset="0"/>
              </a:rPr>
              <a:t>the team </a:t>
            </a:r>
            <a:r>
              <a:rPr lang="en-GB" dirty="0" smtClean="0">
                <a:solidFill>
                  <a:srgbClr val="000000"/>
                </a:solidFill>
                <a:latin typeface="Times New Roman" panose="02020603050405020304" pitchFamily="18" charset="0"/>
              </a:rPr>
              <a:t>members. role </a:t>
            </a:r>
            <a:r>
              <a:rPr lang="en-GB" dirty="0">
                <a:solidFill>
                  <a:srgbClr val="000000"/>
                </a:solidFill>
                <a:latin typeface="Times New Roman" panose="02020603050405020304" pitchFamily="18" charset="0"/>
              </a:rPr>
              <a:t>is to </a:t>
            </a:r>
            <a:r>
              <a:rPr lang="en-GB" dirty="0" smtClean="0">
                <a:solidFill>
                  <a:srgbClr val="000000"/>
                </a:solidFill>
                <a:latin typeface="Times New Roman" panose="02020603050405020304" pitchFamily="18" charset="0"/>
              </a:rPr>
              <a:t>successfully </a:t>
            </a:r>
            <a:r>
              <a:rPr lang="en-GB" dirty="0">
                <a:solidFill>
                  <a:srgbClr val="000000"/>
                </a:solidFill>
                <a:latin typeface="Times New Roman" panose="02020603050405020304" pitchFamily="18" charset="0"/>
              </a:rPr>
              <a:t>performance the tasks that have been allocated keeping the project manager inform of progress as well as any issues that may arise.</a:t>
            </a:r>
            <a:endParaRPr lang="en-GB" b="0" i="0" dirty="0">
              <a:solidFill>
                <a:srgbClr val="000000"/>
              </a:solidFill>
              <a:effectLst/>
              <a:latin typeface="Times New Roman" panose="02020603050405020304" pitchFamily="18" charset="0"/>
            </a:endParaRPr>
          </a:p>
        </p:txBody>
      </p:sp>
      <p:pic>
        <p:nvPicPr>
          <p:cNvPr id="1026" name="Picture 2" descr="Image result for team rol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3578" y="1770716"/>
            <a:ext cx="4056611" cy="3832438"/>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5303840" y="249073"/>
            <a:ext cx="3995004" cy="923330"/>
          </a:xfrm>
          <a:prstGeom prst="rect">
            <a:avLst/>
          </a:prstGeom>
          <a:noFill/>
        </p:spPr>
        <p:txBody>
          <a:bodyPr wrap="none" lIns="91440" tIns="45720" rIns="91440" bIns="45720">
            <a:spAutoFit/>
          </a:bodyPr>
          <a:lstStyle/>
          <a:p>
            <a:pPr algn="ctr"/>
            <a:r>
              <a:rPr lang="en-US" sz="5400" b="1"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Team roles </a:t>
            </a:r>
            <a:endPar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2" name="TextBox 1"/>
          <p:cNvSpPr txBox="1"/>
          <p:nvPr/>
        </p:nvSpPr>
        <p:spPr>
          <a:xfrm>
            <a:off x="8210202" y="5411586"/>
            <a:ext cx="3045231" cy="646331"/>
          </a:xfrm>
          <a:prstGeom prst="rect">
            <a:avLst/>
          </a:prstGeom>
          <a:noFill/>
        </p:spPr>
        <p:txBody>
          <a:bodyPr wrap="square" rtlCol="0">
            <a:spAutoFit/>
          </a:bodyPr>
          <a:lstStyle/>
          <a:p>
            <a:r>
              <a:rPr lang="en-GB"/>
              <a:t>Belbin, R. M. (2012). </a:t>
            </a:r>
            <a:r>
              <a:rPr lang="en-GB" i="1"/>
              <a:t>Team roles at work</a:t>
            </a:r>
            <a:r>
              <a:rPr lang="en-GB"/>
              <a:t>. Routledge.</a:t>
            </a:r>
            <a:endParaRPr lang="en-GB" dirty="0"/>
          </a:p>
        </p:txBody>
      </p:sp>
    </p:spTree>
    <p:extLst>
      <p:ext uri="{BB962C8B-B14F-4D97-AF65-F5344CB8AC3E}">
        <p14:creationId xmlns:p14="http://schemas.microsoft.com/office/powerpoint/2010/main" val="29143332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575069" y="1474414"/>
            <a:ext cx="6096000" cy="4524315"/>
          </a:xfrm>
          <a:prstGeom prst="rect">
            <a:avLst/>
          </a:prstGeom>
        </p:spPr>
        <p:txBody>
          <a:bodyPr>
            <a:spAutoFit/>
          </a:bodyPr>
          <a:lstStyle/>
          <a:p>
            <a:r>
              <a:rPr lang="en-GB" dirty="0" smtClean="0">
                <a:solidFill>
                  <a:srgbClr val="000000"/>
                </a:solidFill>
                <a:latin typeface="Times New Roman" panose="02020603050405020304" pitchFamily="18" charset="0"/>
              </a:rPr>
              <a:t>1- </a:t>
            </a:r>
            <a:r>
              <a:rPr lang="en-GB" dirty="0">
                <a:solidFill>
                  <a:srgbClr val="000000"/>
                </a:solidFill>
                <a:latin typeface="Times New Roman" panose="02020603050405020304" pitchFamily="18" charset="0"/>
              </a:rPr>
              <a:t>understanding the propose and objectives of the project</a:t>
            </a:r>
          </a:p>
          <a:p>
            <a:r>
              <a:rPr lang="en-GB" dirty="0">
                <a:solidFill>
                  <a:srgbClr val="000000"/>
                </a:solidFill>
                <a:latin typeface="Times New Roman" panose="02020603050405020304" pitchFamily="18" charset="0"/>
              </a:rPr>
              <a:t>2 </a:t>
            </a:r>
            <a:r>
              <a:rPr lang="en-GB" dirty="0" smtClean="0">
                <a:solidFill>
                  <a:srgbClr val="000000"/>
                </a:solidFill>
                <a:latin typeface="Times New Roman" panose="02020603050405020304" pitchFamily="18" charset="0"/>
              </a:rPr>
              <a:t>-ensuring </a:t>
            </a:r>
            <a:r>
              <a:rPr lang="en-GB" dirty="0">
                <a:solidFill>
                  <a:srgbClr val="000000"/>
                </a:solidFill>
                <a:latin typeface="Times New Roman" panose="02020603050405020304" pitchFamily="18" charset="0"/>
              </a:rPr>
              <a:t>a correct balance between project and none project work</a:t>
            </a:r>
          </a:p>
          <a:p>
            <a:r>
              <a:rPr lang="en-GB" dirty="0" smtClean="0">
                <a:solidFill>
                  <a:srgbClr val="000000"/>
                </a:solidFill>
                <a:latin typeface="Times New Roman" panose="02020603050405020304" pitchFamily="18" charset="0"/>
              </a:rPr>
              <a:t>3- </a:t>
            </a:r>
            <a:r>
              <a:rPr lang="en-GB" dirty="0">
                <a:solidFill>
                  <a:srgbClr val="000000"/>
                </a:solidFill>
                <a:latin typeface="Times New Roman" panose="02020603050405020304" pitchFamily="18" charset="0"/>
              </a:rPr>
              <a:t>Working to timescales and within cost constrains</a:t>
            </a:r>
          </a:p>
          <a:p>
            <a:r>
              <a:rPr lang="en-GB" dirty="0" smtClean="0">
                <a:solidFill>
                  <a:srgbClr val="000000"/>
                </a:solidFill>
                <a:latin typeface="Times New Roman" panose="02020603050405020304" pitchFamily="18" charset="0"/>
              </a:rPr>
              <a:t>4- </a:t>
            </a:r>
            <a:r>
              <a:rPr lang="en-GB" dirty="0">
                <a:solidFill>
                  <a:srgbClr val="000000"/>
                </a:solidFill>
                <a:latin typeface="Times New Roman" panose="02020603050405020304" pitchFamily="18" charset="0"/>
              </a:rPr>
              <a:t>producing the deliverables \product to agreed specification</a:t>
            </a:r>
          </a:p>
          <a:p>
            <a:r>
              <a:rPr lang="en-GB" dirty="0" smtClean="0">
                <a:solidFill>
                  <a:srgbClr val="000000"/>
                </a:solidFill>
                <a:latin typeface="Times New Roman" panose="02020603050405020304" pitchFamily="18" charset="0"/>
              </a:rPr>
              <a:t>5- </a:t>
            </a:r>
            <a:r>
              <a:rPr lang="en-GB" dirty="0">
                <a:solidFill>
                  <a:srgbClr val="000000"/>
                </a:solidFill>
                <a:latin typeface="Times New Roman" panose="02020603050405020304" pitchFamily="18" charset="0"/>
              </a:rPr>
              <a:t>identifying issues</a:t>
            </a:r>
          </a:p>
          <a:p>
            <a:r>
              <a:rPr lang="en-GB" dirty="0" smtClean="0">
                <a:solidFill>
                  <a:srgbClr val="000000"/>
                </a:solidFill>
                <a:latin typeface="Times New Roman" panose="02020603050405020304" pitchFamily="18" charset="0"/>
              </a:rPr>
              <a:t>6-  </a:t>
            </a:r>
            <a:r>
              <a:rPr lang="en-GB" dirty="0">
                <a:solidFill>
                  <a:srgbClr val="000000"/>
                </a:solidFill>
                <a:latin typeface="Times New Roman" panose="02020603050405020304" pitchFamily="18" charset="0"/>
              </a:rPr>
              <a:t>identifying risks associated with the project</a:t>
            </a:r>
          </a:p>
          <a:p>
            <a:r>
              <a:rPr lang="en-GB" dirty="0">
                <a:solidFill>
                  <a:srgbClr val="000000"/>
                </a:solidFill>
                <a:latin typeface="Times New Roman" panose="02020603050405020304" pitchFamily="18" charset="0"/>
              </a:rPr>
              <a:t>Identifying problem and how to find solutions to solve the problem</a:t>
            </a:r>
          </a:p>
          <a:p>
            <a:r>
              <a:rPr lang="en-GB" dirty="0">
                <a:solidFill>
                  <a:srgbClr val="000000"/>
                </a:solidFill>
                <a:latin typeface="Times New Roman" panose="02020603050405020304" pitchFamily="18" charset="0"/>
              </a:rPr>
              <a:t>How roles work emerged</a:t>
            </a:r>
          </a:p>
          <a:p>
            <a:r>
              <a:rPr lang="en-GB" dirty="0">
                <a:solidFill>
                  <a:srgbClr val="000000"/>
                </a:solidFill>
                <a:latin typeface="Times New Roman" panose="02020603050405020304" pitchFamily="18" charset="0"/>
              </a:rPr>
              <a:t>Team role strategy and team building and management succession</a:t>
            </a:r>
          </a:p>
          <a:p>
            <a:r>
              <a:rPr lang="en-GB" dirty="0">
                <a:solidFill>
                  <a:srgbClr val="000000"/>
                </a:solidFill>
                <a:latin typeface="Times New Roman" panose="02020603050405020304" pitchFamily="18" charset="0"/>
              </a:rPr>
              <a:t>Changing shape of organisation</a:t>
            </a:r>
          </a:p>
          <a:p>
            <a:r>
              <a:rPr lang="en-GB" dirty="0">
                <a:solidFill>
                  <a:srgbClr val="000000"/>
                </a:solidFill>
                <a:latin typeface="Times New Roman" panose="02020603050405020304" pitchFamily="18" charset="0"/>
              </a:rPr>
              <a:t>The notion of the role about the what work particular people should not have been doing may have been on prejudice and often falsehood but whatever their merit or otherwise.</a:t>
            </a:r>
            <a:endParaRPr lang="en-GB" b="0" i="0" dirty="0">
              <a:solidFill>
                <a:srgbClr val="000000"/>
              </a:solidFill>
              <a:effectLst/>
              <a:latin typeface="Times New Roman" panose="02020603050405020304" pitchFamily="18" charset="0"/>
            </a:endParaRPr>
          </a:p>
        </p:txBody>
      </p:sp>
      <p:pic>
        <p:nvPicPr>
          <p:cNvPr id="2050" name="Picture 2" descr="Image result for team rol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3596" y="2032461"/>
            <a:ext cx="3294207" cy="34082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4023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CF7F9-F922-AB46-BC7C-DB0CE27625F0}"/>
              </a:ext>
            </a:extLst>
          </p:cNvPr>
          <p:cNvSpPr>
            <a:spLocks noGrp="1"/>
          </p:cNvSpPr>
          <p:nvPr>
            <p:ph type="ctrTitle"/>
          </p:nvPr>
        </p:nvSpPr>
        <p:spPr>
          <a:xfrm>
            <a:off x="958635" y="986323"/>
            <a:ext cx="6799977" cy="1368356"/>
          </a:xfrm>
        </p:spPr>
        <p:txBody>
          <a:bodyPr/>
          <a:lstStyle/>
          <a:p>
            <a:r>
              <a:rPr lang="en-GB" dirty="0"/>
              <a:t>Successful teamwork</a:t>
            </a:r>
            <a:endParaRPr lang="en-US" dirty="0"/>
          </a:p>
        </p:txBody>
      </p:sp>
      <p:sp>
        <p:nvSpPr>
          <p:cNvPr id="3" name="Subtitle 2">
            <a:extLst>
              <a:ext uri="{FF2B5EF4-FFF2-40B4-BE49-F238E27FC236}">
                <a16:creationId xmlns:a16="http://schemas.microsoft.com/office/drawing/2014/main" id="{AB24DA22-62D6-A04A-9082-9A22DCE95FE8}"/>
              </a:ext>
            </a:extLst>
          </p:cNvPr>
          <p:cNvSpPr>
            <a:spLocks noGrp="1"/>
          </p:cNvSpPr>
          <p:nvPr>
            <p:ph type="subTitle" idx="1"/>
          </p:nvPr>
        </p:nvSpPr>
        <p:spPr>
          <a:xfrm>
            <a:off x="822446" y="2599445"/>
            <a:ext cx="4597453" cy="3086460"/>
          </a:xfrm>
        </p:spPr>
        <p:txBody>
          <a:bodyPr>
            <a:normAutofit lnSpcReduction="10000"/>
          </a:bodyPr>
          <a:lstStyle/>
          <a:p>
            <a:pPr algn="l"/>
            <a:r>
              <a:rPr lang="en-GB" dirty="0">
                <a:solidFill>
                  <a:schemeClr val="bg1"/>
                </a:solidFill>
              </a:rPr>
              <a:t>Some teams work as a group and manage how to work effectively in a team, other teams can remain dysfunctional for the life of the team. Teamwork can be both profoundly simple and difficult, this is the reason so many teams struggle to get the relationships, the interaction and the task execution right. Teamwork is beneficial to everyone in the team.</a:t>
            </a:r>
            <a:endParaRPr lang="en-US" dirty="0">
              <a:solidFill>
                <a:schemeClr val="bg1"/>
              </a:solidFill>
            </a:endParaRPr>
          </a:p>
        </p:txBody>
      </p:sp>
      <p:pic>
        <p:nvPicPr>
          <p:cNvPr id="3074" name="Picture 2" descr="Image result for successful teamwork"/>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03583" y="1659510"/>
            <a:ext cx="5974292" cy="40263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4572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1000"/>
                                        <p:tgtEl>
                                          <p:spTgt spid="3074"/>
                                        </p:tgtEl>
                                      </p:cBhvr>
                                    </p:animEffect>
                                    <p:anim calcmode="lin" valueType="num">
                                      <p:cBhvr>
                                        <p:cTn id="8" dur="1000" fill="hold"/>
                                        <p:tgtEl>
                                          <p:spTgt spid="3074"/>
                                        </p:tgtEl>
                                        <p:attrNameLst>
                                          <p:attrName>ppt_x</p:attrName>
                                        </p:attrNameLst>
                                      </p:cBhvr>
                                      <p:tavLst>
                                        <p:tav tm="0">
                                          <p:val>
                                            <p:strVal val="#ppt_x"/>
                                          </p:val>
                                        </p:tav>
                                        <p:tav tm="100000">
                                          <p:val>
                                            <p:strVal val="#ppt_x"/>
                                          </p:val>
                                        </p:tav>
                                      </p:tavLst>
                                    </p:anim>
                                    <p:anim calcmode="lin" valueType="num">
                                      <p:cBhvr>
                                        <p:cTn id="9" dur="1000" fill="hold"/>
                                        <p:tgtEl>
                                          <p:spTgt spid="307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33879-6AA7-184E-9BF5-49270D689AA0}"/>
              </a:ext>
            </a:extLst>
          </p:cNvPr>
          <p:cNvSpPr>
            <a:spLocks noGrp="1"/>
          </p:cNvSpPr>
          <p:nvPr>
            <p:ph type="title"/>
          </p:nvPr>
        </p:nvSpPr>
        <p:spPr/>
        <p:txBody>
          <a:bodyPr/>
          <a:lstStyle/>
          <a:p>
            <a:r>
              <a:rPr lang="en-GB"/>
              <a:t>Successful teamwork</a:t>
            </a:r>
            <a:endParaRPr lang="en-US"/>
          </a:p>
        </p:txBody>
      </p:sp>
      <p:sp>
        <p:nvSpPr>
          <p:cNvPr id="3" name="Content Placeholder 2">
            <a:extLst>
              <a:ext uri="{FF2B5EF4-FFF2-40B4-BE49-F238E27FC236}">
                <a16:creationId xmlns:a16="http://schemas.microsoft.com/office/drawing/2014/main" id="{0D9F3772-61E3-484B-BED3-310CB128B22E}"/>
              </a:ext>
            </a:extLst>
          </p:cNvPr>
          <p:cNvSpPr>
            <a:spLocks noGrp="1"/>
          </p:cNvSpPr>
          <p:nvPr>
            <p:ph idx="1"/>
          </p:nvPr>
        </p:nvSpPr>
        <p:spPr/>
        <p:txBody>
          <a:bodyPr/>
          <a:lstStyle/>
          <a:p>
            <a:pPr marL="0" indent="0">
              <a:buNone/>
            </a:pPr>
            <a:r>
              <a:rPr lang="en-GB"/>
              <a:t>Effective and successful teams:</a:t>
            </a:r>
          </a:p>
          <a:p>
            <a:r>
              <a:rPr lang="en-GB"/>
              <a:t>Establish clearly defined team goals</a:t>
            </a:r>
          </a:p>
          <a:p>
            <a:r>
              <a:rPr lang="en-GB"/>
              <a:t>Develop a plan of action</a:t>
            </a:r>
          </a:p>
          <a:p>
            <a:r>
              <a:rPr lang="en-GB"/>
              <a:t>Identify roles and responsibilities </a:t>
            </a:r>
          </a:p>
          <a:p>
            <a:r>
              <a:rPr lang="en-GB"/>
              <a:t>Measure and monitor progress</a:t>
            </a:r>
          </a:p>
          <a:p>
            <a:r>
              <a:rPr lang="en-GB"/>
              <a:t>Ensure all team members are engaged and committed </a:t>
            </a:r>
          </a:p>
          <a:p>
            <a:r>
              <a:rPr lang="en-GB"/>
              <a:t>Work together with commitment and determination </a:t>
            </a:r>
          </a:p>
          <a:p>
            <a:pPr marL="0" indent="0">
              <a:buNone/>
            </a:pPr>
            <a:endParaRPr lang="en-GB"/>
          </a:p>
          <a:p>
            <a:pPr marL="0" indent="0">
              <a:buNone/>
            </a:pPr>
            <a:endParaRPr lang="en-US"/>
          </a:p>
        </p:txBody>
      </p:sp>
      <p:pic>
        <p:nvPicPr>
          <p:cNvPr id="4" name="Picture 4">
            <a:extLst>
              <a:ext uri="{FF2B5EF4-FFF2-40B4-BE49-F238E27FC236}">
                <a16:creationId xmlns:a16="http://schemas.microsoft.com/office/drawing/2014/main" id="{320ACE29-1C12-6E48-AD33-1D54E476C901}"/>
              </a:ext>
            </a:extLst>
          </p:cNvPr>
          <p:cNvPicPr>
            <a:picLocks noChangeAspect="1"/>
          </p:cNvPicPr>
          <p:nvPr/>
        </p:nvPicPr>
        <p:blipFill>
          <a:blip r:embed="rId2"/>
          <a:stretch>
            <a:fillRect/>
          </a:stretch>
        </p:blipFill>
        <p:spPr>
          <a:xfrm>
            <a:off x="7805650" y="2344190"/>
            <a:ext cx="3632662" cy="2934392"/>
          </a:xfrm>
          <a:prstGeom prst="rect">
            <a:avLst/>
          </a:prstGeom>
        </p:spPr>
      </p:pic>
    </p:spTree>
    <p:extLst>
      <p:ext uri="{BB962C8B-B14F-4D97-AF65-F5344CB8AC3E}">
        <p14:creationId xmlns:p14="http://schemas.microsoft.com/office/powerpoint/2010/main" val="860330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Any questions?????</a:t>
            </a:r>
            <a:endParaRPr lang="en-GB" dirty="0"/>
          </a:p>
        </p:txBody>
      </p:sp>
    </p:spTree>
    <p:extLst>
      <p:ext uri="{BB962C8B-B14F-4D97-AF65-F5344CB8AC3E}">
        <p14:creationId xmlns:p14="http://schemas.microsoft.com/office/powerpoint/2010/main" val="294745850"/>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applause.wav"/>
          </p:stSnd>
        </p:sndAc>
      </p:transition>
    </mc:Choice>
    <mc:Fallback xmlns="">
      <p:transition spd="slow">
        <p:sndAc>
          <p:stSnd>
            <p:snd r:embed="rId3" name="applause.wav"/>
          </p:stSnd>
        </p:sndAc>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84</TotalTime>
  <Words>1026</Words>
  <Application>Microsoft Office PowerPoint</Application>
  <PresentationFormat>Widescreen</PresentationFormat>
  <Paragraphs>64</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Century Gothic</vt:lpstr>
      <vt:lpstr>Times New Roman</vt:lpstr>
      <vt:lpstr>Wingdings 3</vt:lpstr>
      <vt:lpstr>Ion Boardroom</vt:lpstr>
      <vt:lpstr>Introduction </vt:lpstr>
      <vt:lpstr>Megabites consultancy      </vt:lpstr>
      <vt:lpstr>Benefits of team work </vt:lpstr>
      <vt:lpstr>PowerPoint Presentation</vt:lpstr>
      <vt:lpstr>Introducing effective teamworking</vt:lpstr>
      <vt:lpstr>Managing Conflict </vt:lpstr>
      <vt:lpstr>#1: Avoiding</vt:lpstr>
      <vt:lpstr>#2: Competing</vt:lpstr>
      <vt:lpstr>#3: Accommodating</vt:lpstr>
      <vt:lpstr>#4: Collaborating</vt:lpstr>
      <vt:lpstr>#5: Compromising</vt:lpstr>
      <vt:lpstr>PowerPoint Presentation</vt:lpstr>
      <vt:lpstr>PowerPoint Presentation</vt:lpstr>
      <vt:lpstr>Successful teamwork</vt:lpstr>
      <vt:lpstr>Successful teamwork</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Alina Bratu (1814422)</dc:creator>
  <cp:lastModifiedBy>Alina Bratu (1814422)</cp:lastModifiedBy>
  <cp:revision>8</cp:revision>
  <dcterms:created xsi:type="dcterms:W3CDTF">2019-05-09T09:50:18Z</dcterms:created>
  <dcterms:modified xsi:type="dcterms:W3CDTF">2019-05-09T11:16:57Z</dcterms:modified>
</cp:coreProperties>
</file>