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2" r:id="rId2"/>
    <p:sldId id="278" r:id="rId3"/>
    <p:sldId id="265" r:id="rId4"/>
    <p:sldId id="279" r:id="rId5"/>
    <p:sldId id="280" r:id="rId6"/>
    <p:sldId id="266" r:id="rId7"/>
    <p:sldId id="281" r:id="rId8"/>
    <p:sldId id="271" r:id="rId9"/>
    <p:sldId id="276" r:id="rId10"/>
    <p:sldId id="27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05/02/2013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Network Management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Carlene Campbell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Ground Rules</a:t>
            </a:r>
            <a:endParaRPr lang="en-GB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357158" y="1500174"/>
            <a:ext cx="7786742" cy="4857784"/>
          </a:xfrm>
          <a:prstGeom prst="rect">
            <a:avLst/>
          </a:prstGeom>
        </p:spPr>
        <p:txBody>
          <a:bodyPr vert="horz" lIns="91440" rIns="45720" rtlCol="0" anchor="ctr">
            <a:normAutofit lnSpcReduction="10000"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Please make sure your mobile phones are on silence or switched off !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4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40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Be on time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40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Raise your hands to ask questions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40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Be silent when I’m Talking or you will be asked to finish the session.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3" descr="mobile46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500306"/>
            <a:ext cx="1438981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>
              <a:buNone/>
            </a:pPr>
            <a:r>
              <a:rPr lang="en-GB" dirty="0" smtClean="0"/>
              <a:t>Upon successful completion of this module the students will be able to:</a:t>
            </a:r>
          </a:p>
          <a:p>
            <a:endParaRPr lang="en-GB" dirty="0" smtClean="0"/>
          </a:p>
          <a:p>
            <a:r>
              <a:rPr lang="en-GB" dirty="0" smtClean="0"/>
              <a:t>Demonstrate a sound understanding of the essential characteristics and concepts of computer system architectures, operating systems and software.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fundamental understanding of network basics in terms of architecture, devices, application and protocols.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Me</a:t>
            </a:r>
            <a:endParaRPr lang="en-GB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85786" y="1785926"/>
            <a:ext cx="7674002" cy="4306899"/>
          </a:xfrm>
          <a:prstGeom prst="rect">
            <a:avLst/>
          </a:prstGeom>
          <a:noFill/>
        </p:spPr>
        <p:txBody>
          <a:bodyPr vert="horz" lIns="54864" tIns="91440" rtlCol="0">
            <a:normAutofit/>
          </a:bodyPr>
          <a:lstStyle/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Email: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carlene.campbell@smu.ac.uk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Office: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MH504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Tel: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01792 481000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Internal Line: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4747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en-GB" dirty="0" smtClean="0"/>
              <a:t>Critically analyse strategic planning, design and management issues relating to the corporate IT network infrastructure.</a:t>
            </a:r>
          </a:p>
          <a:p>
            <a:pPr lvl="0" algn="just"/>
            <a:endParaRPr lang="en-GB" dirty="0" smtClean="0"/>
          </a:p>
          <a:p>
            <a:pPr algn="just"/>
            <a:r>
              <a:rPr lang="en-GB" dirty="0" smtClean="0"/>
              <a:t>Research likely future trends in network management provision.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457200" y="1428737"/>
            <a:ext cx="8229600" cy="497206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Backbone network architecture design; Flat, hierarchical and collapsed backbone structures, as well as their evaluations. </a:t>
            </a:r>
          </a:p>
          <a:p>
            <a:pPr lvl="0"/>
            <a:r>
              <a:rPr lang="en-GB" dirty="0" smtClean="0"/>
              <a:t>Proactive analysis and reactive analysis for the performance management, and their implications and procedures. </a:t>
            </a:r>
          </a:p>
          <a:p>
            <a:pPr lvl="0"/>
            <a:r>
              <a:rPr lang="en-GB" dirty="0" smtClean="0"/>
              <a:t>Performance metrics e.g. delay, throughput, reliability, utilization, etc; Setting up threshold for acceptable performance for a given network scenario.</a:t>
            </a:r>
          </a:p>
          <a:p>
            <a:pPr lvl="0"/>
            <a:r>
              <a:rPr lang="en-GB" dirty="0" smtClean="0"/>
              <a:t>Distributed computing; Introduction to network issues related to parallel computing and grid computing. </a:t>
            </a:r>
          </a:p>
          <a:p>
            <a:pPr lvl="0"/>
            <a:r>
              <a:rPr lang="en-GB" dirty="0" smtClean="0"/>
              <a:t>Architecture models, e.g. peer-to-peer, client/server, thin client, terminal server, three tier structure, and network deployment. </a:t>
            </a:r>
          </a:p>
          <a:p>
            <a:pPr lvl="0"/>
            <a:r>
              <a:rPr lang="en-GB" dirty="0" smtClean="0"/>
              <a:t>In-depth view of standardizations for wireless technologies, such as WLAN, </a:t>
            </a:r>
            <a:r>
              <a:rPr lang="en-GB" dirty="0" err="1" smtClean="0"/>
              <a:t>WiMAX</a:t>
            </a:r>
            <a:r>
              <a:rPr lang="en-GB" dirty="0" smtClean="0"/>
              <a:t>, etc; Evaluations of these network technologies.</a:t>
            </a:r>
          </a:p>
          <a:p>
            <a:pPr lvl="0"/>
            <a:r>
              <a:rPr lang="en-GB" dirty="0" smtClean="0"/>
              <a:t>Network documentation; Management of network devices. </a:t>
            </a:r>
          </a:p>
          <a:p>
            <a:pPr lvl="0"/>
            <a:r>
              <a:rPr lang="en-GB" dirty="0" smtClean="0"/>
              <a:t>Evaluation and selection techniques for procurement of hardware/software components e.g. benchmarking, checklists, case history, formal methods.</a:t>
            </a:r>
          </a:p>
          <a:p>
            <a:pPr lvl="0"/>
            <a:r>
              <a:rPr lang="en-GB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Indicative Contents cont’d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00175"/>
            <a:ext cx="8229600" cy="4900626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sz="3800" dirty="0" smtClean="0"/>
              <a:t>Fault management; Disaster prevention and recovery methods.</a:t>
            </a:r>
          </a:p>
          <a:p>
            <a:pPr lvl="0"/>
            <a:r>
              <a:rPr lang="en-GB" sz="3800" dirty="0" smtClean="0"/>
              <a:t>Network management aids e.g. SNMP based tools; network management model based on SNMP and its components. </a:t>
            </a:r>
          </a:p>
          <a:p>
            <a:pPr lvl="0"/>
            <a:r>
              <a:rPr lang="en-GB" sz="3800" dirty="0" smtClean="0"/>
              <a:t>The implications of VLANS, VPNs on network design and management.</a:t>
            </a:r>
          </a:p>
          <a:p>
            <a:pPr lvl="0"/>
            <a:r>
              <a:rPr lang="en-GB" sz="3800" dirty="0" smtClean="0"/>
              <a:t>IP address resource management; Network scalability based on NAT and its limitations. </a:t>
            </a:r>
          </a:p>
          <a:p>
            <a:pPr lvl="0"/>
            <a:r>
              <a:rPr lang="en-GB" sz="3800" dirty="0" smtClean="0"/>
              <a:t>Network congestion control schemes, such as TCP window-based congestion control. </a:t>
            </a:r>
          </a:p>
          <a:p>
            <a:pPr lvl="0"/>
            <a:r>
              <a:rPr lang="en-GB" sz="3800" dirty="0" smtClean="0"/>
              <a:t>Control of network links via software protocols e.g. facilities provided by ARP, TCP/IP stack, UDP, ICMP, Sub-net Masking.</a:t>
            </a:r>
          </a:p>
          <a:p>
            <a:pPr lvl="0"/>
            <a:r>
              <a:rPr lang="en-GB" sz="3800" dirty="0" smtClean="0"/>
              <a:t>Issues related to optical network management, e.g. wavelength allocations.</a:t>
            </a:r>
          </a:p>
          <a:p>
            <a:pPr lvl="0"/>
            <a:r>
              <a:rPr lang="en-GB" sz="3800" dirty="0" smtClean="0"/>
              <a:t>Layered optical transport network model; dynamic and static routing; standardisation and recommendations of optical networks. </a:t>
            </a:r>
          </a:p>
          <a:p>
            <a:pPr lvl="0"/>
            <a:r>
              <a:rPr lang="en-GB" sz="3800" dirty="0" smtClean="0"/>
              <a:t>Using virtual machine tools to build virtual network environment for testing and management purposes.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0"/>
            <a:ext cx="8229600" cy="77322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Course Schedule</a:t>
            </a:r>
            <a:endParaRPr lang="en-US" dirty="0" smtClean="0"/>
          </a:p>
        </p:txBody>
      </p:sp>
      <p:graphicFrame>
        <p:nvGraphicFramePr>
          <p:cNvPr id="4" name="Content Placeholder 3"/>
          <p:cNvGraphicFramePr>
            <a:graphicFrameLocks/>
          </p:cNvGraphicFramePr>
          <p:nvPr/>
        </p:nvGraphicFramePr>
        <p:xfrm>
          <a:off x="71406" y="799166"/>
          <a:ext cx="9001156" cy="5760720"/>
        </p:xfrm>
        <a:graphic>
          <a:graphicData uri="http://schemas.openxmlformats.org/drawingml/2006/table">
            <a:tbl>
              <a:tblPr/>
              <a:tblGrid>
                <a:gridCol w="1822991"/>
                <a:gridCol w="4002225"/>
                <a:gridCol w="3175940"/>
              </a:tblGrid>
              <a:tr h="43624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</a:rPr>
                        <a:t>Week Commencing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</a:rPr>
                        <a:t>Lecture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7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</a:rPr>
                        <a:t>Tutorial/Labs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73"/>
                    </a:solidFill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Feb 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Network Management &amp; IP address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Exercises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Feb 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LAN standards &amp; Design and Hierarchical network &amp; LAN switching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Exercises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Feb 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VLANs and VPN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Packet tracer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Feb 25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IPv6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Packet tracer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191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Mar 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Network design / Packet tracer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Packet tracer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Mar 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Assignment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Assignment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Mar 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Assignment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Assignment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6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Mar 25 – Apr 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Easter holiday (3 weeks)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Apr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April 22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Presentation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Presentation</a:t>
                      </a: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April 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Revision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Revision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May 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Past Exam Papers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Past papers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May 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Demonstration &amp; feedback week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May 20-27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2FFF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</a:rPr>
                        <a:t>Exam Week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– 50%</a:t>
            </a:r>
          </a:p>
          <a:p>
            <a:pPr lvl="1"/>
            <a:r>
              <a:rPr lang="en-GB" dirty="0" smtClean="0"/>
              <a:t>After Easter (Wed 24</a:t>
            </a:r>
            <a:r>
              <a:rPr lang="en-GB" baseline="30000" dirty="0" smtClean="0"/>
              <a:t>th</a:t>
            </a:r>
            <a:r>
              <a:rPr lang="en-GB" dirty="0" smtClean="0"/>
              <a:t> April)</a:t>
            </a:r>
          </a:p>
          <a:p>
            <a:endParaRPr lang="en-GB" dirty="0" smtClean="0"/>
          </a:p>
          <a:p>
            <a:r>
              <a:rPr lang="en-GB" dirty="0" smtClean="0"/>
              <a:t>Exam – 50%</a:t>
            </a:r>
          </a:p>
          <a:p>
            <a:pPr lvl="1"/>
            <a:r>
              <a:rPr lang="en-GB" dirty="0" smtClean="0"/>
              <a:t>May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CN" smtClean="0">
                <a:ea typeface="宋体" pitchFamily="2" charset="-122"/>
              </a:rPr>
              <a:t>Reading List</a:t>
            </a:r>
            <a:endParaRPr lang="en-US" altLang="zh-CN" smtClean="0">
              <a:ea typeface="宋体" pitchFamily="2" charset="-122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785926"/>
            <a:ext cx="5500726" cy="4822827"/>
          </a:xfrm>
        </p:spPr>
        <p:txBody>
          <a:bodyPr>
            <a:normAutofit/>
          </a:bodyPr>
          <a:lstStyle/>
          <a:p>
            <a:pPr marL="360000" eaLnBrk="1" hangingPunct="1"/>
            <a:r>
              <a:rPr lang="en-GB" altLang="zh-CN" sz="2400" b="1" i="1" dirty="0" smtClean="0">
                <a:ea typeface="宋体" pitchFamily="2" charset="-122"/>
              </a:rPr>
              <a:t>Network Management Fundamentals</a:t>
            </a:r>
            <a:r>
              <a:rPr lang="en-GB" altLang="zh-CN" sz="1400" b="1" dirty="0" smtClean="0">
                <a:ea typeface="宋体" pitchFamily="2" charset="-122"/>
              </a:rPr>
              <a:t>, a guide to understanding how network management technology really works</a:t>
            </a:r>
            <a:r>
              <a:rPr lang="en-GB" altLang="zh-CN" sz="2400" b="1" dirty="0" smtClean="0">
                <a:ea typeface="宋体" pitchFamily="2" charset="-122"/>
              </a:rPr>
              <a:t>,</a:t>
            </a:r>
            <a:r>
              <a:rPr lang="en-GB" altLang="zh-CN" sz="2400" dirty="0" smtClean="0">
                <a:ea typeface="宋体" pitchFamily="2" charset="-122"/>
              </a:rPr>
              <a:t> Alexander </a:t>
            </a:r>
            <a:r>
              <a:rPr lang="en-GB" altLang="zh-CN" sz="2400" dirty="0" err="1" smtClean="0">
                <a:ea typeface="宋体" pitchFamily="2" charset="-122"/>
              </a:rPr>
              <a:t>Clemm</a:t>
            </a:r>
            <a:r>
              <a:rPr lang="en-GB" altLang="zh-CN" sz="2400" dirty="0" smtClean="0">
                <a:ea typeface="宋体" pitchFamily="2" charset="-122"/>
              </a:rPr>
              <a:t>, Cisco Press, 2006.</a:t>
            </a:r>
          </a:p>
          <a:p>
            <a:pPr eaLnBrk="1" hangingPunct="1">
              <a:lnSpc>
                <a:spcPct val="90000"/>
              </a:lnSpc>
            </a:pPr>
            <a:endParaRPr lang="zh-CN" altLang="en-US" sz="2400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400" b="1" i="1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400" b="1" i="1" dirty="0" smtClean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</a:pPr>
            <a:endParaRPr lang="en-GB" altLang="zh-CN" sz="2400" b="1" i="1" dirty="0" smtClean="0">
              <a:ea typeface="宋体" pitchFamily="2" charset="-122"/>
            </a:endParaRPr>
          </a:p>
          <a:p>
            <a:r>
              <a:rPr lang="en-GB" sz="2400" b="1" i="1" dirty="0" smtClean="0"/>
              <a:t>Network Management : A Practical Perspective, </a:t>
            </a:r>
            <a:r>
              <a:rPr lang="en-GB" sz="2400" b="1" dirty="0" smtClean="0"/>
              <a:t>Allan </a:t>
            </a:r>
            <a:r>
              <a:rPr lang="en-GB" sz="2400" b="1" dirty="0" err="1" smtClean="0"/>
              <a:t>Leinwand</a:t>
            </a:r>
            <a:r>
              <a:rPr lang="en-GB" sz="2400" b="1" dirty="0" smtClean="0"/>
              <a:t> and Karen Fang, Addison Wesley, 2</a:t>
            </a:r>
            <a:r>
              <a:rPr lang="en-GB" sz="2400" b="1" baseline="30000" dirty="0" smtClean="0"/>
              <a:t>nd</a:t>
            </a:r>
            <a:r>
              <a:rPr lang="en-GB" sz="2400" b="1" dirty="0" smtClean="0"/>
              <a:t> edition, (1995)</a:t>
            </a:r>
            <a:endParaRPr lang="en-GB" sz="2400" b="1" dirty="0"/>
          </a:p>
        </p:txBody>
      </p:sp>
      <p:pic>
        <p:nvPicPr>
          <p:cNvPr id="5122" name="Picture 2" descr="http://4.bp.blogspot.com/_jf1YE7NQyt0/SGkZOI8kDYI/AAAAAAAABBs/Y0IA3CTvQkc/s400/cisco.press.network.manageme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643050"/>
            <a:ext cx="1693616" cy="2071702"/>
          </a:xfrm>
          <a:prstGeom prst="rect">
            <a:avLst/>
          </a:prstGeom>
          <a:noFill/>
        </p:spPr>
      </p:pic>
      <p:pic>
        <p:nvPicPr>
          <p:cNvPr id="5124" name="Picture 4" descr="http://i.ebayimg.com/t/Network-Management-Practical-Perspective-Allan-Leinwand-and-Karen-Fang-1995-Paperback-Revised/00/$T2eC16ZHJGwE9n)yUZLcBP6cHsISNw~~_3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000504"/>
            <a:ext cx="1714512" cy="20462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637</TotalTime>
  <Words>590</Words>
  <Application>Microsoft Office PowerPoint</Application>
  <PresentationFormat>On-screen Show (4:3)</PresentationFormat>
  <Paragraphs>97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Module</vt:lpstr>
      <vt:lpstr>Network Management</vt:lpstr>
      <vt:lpstr>Ground Rules</vt:lpstr>
      <vt:lpstr>Learning Outcomes</vt:lpstr>
      <vt:lpstr>About Me</vt:lpstr>
      <vt:lpstr>Learning Outcome</vt:lpstr>
      <vt:lpstr>Indicative Contents</vt:lpstr>
      <vt:lpstr>Indicative Contents cont’d</vt:lpstr>
      <vt:lpstr>Course Schedule</vt:lpstr>
      <vt:lpstr>Assessment</vt:lpstr>
      <vt:lpstr>Reading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Applied Computing</dc:title>
  <dc:creator>Graham Rees-Evans</dc:creator>
  <cp:lastModifiedBy>Carlene</cp:lastModifiedBy>
  <cp:revision>45</cp:revision>
  <dcterms:created xsi:type="dcterms:W3CDTF">2010-12-08T23:43:25Z</dcterms:created>
  <dcterms:modified xsi:type="dcterms:W3CDTF">2013-02-06T00:04:20Z</dcterms:modified>
</cp:coreProperties>
</file>