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70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F4D55-2B23-8DDF-986C-C8438C6ACE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6E7A84-4712-5E8C-5F3D-8A693B3375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4A19C-E3C1-7A7C-F310-D243D5447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BB3ACC-F56C-5B7A-8A03-64138D88A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50EF5-12DB-CC1C-767D-D3E1EAE89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1229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49B0D-B77C-DCCF-3D4F-698E3B93D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A06D7-1DDD-BC23-B08F-FF60FDC557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14D9A6-2AAB-B27A-C472-12312C3A7D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EB8D0-3F04-CF8B-1896-3262239FE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03FBD-5311-2CAB-6C01-1B184BB479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6070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13A057-97AD-2F7C-F430-8EA2AC850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E2FA4-89A4-58BB-04DC-EDD37D0B6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BF97E1-E272-3839-AC3C-E61C33F5B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5F64DF-48DE-FEE4-3C87-417169C45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261B5-062C-3823-01CD-888F5555E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3968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A06C0-90BE-20B4-3450-ED6459E72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92F23-E34A-CDB3-95B0-2BB9DD8096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2DAFD0-35C8-1D0E-A862-E7B4271F9B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8F19F7-982F-1F9C-3514-F103877C29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EC9FE8-F28A-AB38-62FD-88DAACB65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4C3EE5-E908-EAE1-DC83-F10CF3598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29465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89894-70F3-8375-C275-6A72DF7D0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869D90-C372-A4CE-BFA5-EAAD8BC44C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EAFF63-6505-793E-20E7-DA509E9371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327386-0156-B2C2-085B-78516E4C77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6DBA31-FED8-A454-4832-5C29CD22F9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1E084-2077-C031-A576-2BC0ED23E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12F46C1-3CB6-C9A7-1AC3-450B358357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AF8462-4F0F-F364-D99F-C1BEEA802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0919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8853E-ADC7-B433-701A-539C2E3E52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F2D553-BBE8-BDE4-C6A6-D07174B2F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2E07CB-340E-7ABF-9112-3DB15187E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90447B-915C-FF73-CEAA-AF16461C3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6784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B2D7C6-5FBC-3354-726B-7FE2E64267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87D6C5-DBB2-0F89-097B-B8C95AE29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DD1FD1-E1A0-2535-7D29-AAB51A4B8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694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5CE4C-E132-D4B5-FFC3-B55A937C9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B391E-4837-374C-F56E-7028061599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67B1D4-7734-E20E-CD8B-9646404101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7D91D0-8DD7-B0BB-A3D7-ED5313E7D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432701-7065-DB38-AF4B-3A3636437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76E615-D5BF-65AE-0F2A-DAEB7710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152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4F1571-4832-7BB5-E642-3D92830C7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A967C9-27EE-7E20-A3BD-37D7D59A383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F239CE-8ECD-E709-1807-316266E09A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B5427B-386D-9D85-C30A-B351E0DAF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E8AC0C-8232-B7D1-29B7-FA0DDAFDE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D8D7C2-8DCF-616D-BBA5-116FD4732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7391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C8244-F9D3-139D-F354-FBE224939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15DEF6-AF5E-80DF-7B07-E765E28F0A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4723E-26B1-45EE-98E4-4C60B2B1F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CDB218-7860-DE19-A55A-79272089F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2689C-9159-F69D-4DD0-82D23EB27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9836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073D50-B72B-857C-F145-5D714A4924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2A0B37-5969-BA9C-C259-B5B6539332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13884-DFDC-9618-6DCD-4D65321C18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63DA7-4D7F-3E6E-5FA2-727CA9026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63447-3CD6-1EE9-B417-4E7A1A0464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138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65CED6-1BBA-9D44-51E8-A28B545CD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99C4BF-A789-62CA-2044-6B25CC5741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7235D9-AE35-549A-9731-1CDCCB70D12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5162F-D49B-C24E-B24C-B1F8411DBDDB}" type="datetimeFigureOut">
              <a:rPr lang="en-US" smtClean="0"/>
              <a:t>10/11/26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56B142-4155-22EC-47D9-F9DA5F3F35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B87CE7-9DBE-15A5-4C1B-6DE8EED109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D76020-B00F-D847-9E48-5CC0CD4734C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52457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j.1744-6570.2005.00672.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0B798-3A00-2574-F050-2E993240EE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1168" y="3429000"/>
            <a:ext cx="10949664" cy="1832587"/>
          </a:xfrm>
        </p:spPr>
        <p:txBody>
          <a:bodyPr>
            <a:normAutofit fontScale="90000"/>
          </a:bodyPr>
          <a:lstStyle/>
          <a:p>
            <a:r>
              <a:rPr lang="en-GB" dirty="0"/>
              <a:t>LCLM5002: Developing and managing individuals and teams [C1]</a:t>
            </a:r>
            <a:br>
              <a:rPr lang="en-GB" dirty="0"/>
            </a:br>
            <a:r>
              <a:rPr lang="en-GB" dirty="0"/>
              <a:t> </a:t>
            </a:r>
            <a:r>
              <a:rPr lang="en-GB" dirty="0" err="1"/>
              <a:t>Shujun</a:t>
            </a:r>
            <a:r>
              <a:rPr lang="en-GB" dirty="0"/>
              <a:t> Xiao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Ilishba majid 2425411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20771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905BB-C91F-2367-1B25-B88ACE3B3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3437"/>
            <a:ext cx="10515600" cy="1325563"/>
          </a:xfrm>
        </p:spPr>
        <p:txBody>
          <a:bodyPr/>
          <a:lstStyle/>
          <a:p>
            <a:pPr algn="ctr"/>
            <a:r>
              <a:rPr lang="en-GB" sz="4800" dirty="0"/>
              <a:t>HealthConnect UK</a:t>
            </a:r>
            <a:br>
              <a:rPr lang="en-GB" dirty="0"/>
            </a:br>
            <a:r>
              <a:rPr lang="en-GB" sz="2300" dirty="0"/>
              <a:t>Strategic Human Resource Management for Sustainable Growth</a:t>
            </a:r>
            <a:endParaRPr lang="en-US" sz="23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8A7A58-957A-1B30-DB32-F80797374E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5960" y="0"/>
            <a:ext cx="1446040" cy="14460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E2AA5EB-043B-31B9-E1DC-B79E46A49900}"/>
              </a:ext>
            </a:extLst>
          </p:cNvPr>
          <p:cNvSpPr txBox="1"/>
          <p:nvPr/>
        </p:nvSpPr>
        <p:spPr>
          <a:xfrm>
            <a:off x="3350285" y="5661936"/>
            <a:ext cx="5491430" cy="662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i="1" dirty="0"/>
              <a:t>Strategic Human Resources Management for Sustainable Organisation Growth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1615921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93C55-AB13-6562-3093-2ECA8A1FC4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377" y="176512"/>
            <a:ext cx="10667246" cy="1521014"/>
          </a:xfrm>
        </p:spPr>
        <p:txBody>
          <a:bodyPr>
            <a:normAutofit/>
          </a:bodyPr>
          <a:lstStyle/>
          <a:p>
            <a:r>
              <a:rPr lang="en-GB" sz="2800" dirty="0"/>
              <a:t>ORGANISATION OVERVIEW + WORKFORCE CHALLENGES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0668D-B75F-9685-D20A-12D8982E9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377" y="1926644"/>
            <a:ext cx="5461880" cy="4476435"/>
          </a:xfrm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HEALTHCONNECT UK</a:t>
            </a:r>
          </a:p>
          <a:p>
            <a:pPr marL="0" indent="0">
              <a:buNone/>
            </a:pPr>
            <a:r>
              <a:rPr lang="en-GB" sz="1800" dirty="0"/>
              <a:t>HealthConnect UK is a rapidly growing digital healthcare organisation providing virtual consultations, remote patient monitoring and digital healthcare services throughout the UK.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STRATEGIC IMPORTANCE OF HRM</a:t>
            </a:r>
          </a:p>
          <a:p>
            <a:pPr marL="0" indent="0">
              <a:buNone/>
            </a:pPr>
            <a:r>
              <a:rPr lang="en-GB" sz="1800" dirty="0"/>
              <a:t>Strategic HRM aligns people, skills and leadership capability with organisational objectives, helping HealthConnect support sustainable growth and employee performance (Armstrong and Taylor, 2023).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133763-554B-945D-27BB-D80F46F0505C}"/>
              </a:ext>
            </a:extLst>
          </p:cNvPr>
          <p:cNvSpPr txBox="1"/>
          <p:nvPr/>
        </p:nvSpPr>
        <p:spPr>
          <a:xfrm>
            <a:off x="6224257" y="1926644"/>
            <a:ext cx="558297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WORKFORCE CHALLENGES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01 Attracting specialist healthcare &amp; technology talent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02 Increasing employee turnover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03 Employee wellbeing &amp; burnout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04 Digital healthcare skills shortages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05 Reduced employee engagement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06 Managing multidisciplinary teams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07 leadership development gaps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78868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0BEE3-3586-3F20-1BDE-734EAE4D9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WORKFORCE PLANNING AND SKILLS GAP IDENTIFICATION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8E983-63B7-56ED-851C-1BC832093B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826156" cy="4536949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WORKFORCE PLANNING</a:t>
            </a:r>
          </a:p>
          <a:p>
            <a:pPr marL="0" indent="0">
              <a:buNone/>
            </a:pPr>
            <a:r>
              <a:rPr lang="en-GB" sz="1800" dirty="0"/>
              <a:t>Workforce planning involves analysing current workforce capability, forecasting future workforce requirements and identifying gaps between current and required skills (CIPD, 2025)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HEALTHCONNECT’S PRIORITY SKILLS</a:t>
            </a:r>
          </a:p>
          <a:p>
            <a:r>
              <a:rPr lang="en-GB" sz="1800" dirty="0"/>
              <a:t>Digital healthcare technologies</a:t>
            </a:r>
          </a:p>
          <a:p>
            <a:r>
              <a:rPr lang="en-GB" sz="1800" dirty="0"/>
              <a:t>Data and analytics</a:t>
            </a:r>
          </a:p>
          <a:p>
            <a:r>
              <a:rPr lang="en-GB" sz="1800" dirty="0"/>
              <a:t>Cybersecurity and data protection</a:t>
            </a:r>
          </a:p>
          <a:p>
            <a:r>
              <a:rPr lang="en-GB" sz="1800" dirty="0"/>
              <a:t>Artificial intelligence</a:t>
            </a:r>
          </a:p>
          <a:p>
            <a:r>
              <a:rPr lang="en-GB" sz="1800" dirty="0"/>
              <a:t>Multidisciplinary leadership</a:t>
            </a:r>
          </a:p>
          <a:p>
            <a:r>
              <a:rPr lang="en-GB" sz="1800" dirty="0"/>
              <a:t>Patient-centred digital communication</a:t>
            </a: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AD0517-238F-38F6-1B1A-C54733F79324}"/>
              </a:ext>
            </a:extLst>
          </p:cNvPr>
          <p:cNvSpPr txBox="1"/>
          <p:nvPr/>
        </p:nvSpPr>
        <p:spPr>
          <a:xfrm>
            <a:off x="6869065" y="1825624"/>
            <a:ext cx="488786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RECOMMENDED PROCESS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Current workforce &gt; Skills gap &gt; Future demand &gt; Recruit/develop &gt; Review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EVALUATION</a:t>
            </a:r>
            <a:endParaRPr lang="en-GB" dirty="0"/>
          </a:p>
          <a:p>
            <a:pPr algn="l"/>
            <a:r>
              <a:rPr lang="en-GB" dirty="0"/>
              <a:t>Because digital healthcare changes rapidly, workforce planning should be reviewed continuously rather than treated as a one-off exercise.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849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AD3AA6-FA98-97F6-5DF2-F908A112A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53192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RECRUITMENT METHODS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BE506-C5F0-FB8F-45CC-D7838B509C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706" y="1630520"/>
            <a:ext cx="4606453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INTERNAL RECRUITMENT</a:t>
            </a:r>
          </a:p>
          <a:p>
            <a:r>
              <a:rPr lang="en-GB" sz="1800" dirty="0"/>
              <a:t>Career progression</a:t>
            </a:r>
          </a:p>
          <a:p>
            <a:r>
              <a:rPr lang="en-GB" sz="1800" dirty="0"/>
              <a:t>Retains organisational knowledge</a:t>
            </a:r>
          </a:p>
          <a:p>
            <a:r>
              <a:rPr lang="en-GB" sz="1800" dirty="0"/>
              <a:t>Supports retention</a:t>
            </a:r>
          </a:p>
          <a:p>
            <a:r>
              <a:rPr lang="en-GB" sz="1800" dirty="0"/>
              <a:t>Smaller talent pool</a:t>
            </a:r>
          </a:p>
          <a:p>
            <a:pPr>
              <a:buFontTx/>
              <a:buChar char="-"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EXTERNAL RECRUITMENT</a:t>
            </a:r>
          </a:p>
          <a:p>
            <a:r>
              <a:rPr lang="en-GB" sz="1800" dirty="0"/>
              <a:t>Access to specialist talent</a:t>
            </a:r>
          </a:p>
          <a:p>
            <a:r>
              <a:rPr lang="en-GB" sz="1800" dirty="0"/>
              <a:t>New knowledge and perspective</a:t>
            </a:r>
          </a:p>
          <a:p>
            <a:r>
              <a:rPr lang="en-GB" sz="1800" dirty="0"/>
              <a:t>Wider talent pool</a:t>
            </a:r>
          </a:p>
          <a:p>
            <a:r>
              <a:rPr lang="en-GB" sz="1800" dirty="0"/>
              <a:t>Higher recruitment costs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AA7F41-F366-BB1A-A737-26B44ADB65E5}"/>
              </a:ext>
            </a:extLst>
          </p:cNvPr>
          <p:cNvSpPr txBox="1"/>
          <p:nvPr/>
        </p:nvSpPr>
        <p:spPr>
          <a:xfrm>
            <a:off x="6299323" y="1630520"/>
            <a:ext cx="721334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ONLINE RECRUITMENT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Wider geographical reach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Efficient application process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Suitable for digital roles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SOCIAL MEDIA RECRUITMENT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Employer</a:t>
            </a:r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/>
              <a:t>branding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Reaches passive candidates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Particular useful for technology talent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CA0BCC-CA91-7057-42F2-0566E0A8DA39}"/>
              </a:ext>
            </a:extLst>
          </p:cNvPr>
          <p:cNvSpPr txBox="1"/>
          <p:nvPr/>
        </p:nvSpPr>
        <p:spPr>
          <a:xfrm>
            <a:off x="7556373" y="153192"/>
            <a:ext cx="48752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4881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A0B6E-D725-3A0D-AD5F-B9022F6F75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RECRUITMENT AND SELECTION IN PRACTICE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7A13F-9108-D87B-E87D-05FAC2597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863" y="1658703"/>
            <a:ext cx="10515600" cy="4351338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EXAMPLE: Digital health technology specialist </a:t>
            </a:r>
            <a:endParaRPr lang="en-US" sz="18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AEA40D-7590-2549-45D0-FE62A988AB7E}"/>
              </a:ext>
            </a:extLst>
          </p:cNvPr>
          <p:cNvSpPr txBox="1"/>
          <p:nvPr/>
        </p:nvSpPr>
        <p:spPr>
          <a:xfrm>
            <a:off x="611863" y="2245558"/>
            <a:ext cx="402024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Job Analysis</a:t>
            </a:r>
          </a:p>
          <a:p>
            <a:pPr algn="ctr"/>
            <a:r>
              <a:rPr lang="en-US" dirty="0"/>
              <a:t>↓</a:t>
            </a:r>
            <a:endParaRPr lang="en-GB" dirty="0"/>
          </a:p>
          <a:p>
            <a:pPr algn="ctr"/>
            <a:r>
              <a:rPr lang="en-GB" dirty="0"/>
              <a:t>Job description &amp; person specification</a:t>
            </a:r>
          </a:p>
          <a:p>
            <a:pPr algn="ctr"/>
            <a:r>
              <a:rPr lang="en-US" dirty="0"/>
              <a:t>↓</a:t>
            </a:r>
            <a:endParaRPr lang="en-GB" dirty="0"/>
          </a:p>
          <a:p>
            <a:pPr algn="ctr"/>
            <a:r>
              <a:rPr lang="en-GB" dirty="0"/>
              <a:t>Targeted advertising</a:t>
            </a:r>
          </a:p>
          <a:p>
            <a:pPr algn="ctr"/>
            <a:r>
              <a:rPr lang="en-US" dirty="0"/>
              <a:t>↓</a:t>
            </a:r>
            <a:endParaRPr lang="en-GB" dirty="0"/>
          </a:p>
          <a:p>
            <a:pPr algn="ctr"/>
            <a:r>
              <a:rPr lang="en-GB" dirty="0"/>
              <a:t>Application screening</a:t>
            </a:r>
          </a:p>
          <a:p>
            <a:pPr algn="ctr"/>
            <a:r>
              <a:rPr lang="en-US" dirty="0"/>
              <a:t>↓</a:t>
            </a:r>
            <a:endParaRPr lang="en-GB" dirty="0"/>
          </a:p>
          <a:p>
            <a:pPr algn="ctr"/>
            <a:r>
              <a:rPr lang="en-GB" dirty="0"/>
              <a:t>Structured interview</a:t>
            </a:r>
          </a:p>
          <a:p>
            <a:pPr algn="ctr"/>
            <a:r>
              <a:rPr lang="en-US" dirty="0"/>
              <a:t>↓</a:t>
            </a:r>
            <a:endParaRPr lang="en-GB" dirty="0"/>
          </a:p>
          <a:p>
            <a:pPr algn="ctr"/>
            <a:r>
              <a:rPr lang="en-GB" dirty="0"/>
              <a:t>Skill-based assessment</a:t>
            </a:r>
          </a:p>
          <a:p>
            <a:pPr algn="ctr"/>
            <a:r>
              <a:rPr lang="en-US" dirty="0"/>
              <a:t>↓</a:t>
            </a:r>
            <a:endParaRPr lang="en-GB" dirty="0"/>
          </a:p>
          <a:p>
            <a:pPr algn="ctr"/>
            <a:r>
              <a:rPr lang="en-GB" dirty="0"/>
              <a:t>Appointment</a:t>
            </a:r>
          </a:p>
          <a:p>
            <a:pPr algn="ctr"/>
            <a:r>
              <a:rPr lang="en-US" dirty="0"/>
              <a:t>↓</a:t>
            </a:r>
            <a:endParaRPr lang="en-GB" dirty="0"/>
          </a:p>
          <a:p>
            <a:pPr algn="ctr"/>
            <a:r>
              <a:rPr lang="en-GB" dirty="0"/>
              <a:t>Onboarding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C09BEE-1D3E-00CE-840C-8A1939379280}"/>
              </a:ext>
            </a:extLst>
          </p:cNvPr>
          <p:cNvSpPr txBox="1"/>
          <p:nvPr/>
        </p:nvSpPr>
        <p:spPr>
          <a:xfrm>
            <a:off x="5869663" y="1658703"/>
            <a:ext cx="581836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SELECTION CRITERIA</a:t>
            </a:r>
          </a:p>
          <a:p>
            <a:pPr algn="l"/>
            <a:endParaRPr lang="en-GB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algn="l"/>
            <a:r>
              <a:rPr lang="en-GB" dirty="0"/>
              <a:t>Technical capability - Digital healthcare knowledge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Behavioural capability - Communication &amp; teamwork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Values - Patient focus &amp; ethical judgement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Adaptability - Ability to respond to technological change</a:t>
            </a:r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endParaRPr lang="en-GB" dirty="0"/>
          </a:p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RECOMMENDATION</a:t>
            </a:r>
            <a:r>
              <a:rPr lang="en-GB" dirty="0"/>
              <a:t> </a:t>
            </a:r>
          </a:p>
          <a:p>
            <a:pPr algn="l"/>
            <a:r>
              <a:rPr lang="en-GB" dirty="0"/>
              <a:t>Use structured interviews and job-related assessments to improve consistency, fairness and selection quality.</a:t>
            </a:r>
          </a:p>
        </p:txBody>
      </p:sp>
    </p:spTree>
    <p:extLst>
      <p:ext uri="{BB962C8B-B14F-4D97-AF65-F5344CB8AC3E}">
        <p14:creationId xmlns:p14="http://schemas.microsoft.com/office/powerpoint/2010/main" val="1644568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FE9A7-98FF-8BAD-3A8C-4AE89E49C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LEARNING AND DEVELOPMENT NEEDS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1996CE-4341-0E50-989F-3869B1624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8882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CURRENT CAPABILITY</a:t>
            </a:r>
          </a:p>
          <a:p>
            <a:pPr marL="0" indent="0">
              <a:buNone/>
            </a:pPr>
            <a:r>
              <a:rPr lang="en-GB" sz="1800" dirty="0"/>
              <a:t>Technical knowledge</a:t>
            </a:r>
          </a:p>
          <a:p>
            <a:pPr marL="0" indent="0">
              <a:buNone/>
            </a:pPr>
            <a:r>
              <a:rPr lang="en-GB" sz="1800" dirty="0"/>
              <a:t>Digital healthcare systems</a:t>
            </a:r>
          </a:p>
          <a:p>
            <a:pPr marL="0" indent="0">
              <a:buNone/>
            </a:pPr>
            <a:r>
              <a:rPr lang="en-GB" sz="1800" dirty="0"/>
              <a:t>Data skills</a:t>
            </a:r>
          </a:p>
          <a:p>
            <a:pPr marL="0" indent="0">
              <a:buNone/>
            </a:pPr>
            <a:r>
              <a:rPr lang="en-GB" sz="1800" dirty="0"/>
              <a:t>Team working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209F19-A545-D1AE-F4B2-78C1875A68AB}"/>
              </a:ext>
            </a:extLst>
          </p:cNvPr>
          <p:cNvSpPr txBox="1"/>
          <p:nvPr/>
        </p:nvSpPr>
        <p:spPr>
          <a:xfrm>
            <a:off x="4672089" y="1380736"/>
            <a:ext cx="28256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/>
              <a:t>INDIVIDUAL L&amp;D NEEDS</a:t>
            </a: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370142-4A77-018D-DC19-A815AD51F7BE}"/>
              </a:ext>
            </a:extLst>
          </p:cNvPr>
          <p:cNvSpPr txBox="1"/>
          <p:nvPr/>
        </p:nvSpPr>
        <p:spPr>
          <a:xfrm>
            <a:off x="4470902" y="1946009"/>
            <a:ext cx="322806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IDENTIFIED GAPS</a:t>
            </a:r>
          </a:p>
          <a:p>
            <a:pPr algn="l"/>
            <a:r>
              <a:rPr lang="en-GB" dirty="0"/>
              <a:t>Advanced digital healthcare</a:t>
            </a:r>
          </a:p>
          <a:p>
            <a:pPr algn="l"/>
            <a:r>
              <a:rPr lang="en-GB" dirty="0"/>
              <a:t>Data analytics</a:t>
            </a:r>
          </a:p>
          <a:p>
            <a:pPr algn="l"/>
            <a:r>
              <a:rPr lang="en-GB" dirty="0"/>
              <a:t>Cybersecurity</a:t>
            </a:r>
          </a:p>
          <a:p>
            <a:pPr algn="l"/>
            <a:r>
              <a:rPr lang="en-GB" dirty="0"/>
              <a:t>AI</a:t>
            </a:r>
          </a:p>
          <a:p>
            <a:pPr algn="l"/>
            <a:r>
              <a:rPr lang="en-GB" dirty="0"/>
              <a:t>Leadership/team collaboration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4994E3-B5FB-EDB8-6638-C827FA2F8D24}"/>
              </a:ext>
            </a:extLst>
          </p:cNvPr>
          <p:cNvSpPr txBox="1"/>
          <p:nvPr/>
        </p:nvSpPr>
        <p:spPr>
          <a:xfrm>
            <a:off x="8636252" y="1913154"/>
            <a:ext cx="2717548" cy="29240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DEVELOPMENT PLAN</a:t>
            </a:r>
          </a:p>
          <a:p>
            <a:pPr algn="l"/>
            <a:r>
              <a:rPr lang="en-GB" dirty="0"/>
              <a:t>Formal training</a:t>
            </a:r>
          </a:p>
          <a:p>
            <a:pPr algn="l"/>
            <a:r>
              <a:rPr lang="en-GB" dirty="0"/>
              <a:t>+</a:t>
            </a:r>
          </a:p>
          <a:p>
            <a:pPr algn="l"/>
            <a:r>
              <a:rPr lang="en-GB" dirty="0"/>
              <a:t>Coaching</a:t>
            </a:r>
          </a:p>
          <a:p>
            <a:pPr algn="l"/>
            <a:r>
              <a:rPr lang="en-GB" dirty="0"/>
              <a:t>+</a:t>
            </a:r>
          </a:p>
          <a:p>
            <a:pPr algn="l"/>
            <a:r>
              <a:rPr lang="en-GB" dirty="0"/>
              <a:t>Mentoring</a:t>
            </a:r>
          </a:p>
          <a:p>
            <a:pPr algn="l"/>
            <a:r>
              <a:rPr lang="en-GB" dirty="0"/>
              <a:t>+</a:t>
            </a:r>
          </a:p>
          <a:p>
            <a:pPr algn="l"/>
            <a:r>
              <a:rPr lang="en-GB" dirty="0"/>
              <a:t>CPD</a:t>
            </a:r>
          </a:p>
          <a:p>
            <a:pPr algn="l"/>
            <a:r>
              <a:rPr lang="en-GB" dirty="0"/>
              <a:t>+</a:t>
            </a:r>
          </a:p>
          <a:p>
            <a:pPr algn="l"/>
            <a:r>
              <a:rPr lang="en-GB" dirty="0"/>
              <a:t>Work-based projects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A6111A-EEB8-865A-D03A-0A198791E16F}"/>
              </a:ext>
            </a:extLst>
          </p:cNvPr>
          <p:cNvSpPr txBox="1"/>
          <p:nvPr/>
        </p:nvSpPr>
        <p:spPr>
          <a:xfrm>
            <a:off x="838200" y="5321474"/>
            <a:ext cx="70207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EVALUATION</a:t>
            </a:r>
          </a:p>
          <a:p>
            <a:pPr algn="l"/>
            <a:r>
              <a:rPr lang="en-GB" dirty="0"/>
              <a:t>Training should be assessed by whether new knowledge and skills are transferred into workplace performance.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DCEAA1-884F-20D8-558D-A4C5AC52CD38}"/>
              </a:ext>
            </a:extLst>
          </p:cNvPr>
          <p:cNvSpPr txBox="1"/>
          <p:nvPr/>
        </p:nvSpPr>
        <p:spPr>
          <a:xfrm>
            <a:off x="3822826" y="263850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→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2BE561-BF1E-9881-4D41-1C21A2868F67}"/>
              </a:ext>
            </a:extLst>
          </p:cNvPr>
          <p:cNvSpPr txBox="1"/>
          <p:nvPr/>
        </p:nvSpPr>
        <p:spPr>
          <a:xfrm>
            <a:off x="7858911" y="263850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dirty="0"/>
              <a:t>→</a:t>
            </a:r>
          </a:p>
        </p:txBody>
      </p:sp>
    </p:spTree>
    <p:extLst>
      <p:ext uri="{BB962C8B-B14F-4D97-AF65-F5344CB8AC3E}">
        <p14:creationId xmlns:p14="http://schemas.microsoft.com/office/powerpoint/2010/main" val="2873605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CCB14-E530-4490-FF8E-73CDA1ED0D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TALENT MANAGEMENT AND RETENTION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77A7A-7415-AC4D-EF53-7850C03F2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6714"/>
            <a:ext cx="5687840" cy="9532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TALENT MANAGEMENT</a:t>
            </a:r>
          </a:p>
          <a:p>
            <a:pPr marL="0" indent="0">
              <a:buNone/>
            </a:pPr>
            <a:r>
              <a:rPr lang="en-GB" sz="1800" dirty="0"/>
              <a:t>Attract → Identify → Develop → Engage → Retain → deploy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E4F3E23-3465-0216-D51C-36256EC96A1C}"/>
              </a:ext>
            </a:extLst>
          </p:cNvPr>
          <p:cNvSpPr txBox="1"/>
          <p:nvPr/>
        </p:nvSpPr>
        <p:spPr>
          <a:xfrm>
            <a:off x="6856491" y="1414563"/>
            <a:ext cx="500103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HEALTHCONNECT ACTIONS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ATTRACT</a:t>
            </a:r>
          </a:p>
          <a:p>
            <a:pPr algn="l"/>
            <a:r>
              <a:rPr lang="en-GB" dirty="0"/>
              <a:t>Targeted recruitment &amp; strong employer value proposition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DEVELOP</a:t>
            </a:r>
          </a:p>
          <a:p>
            <a:pPr algn="l"/>
            <a:r>
              <a:rPr lang="en-GB" dirty="0"/>
              <a:t>CPD + coaching + mentoring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ENGAGE</a:t>
            </a:r>
          </a:p>
          <a:p>
            <a:pPr algn="l"/>
            <a:r>
              <a:rPr lang="en-GB" dirty="0"/>
              <a:t>Recognition + employee voice + meaningful work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PROGRESS</a:t>
            </a:r>
          </a:p>
          <a:p>
            <a:pPr algn="l"/>
            <a:r>
              <a:rPr lang="en-GB" dirty="0"/>
              <a:t>Career pathways + internal mobility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RETAIN</a:t>
            </a:r>
          </a:p>
          <a:p>
            <a:pPr algn="l"/>
            <a:r>
              <a:rPr lang="en-GB" dirty="0"/>
              <a:t>Reward + wellbeing + development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21E72-C10E-A286-6012-A189121F0416}"/>
              </a:ext>
            </a:extLst>
          </p:cNvPr>
          <p:cNvSpPr txBox="1"/>
          <p:nvPr/>
        </p:nvSpPr>
        <p:spPr>
          <a:xfrm>
            <a:off x="838200" y="5015548"/>
            <a:ext cx="5687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EVALUATION</a:t>
            </a:r>
            <a:endParaRPr lang="en-GB" dirty="0"/>
          </a:p>
          <a:p>
            <a:pPr algn="l"/>
            <a:r>
              <a:rPr lang="en-GB" dirty="0"/>
              <a:t>Recruitment alone cannot solve HealthConnect’s talent shortages. Development and retention must operate alongside recruitment.</a:t>
            </a:r>
          </a:p>
        </p:txBody>
      </p:sp>
    </p:spTree>
    <p:extLst>
      <p:ext uri="{BB962C8B-B14F-4D97-AF65-F5344CB8AC3E}">
        <p14:creationId xmlns:p14="http://schemas.microsoft.com/office/powerpoint/2010/main" val="28717637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CED02-8269-583A-0C93-BDB94A950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91" y="324661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EMPLOYEE MOTIVATION, REWARD AND WELLBEING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1C4559-8C17-2937-21D3-E0FE8F471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791" y="2128826"/>
            <a:ext cx="4866488" cy="344156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     </a:t>
            </a:r>
            <a:r>
              <a:rPr lang="en-GB" sz="1900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HERZBERG’S</a:t>
            </a:r>
            <a:r>
              <a:rPr lang="en-GB" sz="19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TWO-FACTOR THEORY</a:t>
            </a:r>
          </a:p>
          <a:p>
            <a:pPr marL="0" indent="0">
              <a:buNone/>
            </a:pPr>
            <a:endParaRPr lang="en-GB" sz="1900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en-GB" sz="19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HYGIENE FACTORS</a:t>
            </a:r>
          </a:p>
          <a:p>
            <a:r>
              <a:rPr lang="en-GB" sz="1900" dirty="0"/>
              <a:t>Pay</a:t>
            </a:r>
          </a:p>
          <a:p>
            <a:r>
              <a:rPr lang="en-GB" sz="1900" dirty="0"/>
              <a:t>Working conditions</a:t>
            </a:r>
          </a:p>
          <a:p>
            <a:r>
              <a:rPr lang="en-GB" sz="1900" dirty="0"/>
              <a:t>Job security</a:t>
            </a:r>
          </a:p>
          <a:p>
            <a:r>
              <a:rPr lang="en-GB" sz="1900" dirty="0"/>
              <a:t>Workload</a:t>
            </a:r>
          </a:p>
          <a:p>
            <a:r>
              <a:rPr lang="en-GB" sz="1900" dirty="0"/>
              <a:t>Policies</a:t>
            </a:r>
          </a:p>
          <a:p>
            <a:endParaRPr lang="en-GB" sz="1900" dirty="0"/>
          </a:p>
          <a:p>
            <a:pPr marL="0" indent="0">
              <a:buNone/>
            </a:pPr>
            <a:r>
              <a:rPr lang="en-GB" sz="1900" dirty="0"/>
              <a:t>Reduce dissatisfaction.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456302-AF70-9B2E-CE69-0848BEBE4B97}"/>
              </a:ext>
            </a:extLst>
          </p:cNvPr>
          <p:cNvSpPr txBox="1"/>
          <p:nvPr/>
        </p:nvSpPr>
        <p:spPr>
          <a:xfrm>
            <a:off x="3582910" y="2783469"/>
            <a:ext cx="340410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MOTIVATORS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Recognition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Achievement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Responsibility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Career development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Meaningful workload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dirty="0"/>
          </a:p>
          <a:p>
            <a:pPr algn="l"/>
            <a:r>
              <a:rPr lang="en-GB" dirty="0"/>
              <a:t>Increase motivation.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198AE0-048E-A8AD-7791-E5F5FD0C42B6}"/>
              </a:ext>
            </a:extLst>
          </p:cNvPr>
          <p:cNvSpPr txBox="1"/>
          <p:nvPr/>
        </p:nvSpPr>
        <p:spPr>
          <a:xfrm>
            <a:off x="7693182" y="2128826"/>
            <a:ext cx="417389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HEALTHCONNECT’S TOTAL REWARD APPROACH</a:t>
            </a:r>
          </a:p>
          <a:p>
            <a:pPr algn="l"/>
            <a:r>
              <a:rPr lang="en-GB" dirty="0"/>
              <a:t>Competitive pay</a:t>
            </a:r>
          </a:p>
          <a:p>
            <a:pPr algn="l"/>
            <a:r>
              <a:rPr lang="en-GB" dirty="0"/>
              <a:t>Flexible working</a:t>
            </a:r>
          </a:p>
          <a:p>
            <a:pPr algn="l"/>
            <a:r>
              <a:rPr lang="en-GB" dirty="0"/>
              <a:t>Recognition</a:t>
            </a:r>
          </a:p>
          <a:p>
            <a:pPr algn="l"/>
            <a:r>
              <a:rPr lang="en-GB" dirty="0"/>
              <a:t>CPD</a:t>
            </a:r>
          </a:p>
          <a:p>
            <a:pPr algn="l"/>
            <a:r>
              <a:rPr lang="en-GB" dirty="0"/>
              <a:t>Career progression</a:t>
            </a:r>
          </a:p>
          <a:p>
            <a:pPr algn="l"/>
            <a:r>
              <a:rPr lang="en-GB" dirty="0"/>
              <a:t>Wellbeing support</a:t>
            </a:r>
          </a:p>
        </p:txBody>
      </p:sp>
    </p:spTree>
    <p:extLst>
      <p:ext uri="{BB962C8B-B14F-4D97-AF65-F5344CB8AC3E}">
        <p14:creationId xmlns:p14="http://schemas.microsoft.com/office/powerpoint/2010/main" val="874898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727D1-C719-EA33-3F93-FDB6AFD55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PERFORMANCE MANAGEMENT AND EMPLOYEE ENGAGEMENT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0D541-C907-F26A-4F5D-EDD28D152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31634"/>
            <a:ext cx="3361602" cy="33549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CONTINUOUS PERFORMANCE MANAGEMENT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Set objectives ↓</a:t>
            </a:r>
          </a:p>
          <a:p>
            <a:pPr marL="0" indent="0">
              <a:buNone/>
            </a:pPr>
            <a:r>
              <a:rPr lang="en-GB" sz="1800" dirty="0"/>
              <a:t>Regular feedback ↓</a:t>
            </a:r>
          </a:p>
          <a:p>
            <a:pPr marL="0" indent="0">
              <a:buNone/>
            </a:pPr>
            <a:r>
              <a:rPr lang="en-GB" sz="1800" dirty="0"/>
              <a:t>Coaching and development ↓</a:t>
            </a:r>
          </a:p>
          <a:p>
            <a:pPr marL="0" indent="0">
              <a:buNone/>
            </a:pPr>
            <a:r>
              <a:rPr lang="en-GB" sz="1800" dirty="0"/>
              <a:t>Recognition ↓</a:t>
            </a:r>
          </a:p>
          <a:p>
            <a:pPr marL="0" indent="0">
              <a:buNone/>
            </a:pPr>
            <a:r>
              <a:rPr lang="en-GB" sz="1800" dirty="0"/>
              <a:t>Review ↓</a:t>
            </a:r>
          </a:p>
          <a:p>
            <a:pPr marL="0" indent="0">
              <a:buNone/>
            </a:pPr>
            <a:r>
              <a:rPr lang="en-GB" sz="1800" dirty="0"/>
              <a:t>Reset objectives ↓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43AE29-2281-6DD6-DB69-0B4AB0B6D43E}"/>
              </a:ext>
            </a:extLst>
          </p:cNvPr>
          <p:cNvSpPr txBox="1"/>
          <p:nvPr/>
        </p:nvSpPr>
        <p:spPr>
          <a:xfrm>
            <a:off x="4415199" y="2031634"/>
            <a:ext cx="336160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MEASURES FOR HEALTHCONNECT</a:t>
            </a:r>
          </a:p>
          <a:p>
            <a:pPr algn="l"/>
            <a:endParaRPr lang="en-GB" dirty="0"/>
          </a:p>
          <a:p>
            <a:pPr algn="l"/>
            <a:r>
              <a:rPr lang="en-GB" dirty="0"/>
              <a:t>Employee turnover ↓</a:t>
            </a:r>
          </a:p>
          <a:p>
            <a:pPr algn="l"/>
            <a:r>
              <a:rPr lang="en-GB" dirty="0"/>
              <a:t>Employee engagement ↑</a:t>
            </a:r>
          </a:p>
          <a:p>
            <a:pPr algn="l"/>
            <a:r>
              <a:rPr lang="en-GB" dirty="0"/>
              <a:t>Skills gap ↓</a:t>
            </a:r>
          </a:p>
          <a:p>
            <a:pPr algn="l"/>
            <a:r>
              <a:rPr lang="en-GB" dirty="0"/>
              <a:t>Internal promotion ↑</a:t>
            </a:r>
          </a:p>
          <a:p>
            <a:pPr algn="l"/>
            <a:r>
              <a:rPr lang="en-GB" dirty="0"/>
              <a:t>Time-to-hire ↓</a:t>
            </a:r>
          </a:p>
          <a:p>
            <a:pPr algn="l"/>
            <a:r>
              <a:rPr lang="en-GB" dirty="0"/>
              <a:t>Training effectiveness ↑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654DB9-AAE0-365F-C80E-7CC058E447BB}"/>
              </a:ext>
            </a:extLst>
          </p:cNvPr>
          <p:cNvSpPr txBox="1"/>
          <p:nvPr/>
        </p:nvSpPr>
        <p:spPr>
          <a:xfrm>
            <a:off x="6303223" y="5569545"/>
            <a:ext cx="54914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Move away from relying primarily on annual appraisals and introduce regular performance and development conversations.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745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A1C68-0703-A4B2-8745-4985B314DB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LEADERSHIP AND MULTIDISCIPLINARY TEAMS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81F53-F52F-A8E3-B1CA-350686149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4895661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SET</a:t>
            </a:r>
          </a:p>
          <a:p>
            <a:pPr marL="0" indent="0">
              <a:buNone/>
            </a:pPr>
            <a:r>
              <a:rPr lang="en-GB" sz="1800" dirty="0"/>
              <a:t>Clear SMART objectives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SUPPORT</a:t>
            </a:r>
          </a:p>
          <a:p>
            <a:pPr marL="0" indent="0">
              <a:buNone/>
            </a:pPr>
            <a:r>
              <a:rPr lang="en-GB" sz="1800" dirty="0"/>
              <a:t>Regular one-to-one meetings</a:t>
            </a:r>
          </a:p>
          <a:p>
            <a:pPr marL="0" indent="0">
              <a:buNone/>
            </a:pPr>
            <a:r>
              <a:rPr lang="en-GB" sz="1800" dirty="0"/>
              <a:t>Coaching, training and resources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REVIEW</a:t>
            </a:r>
          </a:p>
          <a:p>
            <a:pPr marL="0" indent="0">
              <a:buNone/>
            </a:pPr>
            <a:r>
              <a:rPr lang="en-GB" sz="1800" dirty="0"/>
              <a:t>Continuous feedback and progress discussions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RECOGNISE</a:t>
            </a:r>
          </a:p>
          <a:p>
            <a:pPr marL="0" indent="0">
              <a:buNone/>
            </a:pPr>
            <a:r>
              <a:rPr lang="en-GB" sz="1800" dirty="0"/>
              <a:t>Achievements and contribution</a:t>
            </a:r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C6FD8D-471F-1D14-881A-12B97D062AAC}"/>
              </a:ext>
            </a:extLst>
          </p:cNvPr>
          <p:cNvSpPr txBox="1"/>
          <p:nvPr/>
        </p:nvSpPr>
        <p:spPr>
          <a:xfrm>
            <a:off x="6458141" y="1671258"/>
            <a:ext cx="470528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solidFill>
                  <a:schemeClr val="tx2">
                    <a:lumMod val="75000"/>
                    <a:lumOff val="25000"/>
                  </a:schemeClr>
                </a:solidFill>
              </a:rPr>
              <a:t>HEALTHCONNECT MEASURES</a:t>
            </a:r>
          </a:p>
          <a:p>
            <a:pPr algn="l"/>
            <a:endParaRPr lang="en-GB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Employee engagement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Employee turnover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Absence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Individual performance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Training transfer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Patient/service outcomes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15356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6C7D3-987C-33CD-1374-8E10A6F2C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LEADERSHIP AND INTEGRATED HR STRATEGY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77707-E587-B797-5036-492C0E717D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6892"/>
            <a:ext cx="10515600" cy="52411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/>
              <a:t>HealthConnect requires leaders who can:</a:t>
            </a:r>
          </a:p>
          <a:p>
            <a:r>
              <a:rPr lang="en-GB" sz="1800" dirty="0"/>
              <a:t>Create a clear vision</a:t>
            </a:r>
          </a:p>
          <a:p>
            <a:r>
              <a:rPr lang="en-GB" sz="1800" dirty="0"/>
              <a:t>Encourage innovation</a:t>
            </a:r>
          </a:p>
          <a:p>
            <a:r>
              <a:rPr lang="en-GB" sz="1800" dirty="0"/>
              <a:t>Develop employees</a:t>
            </a:r>
          </a:p>
          <a:p>
            <a:r>
              <a:rPr lang="en-GB" sz="1800" dirty="0"/>
              <a:t>Support multidisciplinary collaboration</a:t>
            </a:r>
          </a:p>
          <a:p>
            <a:r>
              <a:rPr lang="en-GB" sz="1800" dirty="0"/>
              <a:t>Build trust and engagement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(Bass, 1985)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A78E3B-5AF1-C3CD-5C70-0D1FF86141C6}"/>
              </a:ext>
            </a:extLst>
          </p:cNvPr>
          <p:cNvSpPr txBox="1"/>
          <p:nvPr/>
        </p:nvSpPr>
        <p:spPr>
          <a:xfrm>
            <a:off x="6096000" y="1616892"/>
            <a:ext cx="663568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.SFUI-Semibold"/>
              </a:rPr>
              <a:t>INTEGRATED HR APPROACH</a:t>
            </a:r>
            <a:br>
              <a:rPr lang="en-GB" sz="180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.SF UI"/>
              </a:rPr>
            </a:br>
            <a:endParaRPr lang="en-GB" sz="18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.SF UI"/>
            </a:endParaRPr>
          </a:p>
          <a:p>
            <a:r>
              <a:rPr lang="en-GB" sz="1800" i="0" dirty="0">
                <a:effectLst/>
                <a:latin typeface=".SFUI-Semibold"/>
              </a:rPr>
              <a:t>Workforce planning → anticipate future skills</a:t>
            </a:r>
            <a:endParaRPr lang="en-GB" i="0" dirty="0">
              <a:latin typeface=".SF UI"/>
            </a:endParaRPr>
          </a:p>
          <a:p>
            <a:r>
              <a:rPr lang="en-GB" sz="1800" i="0" dirty="0">
                <a:effectLst/>
                <a:latin typeface=".SFUI-Semibold"/>
              </a:rPr>
              <a:t>Recruitment → attract specialist talent</a:t>
            </a:r>
            <a:endParaRPr lang="en-GB" sz="1800" dirty="0">
              <a:effectLst/>
              <a:latin typeface=".SF UI"/>
            </a:endParaRPr>
          </a:p>
          <a:p>
            <a:r>
              <a:rPr lang="en-GB" sz="1800" i="0" dirty="0">
                <a:effectLst/>
                <a:latin typeface=".SFUI-Semibold"/>
              </a:rPr>
              <a:t>Learning and development → develop future capability</a:t>
            </a:r>
            <a:endParaRPr lang="en-GB" dirty="0">
              <a:latin typeface=".SF UI"/>
            </a:endParaRPr>
          </a:p>
          <a:p>
            <a:r>
              <a:rPr lang="en-GB" sz="1800" i="0" dirty="0">
                <a:effectLst/>
                <a:latin typeface=".SFUI-Semibold"/>
              </a:rPr>
              <a:t>Reward and wellbeing → motivate and retain</a:t>
            </a:r>
            <a:endParaRPr lang="en-GB" sz="1800" dirty="0">
              <a:effectLst/>
              <a:latin typeface=".SF UI"/>
            </a:endParaRPr>
          </a:p>
          <a:p>
            <a:r>
              <a:rPr lang="en-GB" sz="1800" i="0" dirty="0">
                <a:effectLst/>
                <a:latin typeface=".SFUI-Semibold"/>
              </a:rPr>
              <a:t>Performance management → align individual contribution</a:t>
            </a:r>
            <a:endParaRPr lang="en-GB" sz="1800" dirty="0">
              <a:effectLst/>
              <a:latin typeface=".SF UI"/>
            </a:endParaRPr>
          </a:p>
          <a:p>
            <a:br>
              <a:rPr lang="en-GB" sz="1800" dirty="0">
                <a:effectLst/>
                <a:latin typeface=".SF UI"/>
              </a:rPr>
            </a:br>
            <a:endParaRPr lang="en-GB" sz="1800" dirty="0">
              <a:effectLst/>
              <a:latin typeface=".SF UI"/>
            </a:endParaRPr>
          </a:p>
          <a:p>
            <a:r>
              <a:rPr lang="en-GB" sz="1800" i="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.SFUI-Semibold"/>
              </a:rPr>
              <a:t>OUTCOME</a:t>
            </a:r>
            <a:endParaRPr lang="en-GB" sz="18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.SF UI"/>
            </a:endParaRPr>
          </a:p>
          <a:p>
            <a:endParaRPr lang="en-GB" sz="1800" dirty="0">
              <a:effectLst/>
              <a:latin typeface=".SF UI"/>
            </a:endParaRPr>
          </a:p>
          <a:p>
            <a:r>
              <a:rPr lang="en-GB" sz="1800" i="0" dirty="0">
                <a:effectLst/>
                <a:latin typeface=".SFUI-Semibold"/>
              </a:rPr>
              <a:t>Skilled + engaged + adaptable workforce</a:t>
            </a:r>
            <a:endParaRPr lang="en-GB" sz="1800" dirty="0">
              <a:effectLst/>
              <a:latin typeface=".SF UI"/>
            </a:endParaRPr>
          </a:p>
          <a:p>
            <a:r>
              <a:rPr lang="en-GB" sz="1800" i="0" dirty="0">
                <a:effectLst/>
                <a:latin typeface=".SFUI-Semibold"/>
              </a:rPr>
              <a:t>Sustainable organisational growth</a:t>
            </a:r>
            <a:endParaRPr lang="en-GB" sz="1800" dirty="0">
              <a:effectLst/>
              <a:latin typeface=".SF UI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87105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7CD32-796A-5A92-3C0F-942250F88C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CONCLUSION AND BOARD RECOMMENDATIONS 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825E30-D67F-3AD0-4BDB-D241FCA38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48992"/>
            <a:ext cx="52578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i="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.SFUI-Semibold"/>
              </a:rPr>
              <a:t>THREE PRIORITIES FOR HEALTHCONNECT</a:t>
            </a:r>
          </a:p>
          <a:p>
            <a:pPr marL="0" indent="0">
              <a:buNone/>
            </a:pPr>
            <a:endParaRPr lang="en-GB" sz="1800" i="0" dirty="0">
              <a:effectLst/>
              <a:latin typeface=".SFUI-Semibold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01 | PLAN</a:t>
            </a: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Introduce strategic workforce planning and regular skills-gap analysis.</a:t>
            </a:r>
          </a:p>
          <a:p>
            <a:pPr marL="0" indent="0">
              <a:buNone/>
            </a:pP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02 | ATTRACT + DEVELOP</a:t>
            </a: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Use blended recruitment alongside targeted learning and development for scarce digital healthcare skills.</a:t>
            </a:r>
          </a:p>
          <a:p>
            <a:pPr marL="0" indent="0">
              <a:buNone/>
            </a:pPr>
            <a:endParaRPr lang="en-GB" sz="1800" i="0" dirty="0">
              <a:effectLst/>
              <a:latin typeface=".SFUI-Semibold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03 | RETAIN + ENGAGE</a:t>
            </a: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Strengthen career progression, reward, wellbeing, continuous performance management and leadership development.</a:t>
            </a: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endParaRPr lang="en-GB" sz="1800" dirty="0">
              <a:effectLst/>
              <a:latin typeface=".SF U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9F68D8-AB46-DA7F-12CC-9FC86DDF99FB}"/>
              </a:ext>
            </a:extLst>
          </p:cNvPr>
          <p:cNvSpPr txBox="1"/>
          <p:nvPr/>
        </p:nvSpPr>
        <p:spPr>
          <a:xfrm>
            <a:off x="7024860" y="1449560"/>
            <a:ext cx="468667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800" i="0" dirty="0">
                <a:solidFill>
                  <a:schemeClr val="tx2">
                    <a:lumMod val="75000"/>
                    <a:lumOff val="25000"/>
                  </a:schemeClr>
                </a:solidFill>
                <a:effectLst/>
                <a:latin typeface=".SFUI-Semibold"/>
              </a:rPr>
              <a:t>EXPECTED BENEFITS</a:t>
            </a:r>
            <a:endParaRPr lang="en-GB" sz="1800" dirty="0">
              <a:solidFill>
                <a:schemeClr val="tx2">
                  <a:lumMod val="75000"/>
                  <a:lumOff val="25000"/>
                </a:schemeClr>
              </a:solidFill>
              <a:effectLst/>
              <a:latin typeface=".SF UI"/>
            </a:endParaRPr>
          </a:p>
          <a:p>
            <a:pPr marL="0" indent="0">
              <a:buNone/>
            </a:pP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Improved attraction</a:t>
            </a: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Reduced turnover</a:t>
            </a: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Stronger skills capability</a:t>
            </a: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Higher engagement</a:t>
            </a:r>
            <a:endParaRPr lang="en-GB" i="0" dirty="0">
              <a:latin typeface=".SF UI"/>
            </a:endParaRPr>
          </a:p>
          <a:p>
            <a:pPr marL="0" indent="0">
              <a:buNone/>
            </a:pPr>
            <a:endParaRPr lang="en-GB" sz="18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800" i="0" dirty="0">
                <a:effectLst/>
                <a:latin typeface=".SFUI-Semibold"/>
              </a:rPr>
              <a:t>Improved organisational performance</a:t>
            </a:r>
            <a:endParaRPr lang="en-GB" sz="1800" dirty="0">
              <a:effectLst/>
              <a:latin typeface=".SF UI"/>
            </a:endParaRP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0176C5-C853-561B-3CCC-16CD68E2B2CE}"/>
              </a:ext>
            </a:extLst>
          </p:cNvPr>
          <p:cNvSpPr txBox="1"/>
          <p:nvPr/>
        </p:nvSpPr>
        <p:spPr>
          <a:xfrm>
            <a:off x="6952684" y="5300165"/>
            <a:ext cx="48310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i="0" dirty="0">
                <a:effectLst/>
                <a:latin typeface=".SFUI-Semibold"/>
              </a:rPr>
              <a:t>HealthConnect’s growth depends not only on attracting more people, but on developing, motivating and retaining the right people.</a:t>
            </a:r>
            <a:endParaRPr lang="en-GB" sz="1800" dirty="0">
              <a:effectLst/>
              <a:latin typeface=".SF UI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5046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FBDC3-EE74-2F6E-E942-8E22B365A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>
            <a:normAutofit/>
          </a:bodyPr>
          <a:lstStyle/>
          <a:p>
            <a:r>
              <a:rPr lang="en-GB" sz="2800" dirty="0"/>
              <a:t>REFERENCES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71F82-0E6D-CB29-B6FA-DD9A2F6A36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661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Armstrong, M. and Taylor, S. (2023) Armstrong’s Handbook of Human Resource Management Practice. 16th </a:t>
            </a:r>
            <a:r>
              <a:rPr lang="en-GB" sz="1300" b="1" i="0" dirty="0" err="1">
                <a:effectLst/>
                <a:latin typeface=".SFUI-Semibold"/>
              </a:rPr>
              <a:t>edn</a:t>
            </a:r>
            <a:r>
              <a:rPr lang="en-GB" sz="1300" b="1" i="0" dirty="0">
                <a:effectLst/>
                <a:latin typeface=".SFUI-Semibold"/>
              </a:rPr>
              <a:t>. London: Kogan Page.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Bass, B.M. (1985) Leadership and Performance Beyond Expectations. New York: Free Press.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Chartered Institute of Personnel and Development (CIPD) (2025a) Learning needs analysis. Available at: https://</a:t>
            </a:r>
            <a:r>
              <a:rPr lang="en-GB" sz="1300" b="1" i="0" dirty="0" err="1">
                <a:effectLst/>
                <a:latin typeface=".SFUI-Semibold"/>
              </a:rPr>
              <a:t>www.cipd.org</a:t>
            </a:r>
            <a:r>
              <a:rPr lang="en-GB" sz="1300" b="1" i="0" dirty="0">
                <a:effectLst/>
                <a:latin typeface=".SFUI-Semibold"/>
              </a:rPr>
              <a:t>/en/knowledge/factsheets/learning-needs-factsheet/ (Accessed: 9 October 2026).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Chartered Institute of Personnel and Development (CIPD) (2025b) Talent management. Available at: https://</a:t>
            </a:r>
            <a:r>
              <a:rPr lang="en-GB" sz="1300" b="1" i="0" dirty="0" err="1">
                <a:effectLst/>
                <a:latin typeface=".SFUI-Semibold"/>
              </a:rPr>
              <a:t>www.cipd.org</a:t>
            </a:r>
            <a:r>
              <a:rPr lang="en-GB" sz="1300" b="1" i="0" dirty="0">
                <a:effectLst/>
                <a:latin typeface=".SFUI-Semibold"/>
              </a:rPr>
              <a:t>/uk/knowledge/factsheets/talent-factsheet/ (Accessed: 9 October 2026).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Chartered Institute of Personnel and Development (CIPD) (2025c) Workforce planning. Available at: https://</a:t>
            </a:r>
            <a:r>
              <a:rPr lang="en-GB" sz="1300" b="1" i="0" dirty="0" err="1">
                <a:effectLst/>
                <a:latin typeface=".SFUI-Semibold"/>
              </a:rPr>
              <a:t>www.cipd.org</a:t>
            </a:r>
            <a:r>
              <a:rPr lang="en-GB" sz="1300" b="1" i="0" dirty="0">
                <a:effectLst/>
                <a:latin typeface=".SFUI-Semibold"/>
              </a:rPr>
              <a:t>/en/knowledge/factsheets/workforce-planning-factsheet/ (Accessed: 9 October 2026).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Chartered Institute of Personnel and Development (CIPD) (2026a) Performance management: An introduction. Available at: https://</a:t>
            </a:r>
            <a:r>
              <a:rPr lang="en-GB" sz="1300" b="1" i="0" dirty="0" err="1">
                <a:effectLst/>
                <a:latin typeface=".SFUI-Semibold"/>
              </a:rPr>
              <a:t>www.cipd.org</a:t>
            </a:r>
            <a:r>
              <a:rPr lang="en-GB" sz="1300" b="1" i="0" dirty="0">
                <a:effectLst/>
                <a:latin typeface=".SFUI-Semibold"/>
              </a:rPr>
              <a:t>/en/knowledge/factsheets/performance-factsheet/ (Accessed: 9 October 2026).Chartered Institute of Personnel and Development (CIPD) (2026b) Recruitment: An introduction. Available at: https://</a:t>
            </a:r>
            <a:r>
              <a:rPr lang="en-GB" sz="1300" b="1" i="0" dirty="0" err="1">
                <a:effectLst/>
                <a:latin typeface=".SFUI-Semibold"/>
              </a:rPr>
              <a:t>www.cipd.org</a:t>
            </a:r>
            <a:r>
              <a:rPr lang="en-GB" sz="1300" b="1" i="0" dirty="0">
                <a:effectLst/>
                <a:latin typeface=".SFUI-Semibold"/>
              </a:rPr>
              <a:t>/uk/knowledge/factsheets/recruitment-factsheet/ (Accessed: 9 October 2026).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Chartered Institute of Personnel and Development (CIPD) (n.d.-a) Reward. Available at: https://</a:t>
            </a:r>
            <a:r>
              <a:rPr lang="en-GB" sz="1300" b="1" i="0" dirty="0" err="1">
                <a:effectLst/>
                <a:latin typeface=".SFUI-Semibold"/>
              </a:rPr>
              <a:t>www.cipd.org</a:t>
            </a:r>
            <a:r>
              <a:rPr lang="en-GB" sz="1300" b="1" i="0" dirty="0">
                <a:effectLst/>
                <a:latin typeface=".SFUI-Semibold"/>
              </a:rPr>
              <a:t>/en/knowledge/factsheets/reward-factsheet/ (Accessed: 9 October 2026).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Chartered Institute of Personnel and Development (CIPD) (n.d.-b) Selection methods. Available at: https://</a:t>
            </a:r>
            <a:r>
              <a:rPr lang="en-GB" sz="1300" b="1" i="0" dirty="0" err="1">
                <a:effectLst/>
                <a:latin typeface=".SFUI-Semibold"/>
              </a:rPr>
              <a:t>www.cipd.org</a:t>
            </a:r>
            <a:r>
              <a:rPr lang="en-GB" sz="1300" b="1" i="0" dirty="0">
                <a:effectLst/>
                <a:latin typeface=".SFUI-Semibold"/>
              </a:rPr>
              <a:t>/en/knowledge/factsheets/selection-factsheet/ (Accessed: 9 October 2026).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 err="1">
                <a:effectLst/>
                <a:latin typeface=".SFUI-Semibold"/>
              </a:rPr>
              <a:t>Herzberg</a:t>
            </a:r>
            <a:r>
              <a:rPr lang="en-GB" sz="1300" b="1" i="0" dirty="0">
                <a:effectLst/>
                <a:latin typeface=".SFUI-Semibold"/>
              </a:rPr>
              <a:t>, F., </a:t>
            </a:r>
            <a:r>
              <a:rPr lang="en-GB" sz="1300" b="1" i="0" dirty="0" err="1">
                <a:effectLst/>
                <a:latin typeface=".SFUI-Semibold"/>
              </a:rPr>
              <a:t>Mausner</a:t>
            </a:r>
            <a:r>
              <a:rPr lang="en-GB" sz="1300" b="1" i="0" dirty="0">
                <a:effectLst/>
                <a:latin typeface=".SFUI-Semibold"/>
              </a:rPr>
              <a:t>, B. and </a:t>
            </a:r>
            <a:r>
              <a:rPr lang="en-GB" sz="1300" b="1" i="0" dirty="0" err="1">
                <a:effectLst/>
                <a:latin typeface=".SFUI-Semibold"/>
              </a:rPr>
              <a:t>Snyderman</a:t>
            </a:r>
            <a:r>
              <a:rPr lang="en-GB" sz="1300" b="1" i="0" dirty="0">
                <a:effectLst/>
                <a:latin typeface=".SFUI-Semibold"/>
              </a:rPr>
              <a:t>, B.B. (1959) The Motivation to Work. 2nd </a:t>
            </a:r>
            <a:r>
              <a:rPr lang="en-GB" sz="1300" b="1" i="0" dirty="0" err="1">
                <a:effectLst/>
                <a:latin typeface=".SFUI-Semibold"/>
              </a:rPr>
              <a:t>edn</a:t>
            </a:r>
            <a:r>
              <a:rPr lang="en-GB" sz="1300" b="1" i="0" dirty="0">
                <a:effectLst/>
                <a:latin typeface=".SFUI-Semibold"/>
              </a:rPr>
              <a:t>. New York: John Wiley &amp; Sons.</a:t>
            </a:r>
            <a:endParaRPr lang="en-GB" sz="1300" dirty="0">
              <a:effectLst/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Kristof-Brown, A.L., Zimmerman, R.D. and Johnson, E.C. (2005) ‘Consequences of individuals’ fit at work: A meta-analysis of person-job, </a:t>
            </a:r>
            <a:r>
              <a:rPr lang="en-GB" sz="1300" b="1" i="0" dirty="0" err="1">
                <a:effectLst/>
                <a:latin typeface=".SFUI-Semibold"/>
              </a:rPr>
              <a:t>person-organization</a:t>
            </a:r>
            <a:r>
              <a:rPr lang="en-GB" sz="1300" b="1" i="0" dirty="0">
                <a:effectLst/>
                <a:latin typeface=".SFUI-Semibold"/>
              </a:rPr>
              <a:t>, person-group, and person-supervisor fit’, Personnel Psychology, 58(2), pp. 281–342. Available at: </a:t>
            </a:r>
            <a:r>
              <a:rPr lang="en-GB" sz="1300" b="1" i="0" dirty="0">
                <a:effectLst/>
                <a:latin typeface=".SFUI-Semibold"/>
                <a:hlinkClick r:id="rId2"/>
              </a:rPr>
              <a:t>https://</a:t>
            </a:r>
            <a:r>
              <a:rPr lang="en-GB" sz="1300" b="1" i="0" dirty="0" err="1">
                <a:effectLst/>
                <a:latin typeface=".SFUI-Semibold"/>
                <a:hlinkClick r:id="rId2"/>
              </a:rPr>
              <a:t>doi.org</a:t>
            </a:r>
            <a:r>
              <a:rPr lang="en-GB" sz="1300" b="1" i="0" dirty="0">
                <a:effectLst/>
                <a:latin typeface=".SFUI-Semibold"/>
                <a:hlinkClick r:id="rId2"/>
              </a:rPr>
              <a:t>/10.1111/j.1744-6570.2005.00672.x</a:t>
            </a:r>
            <a:r>
              <a:rPr lang="en-GB" sz="1300" b="1" i="0" dirty="0">
                <a:effectLst/>
                <a:latin typeface=".SFUI-Semibold"/>
              </a:rPr>
              <a:t>.</a:t>
            </a:r>
            <a:endParaRPr lang="en-GB" sz="1300" dirty="0">
              <a:latin typeface=".SF UI"/>
            </a:endParaRPr>
          </a:p>
          <a:p>
            <a:pPr marL="0" indent="0">
              <a:buNone/>
            </a:pPr>
            <a:r>
              <a:rPr lang="en-GB" sz="1300" b="1" i="0" dirty="0">
                <a:effectLst/>
                <a:latin typeface=".SFUI-Semibold"/>
              </a:rPr>
              <a:t>Noe, R.A. (2020) Employee Training and Development. 8th </a:t>
            </a:r>
            <a:r>
              <a:rPr lang="en-GB" sz="1300" b="1" i="0" dirty="0" err="1">
                <a:effectLst/>
                <a:latin typeface=".SFUI-Semibold"/>
              </a:rPr>
              <a:t>edn</a:t>
            </a:r>
            <a:r>
              <a:rPr lang="en-GB" sz="1300" b="1" i="0" dirty="0">
                <a:effectLst/>
                <a:latin typeface=".SFUI-Semibold"/>
              </a:rPr>
              <a:t>. New York: McGraw-Hill Education.</a:t>
            </a:r>
          </a:p>
        </p:txBody>
      </p:sp>
    </p:spTree>
    <p:extLst>
      <p:ext uri="{BB962C8B-B14F-4D97-AF65-F5344CB8AC3E}">
        <p14:creationId xmlns:p14="http://schemas.microsoft.com/office/powerpoint/2010/main" val="41764042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LCLM5002: Developing and managing individuals and teams [C1]  Shujun Xiao   Ilishba majid 2425411</vt:lpstr>
      <vt:lpstr>HealthConnect UK Strategic Human Resource Management for Sustainable Growth</vt:lpstr>
      <vt:lpstr>ORGANISATION OVERVIEW + WORKFORCE CHALLENGES</vt:lpstr>
      <vt:lpstr>WORKFORCE PLANNING AND SKILLS GAP IDENTIFICATION </vt:lpstr>
      <vt:lpstr>RECRUITMENT METHODS</vt:lpstr>
      <vt:lpstr>RECRUITMENT AND SELECTION IN PRACTICE</vt:lpstr>
      <vt:lpstr>LEARNING AND DEVELOPMENT NEEDS</vt:lpstr>
      <vt:lpstr>TALENT MANAGEMENT AND RETENTION</vt:lpstr>
      <vt:lpstr>EMPLOYEE MOTIVATION, REWARD AND WELLBEING</vt:lpstr>
      <vt:lpstr>PERFORMANCE MANAGEMENT AND EMPLOYEE ENGAGEMENT</vt:lpstr>
      <vt:lpstr>LEADERSHIP AND MULTIDISCIPLINARY TEAMS</vt:lpstr>
      <vt:lpstr>LEADERSHIP AND INTEGRATED HR STRATEGY </vt:lpstr>
      <vt:lpstr>CONCLUSION AND BOARD RECOMMENDATIONS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LCLM5002: Developing and managing individuals and teams [C1]  Shujun Xiao   Ilishba majid 2425411</dc:title>
  <dc:creator>Ilishba Majid (2425411)</dc:creator>
  <cp:lastModifiedBy>Ilishba Majid (2425411)</cp:lastModifiedBy>
  <cp:revision>8</cp:revision>
  <dcterms:created xsi:type="dcterms:W3CDTF">2026-10-06T15:09:02Z</dcterms:created>
  <dcterms:modified xsi:type="dcterms:W3CDTF">2026-10-11T00:08:15Z</dcterms:modified>
</cp:coreProperties>
</file>