
<file path=[Content_Types].xml><?xml version="1.0" encoding="utf-8"?>
<Types xmlns="http://schemas.openxmlformats.org/package/2006/content-types">
  <Default Extension="xml" ContentType="application/xml"/>
  <Default Extension="jpeg" ContentType="image/jpeg"/>
  <Default Extension="wdp" ContentType="image/vnd.ms-photo"/>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4" r:id="rId1"/>
  </p:sldMasterIdLst>
  <p:notesMasterIdLst>
    <p:notesMasterId r:id="rId17"/>
  </p:notesMasterIdLst>
  <p:sldIdLst>
    <p:sldId id="256" r:id="rId2"/>
    <p:sldId id="258" r:id="rId3"/>
    <p:sldId id="259" r:id="rId4"/>
    <p:sldId id="260" r:id="rId5"/>
    <p:sldId id="261" r:id="rId6"/>
    <p:sldId id="263" r:id="rId7"/>
    <p:sldId id="262" r:id="rId8"/>
    <p:sldId id="265" r:id="rId9"/>
    <p:sldId id="266" r:id="rId10"/>
    <p:sldId id="268" r:id="rId11"/>
    <p:sldId id="269" r:id="rId12"/>
    <p:sldId id="267" r:id="rId13"/>
    <p:sldId id="264" r:id="rId14"/>
    <p:sldId id="270" r:id="rId15"/>
    <p:sldId id="27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BD0B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4652"/>
    <p:restoredTop sz="94817"/>
  </p:normalViewPr>
  <p:slideViewPr>
    <p:cSldViewPr snapToGrid="0" snapToObjects="1">
      <p:cViewPr varScale="1">
        <p:scale>
          <a:sx n="52" d="100"/>
          <a:sy n="52" d="100"/>
        </p:scale>
        <p:origin x="200" y="1376"/>
      </p:cViewPr>
      <p:guideLst/>
    </p:cSldViewPr>
  </p:slideViewPr>
  <p:notesTextViewPr>
    <p:cViewPr>
      <p:scale>
        <a:sx n="1" d="1"/>
        <a:sy n="1" d="1"/>
      </p:scale>
      <p:origin x="0" y="0"/>
    </p:cViewPr>
  </p:notesTextViewPr>
  <p:notesViewPr>
    <p:cSldViewPr snapToGrid="0" snapToObjects="1">
      <p:cViewPr varScale="1">
        <p:scale>
          <a:sx n="74" d="100"/>
          <a:sy n="74" d="100"/>
        </p:scale>
        <p:origin x="2360" y="184"/>
      </p:cViewPr>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theme" Target="theme/theme1.xml"/><Relationship Id="rId21"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notesMaster" Target="notesMasters/notesMaster1.xml"/><Relationship Id="rId18" Type="http://schemas.openxmlformats.org/officeDocument/2006/relationships/presProps" Target="presProps.xml"/><Relationship Id="rId19" Type="http://schemas.openxmlformats.org/officeDocument/2006/relationships/viewProps" Target="viewProp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13B1383-D4B1-7E4D-91F9-7A2E03634A44}" type="datetimeFigureOut">
              <a:rPr lang="en-US" smtClean="0"/>
              <a:t>3/26/20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F02D3F-50D9-F148-8533-107499DE1D33}" type="slidenum">
              <a:rPr lang="en-US" smtClean="0"/>
              <a:t>‹#›</a:t>
            </a:fld>
            <a:endParaRPr lang="en-US"/>
          </a:p>
        </p:txBody>
      </p:sp>
    </p:spTree>
    <p:extLst>
      <p:ext uri="{BB962C8B-B14F-4D97-AF65-F5344CB8AC3E}">
        <p14:creationId xmlns:p14="http://schemas.microsoft.com/office/powerpoint/2010/main" val="10092962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FF02D3F-50D9-F148-8533-107499DE1D33}" type="slidenum">
              <a:rPr lang="en-US" smtClean="0"/>
              <a:t>12</a:t>
            </a:fld>
            <a:endParaRPr lang="en-US"/>
          </a:p>
        </p:txBody>
      </p:sp>
    </p:spTree>
    <p:extLst>
      <p:ext uri="{BB962C8B-B14F-4D97-AF65-F5344CB8AC3E}">
        <p14:creationId xmlns:p14="http://schemas.microsoft.com/office/powerpoint/2010/main" val="19124888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5923F103-BC34-4FE4-A40E-EDDEECFDA5D0}" type="datetimeFigureOut">
              <a:rPr lang="en-US" smtClean="0"/>
              <a:pPr/>
              <a:t>3/26/20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9C9CA7B-DFD4-44B5-8C60-D14B8CD1FB59}" type="datetimeFigureOut">
              <a:rPr lang="en-US" smtClean="0"/>
              <a:t>3/26/20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smtClean="0"/>
              <a:t>3/26/20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3BDB8791-F1B0-41E7-B7FD-A781E65C4266}" type="datetimeFigureOut">
              <a:rPr lang="en-US" smtClean="0"/>
              <a:t>3/26/20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5FDD63B2-E120-4ED8-B27B-C685F510A5FE}" type="datetimeFigureOut">
              <a:rPr lang="en-US" smtClean="0"/>
              <a:t>3/26/20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7AA18ACC-A947-437B-A130-35BD54FDF1E9}" type="datetimeFigureOut">
              <a:rPr lang="en-US" smtClean="0"/>
              <a:t>3/26/20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smtClean="0"/>
              <a:t>3/26/20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smtClean="0"/>
              <a:t>3/26/20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smtClean="0"/>
              <a:t>3/26/20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3086D93-FCAC-47E0-A2EE-787E62CA814C}" type="datetimeFigureOut">
              <a:rPr lang="en-US" smtClean="0"/>
              <a:t>3/26/20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DA879A6-0FD0-4734-A311-86BFCA472E6E}" type="datetimeFigureOut">
              <a:rPr lang="en-US" smtClean="0"/>
              <a:t>3/26/20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BE451C3-0FF4-47C4-B829-773ADF60F88C}" type="datetimeFigureOut">
              <a:rPr lang="en-US" smtClean="0"/>
              <a:t>3/26/20</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33017125"/>
      </p:ext>
    </p:extLst>
  </p:cSld>
  <p:clrMap bg1="lt1" tx1="dk1" bg2="lt2" tx2="dk2" accent1="accent1" accent2="accent2" accent3="accent3" accent4="accent4" accent5="accent5" accent6="accent6" hlink="hlink" folHlink="folHlink"/>
  <p:sldLayoutIdLst>
    <p:sldLayoutId id="2147483735" r:id="rId1"/>
    <p:sldLayoutId id="2147483736" r:id="rId2"/>
    <p:sldLayoutId id="2147483737" r:id="rId3"/>
    <p:sldLayoutId id="2147483738" r:id="rId4"/>
    <p:sldLayoutId id="2147483739" r:id="rId5"/>
    <p:sldLayoutId id="2147483740" r:id="rId6"/>
    <p:sldLayoutId id="2147483741" r:id="rId7"/>
    <p:sldLayoutId id="2147483742" r:id="rId8"/>
    <p:sldLayoutId id="2147483743" r:id="rId9"/>
    <p:sldLayoutId id="2147483744" r:id="rId10"/>
    <p:sldLayoutId id="2147483745"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tiff"/></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2.tiff"/></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3.tiff"/></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4.tiff"/></Relationships>
</file>

<file path=ppt/slides/_rels/slide5.xml.rels><?xml version="1.0" encoding="UTF-8" standalone="yes"?>
<Relationships xmlns="http://schemas.openxmlformats.org/package/2006/relationships"><Relationship Id="rId3" Type="http://schemas.openxmlformats.org/officeDocument/2006/relationships/image" Target="../media/image6.tiff"/><Relationship Id="rId4" Type="http://schemas.openxmlformats.org/officeDocument/2006/relationships/image" Target="../media/image7.tiff"/><Relationship Id="rId1" Type="http://schemas.openxmlformats.org/officeDocument/2006/relationships/slideLayout" Target="../slideLayouts/slideLayout8.xml"/><Relationship Id="rId2" Type="http://schemas.openxmlformats.org/officeDocument/2006/relationships/image" Target="../media/image5.tiff"/></Relationships>
</file>

<file path=ppt/slides/_rels/slide6.xml.rels><?xml version="1.0" encoding="UTF-8" standalone="yes"?>
<Relationships xmlns="http://schemas.openxmlformats.org/package/2006/relationships"><Relationship Id="rId3" Type="http://schemas.openxmlformats.org/officeDocument/2006/relationships/image" Target="../media/image9.tiff"/><Relationship Id="rId4" Type="http://schemas.openxmlformats.org/officeDocument/2006/relationships/image" Target="../media/image10.tiff"/><Relationship Id="rId1" Type="http://schemas.openxmlformats.org/officeDocument/2006/relationships/slideLayout" Target="../slideLayouts/slideLayout8.xml"/><Relationship Id="rId2" Type="http://schemas.openxmlformats.org/officeDocument/2006/relationships/image" Target="../media/image8.tiff"/></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11.tiff"/></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12.tiff"/></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13.tiff"/></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14.tiff"/></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15.jpeg"/><Relationship Id="rId3" Type="http://schemas.microsoft.com/office/2007/relationships/hdphoto" Target="../media/hdphoto1.wdp"/></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1.xml"/><Relationship Id="rId3" Type="http://schemas.openxmlformats.org/officeDocument/2006/relationships/image" Target="../media/image16.tiff"/></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17.tiff"/></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maryatkinson.com/gentle-and-nurturing-indian-head-massage/"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doi.org/10.1186/s12906-017-1814-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Complementary therapies</a:t>
            </a:r>
            <a:endParaRPr lang="en-US" dirty="0"/>
          </a:p>
        </p:txBody>
      </p:sp>
      <p:sp>
        <p:nvSpPr>
          <p:cNvPr id="3" name="Subtitle 2"/>
          <p:cNvSpPr>
            <a:spLocks noGrp="1"/>
          </p:cNvSpPr>
          <p:nvPr>
            <p:ph type="subTitle" idx="1"/>
          </p:nvPr>
        </p:nvSpPr>
        <p:spPr>
          <a:xfrm>
            <a:off x="2417780" y="3531205"/>
            <a:ext cx="8637072" cy="1279334"/>
          </a:xfrm>
        </p:spPr>
        <p:txBody>
          <a:bodyPr>
            <a:normAutofit/>
          </a:bodyPr>
          <a:lstStyle/>
          <a:p>
            <a:r>
              <a:rPr lang="en-US" sz="4400" b="1" i="1" dirty="0" smtClean="0">
                <a:latin typeface="Apple Chancery" charset="0"/>
                <a:ea typeface="Apple Chancery" charset="0"/>
                <a:cs typeface="Apple Chancery" charset="0"/>
              </a:rPr>
              <a:t>Indian head massage </a:t>
            </a:r>
            <a:endParaRPr lang="en-US" sz="4400" b="1" i="1" dirty="0">
              <a:latin typeface="Apple Chancery" charset="0"/>
              <a:ea typeface="Apple Chancery" charset="0"/>
              <a:cs typeface="Apple Chancery" charset="0"/>
            </a:endParaRPr>
          </a:p>
        </p:txBody>
      </p:sp>
      <p:pic>
        <p:nvPicPr>
          <p:cNvPr id="4" name="Picture 3"/>
          <p:cNvPicPr>
            <a:picLocks noChangeAspect="1"/>
          </p:cNvPicPr>
          <p:nvPr/>
        </p:nvPicPr>
        <p:blipFill>
          <a:blip r:embed="rId2"/>
          <a:stretch>
            <a:fillRect/>
          </a:stretch>
        </p:blipFill>
        <p:spPr>
          <a:xfrm>
            <a:off x="9143034" y="2981739"/>
            <a:ext cx="3409469" cy="2979940"/>
          </a:xfrm>
          <a:prstGeom prst="rect">
            <a:avLst/>
          </a:prstGeom>
          <a:pattFill prst="dkDnDiag">
            <a:fgClr>
              <a:srgbClr val="92D050"/>
            </a:fgClr>
            <a:bgClr>
              <a:srgbClr val="92D050"/>
            </a:bgClr>
          </a:pattFill>
          <a:effectLst>
            <a:glow>
              <a:srgbClr val="92D050">
                <a:alpha val="97000"/>
              </a:srgbClr>
            </a:glow>
            <a:softEdge rad="673100"/>
          </a:effectLst>
        </p:spPr>
      </p:pic>
    </p:spTree>
    <p:extLst>
      <p:ext uri="{BB962C8B-B14F-4D97-AF65-F5344CB8AC3E}">
        <p14:creationId xmlns:p14="http://schemas.microsoft.com/office/powerpoint/2010/main" val="33593346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1009949"/>
          </a:xfrm>
        </p:spPr>
        <p:txBody>
          <a:bodyPr/>
          <a:lstStyle/>
          <a:p>
            <a:r>
              <a:rPr lang="en-US" dirty="0" smtClean="0"/>
              <a:t>Complementary therapies </a:t>
            </a:r>
            <a:endParaRPr lang="en-US" dirty="0"/>
          </a:p>
        </p:txBody>
      </p:sp>
      <p:sp>
        <p:nvSpPr>
          <p:cNvPr id="3" name="Content Placeholder 2"/>
          <p:cNvSpPr>
            <a:spLocks noGrp="1"/>
          </p:cNvSpPr>
          <p:nvPr>
            <p:ph idx="1"/>
          </p:nvPr>
        </p:nvSpPr>
        <p:spPr>
          <a:xfrm>
            <a:off x="5287616" y="457201"/>
            <a:ext cx="6684644" cy="5426764"/>
          </a:xfrm>
        </p:spPr>
        <p:txBody>
          <a:bodyPr>
            <a:noAutofit/>
          </a:bodyPr>
          <a:lstStyle/>
          <a:p>
            <a:r>
              <a:rPr lang="en-US" sz="2400" dirty="0" smtClean="0"/>
              <a:t>The term ‘’complementary ‘’describes a </a:t>
            </a:r>
            <a:r>
              <a:rPr lang="en-US" sz="2400" dirty="0" smtClean="0"/>
              <a:t>vast </a:t>
            </a:r>
            <a:r>
              <a:rPr lang="en-US" sz="2400" dirty="0" smtClean="0"/>
              <a:t> </a:t>
            </a:r>
            <a:r>
              <a:rPr lang="en-US" sz="2400" dirty="0" smtClean="0"/>
              <a:t>diversity of therapies that </a:t>
            </a:r>
            <a:r>
              <a:rPr lang="en-US" sz="2400" dirty="0" smtClean="0"/>
              <a:t>attempt to restore people’s </a:t>
            </a:r>
            <a:r>
              <a:rPr lang="en-US" sz="2400" dirty="0" smtClean="0"/>
              <a:t>h</a:t>
            </a:r>
            <a:r>
              <a:rPr lang="en-US" sz="2400" dirty="0" smtClean="0"/>
              <a:t>ealth by using the self healing  capability of the body .</a:t>
            </a:r>
            <a:endParaRPr lang="en-US" sz="2400" dirty="0" smtClean="0"/>
          </a:p>
          <a:p>
            <a:endParaRPr lang="en-US" sz="2400" dirty="0"/>
          </a:p>
          <a:p>
            <a:endParaRPr lang="en-US" sz="2400" dirty="0" smtClean="0"/>
          </a:p>
          <a:p>
            <a:r>
              <a:rPr lang="en-US" sz="2400" dirty="0" smtClean="0"/>
              <a:t>Complementary therapies </a:t>
            </a:r>
            <a:r>
              <a:rPr lang="en-US" sz="2400" dirty="0" smtClean="0"/>
              <a:t>combines</a:t>
            </a:r>
            <a:r>
              <a:rPr lang="en-US" sz="2400" dirty="0" smtClean="0"/>
              <a:t> </a:t>
            </a:r>
            <a:r>
              <a:rPr lang="en-US" sz="2400" dirty="0" smtClean="0"/>
              <a:t>a </a:t>
            </a:r>
            <a:r>
              <a:rPr lang="en-US" sz="2400" dirty="0" smtClean="0"/>
              <a:t>variety</a:t>
            </a:r>
            <a:r>
              <a:rPr lang="en-US" sz="2400" dirty="0" smtClean="0"/>
              <a:t> </a:t>
            </a:r>
            <a:r>
              <a:rPr lang="en-US" sz="2400" dirty="0" smtClean="0"/>
              <a:t>of therapies that are used </a:t>
            </a:r>
            <a:r>
              <a:rPr lang="en-US" sz="2400" dirty="0" smtClean="0"/>
              <a:t>parallel</a:t>
            </a:r>
            <a:r>
              <a:rPr lang="en-US" sz="2400" dirty="0" smtClean="0"/>
              <a:t> </a:t>
            </a:r>
            <a:r>
              <a:rPr lang="en-US" sz="2400" dirty="0" smtClean="0"/>
              <a:t>or in addition to conventional treatment, to improve the patient’s wellbeing and health, such as: aromatherapy, chiropractic, homeopathy, hypnotherapy,  yoga, osteopathy, massage therapy;</a:t>
            </a:r>
          </a:p>
        </p:txBody>
      </p:sp>
      <p:sp>
        <p:nvSpPr>
          <p:cNvPr id="4" name="Text Placeholder 3"/>
          <p:cNvSpPr>
            <a:spLocks noGrp="1"/>
          </p:cNvSpPr>
          <p:nvPr>
            <p:ph type="body" sz="half" idx="2"/>
          </p:nvPr>
        </p:nvSpPr>
        <p:spPr/>
        <p:txBody>
          <a:bodyPr/>
          <a:lstStyle/>
          <a:p>
            <a:endParaRPr lang="en-US" dirty="0"/>
          </a:p>
        </p:txBody>
      </p:sp>
      <p:pic>
        <p:nvPicPr>
          <p:cNvPr id="6" name="Picture 5"/>
          <p:cNvPicPr>
            <a:picLocks noChangeAspect="1"/>
          </p:cNvPicPr>
          <p:nvPr/>
        </p:nvPicPr>
        <p:blipFill>
          <a:blip r:embed="rId2"/>
          <a:stretch>
            <a:fillRect/>
          </a:stretch>
        </p:blipFill>
        <p:spPr>
          <a:xfrm>
            <a:off x="453254" y="1808922"/>
            <a:ext cx="4427488" cy="4253948"/>
          </a:xfrm>
          <a:prstGeom prst="rect">
            <a:avLst/>
          </a:prstGeom>
          <a:effectLst>
            <a:glow rad="127000">
              <a:srgbClr val="92D050"/>
            </a:glow>
            <a:softEdge rad="165100"/>
          </a:effectLst>
        </p:spPr>
      </p:pic>
      <p:sp>
        <p:nvSpPr>
          <p:cNvPr id="5" name="TextBox 4"/>
          <p:cNvSpPr txBox="1"/>
          <p:nvPr/>
        </p:nvSpPr>
        <p:spPr>
          <a:xfrm>
            <a:off x="5635256" y="5453672"/>
            <a:ext cx="5890437" cy="369332"/>
          </a:xfrm>
          <a:prstGeom prst="rect">
            <a:avLst/>
          </a:prstGeom>
          <a:noFill/>
        </p:spPr>
        <p:txBody>
          <a:bodyPr wrap="square" rtlCol="0">
            <a:spAutoFit/>
          </a:bodyPr>
          <a:lstStyle/>
          <a:p>
            <a:r>
              <a:rPr lang="en-US" dirty="0" smtClean="0"/>
              <a:t>(</a:t>
            </a:r>
            <a:r>
              <a:rPr lang="en-US" dirty="0" err="1" smtClean="0"/>
              <a:t>Tabish</a:t>
            </a:r>
            <a:r>
              <a:rPr lang="en-US" dirty="0" smtClean="0"/>
              <a:t>, 2008) (Stub et al, 2017)</a:t>
            </a:r>
            <a:endParaRPr lang="en-US" dirty="0"/>
          </a:p>
        </p:txBody>
      </p:sp>
    </p:spTree>
    <p:extLst>
      <p:ext uri="{BB962C8B-B14F-4D97-AF65-F5344CB8AC3E}">
        <p14:creationId xmlns:p14="http://schemas.microsoft.com/office/powerpoint/2010/main" val="14629931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592505"/>
          </a:xfrm>
        </p:spPr>
        <p:txBody>
          <a:bodyPr>
            <a:normAutofit/>
          </a:bodyPr>
          <a:lstStyle/>
          <a:p>
            <a:r>
              <a:rPr lang="en-US" dirty="0" smtClean="0"/>
              <a:t>History </a:t>
            </a:r>
            <a:endParaRPr lang="en-US" dirty="0"/>
          </a:p>
        </p:txBody>
      </p:sp>
      <p:sp>
        <p:nvSpPr>
          <p:cNvPr id="3" name="Content Placeholder 2"/>
          <p:cNvSpPr>
            <a:spLocks noGrp="1"/>
          </p:cNvSpPr>
          <p:nvPr>
            <p:ph idx="1"/>
          </p:nvPr>
        </p:nvSpPr>
        <p:spPr>
          <a:xfrm>
            <a:off x="5062514" y="388620"/>
            <a:ext cx="6952277" cy="5065052"/>
          </a:xfrm>
        </p:spPr>
        <p:txBody>
          <a:bodyPr>
            <a:noAutofit/>
          </a:bodyPr>
          <a:lstStyle/>
          <a:p>
            <a:r>
              <a:rPr lang="en-US" sz="2400" dirty="0" smtClean="0"/>
              <a:t>The </a:t>
            </a:r>
            <a:r>
              <a:rPr lang="en-US" sz="2400" dirty="0"/>
              <a:t>I</a:t>
            </a:r>
            <a:r>
              <a:rPr lang="en-US" sz="2400" dirty="0" smtClean="0"/>
              <a:t>ndian Head Massage is originated from an ancient practice of medicine: Ayurveda, that was used in India.</a:t>
            </a:r>
          </a:p>
          <a:p>
            <a:endParaRPr lang="en-US" sz="2400" dirty="0" smtClean="0"/>
          </a:p>
          <a:p>
            <a:r>
              <a:rPr lang="en-US" sz="2400" dirty="0" smtClean="0"/>
              <a:t>Ayurveda </a:t>
            </a:r>
            <a:r>
              <a:rPr lang="en-US" sz="2400" dirty="0" smtClean="0"/>
              <a:t>is considered to be  </a:t>
            </a:r>
            <a:r>
              <a:rPr lang="en-US" sz="2400" dirty="0" smtClean="0"/>
              <a:t>one of the world’s oldest whole-body healing system and is based on balancing the </a:t>
            </a:r>
            <a:r>
              <a:rPr lang="en-US" sz="2400" dirty="0" smtClean="0"/>
              <a:t>spirit, body</a:t>
            </a:r>
            <a:r>
              <a:rPr lang="en-US" sz="2400" dirty="0"/>
              <a:t>, and mind </a:t>
            </a:r>
            <a:r>
              <a:rPr lang="en-US" sz="2400" dirty="0" smtClean="0"/>
              <a:t> </a:t>
            </a:r>
            <a:r>
              <a:rPr lang="en-US" sz="2400" dirty="0" smtClean="0"/>
              <a:t>using diet, yogic breathing and herbal treatment.</a:t>
            </a:r>
          </a:p>
          <a:p>
            <a:endParaRPr lang="en-US" sz="2400" dirty="0" smtClean="0"/>
          </a:p>
          <a:p>
            <a:r>
              <a:rPr lang="en-US" sz="2400" dirty="0" smtClean="0"/>
              <a:t>The head massage ‘’grew up’’ many years ago, used by women to groom each other’s hair along with various types of oils.</a:t>
            </a:r>
            <a:endParaRPr lang="en-US" sz="2400" dirty="0"/>
          </a:p>
        </p:txBody>
      </p:sp>
      <p:sp>
        <p:nvSpPr>
          <p:cNvPr id="4" name="Text Placeholder 3"/>
          <p:cNvSpPr>
            <a:spLocks noGrp="1"/>
          </p:cNvSpPr>
          <p:nvPr>
            <p:ph type="body" sz="half" idx="2"/>
          </p:nvPr>
        </p:nvSpPr>
        <p:spPr/>
        <p:txBody>
          <a:bodyPr/>
          <a:lstStyle/>
          <a:p>
            <a:endParaRPr lang="en-US" dirty="0"/>
          </a:p>
        </p:txBody>
      </p:sp>
      <p:pic>
        <p:nvPicPr>
          <p:cNvPr id="7" name="Picture 6"/>
          <p:cNvPicPr>
            <a:picLocks noChangeAspect="1"/>
          </p:cNvPicPr>
          <p:nvPr/>
        </p:nvPicPr>
        <p:blipFill>
          <a:blip r:embed="rId2"/>
          <a:stretch>
            <a:fillRect/>
          </a:stretch>
        </p:blipFill>
        <p:spPr>
          <a:xfrm>
            <a:off x="1099927" y="1524000"/>
            <a:ext cx="3617843" cy="3929672"/>
          </a:xfrm>
          <a:prstGeom prst="rect">
            <a:avLst/>
          </a:prstGeom>
          <a:effectLst>
            <a:glow rad="127000">
              <a:srgbClr val="92D050"/>
            </a:glow>
            <a:softEdge rad="228600"/>
          </a:effectLst>
        </p:spPr>
      </p:pic>
      <p:sp>
        <p:nvSpPr>
          <p:cNvPr id="5" name="TextBox 4"/>
          <p:cNvSpPr txBox="1"/>
          <p:nvPr/>
        </p:nvSpPr>
        <p:spPr>
          <a:xfrm>
            <a:off x="5358809" y="5656521"/>
            <a:ext cx="4614531" cy="369332"/>
          </a:xfrm>
          <a:prstGeom prst="rect">
            <a:avLst/>
          </a:prstGeom>
          <a:noFill/>
        </p:spPr>
        <p:txBody>
          <a:bodyPr wrap="square" rtlCol="0">
            <a:spAutoFit/>
          </a:bodyPr>
          <a:lstStyle/>
          <a:p>
            <a:r>
              <a:rPr lang="en-US" dirty="0" smtClean="0"/>
              <a:t>(Warrier,2009)</a:t>
            </a:r>
            <a:endParaRPr lang="en-US" dirty="0"/>
          </a:p>
        </p:txBody>
      </p:sp>
    </p:spTree>
    <p:extLst>
      <p:ext uri="{BB962C8B-B14F-4D97-AF65-F5344CB8AC3E}">
        <p14:creationId xmlns:p14="http://schemas.microsoft.com/office/powerpoint/2010/main" val="116973945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444672" y="798974"/>
            <a:ext cx="3087572" cy="791812"/>
          </a:xfrm>
        </p:spPr>
        <p:txBody>
          <a:bodyPr>
            <a:normAutofit/>
          </a:bodyPr>
          <a:lstStyle/>
          <a:p>
            <a:r>
              <a:rPr lang="en-US" dirty="0"/>
              <a:t>P</a:t>
            </a:r>
            <a:r>
              <a:rPr lang="en-US" dirty="0" smtClean="0"/>
              <a:t>urpose</a:t>
            </a:r>
            <a:endParaRPr lang="en-US" dirty="0"/>
          </a:p>
        </p:txBody>
      </p:sp>
      <p:sp>
        <p:nvSpPr>
          <p:cNvPr id="3" name="Content Placeholder 2"/>
          <p:cNvSpPr>
            <a:spLocks noGrp="1"/>
          </p:cNvSpPr>
          <p:nvPr>
            <p:ph idx="1"/>
          </p:nvPr>
        </p:nvSpPr>
        <p:spPr/>
        <p:txBody>
          <a:bodyPr>
            <a:normAutofit/>
          </a:bodyPr>
          <a:lstStyle/>
          <a:p>
            <a:r>
              <a:rPr lang="en-US" sz="2400" dirty="0" smtClean="0"/>
              <a:t>The main purpose of the massage therapy is to eliminate the tense muscles and provide relaxation to the whole body;</a:t>
            </a:r>
          </a:p>
          <a:p>
            <a:endParaRPr lang="en-US" sz="2400" dirty="0" smtClean="0"/>
          </a:p>
          <a:p>
            <a:r>
              <a:rPr lang="en-US" sz="2400" dirty="0" smtClean="0"/>
              <a:t>Indian head massage </a:t>
            </a:r>
            <a:r>
              <a:rPr lang="en-US" sz="2400" dirty="0"/>
              <a:t>c</a:t>
            </a:r>
            <a:r>
              <a:rPr lang="en-US" sz="2400" dirty="0" smtClean="0"/>
              <a:t>an be used to tackle migraines, treat anxiety and depression, detoxify the body and boos the energy level.</a:t>
            </a:r>
            <a:endParaRPr lang="en-US" sz="2400" dirty="0"/>
          </a:p>
        </p:txBody>
      </p:sp>
      <p:sp>
        <p:nvSpPr>
          <p:cNvPr id="4" name="Text Placeholder 3"/>
          <p:cNvSpPr>
            <a:spLocks noGrp="1"/>
          </p:cNvSpPr>
          <p:nvPr>
            <p:ph type="body" sz="half" idx="2"/>
          </p:nvPr>
        </p:nvSpPr>
        <p:spPr/>
        <p:txBody>
          <a:bodyPr/>
          <a:lstStyle/>
          <a:p>
            <a:endParaRPr lang="en-US" dirty="0"/>
          </a:p>
        </p:txBody>
      </p:sp>
      <p:pic>
        <p:nvPicPr>
          <p:cNvPr id="5" name="Picture 4"/>
          <p:cNvPicPr>
            <a:picLocks noChangeAspect="1"/>
          </p:cNvPicPr>
          <p:nvPr/>
        </p:nvPicPr>
        <p:blipFill>
          <a:blip r:embed="rId2"/>
          <a:stretch>
            <a:fillRect/>
          </a:stretch>
        </p:blipFill>
        <p:spPr>
          <a:xfrm>
            <a:off x="724804" y="1590786"/>
            <a:ext cx="4063175" cy="4441145"/>
          </a:xfrm>
          <a:prstGeom prst="rect">
            <a:avLst/>
          </a:prstGeom>
          <a:effectLst>
            <a:glow rad="139700">
              <a:srgbClr val="92D050">
                <a:alpha val="40000"/>
              </a:srgbClr>
            </a:glow>
            <a:softEdge rad="571500"/>
          </a:effectLst>
        </p:spPr>
      </p:pic>
      <p:sp>
        <p:nvSpPr>
          <p:cNvPr id="6" name="TextBox 5"/>
          <p:cNvSpPr txBox="1"/>
          <p:nvPr/>
        </p:nvSpPr>
        <p:spPr>
          <a:xfrm>
            <a:off x="5689600" y="5791200"/>
            <a:ext cx="5665788" cy="369332"/>
          </a:xfrm>
          <a:prstGeom prst="rect">
            <a:avLst/>
          </a:prstGeom>
          <a:noFill/>
        </p:spPr>
        <p:txBody>
          <a:bodyPr wrap="square" rtlCol="0">
            <a:spAutoFit/>
          </a:bodyPr>
          <a:lstStyle/>
          <a:p>
            <a:r>
              <a:rPr lang="en-US" dirty="0"/>
              <a:t>(</a:t>
            </a:r>
            <a:r>
              <a:rPr lang="en-US" dirty="0" err="1" smtClean="0"/>
              <a:t>Noudeh</a:t>
            </a:r>
            <a:r>
              <a:rPr lang="en-US" dirty="0" smtClean="0"/>
              <a:t>, </a:t>
            </a:r>
            <a:r>
              <a:rPr lang="en-US" dirty="0" err="1" smtClean="0"/>
              <a:t>Vatankhah</a:t>
            </a:r>
            <a:r>
              <a:rPr lang="en-US" dirty="0" smtClean="0"/>
              <a:t>, </a:t>
            </a:r>
            <a:r>
              <a:rPr lang="en-US" dirty="0" err="1" smtClean="0"/>
              <a:t>Baradaran</a:t>
            </a:r>
            <a:r>
              <a:rPr lang="en-US" dirty="0" smtClean="0"/>
              <a:t>, 2012)</a:t>
            </a:r>
            <a:endParaRPr lang="en-US" dirty="0"/>
          </a:p>
        </p:txBody>
      </p:sp>
    </p:spTree>
    <p:extLst>
      <p:ext uri="{BB962C8B-B14F-4D97-AF65-F5344CB8AC3E}">
        <p14:creationId xmlns:p14="http://schemas.microsoft.com/office/powerpoint/2010/main" val="119871605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54086" y="750860"/>
            <a:ext cx="3419429" cy="979027"/>
          </a:xfrm>
        </p:spPr>
        <p:txBody>
          <a:bodyPr>
            <a:normAutofit/>
          </a:bodyPr>
          <a:lstStyle/>
          <a:p>
            <a:r>
              <a:rPr lang="en-US" dirty="0" smtClean="0"/>
              <a:t> Preparation </a:t>
            </a:r>
            <a:endParaRPr lang="en-US" dirty="0"/>
          </a:p>
        </p:txBody>
      </p:sp>
      <p:pic>
        <p:nvPicPr>
          <p:cNvPr id="7" name="Content Placeholder 6"/>
          <p:cNvPicPr>
            <a:picLocks noGrp="1" noChangeAspect="1"/>
          </p:cNvPicPr>
          <p:nvPr>
            <p:ph idx="1"/>
          </p:nvPr>
        </p:nvPicPr>
        <p:blipFill>
          <a:blip r:embed="rId2"/>
          <a:stretch>
            <a:fillRect/>
          </a:stretch>
        </p:blipFill>
        <p:spPr>
          <a:xfrm>
            <a:off x="1967948" y="3698330"/>
            <a:ext cx="2751737" cy="1755343"/>
          </a:xfrm>
        </p:spPr>
      </p:pic>
      <p:sp>
        <p:nvSpPr>
          <p:cNvPr id="4" name="Text Placeholder 3"/>
          <p:cNvSpPr>
            <a:spLocks noGrp="1"/>
          </p:cNvSpPr>
          <p:nvPr>
            <p:ph type="body" sz="half" idx="2"/>
          </p:nvPr>
        </p:nvSpPr>
        <p:spPr>
          <a:xfrm>
            <a:off x="0" y="1778000"/>
            <a:ext cx="5206001" cy="4165600"/>
          </a:xfrm>
          <a:effectLst>
            <a:glow rad="304800">
              <a:srgbClr val="92D050"/>
            </a:glow>
          </a:effectLst>
        </p:spPr>
        <p:txBody>
          <a:bodyPr/>
          <a:lstStyle/>
          <a:p>
            <a:endParaRPr lang="en-US" dirty="0"/>
          </a:p>
        </p:txBody>
      </p:sp>
      <p:pic>
        <p:nvPicPr>
          <p:cNvPr id="5" name="Picture 4"/>
          <p:cNvPicPr>
            <a:picLocks noChangeAspect="1"/>
          </p:cNvPicPr>
          <p:nvPr/>
        </p:nvPicPr>
        <p:blipFill>
          <a:blip r:embed="rId3"/>
          <a:stretch>
            <a:fillRect/>
          </a:stretch>
        </p:blipFill>
        <p:spPr>
          <a:xfrm>
            <a:off x="2463801" y="2011680"/>
            <a:ext cx="2255884" cy="1486894"/>
          </a:xfrm>
          <a:prstGeom prst="rect">
            <a:avLst/>
          </a:prstGeom>
        </p:spPr>
      </p:pic>
      <p:pic>
        <p:nvPicPr>
          <p:cNvPr id="6" name="Picture 5"/>
          <p:cNvPicPr>
            <a:picLocks noChangeAspect="1"/>
          </p:cNvPicPr>
          <p:nvPr/>
        </p:nvPicPr>
        <p:blipFill>
          <a:blip r:embed="rId4"/>
          <a:stretch>
            <a:fillRect/>
          </a:stretch>
        </p:blipFill>
        <p:spPr>
          <a:xfrm>
            <a:off x="-44721" y="2011680"/>
            <a:ext cx="2463800" cy="3490106"/>
          </a:xfrm>
          <a:prstGeom prst="rect">
            <a:avLst/>
          </a:prstGeom>
          <a:effectLst>
            <a:glow rad="698500">
              <a:srgbClr val="92D050"/>
            </a:glow>
          </a:effectLst>
        </p:spPr>
      </p:pic>
      <p:sp>
        <p:nvSpPr>
          <p:cNvPr id="10" name="TextBox 9"/>
          <p:cNvSpPr txBox="1"/>
          <p:nvPr/>
        </p:nvSpPr>
        <p:spPr>
          <a:xfrm>
            <a:off x="5250722" y="798973"/>
            <a:ext cx="6407878" cy="3785652"/>
          </a:xfrm>
          <a:prstGeom prst="rect">
            <a:avLst/>
          </a:prstGeom>
          <a:noFill/>
        </p:spPr>
        <p:txBody>
          <a:bodyPr wrap="square" rtlCol="0">
            <a:spAutoFit/>
          </a:bodyPr>
          <a:lstStyle/>
          <a:p>
            <a:r>
              <a:rPr lang="en-US" sz="2400" dirty="0"/>
              <a:t>The Indian Head Massage is a </a:t>
            </a:r>
            <a:r>
              <a:rPr lang="en-US" sz="2400" dirty="0" smtClean="0"/>
              <a:t>therapy that </a:t>
            </a:r>
            <a:r>
              <a:rPr lang="en-US" sz="2400" dirty="0"/>
              <a:t>focuses on pressure points on the head, neck and </a:t>
            </a:r>
            <a:r>
              <a:rPr lang="en-US" sz="2400" dirty="0" smtClean="0"/>
              <a:t>shoulders;</a:t>
            </a:r>
          </a:p>
          <a:p>
            <a:endParaRPr lang="en-US" sz="2400" dirty="0" smtClean="0"/>
          </a:p>
          <a:p>
            <a:r>
              <a:rPr lang="en-US" sz="2400" dirty="0"/>
              <a:t>T</a:t>
            </a:r>
            <a:r>
              <a:rPr lang="en-US" sz="2400" dirty="0" smtClean="0"/>
              <a:t>he </a:t>
            </a:r>
            <a:r>
              <a:rPr lang="en-US" sz="2400" dirty="0"/>
              <a:t>client </a:t>
            </a:r>
            <a:r>
              <a:rPr lang="en-US" sz="2400" dirty="0" smtClean="0"/>
              <a:t>will sit comfortable in </a:t>
            </a:r>
            <a:r>
              <a:rPr lang="en-US" sz="2400" dirty="0"/>
              <a:t>a massage chair </a:t>
            </a:r>
            <a:r>
              <a:rPr lang="en-US" sz="2400" dirty="0" smtClean="0"/>
              <a:t> or a bed, for </a:t>
            </a:r>
            <a:r>
              <a:rPr lang="en-US" sz="2400" dirty="0"/>
              <a:t>the treatment </a:t>
            </a:r>
            <a:endParaRPr lang="en-US" sz="2400" dirty="0" smtClean="0"/>
          </a:p>
          <a:p>
            <a:endParaRPr lang="en-US" sz="2400" dirty="0" smtClean="0"/>
          </a:p>
          <a:p>
            <a:r>
              <a:rPr lang="en-US" sz="2400" dirty="0" smtClean="0"/>
              <a:t>The therapist typically performs the Indian head massage through the clothes</a:t>
            </a:r>
            <a:endParaRPr lang="en-US" sz="2400" dirty="0"/>
          </a:p>
          <a:p>
            <a:endParaRPr lang="en-US" sz="2400" dirty="0"/>
          </a:p>
        </p:txBody>
      </p:sp>
      <p:sp>
        <p:nvSpPr>
          <p:cNvPr id="3" name="TextBox 2"/>
          <p:cNvSpPr txBox="1"/>
          <p:nvPr/>
        </p:nvSpPr>
        <p:spPr>
          <a:xfrm>
            <a:off x="5715000" y="5181600"/>
            <a:ext cx="5715000" cy="369332"/>
          </a:xfrm>
          <a:prstGeom prst="rect">
            <a:avLst/>
          </a:prstGeom>
          <a:noFill/>
        </p:spPr>
        <p:txBody>
          <a:bodyPr wrap="square" rtlCol="0">
            <a:spAutoFit/>
          </a:bodyPr>
          <a:lstStyle/>
          <a:p>
            <a:r>
              <a:rPr lang="en-US" dirty="0" smtClean="0"/>
              <a:t>(</a:t>
            </a:r>
            <a:r>
              <a:rPr lang="en-US" dirty="0" err="1" smtClean="0"/>
              <a:t>Cassar</a:t>
            </a:r>
            <a:r>
              <a:rPr lang="en-US" dirty="0" smtClean="0"/>
              <a:t>, 2004)</a:t>
            </a:r>
            <a:endParaRPr lang="en-US" dirty="0"/>
          </a:p>
        </p:txBody>
      </p:sp>
    </p:spTree>
    <p:extLst>
      <p:ext uri="{BB962C8B-B14F-4D97-AF65-F5344CB8AC3E}">
        <p14:creationId xmlns:p14="http://schemas.microsoft.com/office/powerpoint/2010/main" val="205865120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60121" y="798973"/>
            <a:ext cx="3757650" cy="778367"/>
          </a:xfrm>
        </p:spPr>
        <p:txBody>
          <a:bodyPr>
            <a:normAutofit fontScale="90000"/>
          </a:bodyPr>
          <a:lstStyle/>
          <a:p>
            <a:r>
              <a:rPr lang="en-US" dirty="0" smtClean="0"/>
              <a:t>Indian massage therapy </a:t>
            </a:r>
            <a:endParaRPr lang="en-US" dirty="0"/>
          </a:p>
        </p:txBody>
      </p:sp>
      <p:sp>
        <p:nvSpPr>
          <p:cNvPr id="3" name="Content Placeholder 2"/>
          <p:cNvSpPr>
            <a:spLocks noGrp="1"/>
          </p:cNvSpPr>
          <p:nvPr>
            <p:ph idx="1"/>
          </p:nvPr>
        </p:nvSpPr>
        <p:spPr>
          <a:xfrm>
            <a:off x="5054600" y="533401"/>
            <a:ext cx="6935788" cy="4597400"/>
          </a:xfrm>
        </p:spPr>
        <p:txBody>
          <a:bodyPr>
            <a:normAutofit fontScale="85000" lnSpcReduction="10000"/>
          </a:bodyPr>
          <a:lstStyle/>
          <a:p>
            <a:r>
              <a:rPr lang="en-US" dirty="0"/>
              <a:t>The therapist uses a mixture of different movements, including compression movements over the </a:t>
            </a:r>
            <a:r>
              <a:rPr lang="en-US" dirty="0" smtClean="0"/>
              <a:t>arms, neck </a:t>
            </a:r>
            <a:r>
              <a:rPr lang="en-US" dirty="0"/>
              <a:t>, shoulder and scalp </a:t>
            </a:r>
            <a:r>
              <a:rPr lang="en-US" dirty="0" smtClean="0"/>
              <a:t>area;</a:t>
            </a:r>
            <a:endParaRPr lang="en-US" dirty="0"/>
          </a:p>
          <a:p>
            <a:r>
              <a:rPr lang="en-US" dirty="0" smtClean="0"/>
              <a:t>The techniques will help ease the muscle strain and tension while the pressure on different points of the neck and head will work the meridian lines to give treatment to the whole body</a:t>
            </a:r>
            <a:r>
              <a:rPr lang="en-US" dirty="0" smtClean="0"/>
              <a:t>;</a:t>
            </a:r>
          </a:p>
          <a:p>
            <a:r>
              <a:rPr lang="en-US" dirty="0" smtClean="0"/>
              <a:t>The facial pressure will be manipulated by the therapist, in order to relieve the sinus pressure</a:t>
            </a:r>
            <a:endParaRPr lang="en-US" dirty="0" smtClean="0"/>
          </a:p>
          <a:p>
            <a:r>
              <a:rPr lang="en-US" dirty="0" smtClean="0"/>
              <a:t>Client’s </a:t>
            </a:r>
            <a:r>
              <a:rPr lang="en-US" dirty="0" smtClean="0"/>
              <a:t>ears will be pressed and tugged.</a:t>
            </a:r>
            <a:endParaRPr lang="en-US" dirty="0"/>
          </a:p>
        </p:txBody>
      </p:sp>
      <p:sp>
        <p:nvSpPr>
          <p:cNvPr id="4" name="Text Placeholder 3"/>
          <p:cNvSpPr>
            <a:spLocks noGrp="1"/>
          </p:cNvSpPr>
          <p:nvPr>
            <p:ph type="body" sz="half" idx="2"/>
          </p:nvPr>
        </p:nvSpPr>
        <p:spPr/>
        <p:txBody>
          <a:bodyPr/>
          <a:lstStyle/>
          <a:p>
            <a:endParaRPr lang="en-US"/>
          </a:p>
        </p:txBody>
      </p:sp>
      <p:pic>
        <p:nvPicPr>
          <p:cNvPr id="5" name="Picture 4"/>
          <p:cNvPicPr>
            <a:picLocks noChangeAspect="1"/>
          </p:cNvPicPr>
          <p:nvPr/>
        </p:nvPicPr>
        <p:blipFill>
          <a:blip r:embed="rId2"/>
          <a:stretch>
            <a:fillRect/>
          </a:stretch>
        </p:blipFill>
        <p:spPr>
          <a:xfrm>
            <a:off x="-138003" y="1849284"/>
            <a:ext cx="2424004" cy="3604387"/>
          </a:xfrm>
          <a:prstGeom prst="rect">
            <a:avLst/>
          </a:prstGeom>
        </p:spPr>
      </p:pic>
      <p:pic>
        <p:nvPicPr>
          <p:cNvPr id="6" name="Picture 5"/>
          <p:cNvPicPr>
            <a:picLocks noChangeAspect="1"/>
          </p:cNvPicPr>
          <p:nvPr/>
        </p:nvPicPr>
        <p:blipFill>
          <a:blip r:embed="rId3"/>
          <a:stretch>
            <a:fillRect/>
          </a:stretch>
        </p:blipFill>
        <p:spPr>
          <a:xfrm>
            <a:off x="2286001" y="1849283"/>
            <a:ext cx="2222500" cy="1746250"/>
          </a:xfrm>
          <a:prstGeom prst="rect">
            <a:avLst/>
          </a:prstGeom>
        </p:spPr>
      </p:pic>
      <p:pic>
        <p:nvPicPr>
          <p:cNvPr id="7" name="Picture 6"/>
          <p:cNvPicPr>
            <a:picLocks noChangeAspect="1"/>
          </p:cNvPicPr>
          <p:nvPr/>
        </p:nvPicPr>
        <p:blipFill>
          <a:blip r:embed="rId4"/>
          <a:stretch>
            <a:fillRect/>
          </a:stretch>
        </p:blipFill>
        <p:spPr>
          <a:xfrm>
            <a:off x="2286001" y="3595533"/>
            <a:ext cx="2222500" cy="1858138"/>
          </a:xfrm>
          <a:prstGeom prst="rect">
            <a:avLst/>
          </a:prstGeom>
        </p:spPr>
      </p:pic>
      <p:sp>
        <p:nvSpPr>
          <p:cNvPr id="8" name="TextBox 7"/>
          <p:cNvSpPr txBox="1"/>
          <p:nvPr/>
        </p:nvSpPr>
        <p:spPr>
          <a:xfrm>
            <a:off x="5715000" y="5453671"/>
            <a:ext cx="5461000" cy="369332"/>
          </a:xfrm>
          <a:prstGeom prst="rect">
            <a:avLst/>
          </a:prstGeom>
          <a:noFill/>
        </p:spPr>
        <p:txBody>
          <a:bodyPr wrap="square" rtlCol="0">
            <a:spAutoFit/>
          </a:bodyPr>
          <a:lstStyle/>
          <a:p>
            <a:r>
              <a:rPr lang="en-US" dirty="0" smtClean="0"/>
              <a:t>(Mehta, 2017)</a:t>
            </a:r>
            <a:endParaRPr lang="en-US" dirty="0"/>
          </a:p>
        </p:txBody>
      </p:sp>
    </p:spTree>
    <p:extLst>
      <p:ext uri="{BB962C8B-B14F-4D97-AF65-F5344CB8AC3E}">
        <p14:creationId xmlns:p14="http://schemas.microsoft.com/office/powerpoint/2010/main" val="24573798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93041" y="798973"/>
            <a:ext cx="4524730" cy="1380639"/>
          </a:xfrm>
        </p:spPr>
        <p:txBody>
          <a:bodyPr>
            <a:normAutofit/>
          </a:bodyPr>
          <a:lstStyle/>
          <a:p>
            <a:r>
              <a:rPr lang="en-US" dirty="0" smtClean="0"/>
              <a:t>COCONUT </a:t>
            </a:r>
            <a:r>
              <a:rPr lang="en-US" dirty="0" smtClean="0"/>
              <a:t>OIL AND ALMOND OIL </a:t>
            </a:r>
            <a:endParaRPr lang="en-US" dirty="0"/>
          </a:p>
        </p:txBody>
      </p:sp>
      <p:sp>
        <p:nvSpPr>
          <p:cNvPr id="3" name="Content Placeholder 2"/>
          <p:cNvSpPr>
            <a:spLocks noGrp="1"/>
          </p:cNvSpPr>
          <p:nvPr>
            <p:ph idx="1"/>
          </p:nvPr>
        </p:nvSpPr>
        <p:spPr>
          <a:xfrm>
            <a:off x="5043714" y="-2743200"/>
            <a:ext cx="6012470" cy="8201000"/>
          </a:xfrm>
        </p:spPr>
        <p:txBody>
          <a:bodyPr/>
          <a:lstStyle/>
          <a:p>
            <a:r>
              <a:rPr lang="en-US" dirty="0" smtClean="0"/>
              <a:t>A variety of oils are used in massage therapy but the most used ones  for the head therapy are the coconut oil and the almond oil</a:t>
            </a:r>
          </a:p>
          <a:p>
            <a:endParaRPr lang="en-US" dirty="0"/>
          </a:p>
          <a:p>
            <a:endParaRPr lang="en-US" dirty="0" smtClean="0"/>
          </a:p>
        </p:txBody>
      </p:sp>
      <p:sp>
        <p:nvSpPr>
          <p:cNvPr id="4" name="Text Placeholder 3"/>
          <p:cNvSpPr>
            <a:spLocks noGrp="1"/>
          </p:cNvSpPr>
          <p:nvPr>
            <p:ph type="body" sz="half" idx="2"/>
          </p:nvPr>
        </p:nvSpPr>
        <p:spPr/>
        <p:txBody>
          <a:bodyPr/>
          <a:lstStyle/>
          <a:p>
            <a:endParaRPr lang="en-US" dirty="0"/>
          </a:p>
        </p:txBody>
      </p:sp>
      <p:pic>
        <p:nvPicPr>
          <p:cNvPr id="5" name="Picture 4"/>
          <p:cNvPicPr>
            <a:picLocks noChangeAspect="1"/>
          </p:cNvPicPr>
          <p:nvPr/>
        </p:nvPicPr>
        <p:blipFill>
          <a:blip r:embed="rId2"/>
          <a:stretch>
            <a:fillRect/>
          </a:stretch>
        </p:blipFill>
        <p:spPr>
          <a:xfrm>
            <a:off x="193040" y="2446020"/>
            <a:ext cx="4524730" cy="3274060"/>
          </a:xfrm>
          <a:prstGeom prst="rect">
            <a:avLst/>
          </a:prstGeom>
        </p:spPr>
      </p:pic>
      <p:graphicFrame>
        <p:nvGraphicFramePr>
          <p:cNvPr id="6" name="Table 5"/>
          <p:cNvGraphicFramePr>
            <a:graphicFrameLocks noGrp="1"/>
          </p:cNvGraphicFramePr>
          <p:nvPr>
            <p:extLst>
              <p:ext uri="{D42A27DB-BD31-4B8C-83A1-F6EECF244321}">
                <p14:modId xmlns:p14="http://schemas.microsoft.com/office/powerpoint/2010/main" val="1974546151"/>
              </p:ext>
            </p:extLst>
          </p:nvPr>
        </p:nvGraphicFramePr>
        <p:xfrm>
          <a:off x="5467349" y="1535220"/>
          <a:ext cx="5141700" cy="4000710"/>
        </p:xfrm>
        <a:graphic>
          <a:graphicData uri="http://schemas.openxmlformats.org/drawingml/2006/table">
            <a:tbl>
              <a:tblPr firstRow="1" bandRow="1">
                <a:tableStyleId>{5C22544A-7EE6-4342-B048-85BDC9FD1C3A}</a:tableStyleId>
              </a:tblPr>
              <a:tblGrid>
                <a:gridCol w="2570850"/>
                <a:gridCol w="2570850"/>
              </a:tblGrid>
              <a:tr h="435435">
                <a:tc>
                  <a:txBody>
                    <a:bodyPr/>
                    <a:lstStyle/>
                    <a:p>
                      <a:r>
                        <a:rPr lang="en-US" dirty="0" smtClean="0"/>
                        <a:t>Coconut</a:t>
                      </a:r>
                      <a:r>
                        <a:rPr lang="en-US" baseline="0" dirty="0" smtClean="0"/>
                        <a:t> oil</a:t>
                      </a:r>
                      <a:endParaRPr lang="en-US" dirty="0"/>
                    </a:p>
                  </a:txBody>
                  <a:tcPr>
                    <a:solidFill>
                      <a:schemeClr val="accent3">
                        <a:lumMod val="60000"/>
                        <a:lumOff val="40000"/>
                      </a:schemeClr>
                    </a:solidFill>
                  </a:tcPr>
                </a:tc>
                <a:tc>
                  <a:txBody>
                    <a:bodyPr/>
                    <a:lstStyle/>
                    <a:p>
                      <a:r>
                        <a:rPr lang="en-US" dirty="0" smtClean="0"/>
                        <a:t>Almond</a:t>
                      </a:r>
                      <a:r>
                        <a:rPr lang="en-US" baseline="0" dirty="0" smtClean="0"/>
                        <a:t> </a:t>
                      </a:r>
                      <a:r>
                        <a:rPr lang="en-US" dirty="0" smtClean="0"/>
                        <a:t>oil</a:t>
                      </a:r>
                      <a:endParaRPr lang="en-US" dirty="0"/>
                    </a:p>
                  </a:txBody>
                  <a:tcPr>
                    <a:solidFill>
                      <a:schemeClr val="accent3">
                        <a:lumMod val="60000"/>
                        <a:lumOff val="40000"/>
                      </a:schemeClr>
                    </a:solidFill>
                  </a:tcPr>
                </a:tc>
              </a:tr>
              <a:tr h="911790">
                <a:tc>
                  <a:txBody>
                    <a:bodyPr/>
                    <a:lstStyle/>
                    <a:p>
                      <a:r>
                        <a:rPr lang="en-US" dirty="0" smtClean="0"/>
                        <a:t>Hair:</a:t>
                      </a:r>
                      <a:r>
                        <a:rPr lang="en-US" baseline="0" dirty="0" smtClean="0"/>
                        <a:t> reduces protein loss and nourishes</a:t>
                      </a:r>
                      <a:endParaRPr lang="en-US" dirty="0"/>
                    </a:p>
                  </a:txBody>
                  <a:tcPr>
                    <a:solidFill>
                      <a:schemeClr val="accent3">
                        <a:lumMod val="60000"/>
                        <a:lumOff val="40000"/>
                      </a:schemeClr>
                    </a:solidFill>
                  </a:tcPr>
                </a:tc>
                <a:tc>
                  <a:txBody>
                    <a:bodyPr/>
                    <a:lstStyle/>
                    <a:p>
                      <a:r>
                        <a:rPr lang="en-US" dirty="0" smtClean="0"/>
                        <a:t>Hair:</a:t>
                      </a:r>
                      <a:r>
                        <a:rPr lang="en-US" baseline="0" dirty="0" smtClean="0"/>
                        <a:t> keeps the hair healthy, control the hair loss</a:t>
                      </a:r>
                      <a:endParaRPr lang="en-US" dirty="0"/>
                    </a:p>
                  </a:txBody>
                  <a:tcPr>
                    <a:solidFill>
                      <a:schemeClr val="accent3">
                        <a:lumMod val="60000"/>
                        <a:lumOff val="40000"/>
                      </a:schemeClr>
                    </a:solidFill>
                  </a:tcPr>
                </a:tc>
              </a:tr>
              <a:tr h="1185327">
                <a:tc>
                  <a:txBody>
                    <a:bodyPr/>
                    <a:lstStyle/>
                    <a:p>
                      <a:r>
                        <a:rPr lang="en-US" dirty="0" smtClean="0"/>
                        <a:t>Skin: prevents wrinkles and</a:t>
                      </a:r>
                      <a:r>
                        <a:rPr lang="en-US" baseline="0" dirty="0" smtClean="0"/>
                        <a:t> dryness</a:t>
                      </a:r>
                      <a:endParaRPr lang="en-US" dirty="0"/>
                    </a:p>
                  </a:txBody>
                  <a:tcPr>
                    <a:solidFill>
                      <a:schemeClr val="accent3">
                        <a:lumMod val="60000"/>
                        <a:lumOff val="40000"/>
                      </a:schemeClr>
                    </a:solidFill>
                  </a:tcPr>
                </a:tc>
                <a:tc>
                  <a:txBody>
                    <a:bodyPr/>
                    <a:lstStyle/>
                    <a:p>
                      <a:r>
                        <a:rPr lang="en-US" dirty="0" smtClean="0"/>
                        <a:t>Skin: aids in reducing appearance of age spots and fine lines , treat skin rashes</a:t>
                      </a:r>
                      <a:endParaRPr lang="en-US" dirty="0"/>
                    </a:p>
                  </a:txBody>
                  <a:tcPr>
                    <a:solidFill>
                      <a:schemeClr val="accent3">
                        <a:lumMod val="60000"/>
                        <a:lumOff val="40000"/>
                      </a:schemeClr>
                    </a:solidFill>
                  </a:tcPr>
                </a:tc>
              </a:tr>
              <a:tr h="822075">
                <a:tc>
                  <a:txBody>
                    <a:bodyPr/>
                    <a:lstStyle/>
                    <a:p>
                      <a:r>
                        <a:rPr lang="en-US" dirty="0" smtClean="0"/>
                        <a:t>Immunity</a:t>
                      </a:r>
                      <a:r>
                        <a:rPr lang="en-US" baseline="0" dirty="0" smtClean="0"/>
                        <a:t>: Strengthens immune system</a:t>
                      </a:r>
                      <a:endParaRPr lang="en-US" dirty="0"/>
                    </a:p>
                  </a:txBody>
                  <a:tcPr>
                    <a:solidFill>
                      <a:schemeClr val="accent3">
                        <a:lumMod val="60000"/>
                        <a:lumOff val="40000"/>
                      </a:schemeClr>
                    </a:solidFill>
                  </a:tcPr>
                </a:tc>
                <a:tc>
                  <a:txBody>
                    <a:bodyPr/>
                    <a:lstStyle/>
                    <a:p>
                      <a:r>
                        <a:rPr lang="en-US" dirty="0" smtClean="0"/>
                        <a:t>For</a:t>
                      </a:r>
                      <a:r>
                        <a:rPr lang="en-US" baseline="0" dirty="0" smtClean="0"/>
                        <a:t> muscle aches and fatigue</a:t>
                      </a:r>
                      <a:endParaRPr lang="en-US" dirty="0"/>
                    </a:p>
                  </a:txBody>
                  <a:tcPr>
                    <a:solidFill>
                      <a:schemeClr val="accent3">
                        <a:lumMod val="60000"/>
                        <a:lumOff val="40000"/>
                      </a:schemeClr>
                    </a:solidFill>
                  </a:tcPr>
                </a:tc>
              </a:tr>
              <a:tr h="638253">
                <a:tc>
                  <a:txBody>
                    <a:bodyPr/>
                    <a:lstStyle/>
                    <a:p>
                      <a:r>
                        <a:rPr lang="en-US" dirty="0" smtClean="0"/>
                        <a:t>Eliminates mental fatigue</a:t>
                      </a:r>
                      <a:endParaRPr lang="en-US" dirty="0"/>
                    </a:p>
                  </a:txBody>
                  <a:tcPr>
                    <a:solidFill>
                      <a:schemeClr val="accent3">
                        <a:lumMod val="60000"/>
                        <a:lumOff val="40000"/>
                      </a:schemeClr>
                    </a:solidFill>
                  </a:tcPr>
                </a:tc>
                <a:tc>
                  <a:txBody>
                    <a:bodyPr/>
                    <a:lstStyle/>
                    <a:p>
                      <a:r>
                        <a:rPr lang="en-US" dirty="0" smtClean="0"/>
                        <a:t>Relieve</a:t>
                      </a:r>
                      <a:r>
                        <a:rPr lang="en-US" baseline="0" dirty="0" smtClean="0"/>
                        <a:t> eczema and psoriasis</a:t>
                      </a:r>
                      <a:endParaRPr lang="en-US" dirty="0"/>
                    </a:p>
                  </a:txBody>
                  <a:tcPr>
                    <a:solidFill>
                      <a:schemeClr val="accent3">
                        <a:lumMod val="60000"/>
                        <a:lumOff val="40000"/>
                      </a:schemeClr>
                    </a:solidFill>
                  </a:tcPr>
                </a:tc>
              </a:tr>
            </a:tbl>
          </a:graphicData>
        </a:graphic>
      </p:graphicFrame>
    </p:spTree>
    <p:extLst>
      <p:ext uri="{BB962C8B-B14F-4D97-AF65-F5344CB8AC3E}">
        <p14:creationId xmlns:p14="http://schemas.microsoft.com/office/powerpoint/2010/main" val="153097338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100" cy="1372727"/>
          </a:xfrm>
        </p:spPr>
        <p:txBody>
          <a:bodyPr>
            <a:normAutofit/>
          </a:bodyPr>
          <a:lstStyle/>
          <a:p>
            <a:r>
              <a:rPr lang="en-US" dirty="0"/>
              <a:t>P</a:t>
            </a:r>
            <a:r>
              <a:rPr lang="en-US" dirty="0" smtClean="0"/>
              <a:t>sychological </a:t>
            </a:r>
            <a:r>
              <a:rPr lang="en-US" dirty="0" smtClean="0"/>
              <a:t>benefits </a:t>
            </a:r>
            <a:endParaRPr lang="en-US" dirty="0"/>
          </a:p>
        </p:txBody>
      </p:sp>
      <p:sp>
        <p:nvSpPr>
          <p:cNvPr id="3" name="Content Placeholder 2"/>
          <p:cNvSpPr>
            <a:spLocks noGrp="1"/>
          </p:cNvSpPr>
          <p:nvPr>
            <p:ph idx="1"/>
          </p:nvPr>
        </p:nvSpPr>
        <p:spPr>
          <a:xfrm>
            <a:off x="5183188" y="987425"/>
            <a:ext cx="7008812" cy="5591175"/>
          </a:xfrm>
        </p:spPr>
        <p:txBody>
          <a:bodyPr/>
          <a:lstStyle/>
          <a:p>
            <a:r>
              <a:rPr lang="en-US" dirty="0" smtClean="0"/>
              <a:t>Calming for the spirit </a:t>
            </a:r>
          </a:p>
          <a:p>
            <a:r>
              <a:rPr lang="en-US" dirty="0" smtClean="0"/>
              <a:t>Relieves stress</a:t>
            </a:r>
          </a:p>
          <a:p>
            <a:r>
              <a:rPr lang="en-US" dirty="0" smtClean="0"/>
              <a:t>Relaxes the mind</a:t>
            </a:r>
          </a:p>
          <a:p>
            <a:r>
              <a:rPr lang="en-US" dirty="0" smtClean="0"/>
              <a:t>Relieves depression by stimulating the endorphins</a:t>
            </a:r>
          </a:p>
          <a:p>
            <a:r>
              <a:rPr lang="en-US" dirty="0" smtClean="0"/>
              <a:t>Disturbed sleep and insomnia </a:t>
            </a:r>
            <a:endParaRPr lang="en-US" dirty="0"/>
          </a:p>
        </p:txBody>
      </p:sp>
      <p:sp>
        <p:nvSpPr>
          <p:cNvPr id="4" name="Text Placeholder 3"/>
          <p:cNvSpPr>
            <a:spLocks noGrp="1"/>
          </p:cNvSpPr>
          <p:nvPr>
            <p:ph type="body" sz="half" idx="2"/>
          </p:nvPr>
        </p:nvSpPr>
        <p:spPr/>
        <p:txBody>
          <a:bodyPr/>
          <a:lstStyle/>
          <a:p>
            <a:endParaRPr lang="en-US"/>
          </a:p>
        </p:txBody>
      </p:sp>
      <p:pic>
        <p:nvPicPr>
          <p:cNvPr id="6" name="Picture 5"/>
          <p:cNvPicPr>
            <a:picLocks noChangeAspect="1"/>
          </p:cNvPicPr>
          <p:nvPr/>
        </p:nvPicPr>
        <p:blipFill>
          <a:blip r:embed="rId2"/>
          <a:stretch>
            <a:fillRect/>
          </a:stretch>
        </p:blipFill>
        <p:spPr>
          <a:xfrm>
            <a:off x="255942" y="2171700"/>
            <a:ext cx="4461829" cy="3281972"/>
          </a:xfrm>
          <a:prstGeom prst="rect">
            <a:avLst/>
          </a:prstGeom>
          <a:effectLst>
            <a:glow rad="127000">
              <a:srgbClr val="92D050"/>
            </a:glow>
            <a:softEdge rad="317500"/>
          </a:effectLst>
        </p:spPr>
      </p:pic>
    </p:spTree>
    <p:extLst>
      <p:ext uri="{BB962C8B-B14F-4D97-AF65-F5344CB8AC3E}">
        <p14:creationId xmlns:p14="http://schemas.microsoft.com/office/powerpoint/2010/main" val="17997667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1131427"/>
          </a:xfrm>
        </p:spPr>
        <p:txBody>
          <a:bodyPr>
            <a:normAutofit/>
          </a:bodyPr>
          <a:lstStyle/>
          <a:p>
            <a:r>
              <a:rPr lang="en-US" dirty="0" smtClean="0"/>
              <a:t>Physical </a:t>
            </a:r>
            <a:r>
              <a:rPr lang="en-US" dirty="0" smtClean="0"/>
              <a:t>benefits</a:t>
            </a:r>
            <a:endParaRPr lang="en-US" dirty="0"/>
          </a:p>
        </p:txBody>
      </p:sp>
      <p:sp>
        <p:nvSpPr>
          <p:cNvPr id="3" name="Content Placeholder 2"/>
          <p:cNvSpPr>
            <a:spLocks noGrp="1"/>
          </p:cNvSpPr>
          <p:nvPr>
            <p:ph idx="1"/>
          </p:nvPr>
        </p:nvSpPr>
        <p:spPr>
          <a:xfrm>
            <a:off x="5183188" y="987425"/>
            <a:ext cx="7008812" cy="4873625"/>
          </a:xfrm>
        </p:spPr>
        <p:txBody>
          <a:bodyPr>
            <a:normAutofit fontScale="77500" lnSpcReduction="20000"/>
          </a:bodyPr>
          <a:lstStyle/>
          <a:p>
            <a:r>
              <a:rPr lang="en-US" dirty="0" smtClean="0"/>
              <a:t>Boost</a:t>
            </a:r>
            <a:r>
              <a:rPr lang="en-US" dirty="0" smtClean="0"/>
              <a:t> </a:t>
            </a:r>
            <a:r>
              <a:rPr lang="en-US" dirty="0" smtClean="0"/>
              <a:t>hair growth by </a:t>
            </a:r>
            <a:r>
              <a:rPr lang="en-US" dirty="0" smtClean="0"/>
              <a:t>rising the </a:t>
            </a:r>
            <a:r>
              <a:rPr lang="en-US" dirty="0" smtClean="0"/>
              <a:t>oxygen level in </a:t>
            </a:r>
            <a:r>
              <a:rPr lang="en-US" dirty="0" smtClean="0"/>
              <a:t>the hair </a:t>
            </a:r>
            <a:r>
              <a:rPr lang="en-US" dirty="0" smtClean="0"/>
              <a:t>follicles </a:t>
            </a:r>
            <a:r>
              <a:rPr lang="en-US" dirty="0" smtClean="0"/>
              <a:t>which stimulates health and growth;</a:t>
            </a:r>
          </a:p>
          <a:p>
            <a:endParaRPr lang="en-US" dirty="0" smtClean="0"/>
          </a:p>
          <a:p>
            <a:r>
              <a:rPr lang="en-US" dirty="0" smtClean="0"/>
              <a:t>Eases migraines and headaches by releasing build-up tension in the head and neck area relieving muscles</a:t>
            </a:r>
          </a:p>
          <a:p>
            <a:endParaRPr lang="en-US" dirty="0"/>
          </a:p>
          <a:p>
            <a:r>
              <a:rPr lang="en-US" dirty="0" smtClean="0"/>
              <a:t>Stimulates lymphatic drainage </a:t>
            </a:r>
            <a:r>
              <a:rPr lang="en-US" dirty="0" smtClean="0"/>
              <a:t>while </a:t>
            </a:r>
            <a:r>
              <a:rPr lang="en-US" dirty="0" smtClean="0"/>
              <a:t>circulating </a:t>
            </a:r>
            <a:r>
              <a:rPr lang="en-US" dirty="0" smtClean="0"/>
              <a:t>blood to the neck area</a:t>
            </a:r>
          </a:p>
          <a:p>
            <a:r>
              <a:rPr lang="en-US" dirty="0" smtClean="0"/>
              <a:t>Calms respiratory system, helping asthma</a:t>
            </a:r>
          </a:p>
          <a:p>
            <a:r>
              <a:rPr lang="en-US" dirty="0" smtClean="0"/>
              <a:t>Boost the immune system </a:t>
            </a:r>
          </a:p>
          <a:p>
            <a:r>
              <a:rPr lang="en-US" dirty="0" smtClean="0"/>
              <a:t>Relieves eye strain </a:t>
            </a:r>
          </a:p>
          <a:p>
            <a:r>
              <a:rPr lang="en-US" dirty="0"/>
              <a:t>C</a:t>
            </a:r>
            <a:r>
              <a:rPr lang="en-US" dirty="0" smtClean="0"/>
              <a:t>irculation </a:t>
            </a:r>
            <a:r>
              <a:rPr lang="en-US" dirty="0" smtClean="0"/>
              <a:t>of cerebral spinal </a:t>
            </a:r>
            <a:r>
              <a:rPr lang="en-US" dirty="0" smtClean="0"/>
              <a:t>fluid is likely to improve</a:t>
            </a:r>
            <a:endParaRPr lang="en-US" dirty="0"/>
          </a:p>
        </p:txBody>
      </p:sp>
      <p:sp>
        <p:nvSpPr>
          <p:cNvPr id="4" name="Text Placeholder 3"/>
          <p:cNvSpPr>
            <a:spLocks noGrp="1"/>
          </p:cNvSpPr>
          <p:nvPr>
            <p:ph type="body" sz="half" idx="2"/>
          </p:nvPr>
        </p:nvSpPr>
        <p:spPr/>
        <p:txBody>
          <a:bodyPr/>
          <a:lstStyle/>
          <a:p>
            <a:endParaRPr lang="en-US" dirty="0"/>
          </a:p>
        </p:txBody>
      </p:sp>
      <p:pic>
        <p:nvPicPr>
          <p:cNvPr id="6" name="Picture 5"/>
          <p:cNvPicPr>
            <a:picLocks noChangeAspect="1"/>
          </p:cNvPicPr>
          <p:nvPr/>
        </p:nvPicPr>
        <p:blipFill>
          <a:blip r:embed="rId2"/>
          <a:stretch>
            <a:fillRect/>
          </a:stretch>
        </p:blipFill>
        <p:spPr>
          <a:xfrm>
            <a:off x="676894" y="1776813"/>
            <a:ext cx="3803369" cy="3813679"/>
          </a:xfrm>
          <a:prstGeom prst="rect">
            <a:avLst/>
          </a:prstGeom>
          <a:effectLst>
            <a:glow>
              <a:srgbClr val="92D050">
                <a:alpha val="94000"/>
              </a:srgbClr>
            </a:glow>
            <a:softEdge rad="241300"/>
          </a:effectLst>
        </p:spPr>
      </p:pic>
    </p:spTree>
    <p:extLst>
      <p:ext uri="{BB962C8B-B14F-4D97-AF65-F5344CB8AC3E}">
        <p14:creationId xmlns:p14="http://schemas.microsoft.com/office/powerpoint/2010/main" val="130082296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66818" y="515937"/>
            <a:ext cx="3273099" cy="942975"/>
          </a:xfrm>
        </p:spPr>
        <p:txBody>
          <a:bodyPr>
            <a:normAutofit fontScale="90000"/>
          </a:bodyPr>
          <a:lstStyle/>
          <a:p>
            <a:r>
              <a:rPr lang="en-US" dirty="0" smtClean="0"/>
              <a:t>Is the Head therapy </a:t>
            </a:r>
            <a:r>
              <a:rPr lang="en-US" dirty="0" smtClean="0"/>
              <a:t>suitable for anyone?</a:t>
            </a:r>
            <a:endParaRPr lang="en-US" dirty="0"/>
          </a:p>
        </p:txBody>
      </p:sp>
      <p:sp>
        <p:nvSpPr>
          <p:cNvPr id="3" name="Content Placeholder 2"/>
          <p:cNvSpPr>
            <a:spLocks noGrp="1"/>
          </p:cNvSpPr>
          <p:nvPr>
            <p:ph idx="1"/>
          </p:nvPr>
        </p:nvSpPr>
        <p:spPr/>
        <p:txBody>
          <a:bodyPr>
            <a:normAutofit lnSpcReduction="10000"/>
          </a:bodyPr>
          <a:lstStyle/>
          <a:p>
            <a:r>
              <a:rPr lang="en-US" dirty="0" smtClean="0"/>
              <a:t>The </a:t>
            </a:r>
            <a:r>
              <a:rPr lang="en-US" dirty="0"/>
              <a:t>I</a:t>
            </a:r>
            <a:r>
              <a:rPr lang="en-US" dirty="0" smtClean="0"/>
              <a:t>ndian Head massage is a safe and effective treatment, however can be unsuitable for people that had recent head or neck injuries;</a:t>
            </a:r>
          </a:p>
          <a:p>
            <a:r>
              <a:rPr lang="en-US" dirty="0" smtClean="0"/>
              <a:t> pregnant clients can be advised to start the therapy after the 1</a:t>
            </a:r>
            <a:r>
              <a:rPr lang="en-US" baseline="30000" dirty="0" smtClean="0"/>
              <a:t>st</a:t>
            </a:r>
            <a:r>
              <a:rPr lang="en-US" dirty="0" smtClean="0"/>
              <a:t> semester of the pregnancy ;</a:t>
            </a:r>
          </a:p>
          <a:p>
            <a:r>
              <a:rPr lang="en-US" dirty="0" smtClean="0"/>
              <a:t>Clients with epilepsy, high or low blood pressure are advised to avoid the head massage therapy, due to the level of stimulation.</a:t>
            </a:r>
            <a:endParaRPr lang="en-US" dirty="0"/>
          </a:p>
        </p:txBody>
      </p:sp>
      <p:sp>
        <p:nvSpPr>
          <p:cNvPr id="4" name="Text Placeholder 3"/>
          <p:cNvSpPr>
            <a:spLocks noGrp="1"/>
          </p:cNvSpPr>
          <p:nvPr>
            <p:ph type="body" sz="half" idx="2"/>
          </p:nvPr>
        </p:nvSpPr>
        <p:spPr>
          <a:xfrm>
            <a:off x="1631092" y="3064476"/>
            <a:ext cx="3140934" cy="568410"/>
          </a:xfrm>
        </p:spPr>
        <p:txBody>
          <a:bodyPr/>
          <a:lstStyle/>
          <a:p>
            <a:endParaRPr lang="en-US" dirty="0"/>
          </a:p>
        </p:txBody>
      </p:sp>
      <p:pic>
        <p:nvPicPr>
          <p:cNvPr id="5" name="Picture 4"/>
          <p:cNvPicPr>
            <a:picLocks noChangeAspect="1"/>
          </p:cNvPicPr>
          <p:nvPr/>
        </p:nvPicPr>
        <p:blipFill>
          <a:blip r:embed="rId2"/>
          <a:stretch>
            <a:fillRect/>
          </a:stretch>
        </p:blipFill>
        <p:spPr>
          <a:xfrm>
            <a:off x="1" y="2125910"/>
            <a:ext cx="5601232" cy="3286349"/>
          </a:xfrm>
          <a:prstGeom prst="rect">
            <a:avLst/>
          </a:prstGeom>
          <a:effectLst>
            <a:softEdge rad="330200"/>
          </a:effectLst>
        </p:spPr>
      </p:pic>
    </p:spTree>
    <p:extLst>
      <p:ext uri="{BB962C8B-B14F-4D97-AF65-F5344CB8AC3E}">
        <p14:creationId xmlns:p14="http://schemas.microsoft.com/office/powerpoint/2010/main" val="23843953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Indian head massage – used in health care field</a:t>
            </a:r>
            <a:endParaRPr lang="en-US" dirty="0"/>
          </a:p>
        </p:txBody>
      </p:sp>
      <p:sp>
        <p:nvSpPr>
          <p:cNvPr id="3" name="Content Placeholder 2"/>
          <p:cNvSpPr>
            <a:spLocks noGrp="1"/>
          </p:cNvSpPr>
          <p:nvPr>
            <p:ph idx="1"/>
          </p:nvPr>
        </p:nvSpPr>
        <p:spPr>
          <a:xfrm>
            <a:off x="5029200" y="798973"/>
            <a:ext cx="7162800" cy="4325920"/>
          </a:xfrm>
        </p:spPr>
        <p:txBody>
          <a:bodyPr>
            <a:noAutofit/>
          </a:bodyPr>
          <a:lstStyle/>
          <a:p>
            <a:r>
              <a:rPr lang="en-US" sz="2400" dirty="0" smtClean="0"/>
              <a:t>Patients with cancer often uses the Indian head massage as a complementary therapy to improve the quality of life and to reduce their symptom associated with the cancer treatment;</a:t>
            </a:r>
          </a:p>
          <a:p>
            <a:r>
              <a:rPr lang="en-US" sz="2400" dirty="0" smtClean="0"/>
              <a:t>Researches carried in mental health units concluded that the Indian head massage have positive psychological and physical effects;</a:t>
            </a:r>
          </a:p>
          <a:p>
            <a:r>
              <a:rPr lang="en-US" sz="2400" dirty="0" smtClean="0"/>
              <a:t>The Indian head massage became popular in care homes or other palliative centers, for those clients the massage will be adapted to their fragile skin and other underlying conditions.</a:t>
            </a:r>
            <a:endParaRPr lang="en-US" sz="2400" dirty="0"/>
          </a:p>
        </p:txBody>
      </p:sp>
      <p:sp>
        <p:nvSpPr>
          <p:cNvPr id="4" name="Text Placeholder 3"/>
          <p:cNvSpPr>
            <a:spLocks noGrp="1"/>
          </p:cNvSpPr>
          <p:nvPr>
            <p:ph type="body" sz="half" idx="2"/>
          </p:nvPr>
        </p:nvSpPr>
        <p:spPr/>
        <p:txBody>
          <a:bodyPr/>
          <a:lstStyle/>
          <a:p>
            <a:endParaRPr lang="en-US" dirty="0"/>
          </a:p>
        </p:txBody>
      </p:sp>
      <p:sp>
        <p:nvSpPr>
          <p:cNvPr id="6" name="TextBox 5"/>
          <p:cNvSpPr txBox="1"/>
          <p:nvPr/>
        </p:nvSpPr>
        <p:spPr>
          <a:xfrm>
            <a:off x="5458530" y="5124892"/>
            <a:ext cx="5996869" cy="369332"/>
          </a:xfrm>
          <a:prstGeom prst="rect">
            <a:avLst/>
          </a:prstGeom>
          <a:noFill/>
        </p:spPr>
        <p:txBody>
          <a:bodyPr wrap="square" rtlCol="0">
            <a:spAutoFit/>
          </a:bodyPr>
          <a:lstStyle/>
          <a:p>
            <a:r>
              <a:rPr lang="en-US" dirty="0" smtClean="0"/>
              <a:t>(</a:t>
            </a:r>
            <a:r>
              <a:rPr lang="en-US" dirty="0" err="1" smtClean="0"/>
              <a:t>Horneber</a:t>
            </a:r>
            <a:r>
              <a:rPr lang="en-US" dirty="0" smtClean="0"/>
              <a:t> et al. 2012)  (Atkinson, 2015)</a:t>
            </a:r>
            <a:endParaRPr lang="en-US" dirty="0"/>
          </a:p>
        </p:txBody>
      </p:sp>
      <p:pic>
        <p:nvPicPr>
          <p:cNvPr id="8" name="Picture 7"/>
          <p:cNvPicPr>
            <a:picLocks noChangeAspect="1"/>
          </p:cNvPicPr>
          <p:nvPr/>
        </p:nvPicPr>
        <p:blipFill>
          <a:blip r:embed="rId2">
            <a:extLst>
              <a:ext uri="{BEBA8EAE-BF5A-486C-A8C5-ECC9F3942E4B}">
                <a14:imgProps xmlns:a14="http://schemas.microsoft.com/office/drawing/2010/main">
                  <a14:imgLayer r:embed="rId3">
                    <a14:imgEffect>
                      <a14:saturation sat="96000"/>
                    </a14:imgEffect>
                  </a14:imgLayer>
                </a14:imgProps>
              </a:ext>
            </a:extLst>
          </a:blip>
          <a:stretch>
            <a:fillRect/>
          </a:stretch>
        </p:blipFill>
        <p:spPr>
          <a:xfrm>
            <a:off x="153282" y="2057400"/>
            <a:ext cx="5077937" cy="3811588"/>
          </a:xfrm>
          <a:prstGeom prst="rect">
            <a:avLst/>
          </a:prstGeom>
          <a:solidFill>
            <a:srgbClr val="92D050">
              <a:alpha val="0"/>
            </a:srgbClr>
          </a:solidFill>
          <a:effectLst>
            <a:reflection blurRad="50800" stA="0" dist="50800" dir="5400000" sy="-100000" algn="bl" rotWithShape="0"/>
          </a:effectLst>
        </p:spPr>
      </p:pic>
    </p:spTree>
    <p:extLst>
      <p:ext uri="{BB962C8B-B14F-4D97-AF65-F5344CB8AC3E}">
        <p14:creationId xmlns:p14="http://schemas.microsoft.com/office/powerpoint/2010/main" val="105945607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bg>
      <p:bgPr>
        <a:solidFill>
          <a:srgbClr val="92D050"/>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Indian head massage- affordable?</a:t>
            </a:r>
            <a:endParaRPr lang="en-US" dirty="0"/>
          </a:p>
        </p:txBody>
      </p:sp>
      <p:sp>
        <p:nvSpPr>
          <p:cNvPr id="3" name="Content Placeholder 2"/>
          <p:cNvSpPr>
            <a:spLocks noGrp="1"/>
          </p:cNvSpPr>
          <p:nvPr>
            <p:ph idx="1"/>
          </p:nvPr>
        </p:nvSpPr>
        <p:spPr>
          <a:xfrm>
            <a:off x="5043714" y="457200"/>
            <a:ext cx="7148286" cy="5527963"/>
          </a:xfrm>
        </p:spPr>
        <p:txBody>
          <a:bodyPr>
            <a:normAutofit fontScale="92500" lnSpcReduction="20000"/>
          </a:bodyPr>
          <a:lstStyle/>
          <a:p>
            <a:pPr marL="0" marR="0" lvl="0" indent="0" defTabSz="914400" eaLnBrk="1" fontAlgn="auto" latinLnBrk="0" hangingPunct="1">
              <a:lnSpc>
                <a:spcPct val="100000"/>
              </a:lnSpc>
              <a:spcBef>
                <a:spcPts val="0"/>
              </a:spcBef>
              <a:spcAft>
                <a:spcPts val="0"/>
              </a:spcAft>
              <a:buClrTx/>
              <a:buSzTx/>
              <a:buFontTx/>
              <a:buNone/>
              <a:tabLst/>
              <a:defRPr/>
            </a:pPr>
            <a:r>
              <a:rPr lang="en-US" dirty="0" smtClean="0"/>
              <a:t>The duration of a head massage is between 30-45 minutes and a session costs between £50-£75;</a:t>
            </a:r>
          </a:p>
          <a:p>
            <a:pPr marL="0" marR="0" lvl="0" indent="0" defTabSz="914400" eaLnBrk="1" fontAlgn="auto" latinLnBrk="0" hangingPunct="1">
              <a:lnSpc>
                <a:spcPct val="100000"/>
              </a:lnSpc>
              <a:spcBef>
                <a:spcPts val="0"/>
              </a:spcBef>
              <a:spcAft>
                <a:spcPts val="0"/>
              </a:spcAft>
              <a:buClrTx/>
              <a:buSzTx/>
              <a:buFontTx/>
              <a:buNone/>
              <a:tabLst/>
              <a:defRPr/>
            </a:pPr>
            <a:endParaRPr lang="en-US" dirty="0" smtClean="0"/>
          </a:p>
          <a:p>
            <a:pPr marL="0" marR="0" lvl="0" indent="0" defTabSz="914400" eaLnBrk="1" fontAlgn="auto" latinLnBrk="0" hangingPunct="1">
              <a:lnSpc>
                <a:spcPct val="100000"/>
              </a:lnSpc>
              <a:spcBef>
                <a:spcPts val="0"/>
              </a:spcBef>
              <a:spcAft>
                <a:spcPts val="0"/>
              </a:spcAft>
              <a:buClrTx/>
              <a:buSzTx/>
              <a:buFontTx/>
              <a:buNone/>
              <a:tabLst/>
              <a:defRPr/>
            </a:pPr>
            <a:r>
              <a:rPr lang="en-US" dirty="0" smtClean="0"/>
              <a:t>The Indian Head Massage can be carried successful and effectively at home:</a:t>
            </a:r>
          </a:p>
          <a:p>
            <a:pPr marL="0" marR="0" lvl="0" indent="0" defTabSz="914400" eaLnBrk="1" fontAlgn="auto" latinLnBrk="0" hangingPunct="1">
              <a:lnSpc>
                <a:spcPct val="100000"/>
              </a:lnSpc>
              <a:spcBef>
                <a:spcPts val="0"/>
              </a:spcBef>
              <a:spcAft>
                <a:spcPts val="0"/>
              </a:spcAft>
              <a:buClrTx/>
              <a:buSzTx/>
              <a:buFontTx/>
              <a:buNone/>
              <a:tabLst/>
              <a:defRPr/>
            </a:pPr>
            <a:endParaRPr lang="en-US" dirty="0" smtClean="0"/>
          </a:p>
          <a:p>
            <a:pPr marL="0" marR="0" lvl="0" indent="0" defTabSz="914400" eaLnBrk="1" fontAlgn="auto" latinLnBrk="0" hangingPunct="1">
              <a:lnSpc>
                <a:spcPct val="100000"/>
              </a:lnSpc>
              <a:spcBef>
                <a:spcPts val="0"/>
              </a:spcBef>
              <a:spcAft>
                <a:spcPts val="0"/>
              </a:spcAft>
              <a:buClrTx/>
              <a:buSzTx/>
              <a:buFontTx/>
              <a:buNone/>
              <a:tabLst/>
              <a:defRPr/>
            </a:pPr>
            <a:r>
              <a:rPr lang="en-US" dirty="0" smtClean="0"/>
              <a:t>-prepare the required amount of oil </a:t>
            </a:r>
          </a:p>
          <a:p>
            <a:pPr marL="0" marR="0" lvl="0" indent="0" defTabSz="914400" eaLnBrk="1" fontAlgn="auto" latinLnBrk="0" hangingPunct="1">
              <a:lnSpc>
                <a:spcPct val="100000"/>
              </a:lnSpc>
              <a:spcBef>
                <a:spcPts val="0"/>
              </a:spcBef>
              <a:spcAft>
                <a:spcPts val="0"/>
              </a:spcAft>
              <a:buClrTx/>
              <a:buSzTx/>
              <a:buFontTx/>
              <a:buNone/>
              <a:tabLst/>
              <a:defRPr/>
            </a:pPr>
            <a:r>
              <a:rPr lang="en-US" dirty="0" smtClean="0"/>
              <a:t>-make sections in your hair by using a comb</a:t>
            </a:r>
          </a:p>
          <a:p>
            <a:pPr marL="0" marR="0" lvl="0" indent="0" defTabSz="914400" eaLnBrk="1" fontAlgn="auto" latinLnBrk="0" hangingPunct="1">
              <a:lnSpc>
                <a:spcPct val="100000"/>
              </a:lnSpc>
              <a:spcBef>
                <a:spcPts val="0"/>
              </a:spcBef>
              <a:spcAft>
                <a:spcPts val="0"/>
              </a:spcAft>
              <a:buClrTx/>
              <a:buSzTx/>
              <a:buFontTx/>
              <a:buNone/>
              <a:tabLst/>
              <a:defRPr/>
            </a:pPr>
            <a:r>
              <a:rPr lang="en-US" dirty="0" smtClean="0"/>
              <a:t>-using the tips of the fingers, work up the oil on the scalp in circular motions, slowly and gentle</a:t>
            </a:r>
          </a:p>
          <a:p>
            <a:pPr marL="0" marR="0" lvl="0" indent="0" defTabSz="914400" eaLnBrk="1" fontAlgn="auto" latinLnBrk="0" hangingPunct="1">
              <a:lnSpc>
                <a:spcPct val="100000"/>
              </a:lnSpc>
              <a:spcBef>
                <a:spcPts val="0"/>
              </a:spcBef>
              <a:spcAft>
                <a:spcPts val="0"/>
              </a:spcAft>
              <a:buClrTx/>
              <a:buSzTx/>
              <a:buFontTx/>
              <a:buNone/>
              <a:tabLst/>
              <a:defRPr/>
            </a:pPr>
            <a:r>
              <a:rPr lang="en-US" dirty="0" smtClean="0"/>
              <a:t>-massage gentle the back of the neck and ears </a:t>
            </a:r>
          </a:p>
          <a:p>
            <a:pPr marL="0" marR="0" lvl="0" indent="0" defTabSz="914400" eaLnBrk="1" fontAlgn="auto" latinLnBrk="0" hangingPunct="1">
              <a:lnSpc>
                <a:spcPct val="100000"/>
              </a:lnSpc>
              <a:spcBef>
                <a:spcPts val="0"/>
              </a:spcBef>
              <a:spcAft>
                <a:spcPts val="0"/>
              </a:spcAft>
              <a:buClrTx/>
              <a:buSzTx/>
              <a:buFontTx/>
              <a:buNone/>
              <a:tabLst/>
              <a:defRPr/>
            </a:pPr>
            <a:endParaRPr lang="en-US" dirty="0" smtClean="0"/>
          </a:p>
        </p:txBody>
      </p:sp>
      <p:sp>
        <p:nvSpPr>
          <p:cNvPr id="4" name="Text Placeholder 3"/>
          <p:cNvSpPr>
            <a:spLocks noGrp="1"/>
          </p:cNvSpPr>
          <p:nvPr>
            <p:ph type="body" sz="half" idx="2"/>
          </p:nvPr>
        </p:nvSpPr>
        <p:spPr>
          <a:xfrm>
            <a:off x="839788" y="2989872"/>
            <a:ext cx="3932237" cy="2879116"/>
          </a:xfrm>
        </p:spPr>
        <p:txBody>
          <a:bodyPr/>
          <a:lstStyle/>
          <a:p>
            <a:endParaRPr lang="en-US" dirty="0"/>
          </a:p>
        </p:txBody>
      </p:sp>
      <p:pic>
        <p:nvPicPr>
          <p:cNvPr id="5" name="Picture 4"/>
          <p:cNvPicPr>
            <a:picLocks noChangeAspect="1"/>
          </p:cNvPicPr>
          <p:nvPr/>
        </p:nvPicPr>
        <p:blipFill>
          <a:blip r:embed="rId3"/>
          <a:stretch>
            <a:fillRect/>
          </a:stretch>
        </p:blipFill>
        <p:spPr>
          <a:xfrm>
            <a:off x="599258" y="2431731"/>
            <a:ext cx="4308612" cy="2995292"/>
          </a:xfrm>
          <a:prstGeom prst="rect">
            <a:avLst/>
          </a:prstGeom>
          <a:effectLst>
            <a:softEdge rad="190500"/>
          </a:effectLst>
        </p:spPr>
      </p:pic>
    </p:spTree>
    <p:extLst>
      <p:ext uri="{BB962C8B-B14F-4D97-AF65-F5344CB8AC3E}">
        <p14:creationId xmlns:p14="http://schemas.microsoft.com/office/powerpoint/2010/main" val="14568078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92D050">
            <a:alpha val="90000"/>
          </a:srgb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8135" y="533579"/>
            <a:ext cx="4051020" cy="1086977"/>
          </a:xfrm>
        </p:spPr>
        <p:txBody>
          <a:bodyPr/>
          <a:lstStyle/>
          <a:p>
            <a:r>
              <a:rPr lang="en-US" smtClean="0"/>
              <a:t> </a:t>
            </a:r>
            <a:r>
              <a:rPr lang="en-US" dirty="0"/>
              <a:t>C</a:t>
            </a:r>
            <a:r>
              <a:rPr lang="en-US" smtClean="0"/>
              <a:t>onclusion </a:t>
            </a:r>
            <a:endParaRPr lang="en-US" dirty="0"/>
          </a:p>
        </p:txBody>
      </p:sp>
      <p:sp>
        <p:nvSpPr>
          <p:cNvPr id="3" name="Content Placeholder 2"/>
          <p:cNvSpPr>
            <a:spLocks noGrp="1"/>
          </p:cNvSpPr>
          <p:nvPr>
            <p:ph idx="1"/>
          </p:nvPr>
        </p:nvSpPr>
        <p:spPr>
          <a:xfrm>
            <a:off x="5020539" y="468774"/>
            <a:ext cx="7171461" cy="4984898"/>
          </a:xfrm>
        </p:spPr>
        <p:txBody>
          <a:bodyPr>
            <a:normAutofit fontScale="92500" lnSpcReduction="20000"/>
          </a:bodyPr>
          <a:lstStyle/>
          <a:p>
            <a:r>
              <a:rPr lang="en-US" dirty="0" smtClean="0"/>
              <a:t>Indian head massage is a developed tradition from Ayurveda, that uses distinctive methods and techniques of treatment;</a:t>
            </a:r>
          </a:p>
          <a:p>
            <a:endParaRPr lang="en-US" dirty="0" smtClean="0"/>
          </a:p>
          <a:p>
            <a:r>
              <a:rPr lang="en-US" dirty="0"/>
              <a:t>H</a:t>
            </a:r>
            <a:r>
              <a:rPr lang="en-US" dirty="0" smtClean="0"/>
              <a:t>ead massage is good for relieving stress , fatigue, insomnia, headaches and migraines;</a:t>
            </a:r>
          </a:p>
          <a:p>
            <a:endParaRPr lang="en-US" dirty="0" smtClean="0"/>
          </a:p>
          <a:p>
            <a:r>
              <a:rPr lang="en-US" dirty="0" smtClean="0"/>
              <a:t>The Indian therapy can be a </a:t>
            </a:r>
            <a:r>
              <a:rPr lang="en-US" dirty="0"/>
              <a:t>helpful form of pain </a:t>
            </a:r>
            <a:r>
              <a:rPr lang="en-US" dirty="0" smtClean="0"/>
              <a:t>relieve, where agreed with the doctors; </a:t>
            </a:r>
          </a:p>
        </p:txBody>
      </p:sp>
      <p:sp>
        <p:nvSpPr>
          <p:cNvPr id="4" name="Text Placeholder 3"/>
          <p:cNvSpPr>
            <a:spLocks noGrp="1"/>
          </p:cNvSpPr>
          <p:nvPr>
            <p:ph type="body" sz="half" idx="2"/>
          </p:nvPr>
        </p:nvSpPr>
        <p:spPr>
          <a:xfrm flipH="1">
            <a:off x="1041400" y="2057400"/>
            <a:ext cx="3676371" cy="3396272"/>
          </a:xfrm>
        </p:spPr>
        <p:txBody>
          <a:bodyPr>
            <a:normAutofit/>
          </a:bodyPr>
          <a:lstStyle/>
          <a:p>
            <a:endParaRPr lang="en-US" dirty="0"/>
          </a:p>
        </p:txBody>
      </p:sp>
      <p:pic>
        <p:nvPicPr>
          <p:cNvPr id="5" name="Picture 4"/>
          <p:cNvPicPr>
            <a:picLocks noChangeAspect="1"/>
          </p:cNvPicPr>
          <p:nvPr/>
        </p:nvPicPr>
        <p:blipFill>
          <a:blip r:embed="rId2"/>
          <a:stretch>
            <a:fillRect/>
          </a:stretch>
        </p:blipFill>
        <p:spPr>
          <a:xfrm>
            <a:off x="348091" y="1327966"/>
            <a:ext cx="5074514" cy="4855139"/>
          </a:xfrm>
          <a:prstGeom prst="rect">
            <a:avLst/>
          </a:prstGeom>
          <a:effectLst>
            <a:glow>
              <a:srgbClr val="92D050"/>
            </a:glow>
            <a:softEdge rad="520700"/>
          </a:effectLst>
        </p:spPr>
      </p:pic>
      <p:sp>
        <p:nvSpPr>
          <p:cNvPr id="6" name="TextBox 5"/>
          <p:cNvSpPr txBox="1"/>
          <p:nvPr/>
        </p:nvSpPr>
        <p:spPr>
          <a:xfrm>
            <a:off x="5422605" y="5453672"/>
            <a:ext cx="5847907" cy="369332"/>
          </a:xfrm>
          <a:prstGeom prst="rect">
            <a:avLst/>
          </a:prstGeom>
          <a:noFill/>
        </p:spPr>
        <p:txBody>
          <a:bodyPr wrap="square" rtlCol="0">
            <a:spAutoFit/>
          </a:bodyPr>
          <a:lstStyle/>
          <a:p>
            <a:r>
              <a:rPr lang="en-US" dirty="0" smtClean="0"/>
              <a:t>(Warrier,2009) </a:t>
            </a:r>
            <a:endParaRPr lang="en-US" dirty="0"/>
          </a:p>
        </p:txBody>
      </p:sp>
    </p:spTree>
    <p:extLst>
      <p:ext uri="{BB962C8B-B14F-4D97-AF65-F5344CB8AC3E}">
        <p14:creationId xmlns:p14="http://schemas.microsoft.com/office/powerpoint/2010/main" val="98357875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5" name="Title 4"/>
          <p:cNvSpPr>
            <a:spLocks noGrp="1"/>
          </p:cNvSpPr>
          <p:nvPr>
            <p:ph type="title"/>
          </p:nvPr>
        </p:nvSpPr>
        <p:spPr>
          <a:xfrm>
            <a:off x="1451579" y="804519"/>
            <a:ext cx="9603275" cy="597561"/>
          </a:xfrm>
        </p:spPr>
        <p:txBody>
          <a:bodyPr>
            <a:normAutofit fontScale="90000"/>
          </a:bodyPr>
          <a:lstStyle/>
          <a:p>
            <a:r>
              <a:rPr lang="en-US" smtClean="0"/>
              <a:t>References:</a:t>
            </a:r>
            <a:endParaRPr lang="en-US"/>
          </a:p>
        </p:txBody>
      </p:sp>
      <p:sp>
        <p:nvSpPr>
          <p:cNvPr id="6" name="Content Placeholder 5"/>
          <p:cNvSpPr>
            <a:spLocks noGrp="1"/>
          </p:cNvSpPr>
          <p:nvPr>
            <p:ph idx="1"/>
          </p:nvPr>
        </p:nvSpPr>
        <p:spPr>
          <a:xfrm>
            <a:off x="330201" y="1402080"/>
            <a:ext cx="10724654" cy="5455920"/>
          </a:xfrm>
        </p:spPr>
        <p:txBody>
          <a:bodyPr>
            <a:normAutofit fontScale="92500" lnSpcReduction="20000"/>
          </a:bodyPr>
          <a:lstStyle/>
          <a:p>
            <a:r>
              <a:rPr lang="en-GB" dirty="0"/>
              <a:t>Atkinson, M. (2015). </a:t>
            </a:r>
            <a:r>
              <a:rPr lang="en-GB" i="1" dirty="0"/>
              <a:t>Gentle and Nurturing Indian Head Massage</a:t>
            </a:r>
            <a:r>
              <a:rPr lang="en-GB" dirty="0"/>
              <a:t>. Available at: </a:t>
            </a:r>
            <a:r>
              <a:rPr lang="en-GB" u="sng" dirty="0">
                <a:hlinkClick r:id="rId2"/>
              </a:rPr>
              <a:t>https://www.maryatkinson.com/gentle-and-nurturing-indian-head-massage/</a:t>
            </a:r>
            <a:r>
              <a:rPr lang="en-GB" dirty="0"/>
              <a:t>  [</a:t>
            </a:r>
            <a:r>
              <a:rPr lang="en-GB" dirty="0" err="1"/>
              <a:t>Accesed</a:t>
            </a:r>
            <a:r>
              <a:rPr lang="en-GB" dirty="0"/>
              <a:t> on 22.03.2020</a:t>
            </a:r>
            <a:r>
              <a:rPr lang="en-GB" dirty="0" smtClean="0"/>
              <a:t>]</a:t>
            </a:r>
          </a:p>
          <a:p>
            <a:endParaRPr lang="en-GB" dirty="0" smtClean="0"/>
          </a:p>
          <a:p>
            <a:r>
              <a:rPr lang="en-GB" dirty="0" err="1" smtClean="0"/>
              <a:t>Cassar</a:t>
            </a:r>
            <a:r>
              <a:rPr lang="en-GB" dirty="0" smtClean="0"/>
              <a:t>, M. (2004</a:t>
            </a:r>
            <a:r>
              <a:rPr lang="en-GB" i="1" dirty="0" smtClean="0"/>
              <a:t>) Handbook of Clinical Massage: A Complete Guide for Students and </a:t>
            </a:r>
            <a:r>
              <a:rPr lang="en-GB" i="1" dirty="0" err="1" smtClean="0"/>
              <a:t>Profesionals</a:t>
            </a:r>
            <a:r>
              <a:rPr lang="en-GB" dirty="0" smtClean="0"/>
              <a:t>. 2</a:t>
            </a:r>
            <a:r>
              <a:rPr lang="en-GB" baseline="30000" dirty="0" smtClean="0"/>
              <a:t>ND</a:t>
            </a:r>
            <a:r>
              <a:rPr lang="en-GB" dirty="0" smtClean="0"/>
              <a:t> Ed., Churchill Livingstone, London, UK</a:t>
            </a:r>
          </a:p>
          <a:p>
            <a:endParaRPr lang="en-GB" dirty="0"/>
          </a:p>
          <a:p>
            <a:r>
              <a:rPr lang="en-US" dirty="0" err="1" smtClean="0"/>
              <a:t>Horneber</a:t>
            </a:r>
            <a:r>
              <a:rPr lang="en-US" dirty="0" smtClean="0"/>
              <a:t>, M., </a:t>
            </a:r>
            <a:r>
              <a:rPr lang="en-US" dirty="0" err="1" smtClean="0"/>
              <a:t>Bueschel</a:t>
            </a:r>
            <a:r>
              <a:rPr lang="en-US" dirty="0" smtClean="0"/>
              <a:t>, G., </a:t>
            </a:r>
            <a:r>
              <a:rPr lang="en-US" dirty="0" err="1" smtClean="0"/>
              <a:t>Dennert</a:t>
            </a:r>
            <a:r>
              <a:rPr lang="en-US" dirty="0" smtClean="0"/>
              <a:t>, G., Less, D., Ritter, E. and </a:t>
            </a:r>
            <a:r>
              <a:rPr lang="en-US" dirty="0" err="1" smtClean="0"/>
              <a:t>Zwahlen</a:t>
            </a:r>
            <a:r>
              <a:rPr lang="en-US" dirty="0" smtClean="0"/>
              <a:t>, M. (2012) ‘How many cancer patients use complementary and alternative medicine: a systematic review and meta-analysis’ </a:t>
            </a:r>
            <a:r>
              <a:rPr lang="en-US" i="1" dirty="0" smtClean="0"/>
              <a:t>Integrated cancer therapy</a:t>
            </a:r>
            <a:r>
              <a:rPr lang="en-US" dirty="0" smtClean="0"/>
              <a:t>’, Vol. 11 (3) pp 187-203</a:t>
            </a:r>
          </a:p>
          <a:p>
            <a:endParaRPr lang="en-US" dirty="0" smtClean="0"/>
          </a:p>
          <a:p>
            <a:r>
              <a:rPr lang="en-US" dirty="0" smtClean="0"/>
              <a:t>Mehta, P., </a:t>
            </a:r>
            <a:r>
              <a:rPr lang="en-US" dirty="0" err="1" smtClean="0"/>
              <a:t>Dhapte</a:t>
            </a:r>
            <a:r>
              <a:rPr lang="en-US" dirty="0" smtClean="0"/>
              <a:t>, V., Kadam, S and </a:t>
            </a:r>
            <a:r>
              <a:rPr lang="en-US" dirty="0" err="1" smtClean="0"/>
              <a:t>Dhapte</a:t>
            </a:r>
            <a:r>
              <a:rPr lang="en-US" dirty="0" smtClean="0"/>
              <a:t>, V. (2017). ‘Contemporary acupressure therapy: Adroit cure for painless recovery of therapeutic aliments’ </a:t>
            </a:r>
            <a:r>
              <a:rPr lang="en-US" i="1" dirty="0" smtClean="0"/>
              <a:t>Journal of Traditional Medicine, Vol 7 (2) pp 251-263.</a:t>
            </a:r>
          </a:p>
          <a:p>
            <a:endParaRPr lang="en-US" i="1" dirty="0"/>
          </a:p>
        </p:txBody>
      </p:sp>
    </p:spTree>
    <p:extLst>
      <p:ext uri="{BB962C8B-B14F-4D97-AF65-F5344CB8AC3E}">
        <p14:creationId xmlns:p14="http://schemas.microsoft.com/office/powerpoint/2010/main" val="136688934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255181" y="212651"/>
            <a:ext cx="11632019" cy="6060557"/>
          </a:xfrm>
        </p:spPr>
        <p:txBody>
          <a:bodyPr>
            <a:normAutofit lnSpcReduction="10000"/>
          </a:bodyPr>
          <a:lstStyle/>
          <a:p>
            <a:r>
              <a:rPr lang="en-US" dirty="0" err="1" smtClean="0"/>
              <a:t>Noudeh</a:t>
            </a:r>
            <a:r>
              <a:rPr lang="en-US" dirty="0" smtClean="0"/>
              <a:t>, Y., </a:t>
            </a:r>
            <a:r>
              <a:rPr lang="en-US" dirty="0" err="1" smtClean="0"/>
              <a:t>Vatankhah,N</a:t>
            </a:r>
            <a:r>
              <a:rPr lang="en-US" dirty="0" smtClean="0"/>
              <a:t>. and </a:t>
            </a:r>
            <a:r>
              <a:rPr lang="en-US" dirty="0" err="1" smtClean="0"/>
              <a:t>Baradaran</a:t>
            </a:r>
            <a:r>
              <a:rPr lang="en-US" dirty="0" smtClean="0"/>
              <a:t>, H. (2012) ‘Reduction of Current Migraine Headache Pain Following Neck Massage and Spinal Manipulation’ </a:t>
            </a:r>
            <a:r>
              <a:rPr lang="en-US" i="1" dirty="0" smtClean="0"/>
              <a:t>International Journal of Therapeutic Massage and Bodywork,</a:t>
            </a:r>
            <a:r>
              <a:rPr lang="en-US" dirty="0" smtClean="0"/>
              <a:t> Vol5 (1) pp5-13</a:t>
            </a:r>
          </a:p>
          <a:p>
            <a:endParaRPr lang="en-US" dirty="0" smtClean="0"/>
          </a:p>
          <a:p>
            <a:r>
              <a:rPr lang="en-US" dirty="0" smtClean="0"/>
              <a:t>Stub, T., </a:t>
            </a:r>
            <a:r>
              <a:rPr lang="en-US" dirty="0" err="1" smtClean="0"/>
              <a:t>Quandt</a:t>
            </a:r>
            <a:r>
              <a:rPr lang="en-US" dirty="0" smtClean="0"/>
              <a:t>, A., </a:t>
            </a:r>
            <a:r>
              <a:rPr lang="en-US" dirty="0" err="1" smtClean="0"/>
              <a:t>Arcury</a:t>
            </a:r>
            <a:r>
              <a:rPr lang="en-US" dirty="0" smtClean="0"/>
              <a:t>, T., Sandberg, J and </a:t>
            </a:r>
            <a:r>
              <a:rPr lang="en-US" dirty="0" err="1" smtClean="0"/>
              <a:t>Kristoffersen</a:t>
            </a:r>
            <a:r>
              <a:rPr lang="en-US" dirty="0" smtClean="0"/>
              <a:t>, A. (2017) ‘Complementary and conventional providers in cancer care: experience of communication with patients and steps communication with other providers’ </a:t>
            </a:r>
            <a:r>
              <a:rPr lang="en-US" i="1" dirty="0" smtClean="0"/>
              <a:t>BMC Complementary Medicine and Therapies </a:t>
            </a:r>
            <a:r>
              <a:rPr lang="en-US" dirty="0" smtClean="0"/>
              <a:t>301 (2017). </a:t>
            </a:r>
            <a:r>
              <a:rPr lang="en-US" dirty="0" smtClean="0">
                <a:hlinkClick r:id="rId2"/>
              </a:rPr>
              <a:t>https://doi.org/10.1186/s12906-017-1814-0</a:t>
            </a:r>
            <a:endParaRPr lang="en-US" dirty="0" smtClean="0"/>
          </a:p>
          <a:p>
            <a:endParaRPr lang="en-US" dirty="0" smtClean="0"/>
          </a:p>
          <a:p>
            <a:r>
              <a:rPr lang="en-US" dirty="0" err="1" smtClean="0"/>
              <a:t>Tabish</a:t>
            </a:r>
            <a:r>
              <a:rPr lang="en-US" dirty="0"/>
              <a:t>, A.(2008)  ‘Complementary and Alternative Healthcare: is it Evidence-based?’ </a:t>
            </a:r>
            <a:r>
              <a:rPr lang="en-US" i="1" dirty="0"/>
              <a:t>International Journal  of Health Sciences, Vol.2 pp 5-9</a:t>
            </a:r>
            <a:r>
              <a:rPr lang="en-US" i="1" dirty="0" smtClean="0"/>
              <a:t>.</a:t>
            </a:r>
          </a:p>
          <a:p>
            <a:endParaRPr lang="en-US" i="1" dirty="0"/>
          </a:p>
          <a:p>
            <a:r>
              <a:rPr lang="en-US" dirty="0" err="1"/>
              <a:t>Warrier</a:t>
            </a:r>
            <a:r>
              <a:rPr lang="en-US" dirty="0"/>
              <a:t>, M. (2009)’ </a:t>
            </a:r>
            <a:r>
              <a:rPr lang="en-US" dirty="0" err="1"/>
              <a:t>Seekership</a:t>
            </a:r>
            <a:r>
              <a:rPr lang="en-US" dirty="0"/>
              <a:t>, Spirituality and Self-Discovery: Ayurveda Trainees in Britain’ </a:t>
            </a:r>
            <a:r>
              <a:rPr lang="en-US" i="1" dirty="0"/>
              <a:t>Asian medicine, Vol 4(2) pp 423-451</a:t>
            </a:r>
          </a:p>
          <a:p>
            <a:endParaRPr lang="en-US" dirty="0"/>
          </a:p>
        </p:txBody>
      </p:sp>
    </p:spTree>
    <p:extLst>
      <p:ext uri="{BB962C8B-B14F-4D97-AF65-F5344CB8AC3E}">
        <p14:creationId xmlns:p14="http://schemas.microsoft.com/office/powerpoint/2010/main" val="785419608"/>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11900</TotalTime>
  <Words>1187</Words>
  <Application>Microsoft Macintosh PowerPoint</Application>
  <PresentationFormat>Widescreen</PresentationFormat>
  <Paragraphs>102</Paragraphs>
  <Slides>15</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Apple Chancery</vt:lpstr>
      <vt:lpstr>Calibri</vt:lpstr>
      <vt:lpstr>Calibri Light</vt:lpstr>
      <vt:lpstr>Arial</vt:lpstr>
      <vt:lpstr>Office Theme</vt:lpstr>
      <vt:lpstr>Complementary therapies</vt:lpstr>
      <vt:lpstr>Complementary therapies </vt:lpstr>
      <vt:lpstr>History </vt:lpstr>
      <vt:lpstr>Purpose</vt:lpstr>
      <vt:lpstr> Preparation </vt:lpstr>
      <vt:lpstr>Indian massage therapy </vt:lpstr>
      <vt:lpstr>COCONUT OIL AND ALMOND OIL </vt:lpstr>
      <vt:lpstr>Psychological benefits </vt:lpstr>
      <vt:lpstr>Physical benefits</vt:lpstr>
      <vt:lpstr>Is the Head therapy suitable for anyone?</vt:lpstr>
      <vt:lpstr>Indian head massage – used in health care field</vt:lpstr>
      <vt:lpstr>Indian head massage- affordable?</vt:lpstr>
      <vt:lpstr> Conclusion </vt:lpstr>
      <vt:lpstr>References:</vt:lpstr>
      <vt:lpstr>PowerPoint Presentation</vt:lpstr>
    </vt:vector>
  </TitlesOfParts>
  <Company/>
  <LinksUpToDate>false</LinksUpToDate>
  <SharedDoc>false</SharedDoc>
  <HyperlinksChanged>false</HyperlinksChanged>
  <AppVersion>15.0028</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Indian Head Massage</dc:title>
  <dc:creator>M'LENGA T. (942259)</dc:creator>
  <cp:lastModifiedBy>M'LENGA T. (942259)</cp:lastModifiedBy>
  <cp:revision>70</cp:revision>
  <dcterms:created xsi:type="dcterms:W3CDTF">2020-03-14T13:04:38Z</dcterms:created>
  <dcterms:modified xsi:type="dcterms:W3CDTF">2020-03-26T17:35:49Z</dcterms:modified>
</cp:coreProperties>
</file>