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</p:sldIdLst>
  <p:sldSz cx="121793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rial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rial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rial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rial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rial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rial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rial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rial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rial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8" name="Shape 18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Arial"/>
      </a:defRPr>
    </a:lvl1pPr>
    <a:lvl2pPr indent="228600" latinLnBrk="0">
      <a:defRPr sz="1200">
        <a:latin typeface="+mn-lt"/>
        <a:ea typeface="+mn-ea"/>
        <a:cs typeface="+mn-cs"/>
        <a:sym typeface="Arial"/>
      </a:defRPr>
    </a:lvl2pPr>
    <a:lvl3pPr indent="457200" latinLnBrk="0">
      <a:defRPr sz="1200">
        <a:latin typeface="+mn-lt"/>
        <a:ea typeface="+mn-ea"/>
        <a:cs typeface="+mn-cs"/>
        <a:sym typeface="Arial"/>
      </a:defRPr>
    </a:lvl3pPr>
    <a:lvl4pPr indent="685800" latinLnBrk="0">
      <a:defRPr sz="1200">
        <a:latin typeface="+mn-lt"/>
        <a:ea typeface="+mn-ea"/>
        <a:cs typeface="+mn-cs"/>
        <a:sym typeface="Arial"/>
      </a:defRPr>
    </a:lvl4pPr>
    <a:lvl5pPr indent="914400" latinLnBrk="0">
      <a:defRPr sz="1200">
        <a:latin typeface="+mn-lt"/>
        <a:ea typeface="+mn-ea"/>
        <a:cs typeface="+mn-cs"/>
        <a:sym typeface="Arial"/>
      </a:defRPr>
    </a:lvl5pPr>
    <a:lvl6pPr indent="1143000" latinLnBrk="0">
      <a:defRPr sz="1200">
        <a:latin typeface="+mn-lt"/>
        <a:ea typeface="+mn-ea"/>
        <a:cs typeface="+mn-cs"/>
        <a:sym typeface="Arial"/>
      </a:defRPr>
    </a:lvl6pPr>
    <a:lvl7pPr indent="1371600" latinLnBrk="0">
      <a:defRPr sz="1200">
        <a:latin typeface="+mn-lt"/>
        <a:ea typeface="+mn-ea"/>
        <a:cs typeface="+mn-cs"/>
        <a:sym typeface="Arial"/>
      </a:defRPr>
    </a:lvl7pPr>
    <a:lvl8pPr indent="1600200" latinLnBrk="0">
      <a:defRPr sz="1200">
        <a:latin typeface="+mn-lt"/>
        <a:ea typeface="+mn-ea"/>
        <a:cs typeface="+mn-cs"/>
        <a:sym typeface="Arial"/>
      </a:defRPr>
    </a:lvl8pPr>
    <a:lvl9pPr indent="1828800" latinLnBrk="0">
      <a:defRPr sz="1200">
        <a:latin typeface="+mn-lt"/>
        <a:ea typeface="+mn-ea"/>
        <a:cs typeface="+mn-cs"/>
        <a:sym typeface="Arial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608965" y="92074"/>
            <a:ext cx="10961370" cy="15081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/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608965" y="1600200"/>
            <a:ext cx="1096137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5886661" y="6172200"/>
            <a:ext cx="2841838" cy="36830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/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</p:sldLayoutIdLst>
  <p:transition xmlns:p14="http://schemas.microsoft.com/office/powerpoint/2010/main" spd="med" advClick="1"/>
  <p:txStyles>
    <p:title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9pPr>
    </p:titleStyle>
    <p:bodyStyle>
      <a:lvl1pPr marL="342900" marR="0" indent="-3429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1pPr>
      <a:lvl2pPr marL="783771" marR="0" indent="-326571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2pPr>
      <a:lvl3pPr marL="1219200" marR="0" indent="-3048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3pPr>
      <a:lvl4pPr marL="17373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4pPr>
      <a:lvl5pPr marL="21945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»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5pPr>
      <a:lvl6pPr marL="26517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6pPr>
      <a:lvl7pPr marL="31089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7pPr>
      <a:lvl8pPr marL="35661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8pPr>
      <a:lvl9pPr marL="40233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Arial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Relationship Id="rId3" Type="http://schemas.openxmlformats.org/officeDocument/2006/relationships/image" Target="../media/image1.jpe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0"/>
          <p:cNvSpPr/>
          <p:nvPr/>
        </p:nvSpPr>
        <p:spPr>
          <a:xfrm>
            <a:off x="-1" y="0"/>
            <a:ext cx="12191697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pic>
        <p:nvPicPr>
          <p:cNvPr id="21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22960" y="914400"/>
            <a:ext cx="1920240" cy="1920240"/>
          </a:xfrm>
          <a:prstGeom prst="rect">
            <a:avLst/>
          </a:prstGeom>
          <a:ln w="12700">
            <a:miter lim="400000"/>
          </a:ln>
        </p:spPr>
      </p:pic>
      <p:sp>
        <p:nvSpPr>
          <p:cNvPr id="22" name="Text 1"/>
          <p:cNvSpPr txBox="1"/>
          <p:nvPr/>
        </p:nvSpPr>
        <p:spPr>
          <a:xfrm>
            <a:off x="3154679" y="1221645"/>
            <a:ext cx="6492242" cy="437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2400">
                <a:solidFill>
                  <a:srgbClr val="111111"/>
                </a:solidFill>
              </a:defRPr>
            </a:lvl1pPr>
          </a:lstStyle>
          <a:p>
            <a:pPr/>
            <a:r>
              <a:t>Enterprise and Entrepreneurship</a:t>
            </a:r>
          </a:p>
        </p:txBody>
      </p:sp>
      <p:sp>
        <p:nvSpPr>
          <p:cNvPr id="23" name="Text 2"/>
          <p:cNvSpPr txBox="1"/>
          <p:nvPr/>
        </p:nvSpPr>
        <p:spPr>
          <a:xfrm>
            <a:off x="3154679" y="2181765"/>
            <a:ext cx="6492242" cy="437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2400">
                <a:solidFill>
                  <a:srgbClr val="00A7F5"/>
                </a:solidFill>
              </a:defRPr>
            </a:lvl1pPr>
          </a:lstStyle>
          <a:p>
            <a:pPr/>
            <a:r>
              <a:t>Assessment Task 2</a:t>
            </a:r>
          </a:p>
        </p:txBody>
      </p:sp>
      <p:sp>
        <p:nvSpPr>
          <p:cNvPr id="24" name="Text 3"/>
          <p:cNvSpPr txBox="1"/>
          <p:nvPr/>
        </p:nvSpPr>
        <p:spPr>
          <a:xfrm>
            <a:off x="3154679" y="2987408"/>
            <a:ext cx="6492242" cy="2888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400"/>
            </a:lvl1pPr>
          </a:lstStyle>
          <a:p>
            <a:pPr/>
            <a:r>
              <a:t>Business Presentation</a:t>
            </a:r>
          </a:p>
        </p:txBody>
      </p:sp>
      <p:sp>
        <p:nvSpPr>
          <p:cNvPr id="25" name="Text 4"/>
          <p:cNvSpPr txBox="1"/>
          <p:nvPr/>
        </p:nvSpPr>
        <p:spPr>
          <a:xfrm>
            <a:off x="3154679" y="3455183"/>
            <a:ext cx="6492242" cy="31339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600">
                <a:solidFill>
                  <a:srgbClr val="071B3A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26" name="Shape 5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7" name="Text 6"/>
          <p:cNvSpPr txBox="1"/>
          <p:nvPr/>
        </p:nvSpPr>
        <p:spPr>
          <a:xfrm>
            <a:off x="502919" y="6522395"/>
            <a:ext cx="356616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28" name="Text 7"/>
          <p:cNvSpPr txBox="1"/>
          <p:nvPr/>
        </p:nvSpPr>
        <p:spPr>
          <a:xfrm>
            <a:off x="11247119" y="6522395"/>
            <a:ext cx="45720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1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 0"/>
          <p:cNvSpPr txBox="1"/>
          <p:nvPr/>
        </p:nvSpPr>
        <p:spPr>
          <a:xfrm>
            <a:off x="640080" y="320040"/>
            <a:ext cx="886968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2300">
                <a:solidFill>
                  <a:srgbClr val="111111"/>
                </a:solidFill>
              </a:defRPr>
            </a:lvl1pPr>
          </a:lstStyle>
          <a:p>
            <a:pPr/>
            <a:r>
              <a:t>Business Plan</a:t>
            </a:r>
          </a:p>
        </p:txBody>
      </p:sp>
      <p:sp>
        <p:nvSpPr>
          <p:cNvPr id="31" name="Text 1"/>
          <p:cNvSpPr txBox="1"/>
          <p:nvPr/>
        </p:nvSpPr>
        <p:spPr>
          <a:xfrm>
            <a:off x="658368" y="846627"/>
            <a:ext cx="704087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555555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pic>
        <p:nvPicPr>
          <p:cNvPr id="32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5800" y="1143000"/>
            <a:ext cx="1920240" cy="1920240"/>
          </a:xfrm>
          <a:prstGeom prst="rect">
            <a:avLst/>
          </a:prstGeom>
          <a:ln w="12700">
            <a:miter lim="400000"/>
          </a:ln>
        </p:spPr>
      </p:pic>
      <p:sp>
        <p:nvSpPr>
          <p:cNvPr id="33" name="Text 2"/>
          <p:cNvSpPr txBox="1"/>
          <p:nvPr/>
        </p:nvSpPr>
        <p:spPr>
          <a:xfrm>
            <a:off x="2926079" y="1417319"/>
            <a:ext cx="5943602" cy="548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2600">
                <a:solidFill>
                  <a:srgbClr val="071B3A"/>
                </a:solidFill>
              </a:defRPr>
            </a:lvl1pPr>
          </a:lstStyle>
          <a:p>
            <a:pPr/>
            <a:r>
              <a:t>Clean Exteriors. Better Impressions.</a:t>
            </a:r>
          </a:p>
        </p:txBody>
      </p:sp>
      <p:sp>
        <p:nvSpPr>
          <p:cNvPr id="34" name="Text 3"/>
          <p:cNvSpPr txBox="1"/>
          <p:nvPr/>
        </p:nvSpPr>
        <p:spPr>
          <a:xfrm>
            <a:off x="2926080" y="2066866"/>
            <a:ext cx="5394961" cy="3011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500">
                <a:solidFill>
                  <a:srgbClr val="444444"/>
                </a:solidFill>
              </a:defRPr>
            </a:lvl1pPr>
          </a:lstStyle>
          <a:p>
            <a:pPr/>
            <a:r>
              <a:t>Professional cleaning services for homes and businesses</a:t>
            </a:r>
          </a:p>
        </p:txBody>
      </p:sp>
      <p:sp>
        <p:nvSpPr>
          <p:cNvPr id="35" name="Shape 4"/>
          <p:cNvSpPr/>
          <p:nvPr/>
        </p:nvSpPr>
        <p:spPr>
          <a:xfrm>
            <a:off x="2880360" y="2788920"/>
            <a:ext cx="2057401" cy="1005841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6" name="Text 5"/>
          <p:cNvSpPr txBox="1"/>
          <p:nvPr/>
        </p:nvSpPr>
        <p:spPr>
          <a:xfrm>
            <a:off x="3035808" y="2852418"/>
            <a:ext cx="1746505" cy="412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2200">
                <a:solidFill>
                  <a:srgbClr val="0066FF"/>
                </a:solidFill>
              </a:defRPr>
            </a:lvl1pPr>
          </a:lstStyle>
          <a:p>
            <a:pPr/>
            <a:r>
              <a:t>£22k</a:t>
            </a:r>
          </a:p>
        </p:txBody>
      </p:sp>
      <p:sp>
        <p:nvSpPr>
          <p:cNvPr id="37" name="Text 6"/>
          <p:cNvSpPr txBox="1"/>
          <p:nvPr/>
        </p:nvSpPr>
        <p:spPr>
          <a:xfrm>
            <a:off x="3054096" y="3291840"/>
            <a:ext cx="1709929" cy="4114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333333"/>
                </a:solidFill>
              </a:defRPr>
            </a:lvl1pPr>
          </a:lstStyle>
          <a:p>
            <a:pPr/>
            <a:r>
              <a:t>Funding required</a:t>
            </a:r>
          </a:p>
        </p:txBody>
      </p:sp>
      <p:sp>
        <p:nvSpPr>
          <p:cNvPr id="38" name="Shape 7"/>
          <p:cNvSpPr/>
          <p:nvPr/>
        </p:nvSpPr>
        <p:spPr>
          <a:xfrm>
            <a:off x="5166359" y="2788920"/>
            <a:ext cx="2057401" cy="1005841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9" name="Text 8"/>
          <p:cNvSpPr txBox="1"/>
          <p:nvPr/>
        </p:nvSpPr>
        <p:spPr>
          <a:xfrm>
            <a:off x="5321808" y="2852418"/>
            <a:ext cx="1746505" cy="412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2200">
                <a:solidFill>
                  <a:srgbClr val="2E8B57"/>
                </a:solidFill>
              </a:defRPr>
            </a:lvl1pPr>
          </a:lstStyle>
          <a:p>
            <a:pPr/>
            <a:r>
              <a:t>Mar</a:t>
            </a:r>
          </a:p>
        </p:txBody>
      </p:sp>
      <p:sp>
        <p:nvSpPr>
          <p:cNvPr id="40" name="Text 9"/>
          <p:cNvSpPr txBox="1"/>
          <p:nvPr/>
        </p:nvSpPr>
        <p:spPr>
          <a:xfrm>
            <a:off x="5340096" y="3291840"/>
            <a:ext cx="1709929" cy="4114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333333"/>
                </a:solidFill>
              </a:defRPr>
            </a:lvl1pPr>
          </a:lstStyle>
          <a:p>
            <a:pPr/>
            <a:r>
              <a:t>Break-even month</a:t>
            </a:r>
          </a:p>
        </p:txBody>
      </p:sp>
      <p:sp>
        <p:nvSpPr>
          <p:cNvPr id="41" name="Shape 10"/>
          <p:cNvSpPr/>
          <p:nvPr/>
        </p:nvSpPr>
        <p:spPr>
          <a:xfrm>
            <a:off x="7452359" y="2788920"/>
            <a:ext cx="2057401" cy="1005841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42" name="Text 11"/>
          <p:cNvSpPr txBox="1"/>
          <p:nvPr/>
        </p:nvSpPr>
        <p:spPr>
          <a:xfrm>
            <a:off x="7607808" y="2852418"/>
            <a:ext cx="1746505" cy="412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2200">
                <a:solidFill>
                  <a:srgbClr val="0066FF"/>
                </a:solidFill>
              </a:defRPr>
            </a:lvl1pPr>
          </a:lstStyle>
          <a:p>
            <a:pPr/>
            <a:r>
              <a:t>150</a:t>
            </a:r>
          </a:p>
        </p:txBody>
      </p:sp>
      <p:sp>
        <p:nvSpPr>
          <p:cNvPr id="43" name="Text 12"/>
          <p:cNvSpPr txBox="1"/>
          <p:nvPr/>
        </p:nvSpPr>
        <p:spPr>
          <a:xfrm>
            <a:off x="7626096" y="3291840"/>
            <a:ext cx="1709929" cy="4114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333333"/>
                </a:solidFill>
              </a:defRPr>
            </a:lvl1pPr>
          </a:lstStyle>
          <a:p>
            <a:pPr/>
            <a:r>
              <a:t>Regular customers target</a:t>
            </a:r>
          </a:p>
        </p:txBody>
      </p:sp>
      <p:sp>
        <p:nvSpPr>
          <p:cNvPr id="44" name="Text 13"/>
          <p:cNvSpPr txBox="1"/>
          <p:nvPr/>
        </p:nvSpPr>
        <p:spPr>
          <a:xfrm>
            <a:off x="731519" y="5755385"/>
            <a:ext cx="10698482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100">
                <a:solidFill>
                  <a:srgbClr val="555555"/>
                </a:solidFill>
              </a:defRPr>
            </a:lvl1pPr>
          </a:lstStyle>
          <a:p>
            <a:pPr/>
            <a:r>
              <a:t>Student: Maria Renee Aguilera Arias | Student No: 1707871 | Module: LCLM4006 - EAE</a:t>
            </a:r>
          </a:p>
        </p:txBody>
      </p:sp>
      <p:pic>
        <p:nvPicPr>
          <p:cNvPr id="45" name="Image 1" descr="Image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561319" y="228600"/>
            <a:ext cx="1188721" cy="1188720"/>
          </a:xfrm>
          <a:prstGeom prst="rect">
            <a:avLst/>
          </a:prstGeom>
          <a:ln w="12700">
            <a:miter lim="400000"/>
          </a:ln>
        </p:spPr>
      </p:pic>
      <p:sp>
        <p:nvSpPr>
          <p:cNvPr id="46" name="Shape 14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47" name="Text 15"/>
          <p:cNvSpPr txBox="1"/>
          <p:nvPr/>
        </p:nvSpPr>
        <p:spPr>
          <a:xfrm>
            <a:off x="502919" y="6522395"/>
            <a:ext cx="356616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48" name="Text 16"/>
          <p:cNvSpPr txBox="1"/>
          <p:nvPr/>
        </p:nvSpPr>
        <p:spPr>
          <a:xfrm>
            <a:off x="11247119" y="6522395"/>
            <a:ext cx="45720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2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ext 0"/>
          <p:cNvSpPr txBox="1"/>
          <p:nvPr/>
        </p:nvSpPr>
        <p:spPr>
          <a:xfrm>
            <a:off x="640080" y="320040"/>
            <a:ext cx="886968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2300">
                <a:solidFill>
                  <a:srgbClr val="111111"/>
                </a:solidFill>
              </a:defRPr>
            </a:lvl1pPr>
          </a:lstStyle>
          <a:p>
            <a:pPr/>
            <a:r>
              <a:t>Table of Contents</a:t>
            </a:r>
          </a:p>
        </p:txBody>
      </p:sp>
      <p:sp>
        <p:nvSpPr>
          <p:cNvPr id="51" name="Text 1"/>
          <p:cNvSpPr txBox="1"/>
          <p:nvPr/>
        </p:nvSpPr>
        <p:spPr>
          <a:xfrm>
            <a:off x="658368" y="846627"/>
            <a:ext cx="704087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555555"/>
                </a:solidFill>
              </a:defRPr>
            </a:lvl1pPr>
          </a:lstStyle>
          <a:p>
            <a:pPr/>
            <a:r>
              <a:t>Sections covered in the business presentation</a:t>
            </a:r>
          </a:p>
        </p:txBody>
      </p:sp>
      <p:sp>
        <p:nvSpPr>
          <p:cNvPr id="52" name="Text 2"/>
          <p:cNvSpPr txBox="1"/>
          <p:nvPr/>
        </p:nvSpPr>
        <p:spPr>
          <a:xfrm>
            <a:off x="960119" y="1234439"/>
            <a:ext cx="5303522" cy="43891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35" tIns="635" rIns="635" bIns="635" anchor="ctr">
            <a:normAutofit fontScale="100000" lnSpcReduction="0"/>
          </a:bodyPr>
          <a:lstStyle/>
          <a:p>
            <a:pPr>
              <a:defRPr sz="1500">
                <a:solidFill>
                  <a:srgbClr val="111111"/>
                </a:solidFill>
              </a:defRPr>
            </a:pPr>
            <a:r>
              <a:t>Introduction and purpose</a:t>
            </a:r>
          </a:p>
          <a:p>
            <a:pPr>
              <a:defRPr sz="1500">
                <a:solidFill>
                  <a:srgbClr val="111111"/>
                </a:solidFill>
              </a:defRPr>
            </a:pPr>
            <a:r>
              <a:t>Overview of the business idea</a:t>
            </a:r>
          </a:p>
          <a:p>
            <a:pPr>
              <a:defRPr sz="1500">
                <a:solidFill>
                  <a:srgbClr val="111111"/>
                </a:solidFill>
              </a:defRPr>
            </a:pPr>
            <a:r>
              <a:t>Legal format and management structure</a:t>
            </a:r>
          </a:p>
          <a:p>
            <a:pPr>
              <a:defRPr sz="1500">
                <a:solidFill>
                  <a:srgbClr val="111111"/>
                </a:solidFill>
              </a:defRPr>
            </a:pPr>
            <a:r>
              <a:t>PESTEL analysis and market position</a:t>
            </a:r>
          </a:p>
          <a:p>
            <a:pPr>
              <a:defRPr sz="1500">
                <a:solidFill>
                  <a:srgbClr val="111111"/>
                </a:solidFill>
              </a:defRPr>
            </a:pPr>
            <a:r>
              <a:t>Marketing strategies</a:t>
            </a:r>
          </a:p>
          <a:p>
            <a:pPr>
              <a:defRPr sz="1500">
                <a:solidFill>
                  <a:srgbClr val="111111"/>
                </a:solidFill>
              </a:defRPr>
            </a:pPr>
            <a:r>
              <a:t>Funding requirements and financial forecast</a:t>
            </a:r>
          </a:p>
          <a:p>
            <a:pPr>
              <a:defRPr sz="1500">
                <a:solidFill>
                  <a:srgbClr val="111111"/>
                </a:solidFill>
              </a:defRPr>
            </a:pPr>
            <a:r>
              <a:t>Conclusion and questions</a:t>
            </a:r>
          </a:p>
        </p:txBody>
      </p:sp>
      <p:pic>
        <p:nvPicPr>
          <p:cNvPr id="53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rcRect l="0" t="2904" r="0" b="2904"/>
          <a:stretch>
            <a:fillRect/>
          </a:stretch>
        </p:blipFill>
        <p:spPr>
          <a:xfrm>
            <a:off x="7543800" y="1188719"/>
            <a:ext cx="2743200" cy="3657601"/>
          </a:xfrm>
          <a:prstGeom prst="rect">
            <a:avLst/>
          </a:prstGeom>
          <a:ln w="12700">
            <a:miter lim="400000"/>
          </a:ln>
        </p:spPr>
      </p:pic>
      <p:pic>
        <p:nvPicPr>
          <p:cNvPr id="54" name="Image 1" descr="Image 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0561319" y="228600"/>
            <a:ext cx="1188721" cy="1188720"/>
          </a:xfrm>
          <a:prstGeom prst="rect">
            <a:avLst/>
          </a:prstGeom>
          <a:ln w="12700">
            <a:miter lim="400000"/>
          </a:ln>
        </p:spPr>
      </p:pic>
      <p:sp>
        <p:nvSpPr>
          <p:cNvPr id="55" name="Shape 3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56" name="Text 4"/>
          <p:cNvSpPr txBox="1"/>
          <p:nvPr/>
        </p:nvSpPr>
        <p:spPr>
          <a:xfrm>
            <a:off x="502919" y="6522395"/>
            <a:ext cx="356616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57" name="Text 5"/>
          <p:cNvSpPr txBox="1"/>
          <p:nvPr/>
        </p:nvSpPr>
        <p:spPr>
          <a:xfrm>
            <a:off x="11247119" y="6522395"/>
            <a:ext cx="45720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3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ext 0"/>
          <p:cNvSpPr txBox="1"/>
          <p:nvPr/>
        </p:nvSpPr>
        <p:spPr>
          <a:xfrm>
            <a:off x="640080" y="320040"/>
            <a:ext cx="886968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2300">
                <a:solidFill>
                  <a:srgbClr val="111111"/>
                </a:solidFill>
              </a:defRPr>
            </a:lvl1pPr>
          </a:lstStyle>
          <a:p>
            <a:pPr/>
            <a:r>
              <a:t>Introduction</a:t>
            </a:r>
          </a:p>
        </p:txBody>
      </p:sp>
      <p:sp>
        <p:nvSpPr>
          <p:cNvPr id="60" name="Text 1"/>
          <p:cNvSpPr txBox="1"/>
          <p:nvPr/>
        </p:nvSpPr>
        <p:spPr>
          <a:xfrm>
            <a:off x="658368" y="846627"/>
            <a:ext cx="704087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555555"/>
                </a:solidFill>
              </a:defRPr>
            </a:lvl1pPr>
          </a:lstStyle>
          <a:p>
            <a:pPr/>
            <a:r>
              <a:t>Who I am and What will I achieve</a:t>
            </a:r>
          </a:p>
        </p:txBody>
      </p:sp>
      <p:sp>
        <p:nvSpPr>
          <p:cNvPr id="61" name="Text 2"/>
          <p:cNvSpPr txBox="1"/>
          <p:nvPr/>
        </p:nvSpPr>
        <p:spPr>
          <a:xfrm>
            <a:off x="822960" y="1131499"/>
            <a:ext cx="5394961" cy="6173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/>
          <a:p>
            <a:pPr>
              <a:defRPr b="1">
                <a:solidFill>
                  <a:srgbClr val="071B3A"/>
                </a:solidFill>
              </a:defRPr>
            </a:pPr>
            <a:r>
              <a:t>I will be presenting my Business plan for </a:t>
            </a:r>
          </a:p>
          <a:p>
            <a:pPr>
              <a:defRPr b="1">
                <a:solidFill>
                  <a:srgbClr val="071B3A"/>
                </a:solidFill>
              </a:defRPr>
            </a:pPr>
            <a:r>
              <a:t>Triple M Exterior Cleaning Ltd</a:t>
            </a:r>
          </a:p>
        </p:txBody>
      </p:sp>
      <p:sp>
        <p:nvSpPr>
          <p:cNvPr id="62" name="Text 3"/>
          <p:cNvSpPr txBox="1"/>
          <p:nvPr/>
        </p:nvSpPr>
        <p:spPr>
          <a:xfrm>
            <a:off x="914400" y="1874520"/>
            <a:ext cx="5486400" cy="29260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35" tIns="635" rIns="635" bIns="635" anchor="ctr">
            <a:normAutofit fontScale="100000" lnSpcReduction="0"/>
          </a:bodyPr>
          <a:lstStyle/>
          <a:p>
            <a:pPr>
              <a:defRPr sz="1500">
                <a:solidFill>
                  <a:srgbClr val="111111"/>
                </a:solidFill>
              </a:defRPr>
            </a:pPr>
            <a:r>
              <a:t>Purpose: To explain how the company will operate and grow.</a:t>
            </a:r>
          </a:p>
          <a:p>
            <a:pPr>
              <a:defRPr sz="1500">
                <a:solidFill>
                  <a:srgbClr val="111111"/>
                </a:solidFill>
              </a:defRPr>
            </a:pPr>
          </a:p>
          <a:p>
            <a:pPr>
              <a:defRPr sz="1500">
                <a:solidFill>
                  <a:srgbClr val="111111"/>
                </a:solidFill>
              </a:defRPr>
            </a:pPr>
            <a:r>
              <a:t>Aim: Show investors there is a demand for reliable residential and commercial cleaning.</a:t>
            </a:r>
          </a:p>
          <a:p>
            <a:pPr>
              <a:defRPr sz="1500">
                <a:solidFill>
                  <a:srgbClr val="111111"/>
                </a:solidFill>
              </a:defRPr>
            </a:pPr>
          </a:p>
          <a:p>
            <a:pPr>
              <a:defRPr sz="1500">
                <a:solidFill>
                  <a:srgbClr val="111111"/>
                </a:solidFill>
              </a:defRPr>
            </a:pPr>
            <a:r>
              <a:t>Focus: Quality service, sustainability, safety and customer satisfaction.</a:t>
            </a:r>
          </a:p>
          <a:p>
            <a:pPr>
              <a:defRPr sz="1500">
                <a:solidFill>
                  <a:srgbClr val="111111"/>
                </a:solidFill>
              </a:defRPr>
            </a:pPr>
          </a:p>
          <a:p>
            <a:pPr>
              <a:defRPr sz="1500">
                <a:solidFill>
                  <a:srgbClr val="111111"/>
                </a:solidFill>
              </a:defRPr>
            </a:pPr>
            <a:r>
              <a:t>Outcome: Secure funding and build a strong local customer base.</a:t>
            </a:r>
          </a:p>
        </p:txBody>
      </p:sp>
      <p:sp>
        <p:nvSpPr>
          <p:cNvPr id="63" name="Shape 4"/>
          <p:cNvSpPr/>
          <p:nvPr/>
        </p:nvSpPr>
        <p:spPr>
          <a:xfrm>
            <a:off x="7315200" y="1463039"/>
            <a:ext cx="3017521" cy="3017522"/>
          </a:xfrm>
          <a:prstGeom prst="roundRect">
            <a:avLst>
              <a:gd name="adj" fmla="val 3030"/>
            </a:avLst>
          </a:prstGeom>
          <a:solidFill>
            <a:srgbClr val="071B3A"/>
          </a:solidFill>
          <a:ln w="12700">
            <a:solidFill>
              <a:srgbClr val="071B3A"/>
            </a:solidFill>
          </a:ln>
        </p:spPr>
        <p:txBody>
          <a:bodyPr lIns="45719" rIns="45719"/>
          <a:lstStyle/>
          <a:p>
            <a:pPr/>
          </a:p>
        </p:txBody>
      </p:sp>
      <p:pic>
        <p:nvPicPr>
          <p:cNvPr id="64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498080" y="1645920"/>
            <a:ext cx="2651761" cy="2651761"/>
          </a:xfrm>
          <a:prstGeom prst="rect">
            <a:avLst/>
          </a:prstGeom>
          <a:ln w="12700">
            <a:miter lim="400000"/>
          </a:ln>
        </p:spPr>
      </p:pic>
      <p:sp>
        <p:nvSpPr>
          <p:cNvPr id="65" name="Shape 5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66" name="Text 6"/>
          <p:cNvSpPr txBox="1"/>
          <p:nvPr/>
        </p:nvSpPr>
        <p:spPr>
          <a:xfrm>
            <a:off x="502919" y="6522395"/>
            <a:ext cx="356616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67" name="Text 7"/>
          <p:cNvSpPr txBox="1"/>
          <p:nvPr/>
        </p:nvSpPr>
        <p:spPr>
          <a:xfrm>
            <a:off x="11247119" y="6522395"/>
            <a:ext cx="45720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4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ext 0"/>
          <p:cNvSpPr txBox="1"/>
          <p:nvPr/>
        </p:nvSpPr>
        <p:spPr>
          <a:xfrm>
            <a:off x="640080" y="320040"/>
            <a:ext cx="886968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2300">
                <a:solidFill>
                  <a:srgbClr val="111111"/>
                </a:solidFill>
              </a:defRPr>
            </a:lvl1pPr>
          </a:lstStyle>
          <a:p>
            <a:pPr/>
            <a:r>
              <a:t>Section 1 - Overview of the Business Idea</a:t>
            </a:r>
          </a:p>
        </p:txBody>
      </p:sp>
      <p:sp>
        <p:nvSpPr>
          <p:cNvPr id="70" name="Text 1"/>
          <p:cNvSpPr txBox="1"/>
          <p:nvPr/>
        </p:nvSpPr>
        <p:spPr>
          <a:xfrm>
            <a:off x="658368" y="846627"/>
            <a:ext cx="704087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555555"/>
                </a:solidFill>
              </a:defRPr>
            </a:lvl1pPr>
          </a:lstStyle>
          <a:p>
            <a:pPr/>
            <a:r>
              <a:t>What Triple M will offer and why customers need it</a:t>
            </a:r>
          </a:p>
        </p:txBody>
      </p:sp>
      <p:sp>
        <p:nvSpPr>
          <p:cNvPr id="71" name="Text 2"/>
          <p:cNvSpPr txBox="1"/>
          <p:nvPr/>
        </p:nvSpPr>
        <p:spPr>
          <a:xfrm>
            <a:off x="777240" y="1142999"/>
            <a:ext cx="5943601" cy="48463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35" tIns="635" rIns="635" bIns="635" anchor="ctr">
            <a:normAutofit fontScale="100000" lnSpcReduction="0"/>
          </a:bodyPr>
          <a:lstStyle/>
          <a:p>
            <a:pPr>
              <a:defRPr b="1" sz="1200">
                <a:solidFill>
                  <a:srgbClr val="111111"/>
                </a:solidFill>
              </a:defRPr>
            </a:pPr>
            <a:r>
              <a:t>Business idea:</a:t>
            </a:r>
          </a:p>
          <a:p>
            <a:pPr>
              <a:defRPr b="1" sz="1200">
                <a:solidFill>
                  <a:srgbClr val="111111"/>
                </a:solidFill>
              </a:defRPr>
            </a:pPr>
          </a:p>
          <a:p>
            <a:pPr>
              <a:defRPr sz="1200">
                <a:solidFill>
                  <a:srgbClr val="111111"/>
                </a:solidFill>
              </a:defRPr>
            </a:pPr>
            <a:r>
              <a:t>A UK Based cleaning company serving domestic and commercial properties.</a:t>
            </a:r>
          </a:p>
          <a:p>
            <a:pPr>
              <a:defRPr sz="1200">
                <a:solidFill>
                  <a:srgbClr val="111111"/>
                </a:solidFill>
              </a:defRPr>
            </a:pPr>
          </a:p>
          <a:p>
            <a:pPr>
              <a:defRPr sz="1200">
                <a:solidFill>
                  <a:srgbClr val="111111"/>
                </a:solidFill>
              </a:defRPr>
            </a:pPr>
            <a:r>
              <a:t>Core Service: </a:t>
            </a:r>
          </a:p>
          <a:p>
            <a:pPr>
              <a:defRPr sz="1200">
                <a:solidFill>
                  <a:srgbClr val="111111"/>
                </a:solidFill>
              </a:defRPr>
            </a:pPr>
            <a:r>
              <a:t>Window cleaning, gutter cleaning, pressure/jet washing, roof cleaning, render cleaning and driveway cleaning. </a:t>
            </a:r>
          </a:p>
          <a:p>
            <a:pPr>
              <a:defRPr sz="1200">
                <a:solidFill>
                  <a:srgbClr val="111111"/>
                </a:solidFill>
              </a:defRPr>
            </a:pPr>
          </a:p>
          <a:p>
            <a:pPr>
              <a:defRPr b="1" sz="1200">
                <a:solidFill>
                  <a:srgbClr val="111111"/>
                </a:solidFill>
              </a:defRPr>
            </a:pPr>
            <a:r>
              <a:t>Customer need:</a:t>
            </a:r>
          </a:p>
          <a:p>
            <a:pPr>
              <a:defRPr sz="1200">
                <a:solidFill>
                  <a:srgbClr val="111111"/>
                </a:solidFill>
              </a:defRPr>
            </a:pPr>
            <a:r>
              <a:t>Customers want clean, safe and well maintained properties and businesses without doing the work themselves.</a:t>
            </a:r>
          </a:p>
          <a:p>
            <a:pPr>
              <a:defRPr b="1" sz="1200">
                <a:solidFill>
                  <a:srgbClr val="111111"/>
                </a:solidFill>
              </a:defRPr>
            </a:pPr>
          </a:p>
          <a:p>
            <a:pPr>
              <a:defRPr sz="1200">
                <a:solidFill>
                  <a:srgbClr val="111111"/>
                </a:solidFill>
              </a:defRPr>
            </a:pPr>
          </a:p>
          <a:p>
            <a:pPr>
              <a:defRPr b="1" sz="1200">
                <a:solidFill>
                  <a:srgbClr val="111111"/>
                </a:solidFill>
              </a:defRPr>
            </a:pPr>
            <a:r>
              <a:t>Differentiation:</a:t>
            </a:r>
          </a:p>
          <a:p>
            <a:pPr>
              <a:defRPr sz="1200">
                <a:solidFill>
                  <a:srgbClr val="111111"/>
                </a:solidFill>
              </a:defRPr>
            </a:pPr>
            <a:r>
              <a:t>Multiple Services from one reliable provider with professional branding and sustainable methods.</a:t>
            </a:r>
          </a:p>
          <a:p>
            <a:pPr>
              <a:defRPr sz="1200">
                <a:solidFill>
                  <a:srgbClr val="111111"/>
                </a:solidFill>
              </a:defRPr>
            </a:pPr>
          </a:p>
        </p:txBody>
      </p:sp>
      <p:sp>
        <p:nvSpPr>
          <p:cNvPr id="72" name="Shape 3"/>
          <p:cNvSpPr/>
          <p:nvPr/>
        </p:nvSpPr>
        <p:spPr>
          <a:xfrm>
            <a:off x="7452359" y="1234439"/>
            <a:ext cx="1920241" cy="868681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73" name="Text 4"/>
          <p:cNvSpPr txBox="1"/>
          <p:nvPr/>
        </p:nvSpPr>
        <p:spPr>
          <a:xfrm>
            <a:off x="7607808" y="1297938"/>
            <a:ext cx="1609345" cy="412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2200">
                <a:solidFill>
                  <a:srgbClr val="0066FF"/>
                </a:solidFill>
              </a:defRPr>
            </a:lvl1pPr>
          </a:lstStyle>
          <a:p>
            <a:pPr/>
            <a:r>
              <a:t>B2C</a:t>
            </a:r>
          </a:p>
        </p:txBody>
      </p:sp>
      <p:sp>
        <p:nvSpPr>
          <p:cNvPr id="74" name="Text 5"/>
          <p:cNvSpPr txBox="1"/>
          <p:nvPr/>
        </p:nvSpPr>
        <p:spPr>
          <a:xfrm>
            <a:off x="7626096" y="1737360"/>
            <a:ext cx="1572768" cy="2743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333333"/>
                </a:solidFill>
              </a:defRPr>
            </a:lvl1pPr>
          </a:lstStyle>
          <a:p>
            <a:pPr/>
            <a:r>
              <a:t>Homeowners &amp; landlords</a:t>
            </a:r>
          </a:p>
        </p:txBody>
      </p:sp>
      <p:sp>
        <p:nvSpPr>
          <p:cNvPr id="75" name="Shape 6"/>
          <p:cNvSpPr/>
          <p:nvPr/>
        </p:nvSpPr>
        <p:spPr>
          <a:xfrm>
            <a:off x="9555480" y="1234439"/>
            <a:ext cx="1920241" cy="868681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76" name="Text 7"/>
          <p:cNvSpPr txBox="1"/>
          <p:nvPr/>
        </p:nvSpPr>
        <p:spPr>
          <a:xfrm>
            <a:off x="9710927" y="1297938"/>
            <a:ext cx="1609345" cy="412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2200">
                <a:solidFill>
                  <a:srgbClr val="2E8B57"/>
                </a:solidFill>
              </a:defRPr>
            </a:lvl1pPr>
          </a:lstStyle>
          <a:p>
            <a:pPr/>
            <a:r>
              <a:t>B2B</a:t>
            </a:r>
          </a:p>
        </p:txBody>
      </p:sp>
      <p:sp>
        <p:nvSpPr>
          <p:cNvPr id="77" name="Text 8"/>
          <p:cNvSpPr txBox="1"/>
          <p:nvPr/>
        </p:nvSpPr>
        <p:spPr>
          <a:xfrm>
            <a:off x="9729215" y="1737360"/>
            <a:ext cx="1572768" cy="2743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333333"/>
                </a:solidFill>
              </a:defRPr>
            </a:lvl1pPr>
          </a:lstStyle>
          <a:p>
            <a:pPr/>
            <a:r>
              <a:t>Offices &amp; property managers</a:t>
            </a:r>
          </a:p>
        </p:txBody>
      </p:sp>
      <p:pic>
        <p:nvPicPr>
          <p:cNvPr id="78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rcRect l="0" t="22964" r="0" b="22964"/>
          <a:stretch>
            <a:fillRect/>
          </a:stretch>
        </p:blipFill>
        <p:spPr>
          <a:xfrm>
            <a:off x="7543800" y="2423160"/>
            <a:ext cx="3703321" cy="2834640"/>
          </a:xfrm>
          <a:prstGeom prst="rect">
            <a:avLst/>
          </a:prstGeom>
          <a:ln w="12700">
            <a:miter lim="400000"/>
          </a:ln>
        </p:spPr>
      </p:pic>
      <p:sp>
        <p:nvSpPr>
          <p:cNvPr id="79" name="Shape 9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80" name="Text 10"/>
          <p:cNvSpPr txBox="1"/>
          <p:nvPr/>
        </p:nvSpPr>
        <p:spPr>
          <a:xfrm>
            <a:off x="502919" y="6522395"/>
            <a:ext cx="356616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81" name="Text 11"/>
          <p:cNvSpPr txBox="1"/>
          <p:nvPr/>
        </p:nvSpPr>
        <p:spPr>
          <a:xfrm>
            <a:off x="11247119" y="6522395"/>
            <a:ext cx="45720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5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Text 0"/>
          <p:cNvSpPr txBox="1"/>
          <p:nvPr/>
        </p:nvSpPr>
        <p:spPr>
          <a:xfrm>
            <a:off x="640080" y="320040"/>
            <a:ext cx="886968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2300">
                <a:solidFill>
                  <a:srgbClr val="111111"/>
                </a:solidFill>
              </a:defRPr>
            </a:lvl1pPr>
          </a:lstStyle>
          <a:p>
            <a:pPr/>
            <a:r>
              <a:t>Section 2 - Legal Format and Management Structure </a:t>
            </a:r>
          </a:p>
        </p:txBody>
      </p:sp>
      <p:sp>
        <p:nvSpPr>
          <p:cNvPr id="84" name="Text 1"/>
          <p:cNvSpPr txBox="1"/>
          <p:nvPr/>
        </p:nvSpPr>
        <p:spPr>
          <a:xfrm>
            <a:off x="658368" y="846627"/>
            <a:ext cx="704087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555555"/>
                </a:solidFill>
              </a:defRPr>
            </a:lvl1pPr>
          </a:lstStyle>
          <a:p>
            <a:pPr/>
            <a:r>
              <a:t>Legal Choice and Formation</a:t>
            </a:r>
          </a:p>
        </p:txBody>
      </p:sp>
      <p:sp>
        <p:nvSpPr>
          <p:cNvPr id="85" name="Text 2"/>
          <p:cNvSpPr txBox="1"/>
          <p:nvPr/>
        </p:nvSpPr>
        <p:spPr>
          <a:xfrm>
            <a:off x="777240" y="1234440"/>
            <a:ext cx="5486401" cy="38404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35" tIns="635" rIns="635" bIns="635" anchor="ctr">
            <a:normAutofit fontScale="100000" lnSpcReduction="0"/>
          </a:bodyPr>
          <a:lstStyle/>
          <a:p>
            <a:pPr>
              <a:defRPr b="1" sz="1300">
                <a:solidFill>
                  <a:srgbClr val="111111"/>
                </a:solidFill>
              </a:defRPr>
            </a:pPr>
            <a:r>
              <a:t>Legal format: Private limited Company (LTD0</a:t>
            </a:r>
          </a:p>
          <a:p>
            <a:pPr>
              <a:defRPr b="1" sz="1300">
                <a:solidFill>
                  <a:srgbClr val="111111"/>
                </a:solidFill>
              </a:defRPr>
            </a:pPr>
          </a:p>
          <a:p>
            <a:pPr>
              <a:defRPr b="1" sz="1300">
                <a:solidFill>
                  <a:srgbClr val="111111"/>
                </a:solidFill>
              </a:defRPr>
            </a:pPr>
            <a:r>
              <a:rPr b="0"/>
              <a:t>Protects the owner through limited liability and improves credibility with customers and Investors.</a:t>
            </a:r>
            <a:endParaRPr b="0"/>
          </a:p>
          <a:p>
            <a:pPr>
              <a:defRPr b="1" sz="1300">
                <a:solidFill>
                  <a:srgbClr val="111111"/>
                </a:solidFill>
              </a:defRPr>
            </a:pPr>
            <a:endParaRPr b="0"/>
          </a:p>
          <a:p>
            <a:pPr>
              <a:defRPr b="1" sz="1300">
                <a:solidFill>
                  <a:srgbClr val="111111"/>
                </a:solidFill>
              </a:defRPr>
            </a:pPr>
            <a:r>
              <a:rPr b="0"/>
              <a:t>Make it easier to employ staff and secure external investment as the business grows.</a:t>
            </a:r>
            <a:endParaRPr b="0"/>
          </a:p>
          <a:p>
            <a:pPr>
              <a:defRPr b="1" sz="1300">
                <a:solidFill>
                  <a:srgbClr val="111111"/>
                </a:solidFill>
              </a:defRPr>
            </a:pPr>
            <a:endParaRPr b="0"/>
          </a:p>
          <a:p>
            <a:pPr>
              <a:defRPr b="1" sz="1300">
                <a:solidFill>
                  <a:srgbClr val="111111"/>
                </a:solidFill>
              </a:defRPr>
            </a:pPr>
            <a:r>
              <a:t>Initial management Structure </a:t>
            </a:r>
          </a:p>
          <a:p>
            <a:pPr>
              <a:defRPr b="1" sz="1300">
                <a:solidFill>
                  <a:srgbClr val="111111"/>
                </a:solidFill>
              </a:defRPr>
            </a:pPr>
            <a:r>
              <a:rPr b="0"/>
              <a:t>Owner manages quotations, bookings, marketing , customer service, finances and legal compliance. </a:t>
            </a:r>
            <a:endParaRPr b="0"/>
          </a:p>
          <a:p>
            <a:pPr>
              <a:defRPr b="1" sz="1300">
                <a:solidFill>
                  <a:srgbClr val="111111"/>
                </a:solidFill>
              </a:defRPr>
            </a:pPr>
            <a:endParaRPr b="0"/>
          </a:p>
          <a:p>
            <a:pPr>
              <a:defRPr b="1" sz="1300">
                <a:solidFill>
                  <a:srgbClr val="111111"/>
                </a:solidFill>
              </a:defRPr>
            </a:pPr>
            <a:r>
              <a:rPr b="0"/>
              <a:t>Cleaning operatives and admin support will be added as demand increases. </a:t>
            </a:r>
          </a:p>
        </p:txBody>
      </p:sp>
      <p:sp>
        <p:nvSpPr>
          <p:cNvPr id="86" name="Shape 3"/>
          <p:cNvSpPr/>
          <p:nvPr/>
        </p:nvSpPr>
        <p:spPr>
          <a:xfrm>
            <a:off x="7863840" y="1234439"/>
            <a:ext cx="3474721" cy="822961"/>
          </a:xfrm>
          <a:prstGeom prst="roundRect">
            <a:avLst>
              <a:gd name="adj" fmla="val 6667"/>
            </a:avLst>
          </a:prstGeom>
          <a:solidFill>
            <a:srgbClr val="071B3A"/>
          </a:solidFill>
          <a:ln w="12700">
            <a:solidFill>
              <a:srgbClr val="071B3A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87" name="Text 4"/>
          <p:cNvSpPr txBox="1"/>
          <p:nvPr/>
        </p:nvSpPr>
        <p:spPr>
          <a:xfrm>
            <a:off x="8001000" y="1467934"/>
            <a:ext cx="3200401" cy="3011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500">
                <a:solidFill>
                  <a:srgbClr val="FFFFFF"/>
                </a:solidFill>
              </a:defRPr>
            </a:lvl1pPr>
          </a:lstStyle>
          <a:p>
            <a:pPr/>
            <a:r>
              <a:t>Director / Business Owner</a:t>
            </a:r>
          </a:p>
        </p:txBody>
      </p:sp>
      <p:sp>
        <p:nvSpPr>
          <p:cNvPr id="88" name="Shape 5"/>
          <p:cNvSpPr/>
          <p:nvPr/>
        </p:nvSpPr>
        <p:spPr>
          <a:xfrm>
            <a:off x="7175027" y="2880360"/>
            <a:ext cx="1234441" cy="914401"/>
          </a:xfrm>
          <a:prstGeom prst="roundRect">
            <a:avLst>
              <a:gd name="adj" fmla="val 4000"/>
            </a:avLst>
          </a:prstGeom>
          <a:solidFill>
            <a:srgbClr val="EAF2FF"/>
          </a:solidFill>
          <a:ln w="12700">
            <a:solidFill>
              <a:srgbClr val="90B8FF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/>
          <a:lstStyle/>
          <a:p>
            <a:pPr algn="ctr">
              <a:defRPr sz="1100"/>
            </a:pPr>
          </a:p>
          <a:p>
            <a:pPr algn="ctr">
              <a:defRPr sz="1100"/>
            </a:pPr>
            <a:r>
              <a:t>Admin and customer service</a:t>
            </a:r>
          </a:p>
        </p:txBody>
      </p:sp>
      <p:sp>
        <p:nvSpPr>
          <p:cNvPr id="89" name="Shape 7"/>
          <p:cNvSpPr/>
          <p:nvPr/>
        </p:nvSpPr>
        <p:spPr>
          <a:xfrm flipH="1">
            <a:off x="7778747" y="2059882"/>
            <a:ext cx="1001976" cy="781564"/>
          </a:xfrm>
          <a:prstGeom prst="line">
            <a:avLst/>
          </a:prstGeom>
          <a:ln w="12700">
            <a:solidFill>
              <a:srgbClr val="777777"/>
            </a:solidFill>
            <a:tailEnd type="triangle"/>
          </a:ln>
        </p:spPr>
        <p:txBody>
          <a:bodyPr lIns="45719" rIns="45719"/>
          <a:lstStyle/>
          <a:p>
            <a:pPr/>
          </a:p>
        </p:txBody>
      </p:sp>
      <p:sp>
        <p:nvSpPr>
          <p:cNvPr id="90" name="Shape 8"/>
          <p:cNvSpPr/>
          <p:nvPr/>
        </p:nvSpPr>
        <p:spPr>
          <a:xfrm>
            <a:off x="8732519" y="2880360"/>
            <a:ext cx="1234441" cy="914401"/>
          </a:xfrm>
          <a:prstGeom prst="roundRect">
            <a:avLst>
              <a:gd name="adj" fmla="val 4000"/>
            </a:avLst>
          </a:prstGeom>
          <a:solidFill>
            <a:srgbClr val="EAFBF0"/>
          </a:solidFill>
          <a:ln w="12700">
            <a:solidFill>
              <a:srgbClr val="74B987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91" name="Text 9"/>
          <p:cNvSpPr txBox="1"/>
          <p:nvPr/>
        </p:nvSpPr>
        <p:spPr>
          <a:xfrm>
            <a:off x="8851391" y="3127248"/>
            <a:ext cx="1005841" cy="32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Operations</a:t>
            </a:r>
          </a:p>
        </p:txBody>
      </p:sp>
      <p:sp>
        <p:nvSpPr>
          <p:cNvPr id="92" name="Shape 10"/>
          <p:cNvSpPr/>
          <p:nvPr/>
        </p:nvSpPr>
        <p:spPr>
          <a:xfrm>
            <a:off x="9326879" y="2057399"/>
            <a:ext cx="274321" cy="822961"/>
          </a:xfrm>
          <a:prstGeom prst="line">
            <a:avLst/>
          </a:prstGeom>
          <a:ln w="12700">
            <a:solidFill>
              <a:srgbClr val="777777"/>
            </a:solidFill>
            <a:tailEnd type="triangle"/>
          </a:ln>
        </p:spPr>
        <p:txBody>
          <a:bodyPr lIns="45719" rIns="45719"/>
          <a:lstStyle/>
          <a:p>
            <a:pPr/>
          </a:p>
        </p:txBody>
      </p:sp>
      <p:sp>
        <p:nvSpPr>
          <p:cNvPr id="93" name="Shape 11"/>
          <p:cNvSpPr/>
          <p:nvPr/>
        </p:nvSpPr>
        <p:spPr>
          <a:xfrm>
            <a:off x="10149840" y="2880360"/>
            <a:ext cx="1234441" cy="914401"/>
          </a:xfrm>
          <a:prstGeom prst="roundRect">
            <a:avLst>
              <a:gd name="adj" fmla="val 4000"/>
            </a:avLst>
          </a:prstGeom>
          <a:solidFill>
            <a:srgbClr val="F3ECFF"/>
          </a:solidFill>
          <a:ln w="12700">
            <a:solidFill>
              <a:srgbClr val="A484D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94" name="Text 12"/>
          <p:cNvSpPr txBox="1"/>
          <p:nvPr/>
        </p:nvSpPr>
        <p:spPr>
          <a:xfrm>
            <a:off x="10268712" y="3127248"/>
            <a:ext cx="1005841" cy="32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ctr" defTabSz="576072">
              <a:defRPr b="1" sz="818">
                <a:solidFill>
                  <a:srgbClr val="111111"/>
                </a:solidFill>
              </a:defRPr>
            </a:lvl1pPr>
          </a:lstStyle>
          <a:p>
            <a:pPr/>
            <a:r>
              <a:t>Marketing and Finances</a:t>
            </a:r>
          </a:p>
        </p:txBody>
      </p:sp>
      <p:sp>
        <p:nvSpPr>
          <p:cNvPr id="95" name="Shape 13"/>
          <p:cNvSpPr/>
          <p:nvPr/>
        </p:nvSpPr>
        <p:spPr>
          <a:xfrm>
            <a:off x="9601199" y="2057399"/>
            <a:ext cx="1143002" cy="822961"/>
          </a:xfrm>
          <a:prstGeom prst="line">
            <a:avLst/>
          </a:prstGeom>
          <a:ln w="12700">
            <a:solidFill>
              <a:srgbClr val="777777"/>
            </a:solidFill>
            <a:tailEnd type="triangle"/>
          </a:ln>
        </p:spPr>
        <p:txBody>
          <a:bodyPr lIns="45719" rIns="45719"/>
          <a:lstStyle/>
          <a:p>
            <a:pPr/>
          </a:p>
        </p:txBody>
      </p:sp>
      <p:sp>
        <p:nvSpPr>
          <p:cNvPr id="96" name="Shape 14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97" name="Text 15"/>
          <p:cNvSpPr txBox="1"/>
          <p:nvPr/>
        </p:nvSpPr>
        <p:spPr>
          <a:xfrm>
            <a:off x="502919" y="6522395"/>
            <a:ext cx="356616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98" name="Text 16"/>
          <p:cNvSpPr txBox="1"/>
          <p:nvPr/>
        </p:nvSpPr>
        <p:spPr>
          <a:xfrm>
            <a:off x="11247119" y="6522395"/>
            <a:ext cx="45720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6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Text 0"/>
          <p:cNvSpPr txBox="1"/>
          <p:nvPr/>
        </p:nvSpPr>
        <p:spPr>
          <a:xfrm>
            <a:off x="640080" y="320040"/>
            <a:ext cx="886968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2300">
                <a:solidFill>
                  <a:srgbClr val="111111"/>
                </a:solidFill>
              </a:defRPr>
            </a:lvl1pPr>
          </a:lstStyle>
          <a:p>
            <a:pPr/>
            <a:r>
              <a:t>Management Structure</a:t>
            </a:r>
          </a:p>
        </p:txBody>
      </p:sp>
      <p:sp>
        <p:nvSpPr>
          <p:cNvPr id="101" name="Text 1"/>
          <p:cNvSpPr txBox="1"/>
          <p:nvPr/>
        </p:nvSpPr>
        <p:spPr>
          <a:xfrm>
            <a:off x="658368" y="846627"/>
            <a:ext cx="704087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555555"/>
                </a:solidFill>
              </a:defRPr>
            </a:lvl1pPr>
          </a:lstStyle>
          <a:p>
            <a:pPr/>
            <a:r>
              <a:t>Planned organisation as the company grows</a:t>
            </a:r>
          </a:p>
        </p:txBody>
      </p:sp>
      <p:sp>
        <p:nvSpPr>
          <p:cNvPr id="102" name="Shape 2"/>
          <p:cNvSpPr/>
          <p:nvPr/>
        </p:nvSpPr>
        <p:spPr>
          <a:xfrm>
            <a:off x="6126479" y="1828800"/>
            <a:ext cx="2194561" cy="960120"/>
          </a:xfrm>
          <a:prstGeom prst="line">
            <a:avLst/>
          </a:prstGeom>
          <a:ln w="15240">
            <a:solidFill>
              <a:srgbClr val="94A3B8"/>
            </a:solidFill>
            <a:tailEnd type="triangle"/>
          </a:ln>
        </p:spPr>
        <p:txBody>
          <a:bodyPr lIns="45719" rIns="45719"/>
          <a:lstStyle/>
          <a:p>
            <a:pPr/>
          </a:p>
        </p:txBody>
      </p:sp>
      <p:sp>
        <p:nvSpPr>
          <p:cNvPr id="103" name="Shape 3"/>
          <p:cNvSpPr/>
          <p:nvPr/>
        </p:nvSpPr>
        <p:spPr>
          <a:xfrm>
            <a:off x="6126480" y="1828800"/>
            <a:ext cx="1" cy="960121"/>
          </a:xfrm>
          <a:prstGeom prst="line">
            <a:avLst/>
          </a:prstGeom>
          <a:ln w="15240">
            <a:solidFill>
              <a:srgbClr val="94A3B8"/>
            </a:solidFill>
            <a:tailEnd type="triangle"/>
          </a:ln>
        </p:spPr>
        <p:txBody>
          <a:bodyPr lIns="45719" rIns="45719"/>
          <a:lstStyle/>
          <a:p>
            <a:pPr/>
          </a:p>
        </p:txBody>
      </p:sp>
      <p:sp>
        <p:nvSpPr>
          <p:cNvPr id="104" name="Shape 4"/>
          <p:cNvSpPr/>
          <p:nvPr/>
        </p:nvSpPr>
        <p:spPr>
          <a:xfrm flipH="1">
            <a:off x="2689540" y="1830709"/>
            <a:ext cx="2478730" cy="954414"/>
          </a:xfrm>
          <a:prstGeom prst="line">
            <a:avLst/>
          </a:prstGeom>
          <a:ln w="15240">
            <a:solidFill>
              <a:srgbClr val="94A3B8"/>
            </a:solidFill>
            <a:tailEnd type="triangle"/>
          </a:ln>
        </p:spPr>
        <p:txBody>
          <a:bodyPr lIns="45719" rIns="45719"/>
          <a:lstStyle/>
          <a:p>
            <a:pPr/>
          </a:p>
        </p:txBody>
      </p:sp>
      <p:sp>
        <p:nvSpPr>
          <p:cNvPr id="105" name="Shape 5"/>
          <p:cNvSpPr/>
          <p:nvPr/>
        </p:nvSpPr>
        <p:spPr>
          <a:xfrm>
            <a:off x="2194560" y="3749040"/>
            <a:ext cx="91441" cy="1097281"/>
          </a:xfrm>
          <a:prstGeom prst="line">
            <a:avLst/>
          </a:prstGeom>
          <a:ln w="15240">
            <a:solidFill>
              <a:srgbClr val="94A3B8"/>
            </a:solidFill>
            <a:tailEnd type="triangle"/>
          </a:ln>
        </p:spPr>
        <p:txBody>
          <a:bodyPr lIns="45719" rIns="45719"/>
          <a:lstStyle/>
          <a:p>
            <a:pPr/>
          </a:p>
        </p:txBody>
      </p:sp>
      <p:sp>
        <p:nvSpPr>
          <p:cNvPr id="106" name="Shape 6"/>
          <p:cNvSpPr/>
          <p:nvPr/>
        </p:nvSpPr>
        <p:spPr>
          <a:xfrm>
            <a:off x="6080759" y="3749040"/>
            <a:ext cx="45722" cy="1097281"/>
          </a:xfrm>
          <a:prstGeom prst="line">
            <a:avLst/>
          </a:prstGeom>
          <a:ln w="15240">
            <a:solidFill>
              <a:srgbClr val="94A3B8"/>
            </a:solidFill>
            <a:tailEnd type="triangle"/>
          </a:ln>
        </p:spPr>
        <p:txBody>
          <a:bodyPr lIns="45719" rIns="45719"/>
          <a:lstStyle/>
          <a:p>
            <a:pPr/>
          </a:p>
        </p:txBody>
      </p:sp>
      <p:sp>
        <p:nvSpPr>
          <p:cNvPr id="107" name="Shape 7"/>
          <p:cNvSpPr/>
          <p:nvPr/>
        </p:nvSpPr>
        <p:spPr>
          <a:xfrm>
            <a:off x="9875519" y="3749040"/>
            <a:ext cx="91441" cy="1097281"/>
          </a:xfrm>
          <a:prstGeom prst="line">
            <a:avLst/>
          </a:prstGeom>
          <a:ln w="15240">
            <a:solidFill>
              <a:srgbClr val="94A3B8"/>
            </a:solidFill>
            <a:tailEnd type="triangle"/>
          </a:ln>
        </p:spPr>
        <p:txBody>
          <a:bodyPr lIns="45719" rIns="45719"/>
          <a:lstStyle/>
          <a:p>
            <a:pPr/>
          </a:p>
        </p:txBody>
      </p:sp>
      <p:sp>
        <p:nvSpPr>
          <p:cNvPr id="108" name="Shape 8"/>
          <p:cNvSpPr/>
          <p:nvPr/>
        </p:nvSpPr>
        <p:spPr>
          <a:xfrm>
            <a:off x="3931920" y="1097280"/>
            <a:ext cx="4389121" cy="731520"/>
          </a:xfrm>
          <a:prstGeom prst="roundRect">
            <a:avLst>
              <a:gd name="adj" fmla="val 8750"/>
            </a:avLst>
          </a:prstGeom>
          <a:solidFill>
            <a:srgbClr val="071B3A"/>
          </a:solidFill>
          <a:ln w="12700">
            <a:solidFill>
              <a:srgbClr val="93A4B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09" name="Text 9"/>
          <p:cNvSpPr txBox="1"/>
          <p:nvPr/>
        </p:nvSpPr>
        <p:spPr>
          <a:xfrm>
            <a:off x="4087367" y="1234439"/>
            <a:ext cx="4078225" cy="548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ctr">
              <a:defRPr b="1" sz="1200">
                <a:solidFill>
                  <a:srgbClr val="FFFFFF"/>
                </a:solidFill>
              </a:defRPr>
            </a:lvl1pPr>
          </a:lstStyle>
          <a:p>
            <a:pPr/>
            <a:r>
              <a:t>DIRECTOR / BUSINESS OWNER</a:t>
            </a:r>
          </a:p>
        </p:txBody>
      </p:sp>
      <p:sp>
        <p:nvSpPr>
          <p:cNvPr id="110" name="Shape 10"/>
          <p:cNvSpPr/>
          <p:nvPr/>
        </p:nvSpPr>
        <p:spPr>
          <a:xfrm>
            <a:off x="731519" y="2788920"/>
            <a:ext cx="2926081" cy="960121"/>
          </a:xfrm>
          <a:prstGeom prst="roundRect">
            <a:avLst>
              <a:gd name="adj" fmla="val 6667"/>
            </a:avLst>
          </a:prstGeom>
          <a:solidFill>
            <a:srgbClr val="DDEBFF"/>
          </a:solidFill>
          <a:ln w="12700">
            <a:solidFill>
              <a:srgbClr val="93A4B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11" name="Text 11"/>
          <p:cNvSpPr txBox="1"/>
          <p:nvPr/>
        </p:nvSpPr>
        <p:spPr>
          <a:xfrm>
            <a:off x="886967" y="2926079"/>
            <a:ext cx="2615186" cy="777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 algn="ctr">
              <a:defRPr b="1" sz="1000">
                <a:solidFill>
                  <a:srgbClr val="111111"/>
                </a:solidFill>
              </a:defRPr>
            </a:pPr>
            <a:r>
              <a:t>ADMINISTRATION &amp; CUSTOMER SERVICE</a:t>
            </a:r>
          </a:p>
          <a:p>
            <a:pPr algn="ctr">
              <a:defRPr b="1" sz="1000">
                <a:solidFill>
                  <a:srgbClr val="111111"/>
                </a:solidFill>
              </a:defRPr>
            </a:pPr>
            <a:r>
              <a:t>Bookings, invoices, customer support</a:t>
            </a:r>
          </a:p>
        </p:txBody>
      </p:sp>
      <p:sp>
        <p:nvSpPr>
          <p:cNvPr id="112" name="Shape 12"/>
          <p:cNvSpPr/>
          <p:nvPr/>
        </p:nvSpPr>
        <p:spPr>
          <a:xfrm>
            <a:off x="4617720" y="2788920"/>
            <a:ext cx="2926080" cy="960121"/>
          </a:xfrm>
          <a:prstGeom prst="roundRect">
            <a:avLst>
              <a:gd name="adj" fmla="val 6667"/>
            </a:avLst>
          </a:prstGeom>
          <a:solidFill>
            <a:srgbClr val="DCF6E8"/>
          </a:solidFill>
          <a:ln w="12700">
            <a:solidFill>
              <a:srgbClr val="93A4B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13" name="Text 13"/>
          <p:cNvSpPr txBox="1"/>
          <p:nvPr/>
        </p:nvSpPr>
        <p:spPr>
          <a:xfrm>
            <a:off x="4773167" y="2926079"/>
            <a:ext cx="2615186" cy="777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 algn="ctr">
              <a:defRPr b="1" sz="1000">
                <a:solidFill>
                  <a:srgbClr val="111111"/>
                </a:solidFill>
              </a:defRPr>
            </a:pPr>
            <a:r>
              <a:t>OPERATIONS</a:t>
            </a:r>
          </a:p>
          <a:p>
            <a:pPr algn="ctr">
              <a:defRPr b="1" sz="1000">
                <a:solidFill>
                  <a:srgbClr val="111111"/>
                </a:solidFill>
              </a:defRPr>
            </a:pPr>
            <a:r>
              <a:t>Daily jobs, equipment, quality, safety</a:t>
            </a:r>
          </a:p>
        </p:txBody>
      </p:sp>
      <p:sp>
        <p:nvSpPr>
          <p:cNvPr id="114" name="Shape 14"/>
          <p:cNvSpPr/>
          <p:nvPr/>
        </p:nvSpPr>
        <p:spPr>
          <a:xfrm>
            <a:off x="8503919" y="2788920"/>
            <a:ext cx="2926081" cy="960121"/>
          </a:xfrm>
          <a:prstGeom prst="roundRect">
            <a:avLst>
              <a:gd name="adj" fmla="val 6667"/>
            </a:avLst>
          </a:prstGeom>
          <a:solidFill>
            <a:srgbClr val="F0E8FF"/>
          </a:solidFill>
          <a:ln w="12700">
            <a:solidFill>
              <a:srgbClr val="93A4B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15" name="Text 15"/>
          <p:cNvSpPr txBox="1"/>
          <p:nvPr/>
        </p:nvSpPr>
        <p:spPr>
          <a:xfrm>
            <a:off x="8659367" y="2926079"/>
            <a:ext cx="2615185" cy="777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 algn="ctr">
              <a:defRPr b="1" sz="1000">
                <a:solidFill>
                  <a:srgbClr val="111111"/>
                </a:solidFill>
              </a:defRPr>
            </a:pPr>
            <a:r>
              <a:t>MARKETING &amp; FINANCE</a:t>
            </a:r>
          </a:p>
          <a:p>
            <a:pPr algn="ctr">
              <a:defRPr b="1" sz="1000">
                <a:solidFill>
                  <a:srgbClr val="111111"/>
                </a:solidFill>
              </a:defRPr>
            </a:pPr>
            <a:r>
              <a:t>Promotion, budgets, repeat business</a:t>
            </a:r>
          </a:p>
        </p:txBody>
      </p:sp>
      <p:sp>
        <p:nvSpPr>
          <p:cNvPr id="116" name="Shape 16"/>
          <p:cNvSpPr/>
          <p:nvPr/>
        </p:nvSpPr>
        <p:spPr>
          <a:xfrm>
            <a:off x="1143000" y="4846320"/>
            <a:ext cx="2468880" cy="685801"/>
          </a:xfrm>
          <a:prstGeom prst="roundRect">
            <a:avLst>
              <a:gd name="adj" fmla="val 9333"/>
            </a:avLst>
          </a:prstGeom>
          <a:solidFill>
            <a:srgbClr val="FFFFFF"/>
          </a:solidFill>
          <a:ln w="12700">
            <a:solidFill>
              <a:srgbClr val="93A4B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17" name="Text 17"/>
          <p:cNvSpPr txBox="1"/>
          <p:nvPr/>
        </p:nvSpPr>
        <p:spPr>
          <a:xfrm>
            <a:off x="1298448" y="4983479"/>
            <a:ext cx="2157985" cy="5029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ctr">
              <a:defRPr b="1" sz="1200">
                <a:solidFill>
                  <a:srgbClr val="111111"/>
                </a:solidFill>
              </a:defRPr>
            </a:lvl1pPr>
          </a:lstStyle>
          <a:p>
            <a:pPr/>
            <a:r>
              <a:t>Part-time Administrator</a:t>
            </a:r>
          </a:p>
        </p:txBody>
      </p:sp>
      <p:sp>
        <p:nvSpPr>
          <p:cNvPr id="118" name="Shape 18"/>
          <p:cNvSpPr/>
          <p:nvPr/>
        </p:nvSpPr>
        <p:spPr>
          <a:xfrm>
            <a:off x="4892040" y="4846320"/>
            <a:ext cx="2468881" cy="685801"/>
          </a:xfrm>
          <a:prstGeom prst="roundRect">
            <a:avLst>
              <a:gd name="adj" fmla="val 9333"/>
            </a:avLst>
          </a:prstGeom>
          <a:solidFill>
            <a:srgbClr val="FFFFFF"/>
          </a:solidFill>
          <a:ln w="12700">
            <a:solidFill>
              <a:srgbClr val="93A4B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19" name="Text 19"/>
          <p:cNvSpPr txBox="1"/>
          <p:nvPr/>
        </p:nvSpPr>
        <p:spPr>
          <a:xfrm>
            <a:off x="5047488" y="4983479"/>
            <a:ext cx="2157985" cy="5029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ctr">
              <a:defRPr b="1" sz="1200">
                <a:solidFill>
                  <a:srgbClr val="111111"/>
                </a:solidFill>
              </a:defRPr>
            </a:lvl1pPr>
          </a:lstStyle>
          <a:p>
            <a:pPr/>
            <a:r>
              <a:t>Operations Supervisor</a:t>
            </a:r>
          </a:p>
        </p:txBody>
      </p:sp>
      <p:sp>
        <p:nvSpPr>
          <p:cNvPr id="120" name="Shape 20"/>
          <p:cNvSpPr/>
          <p:nvPr/>
        </p:nvSpPr>
        <p:spPr>
          <a:xfrm>
            <a:off x="8641080" y="4846320"/>
            <a:ext cx="2468881" cy="685801"/>
          </a:xfrm>
          <a:prstGeom prst="roundRect">
            <a:avLst>
              <a:gd name="adj" fmla="val 9333"/>
            </a:avLst>
          </a:prstGeom>
          <a:solidFill>
            <a:srgbClr val="FFFFFF"/>
          </a:solidFill>
          <a:ln w="12700">
            <a:solidFill>
              <a:srgbClr val="93A4B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21" name="Text 21"/>
          <p:cNvSpPr txBox="1"/>
          <p:nvPr/>
        </p:nvSpPr>
        <p:spPr>
          <a:xfrm>
            <a:off x="8796527" y="4983479"/>
            <a:ext cx="2157985" cy="5029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ctr">
              <a:defRPr b="1" sz="1200">
                <a:solidFill>
                  <a:srgbClr val="111111"/>
                </a:solidFill>
              </a:defRPr>
            </a:lvl1pPr>
          </a:lstStyle>
          <a:p>
            <a:pPr/>
            <a:r>
              <a:t>Cleaning Operatives</a:t>
            </a:r>
          </a:p>
        </p:txBody>
      </p:sp>
      <p:sp>
        <p:nvSpPr>
          <p:cNvPr id="122" name="Shape 22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23" name="Text 23"/>
          <p:cNvSpPr txBox="1"/>
          <p:nvPr/>
        </p:nvSpPr>
        <p:spPr>
          <a:xfrm>
            <a:off x="502919" y="6522396"/>
            <a:ext cx="356616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124" name="Text 24"/>
          <p:cNvSpPr txBox="1"/>
          <p:nvPr/>
        </p:nvSpPr>
        <p:spPr>
          <a:xfrm>
            <a:off x="11247119" y="6522396"/>
            <a:ext cx="45720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7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ext 0"/>
          <p:cNvSpPr txBox="1"/>
          <p:nvPr/>
        </p:nvSpPr>
        <p:spPr>
          <a:xfrm>
            <a:off x="640080" y="320040"/>
            <a:ext cx="886968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2300">
                <a:solidFill>
                  <a:srgbClr val="111111"/>
                </a:solidFill>
              </a:defRPr>
            </a:lvl1pPr>
          </a:lstStyle>
          <a:p>
            <a:pPr/>
            <a:r>
              <a:t>Section 3 - Pestel Analysis</a:t>
            </a:r>
          </a:p>
        </p:txBody>
      </p:sp>
      <p:sp>
        <p:nvSpPr>
          <p:cNvPr id="127" name="Text 1"/>
          <p:cNvSpPr txBox="1"/>
          <p:nvPr/>
        </p:nvSpPr>
        <p:spPr>
          <a:xfrm>
            <a:off x="658368" y="846627"/>
            <a:ext cx="704087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555555"/>
                </a:solidFill>
              </a:defRPr>
            </a:lvl1pPr>
          </a:lstStyle>
          <a:p>
            <a:pPr/>
            <a:r>
              <a:t>External factors build with business strategies</a:t>
            </a:r>
          </a:p>
        </p:txBody>
      </p:sp>
      <p:sp>
        <p:nvSpPr>
          <p:cNvPr id="128" name="Shape 2"/>
          <p:cNvSpPr/>
          <p:nvPr/>
        </p:nvSpPr>
        <p:spPr>
          <a:xfrm>
            <a:off x="685800" y="1188719"/>
            <a:ext cx="3337560" cy="1417321"/>
          </a:xfrm>
          <a:prstGeom prst="roundRect">
            <a:avLst>
              <a:gd name="adj" fmla="val 4516"/>
            </a:avLst>
          </a:prstGeom>
          <a:solidFill>
            <a:srgbClr val="DDEB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29" name="Text 3"/>
          <p:cNvSpPr txBox="1"/>
          <p:nvPr/>
        </p:nvSpPr>
        <p:spPr>
          <a:xfrm>
            <a:off x="896111" y="1294198"/>
            <a:ext cx="2926082" cy="3011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1500">
                <a:solidFill>
                  <a:srgbClr val="071B3A"/>
                </a:solidFill>
              </a:defRPr>
            </a:lvl1pPr>
          </a:lstStyle>
          <a:p>
            <a:pPr/>
            <a:r>
              <a:t>Political</a:t>
            </a:r>
          </a:p>
        </p:txBody>
      </p:sp>
      <p:sp>
        <p:nvSpPr>
          <p:cNvPr id="130" name="Text 4"/>
          <p:cNvSpPr txBox="1"/>
          <p:nvPr/>
        </p:nvSpPr>
        <p:spPr>
          <a:xfrm>
            <a:off x="896111" y="1691639"/>
            <a:ext cx="2907794" cy="658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 lvl="1">
              <a:defRPr sz="900">
                <a:solidFill>
                  <a:srgbClr val="111111"/>
                </a:solidFill>
              </a:defRPr>
            </a:pPr>
            <a:r>
              <a:t>Health &amp; safety and employment legislation require safe practices and training.</a:t>
            </a:r>
          </a:p>
        </p:txBody>
      </p:sp>
      <p:sp>
        <p:nvSpPr>
          <p:cNvPr id="131" name="Shape 5"/>
          <p:cNvSpPr/>
          <p:nvPr/>
        </p:nvSpPr>
        <p:spPr>
          <a:xfrm>
            <a:off x="4507991" y="1188719"/>
            <a:ext cx="3337561" cy="1417321"/>
          </a:xfrm>
          <a:prstGeom prst="roundRect">
            <a:avLst>
              <a:gd name="adj" fmla="val 4516"/>
            </a:avLst>
          </a:prstGeom>
          <a:solidFill>
            <a:srgbClr val="F4F7FB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32" name="Text 6"/>
          <p:cNvSpPr txBox="1"/>
          <p:nvPr/>
        </p:nvSpPr>
        <p:spPr>
          <a:xfrm>
            <a:off x="4718304" y="1294198"/>
            <a:ext cx="2926081" cy="3011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1500">
                <a:solidFill>
                  <a:srgbClr val="071B3A"/>
                </a:solidFill>
              </a:defRPr>
            </a:lvl1pPr>
          </a:lstStyle>
          <a:p>
            <a:pPr/>
            <a:r>
              <a:t>Economic</a:t>
            </a:r>
          </a:p>
        </p:txBody>
      </p:sp>
      <p:sp>
        <p:nvSpPr>
          <p:cNvPr id="133" name="Text 7"/>
          <p:cNvSpPr txBox="1"/>
          <p:nvPr/>
        </p:nvSpPr>
        <p:spPr>
          <a:xfrm>
            <a:off x="4718304" y="1691639"/>
            <a:ext cx="2907793" cy="658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Rising costs may affect spending, but property maintenance remains important.</a:t>
            </a:r>
          </a:p>
        </p:txBody>
      </p:sp>
      <p:sp>
        <p:nvSpPr>
          <p:cNvPr id="134" name="Shape 8"/>
          <p:cNvSpPr/>
          <p:nvPr/>
        </p:nvSpPr>
        <p:spPr>
          <a:xfrm>
            <a:off x="8330183" y="1188719"/>
            <a:ext cx="3337561" cy="1417321"/>
          </a:xfrm>
          <a:prstGeom prst="roundRect">
            <a:avLst>
              <a:gd name="adj" fmla="val 4516"/>
            </a:avLst>
          </a:prstGeom>
          <a:solidFill>
            <a:srgbClr val="DDEB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35" name="Text 9"/>
          <p:cNvSpPr txBox="1"/>
          <p:nvPr/>
        </p:nvSpPr>
        <p:spPr>
          <a:xfrm>
            <a:off x="8540495" y="1294198"/>
            <a:ext cx="2926081" cy="3011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1500">
                <a:solidFill>
                  <a:srgbClr val="071B3A"/>
                </a:solidFill>
              </a:defRPr>
            </a:lvl1pPr>
          </a:lstStyle>
          <a:p>
            <a:pPr/>
            <a:r>
              <a:t>Social</a:t>
            </a:r>
          </a:p>
        </p:txBody>
      </p:sp>
      <p:sp>
        <p:nvSpPr>
          <p:cNvPr id="136" name="Text 10"/>
          <p:cNvSpPr txBox="1"/>
          <p:nvPr/>
        </p:nvSpPr>
        <p:spPr>
          <a:xfrm>
            <a:off x="8540495" y="1691639"/>
            <a:ext cx="2907793" cy="658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Busy customers value professional cleaners and strong online reviews.</a:t>
            </a:r>
          </a:p>
        </p:txBody>
      </p:sp>
      <p:sp>
        <p:nvSpPr>
          <p:cNvPr id="137" name="Shape 11"/>
          <p:cNvSpPr/>
          <p:nvPr/>
        </p:nvSpPr>
        <p:spPr>
          <a:xfrm>
            <a:off x="685800" y="3200400"/>
            <a:ext cx="3337560" cy="1417320"/>
          </a:xfrm>
          <a:prstGeom prst="roundRect">
            <a:avLst>
              <a:gd name="adj" fmla="val 4516"/>
            </a:avLst>
          </a:prstGeom>
          <a:solidFill>
            <a:srgbClr val="F4F7FB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38" name="Text 12"/>
          <p:cNvSpPr txBox="1"/>
          <p:nvPr/>
        </p:nvSpPr>
        <p:spPr>
          <a:xfrm>
            <a:off x="896111" y="3305878"/>
            <a:ext cx="2926082" cy="3011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1500">
                <a:solidFill>
                  <a:srgbClr val="071B3A"/>
                </a:solidFill>
              </a:defRPr>
            </a:lvl1pPr>
          </a:lstStyle>
          <a:p>
            <a:pPr/>
            <a:r>
              <a:t>Technological</a:t>
            </a:r>
          </a:p>
        </p:txBody>
      </p:sp>
      <p:sp>
        <p:nvSpPr>
          <p:cNvPr id="139" name="Text 13"/>
          <p:cNvSpPr txBox="1"/>
          <p:nvPr/>
        </p:nvSpPr>
        <p:spPr>
          <a:xfrm>
            <a:off x="896111" y="3703320"/>
            <a:ext cx="2907794" cy="658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Water fed pole - purified water </a:t>
            </a:r>
          </a:p>
        </p:txBody>
      </p:sp>
      <p:sp>
        <p:nvSpPr>
          <p:cNvPr id="140" name="Shape 14"/>
          <p:cNvSpPr/>
          <p:nvPr/>
        </p:nvSpPr>
        <p:spPr>
          <a:xfrm>
            <a:off x="4507991" y="3200400"/>
            <a:ext cx="3337561" cy="1417320"/>
          </a:xfrm>
          <a:prstGeom prst="roundRect">
            <a:avLst>
              <a:gd name="adj" fmla="val 4516"/>
            </a:avLst>
          </a:prstGeom>
          <a:solidFill>
            <a:srgbClr val="DDEB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41" name="Text 15"/>
          <p:cNvSpPr txBox="1"/>
          <p:nvPr/>
        </p:nvSpPr>
        <p:spPr>
          <a:xfrm>
            <a:off x="4718304" y="3305878"/>
            <a:ext cx="2926081" cy="3011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1500">
                <a:solidFill>
                  <a:srgbClr val="071B3A"/>
                </a:solidFill>
              </a:defRPr>
            </a:lvl1pPr>
          </a:lstStyle>
          <a:p>
            <a:pPr/>
            <a:r>
              <a:t>Environmental</a:t>
            </a:r>
          </a:p>
        </p:txBody>
      </p:sp>
      <p:sp>
        <p:nvSpPr>
          <p:cNvPr id="142" name="Text 16"/>
          <p:cNvSpPr txBox="1"/>
          <p:nvPr/>
        </p:nvSpPr>
        <p:spPr>
          <a:xfrm>
            <a:off x="4718304" y="3703320"/>
            <a:ext cx="2907793" cy="658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Reduce Chemical use, reusable equipment and responsible water use support sustainability.</a:t>
            </a:r>
          </a:p>
        </p:txBody>
      </p:sp>
      <p:sp>
        <p:nvSpPr>
          <p:cNvPr id="143" name="Shape 17"/>
          <p:cNvSpPr/>
          <p:nvPr/>
        </p:nvSpPr>
        <p:spPr>
          <a:xfrm>
            <a:off x="8330183" y="3200400"/>
            <a:ext cx="3337561" cy="1417320"/>
          </a:xfrm>
          <a:prstGeom prst="roundRect">
            <a:avLst>
              <a:gd name="adj" fmla="val 4516"/>
            </a:avLst>
          </a:prstGeom>
          <a:solidFill>
            <a:srgbClr val="F4F7FB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44" name="Text 18"/>
          <p:cNvSpPr txBox="1"/>
          <p:nvPr/>
        </p:nvSpPr>
        <p:spPr>
          <a:xfrm>
            <a:off x="8540495" y="3305878"/>
            <a:ext cx="2926081" cy="3011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1500">
                <a:solidFill>
                  <a:srgbClr val="071B3A"/>
                </a:solidFill>
              </a:defRPr>
            </a:lvl1pPr>
          </a:lstStyle>
          <a:p>
            <a:pPr/>
            <a:r>
              <a:t>Legal</a:t>
            </a:r>
          </a:p>
        </p:txBody>
      </p:sp>
      <p:sp>
        <p:nvSpPr>
          <p:cNvPr id="145" name="Text 19"/>
          <p:cNvSpPr txBox="1"/>
          <p:nvPr/>
        </p:nvSpPr>
        <p:spPr>
          <a:xfrm>
            <a:off x="8540495" y="3703320"/>
            <a:ext cx="2907793" cy="658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Compliance needed with Working at Height, GDPR and public liability insurance,</a:t>
            </a:r>
          </a:p>
        </p:txBody>
      </p:sp>
      <p:sp>
        <p:nvSpPr>
          <p:cNvPr id="146" name="Text 20"/>
          <p:cNvSpPr txBox="1"/>
          <p:nvPr/>
        </p:nvSpPr>
        <p:spPr>
          <a:xfrm>
            <a:off x="822959" y="5599590"/>
            <a:ext cx="10698482" cy="2765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300">
                <a:solidFill>
                  <a:srgbClr val="2E8B57"/>
                </a:solidFill>
              </a:defRPr>
            </a:lvl1pPr>
          </a:lstStyle>
          <a:p>
            <a:pPr/>
            <a:r>
              <a:t>Strategy: reduce risk through training, insurance , sustainable products and a mix of residential/ commercial clients.</a:t>
            </a:r>
          </a:p>
        </p:txBody>
      </p:sp>
      <p:sp>
        <p:nvSpPr>
          <p:cNvPr id="147" name="Shape 21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48" name="Text 22"/>
          <p:cNvSpPr txBox="1"/>
          <p:nvPr/>
        </p:nvSpPr>
        <p:spPr>
          <a:xfrm>
            <a:off x="502919" y="6522396"/>
            <a:ext cx="356616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149" name="Text 23"/>
          <p:cNvSpPr txBox="1"/>
          <p:nvPr/>
        </p:nvSpPr>
        <p:spPr>
          <a:xfrm>
            <a:off x="11247119" y="6522396"/>
            <a:ext cx="45720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8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Text 0"/>
          <p:cNvSpPr txBox="1"/>
          <p:nvPr/>
        </p:nvSpPr>
        <p:spPr>
          <a:xfrm>
            <a:off x="640080" y="320040"/>
            <a:ext cx="886968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2300">
                <a:solidFill>
                  <a:srgbClr val="111111"/>
                </a:solidFill>
              </a:defRPr>
            </a:lvl1pPr>
          </a:lstStyle>
          <a:p>
            <a:pPr/>
            <a:r>
              <a:t>Section 4 - Marketing Strategies</a:t>
            </a:r>
          </a:p>
        </p:txBody>
      </p:sp>
      <p:sp>
        <p:nvSpPr>
          <p:cNvPr id="152" name="Text 1"/>
          <p:cNvSpPr txBox="1"/>
          <p:nvPr/>
        </p:nvSpPr>
        <p:spPr>
          <a:xfrm>
            <a:off x="658368" y="846627"/>
            <a:ext cx="704087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555555"/>
                </a:solidFill>
              </a:defRPr>
            </a:lvl1pPr>
          </a:lstStyle>
          <a:p>
            <a:pPr/>
            <a:r>
              <a:t>How Triple M Exterior Cleaning will reach and Attract Customers.</a:t>
            </a:r>
          </a:p>
        </p:txBody>
      </p:sp>
      <p:sp>
        <p:nvSpPr>
          <p:cNvPr id="153" name="Text 2"/>
          <p:cNvSpPr txBox="1"/>
          <p:nvPr/>
        </p:nvSpPr>
        <p:spPr>
          <a:xfrm>
            <a:off x="777239" y="1097279"/>
            <a:ext cx="5852162" cy="466344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35" tIns="635" rIns="635" bIns="635" anchor="ctr">
            <a:normAutofit fontScale="100000" lnSpcReduction="0"/>
          </a:bodyPr>
          <a:lstStyle/>
          <a:p>
            <a:pPr>
              <a:defRPr b="1" sz="1300">
                <a:solidFill>
                  <a:srgbClr val="111111"/>
                </a:solidFill>
              </a:defRPr>
            </a:pPr>
            <a:r>
              <a:t>Target Market:</a:t>
            </a:r>
          </a:p>
          <a:p>
            <a:pPr>
              <a:defRPr b="1" sz="1300">
                <a:solidFill>
                  <a:srgbClr val="111111"/>
                </a:solidFill>
              </a:defRPr>
            </a:pPr>
            <a:r>
              <a:rPr b="0"/>
              <a:t>Homeowners, landlords, offices, schools, shops and property managers.</a:t>
            </a:r>
            <a:endParaRPr b="0"/>
          </a:p>
          <a:p>
            <a:pPr>
              <a:defRPr b="1" sz="1300">
                <a:solidFill>
                  <a:srgbClr val="111111"/>
                </a:solidFill>
              </a:defRPr>
            </a:pPr>
            <a:endParaRPr b="0"/>
          </a:p>
          <a:p>
            <a:pPr>
              <a:defRPr b="1" sz="1300">
                <a:solidFill>
                  <a:srgbClr val="111111"/>
                </a:solidFill>
              </a:defRPr>
            </a:pPr>
            <a:r>
              <a:t>Digital Marketing:</a:t>
            </a:r>
          </a:p>
          <a:p>
            <a:pPr>
              <a:defRPr b="1" sz="1300">
                <a:solidFill>
                  <a:srgbClr val="111111"/>
                </a:solidFill>
              </a:defRPr>
            </a:pPr>
            <a:r>
              <a:rPr b="0"/>
              <a:t>Website, SEO, Google Business Profile, Facebook and Instagram Before/ After Photos.</a:t>
            </a:r>
            <a:endParaRPr b="0"/>
          </a:p>
          <a:p>
            <a:pPr>
              <a:defRPr b="1" sz="1300">
                <a:solidFill>
                  <a:srgbClr val="111111"/>
                </a:solidFill>
              </a:defRPr>
            </a:pPr>
            <a:endParaRPr b="0"/>
          </a:p>
          <a:p>
            <a:pPr>
              <a:defRPr b="1" sz="1300">
                <a:solidFill>
                  <a:srgbClr val="111111"/>
                </a:solidFill>
              </a:defRPr>
            </a:pPr>
            <a:r>
              <a:t>Traditional Marketing:</a:t>
            </a:r>
          </a:p>
          <a:p>
            <a:pPr>
              <a:defRPr b="1" sz="1300">
                <a:solidFill>
                  <a:srgbClr val="111111"/>
                </a:solidFill>
              </a:defRPr>
            </a:pPr>
            <a:r>
              <a:rPr b="0"/>
              <a:t>Leaflets, business cards, branded workwear and Vehicle signage.</a:t>
            </a:r>
            <a:endParaRPr b="0"/>
          </a:p>
          <a:p>
            <a:pPr>
              <a:defRPr b="1" sz="1300">
                <a:solidFill>
                  <a:srgbClr val="111111"/>
                </a:solidFill>
              </a:defRPr>
            </a:pPr>
            <a:endParaRPr b="0"/>
          </a:p>
          <a:p>
            <a:pPr>
              <a:defRPr b="1" sz="1300">
                <a:solidFill>
                  <a:srgbClr val="111111"/>
                </a:solidFill>
              </a:defRPr>
            </a:pPr>
            <a:r>
              <a:t>Customer retention:</a:t>
            </a:r>
          </a:p>
          <a:p>
            <a:pPr>
              <a:defRPr b="1" sz="1300">
                <a:solidFill>
                  <a:srgbClr val="111111"/>
                </a:solidFill>
              </a:defRPr>
            </a:pPr>
            <a:r>
              <a:rPr b="0"/>
              <a:t>Reliable service, reviews , referral discounts and repeat- cleaning packages.</a:t>
            </a:r>
            <a:endParaRPr b="0"/>
          </a:p>
        </p:txBody>
      </p:sp>
      <p:sp>
        <p:nvSpPr>
          <p:cNvPr id="154" name="Shape 3"/>
          <p:cNvSpPr/>
          <p:nvPr/>
        </p:nvSpPr>
        <p:spPr>
          <a:xfrm>
            <a:off x="7360919" y="1508760"/>
            <a:ext cx="1600201" cy="777241"/>
          </a:xfrm>
          <a:prstGeom prst="roundRect">
            <a:avLst>
              <a:gd name="adj" fmla="val 5882"/>
            </a:avLst>
          </a:prstGeom>
          <a:solidFill>
            <a:srgbClr val="FFFF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55" name="Text 4"/>
          <p:cNvSpPr txBox="1"/>
          <p:nvPr/>
        </p:nvSpPr>
        <p:spPr>
          <a:xfrm>
            <a:off x="7498079" y="1756108"/>
            <a:ext cx="1325881" cy="2642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200">
                <a:solidFill>
                  <a:srgbClr val="071B3A"/>
                </a:solidFill>
              </a:defRPr>
            </a:lvl1pPr>
          </a:lstStyle>
          <a:p>
            <a:pPr/>
            <a:r>
              <a:t>Awareness</a:t>
            </a:r>
          </a:p>
        </p:txBody>
      </p:sp>
      <p:sp>
        <p:nvSpPr>
          <p:cNvPr id="156" name="Shape 5"/>
          <p:cNvSpPr/>
          <p:nvPr/>
        </p:nvSpPr>
        <p:spPr>
          <a:xfrm>
            <a:off x="9235440" y="1508760"/>
            <a:ext cx="1600201" cy="777241"/>
          </a:xfrm>
          <a:prstGeom prst="roundRect">
            <a:avLst>
              <a:gd name="adj" fmla="val 5882"/>
            </a:avLst>
          </a:prstGeom>
          <a:solidFill>
            <a:srgbClr val="DDEB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57" name="Text 6"/>
          <p:cNvSpPr txBox="1"/>
          <p:nvPr/>
        </p:nvSpPr>
        <p:spPr>
          <a:xfrm>
            <a:off x="9372600" y="1756108"/>
            <a:ext cx="1325881" cy="2642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200">
                <a:solidFill>
                  <a:srgbClr val="071B3A"/>
                </a:solidFill>
              </a:defRPr>
            </a:lvl1pPr>
          </a:lstStyle>
          <a:p>
            <a:pPr/>
            <a:r>
              <a:t>Leads</a:t>
            </a:r>
          </a:p>
        </p:txBody>
      </p:sp>
      <p:sp>
        <p:nvSpPr>
          <p:cNvPr id="158" name="Shape 7"/>
          <p:cNvSpPr/>
          <p:nvPr/>
        </p:nvSpPr>
        <p:spPr>
          <a:xfrm>
            <a:off x="7360919" y="2926079"/>
            <a:ext cx="1600201" cy="777241"/>
          </a:xfrm>
          <a:prstGeom prst="roundRect">
            <a:avLst>
              <a:gd name="adj" fmla="val 5882"/>
            </a:avLst>
          </a:prstGeom>
          <a:solidFill>
            <a:srgbClr val="FFFF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59" name="Text 8"/>
          <p:cNvSpPr txBox="1"/>
          <p:nvPr/>
        </p:nvSpPr>
        <p:spPr>
          <a:xfrm>
            <a:off x="7498079" y="3173428"/>
            <a:ext cx="1325881" cy="2642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200">
                <a:solidFill>
                  <a:srgbClr val="071B3A"/>
                </a:solidFill>
              </a:defRPr>
            </a:lvl1pPr>
          </a:lstStyle>
          <a:p>
            <a:pPr/>
            <a:r>
              <a:t>Bookings</a:t>
            </a:r>
          </a:p>
        </p:txBody>
      </p:sp>
      <p:sp>
        <p:nvSpPr>
          <p:cNvPr id="160" name="Shape 9"/>
          <p:cNvSpPr/>
          <p:nvPr/>
        </p:nvSpPr>
        <p:spPr>
          <a:xfrm>
            <a:off x="9235440" y="2926079"/>
            <a:ext cx="1600201" cy="777241"/>
          </a:xfrm>
          <a:prstGeom prst="roundRect">
            <a:avLst>
              <a:gd name="adj" fmla="val 5882"/>
            </a:avLst>
          </a:prstGeom>
          <a:solidFill>
            <a:srgbClr val="DDEB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61" name="Text 10"/>
          <p:cNvSpPr txBox="1"/>
          <p:nvPr/>
        </p:nvSpPr>
        <p:spPr>
          <a:xfrm>
            <a:off x="9372600" y="3173428"/>
            <a:ext cx="1325881" cy="2642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200">
                <a:solidFill>
                  <a:srgbClr val="071B3A"/>
                </a:solidFill>
              </a:defRPr>
            </a:lvl1pPr>
          </a:lstStyle>
          <a:p>
            <a:pPr/>
            <a:r>
              <a:t>Reviews</a:t>
            </a:r>
          </a:p>
        </p:txBody>
      </p:sp>
      <p:pic>
        <p:nvPicPr>
          <p:cNvPr id="162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rcRect l="0" t="0" r="0" b="0"/>
          <a:stretch>
            <a:fillRect/>
          </a:stretch>
        </p:blipFill>
        <p:spPr>
          <a:xfrm>
            <a:off x="5263118" y="403378"/>
            <a:ext cx="1113484" cy="1113484"/>
          </a:xfrm>
          <a:prstGeom prst="rect">
            <a:avLst/>
          </a:prstGeom>
          <a:ln w="12700">
            <a:miter lim="400000"/>
          </a:ln>
        </p:spPr>
      </p:pic>
      <p:sp>
        <p:nvSpPr>
          <p:cNvPr id="163" name="Shape 11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64" name="Text 12"/>
          <p:cNvSpPr txBox="1"/>
          <p:nvPr/>
        </p:nvSpPr>
        <p:spPr>
          <a:xfrm>
            <a:off x="502919" y="6522396"/>
            <a:ext cx="356616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165" name="Text 13"/>
          <p:cNvSpPr txBox="1"/>
          <p:nvPr/>
        </p:nvSpPr>
        <p:spPr>
          <a:xfrm>
            <a:off x="11247119" y="6522396"/>
            <a:ext cx="45720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9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Text 0"/>
          <p:cNvSpPr txBox="1"/>
          <p:nvPr/>
        </p:nvSpPr>
        <p:spPr>
          <a:xfrm>
            <a:off x="640080" y="320040"/>
            <a:ext cx="886968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 lvl="1">
              <a:defRPr b="1" sz="2300">
                <a:solidFill>
                  <a:srgbClr val="111111"/>
                </a:solidFill>
              </a:defRPr>
            </a:pPr>
            <a:r>
              <a:t>Section 5 - Funding requirements and allocation</a:t>
            </a:r>
          </a:p>
        </p:txBody>
      </p:sp>
      <p:sp>
        <p:nvSpPr>
          <p:cNvPr id="168" name="Text 1"/>
          <p:cNvSpPr txBox="1"/>
          <p:nvPr/>
        </p:nvSpPr>
        <p:spPr>
          <a:xfrm>
            <a:off x="658368" y="846627"/>
            <a:ext cx="704087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555555"/>
                </a:solidFill>
              </a:defRPr>
            </a:lvl1pPr>
          </a:lstStyle>
          <a:p>
            <a:pPr/>
            <a:r>
              <a:t>What funding is needed and what it will be used for:</a:t>
            </a:r>
          </a:p>
        </p:txBody>
      </p:sp>
      <p:sp>
        <p:nvSpPr>
          <p:cNvPr id="169" name="Text 2"/>
          <p:cNvSpPr txBox="1"/>
          <p:nvPr/>
        </p:nvSpPr>
        <p:spPr>
          <a:xfrm>
            <a:off x="822960" y="1169782"/>
            <a:ext cx="5394961" cy="4493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2500">
                <a:solidFill>
                  <a:srgbClr val="0066FF"/>
                </a:solidFill>
              </a:defRPr>
            </a:lvl1pPr>
          </a:lstStyle>
          <a:p>
            <a:pPr/>
            <a:r>
              <a:t>Total Funding required is £22,000</a:t>
            </a:r>
          </a:p>
        </p:txBody>
      </p:sp>
      <p:sp>
        <p:nvSpPr>
          <p:cNvPr id="170" name="Text 3"/>
          <p:cNvSpPr txBox="1"/>
          <p:nvPr/>
        </p:nvSpPr>
        <p:spPr>
          <a:xfrm>
            <a:off x="960120" y="1874520"/>
            <a:ext cx="5669280" cy="2743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35" tIns="635" rIns="635" bIns="635" anchor="ctr">
            <a:normAutofit fontScale="100000" lnSpcReduction="0"/>
          </a:bodyPr>
          <a:lstStyle/>
          <a:p>
            <a:pPr>
              <a:defRPr sz="1400">
                <a:solidFill>
                  <a:srgbClr val="111111"/>
                </a:solidFill>
              </a:defRPr>
            </a:pPr>
            <a:r>
              <a:t>Owner invests £7,000</a:t>
            </a:r>
          </a:p>
          <a:p>
            <a:pPr>
              <a:defRPr sz="1400">
                <a:solidFill>
                  <a:srgbClr val="111111"/>
                </a:solidFill>
              </a:defRPr>
            </a:pPr>
            <a:r>
              <a:t>Start up Loan £15,000</a:t>
            </a:r>
          </a:p>
          <a:p>
            <a:pPr>
              <a:defRPr sz="1400">
                <a:solidFill>
                  <a:srgbClr val="111111"/>
                </a:solidFill>
              </a:defRPr>
            </a:pPr>
            <a:r>
              <a:t>Funds will buy the vehicle, specialist equipment, safety kit , insurance, website , marketing and working capital.</a:t>
            </a:r>
          </a:p>
          <a:p>
            <a:pPr>
              <a:defRPr sz="1400">
                <a:solidFill>
                  <a:srgbClr val="111111"/>
                </a:solidFill>
              </a:defRPr>
            </a:pPr>
          </a:p>
          <a:p>
            <a:pPr>
              <a:defRPr sz="1400">
                <a:solidFill>
                  <a:srgbClr val="111111"/>
                </a:solidFill>
              </a:defRPr>
            </a:pPr>
            <a:r>
              <a:t>An additional early loss buffer of £2,775 is identified in the business plan, giving total cash of £24,775.</a:t>
            </a:r>
          </a:p>
        </p:txBody>
      </p:sp>
      <p:sp>
        <p:nvSpPr>
          <p:cNvPr id="171" name="Text 4"/>
          <p:cNvSpPr txBox="1"/>
          <p:nvPr/>
        </p:nvSpPr>
        <p:spPr>
          <a:xfrm>
            <a:off x="7360920" y="1601007"/>
            <a:ext cx="192023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Van</a:t>
            </a:r>
          </a:p>
        </p:txBody>
      </p:sp>
      <p:sp>
        <p:nvSpPr>
          <p:cNvPr id="172" name="Shape 5"/>
          <p:cNvSpPr/>
          <p:nvPr/>
        </p:nvSpPr>
        <p:spPr>
          <a:xfrm>
            <a:off x="9464040" y="1618488"/>
            <a:ext cx="1463041" cy="201169"/>
          </a:xfrm>
          <a:prstGeom prst="rect">
            <a:avLst/>
          </a:prstGeom>
          <a:solidFill>
            <a:srgbClr val="0066FF"/>
          </a:solidFill>
          <a:ln w="12700">
            <a:solidFill>
              <a:srgbClr val="0066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73" name="Text 6"/>
          <p:cNvSpPr txBox="1"/>
          <p:nvPr/>
        </p:nvSpPr>
        <p:spPr>
          <a:xfrm>
            <a:off x="11292839" y="1601007"/>
            <a:ext cx="68580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£10,000</a:t>
            </a:r>
          </a:p>
        </p:txBody>
      </p:sp>
      <p:sp>
        <p:nvSpPr>
          <p:cNvPr id="174" name="Text 7"/>
          <p:cNvSpPr txBox="1"/>
          <p:nvPr/>
        </p:nvSpPr>
        <p:spPr>
          <a:xfrm>
            <a:off x="7360920" y="2222799"/>
            <a:ext cx="192023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Equipment &amp; System</a:t>
            </a:r>
          </a:p>
        </p:txBody>
      </p:sp>
      <p:sp>
        <p:nvSpPr>
          <p:cNvPr id="175" name="Shape 8"/>
          <p:cNvSpPr/>
          <p:nvPr/>
        </p:nvSpPr>
        <p:spPr>
          <a:xfrm>
            <a:off x="9464040" y="2240279"/>
            <a:ext cx="599847" cy="201169"/>
          </a:xfrm>
          <a:prstGeom prst="rect">
            <a:avLst/>
          </a:prstGeom>
          <a:solidFill>
            <a:srgbClr val="2E8B57"/>
          </a:solidFill>
          <a:ln w="12700">
            <a:solidFill>
              <a:srgbClr val="2E8B57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76" name="Text 9"/>
          <p:cNvSpPr txBox="1"/>
          <p:nvPr/>
        </p:nvSpPr>
        <p:spPr>
          <a:xfrm>
            <a:off x="11292839" y="2222799"/>
            <a:ext cx="68580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£4,100</a:t>
            </a:r>
          </a:p>
        </p:txBody>
      </p:sp>
      <p:sp>
        <p:nvSpPr>
          <p:cNvPr id="177" name="Text 10"/>
          <p:cNvSpPr txBox="1"/>
          <p:nvPr/>
        </p:nvSpPr>
        <p:spPr>
          <a:xfrm>
            <a:off x="7360920" y="2844591"/>
            <a:ext cx="192023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Safety/ PPE</a:t>
            </a:r>
          </a:p>
        </p:txBody>
      </p:sp>
      <p:sp>
        <p:nvSpPr>
          <p:cNvPr id="178" name="Shape 11"/>
          <p:cNvSpPr/>
          <p:nvPr/>
        </p:nvSpPr>
        <p:spPr>
          <a:xfrm>
            <a:off x="9464040" y="2862072"/>
            <a:ext cx="234087" cy="201169"/>
          </a:xfrm>
          <a:prstGeom prst="rect">
            <a:avLst/>
          </a:prstGeom>
          <a:solidFill>
            <a:srgbClr val="2E8B57"/>
          </a:solidFill>
          <a:ln w="12700">
            <a:solidFill>
              <a:srgbClr val="2E8B57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79" name="Text 12"/>
          <p:cNvSpPr txBox="1"/>
          <p:nvPr/>
        </p:nvSpPr>
        <p:spPr>
          <a:xfrm>
            <a:off x="11292839" y="2844591"/>
            <a:ext cx="68580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£1,600</a:t>
            </a:r>
          </a:p>
        </p:txBody>
      </p:sp>
      <p:sp>
        <p:nvSpPr>
          <p:cNvPr id="180" name="Text 13"/>
          <p:cNvSpPr txBox="1"/>
          <p:nvPr/>
        </p:nvSpPr>
        <p:spPr>
          <a:xfrm>
            <a:off x="7360920" y="3466383"/>
            <a:ext cx="192023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Website &amp; Marketing</a:t>
            </a:r>
          </a:p>
        </p:txBody>
      </p:sp>
      <p:sp>
        <p:nvSpPr>
          <p:cNvPr id="181" name="Shape 14"/>
          <p:cNvSpPr/>
          <p:nvPr/>
        </p:nvSpPr>
        <p:spPr>
          <a:xfrm>
            <a:off x="9464040" y="3483864"/>
            <a:ext cx="263348" cy="201169"/>
          </a:xfrm>
          <a:prstGeom prst="rect">
            <a:avLst/>
          </a:prstGeom>
          <a:solidFill>
            <a:srgbClr val="2E8B57"/>
          </a:solidFill>
          <a:ln w="12700">
            <a:solidFill>
              <a:srgbClr val="2E8B57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82" name="Text 15"/>
          <p:cNvSpPr txBox="1"/>
          <p:nvPr/>
        </p:nvSpPr>
        <p:spPr>
          <a:xfrm>
            <a:off x="11292839" y="3466383"/>
            <a:ext cx="68580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£1,800</a:t>
            </a:r>
          </a:p>
        </p:txBody>
      </p:sp>
      <p:sp>
        <p:nvSpPr>
          <p:cNvPr id="183" name="Text 16"/>
          <p:cNvSpPr txBox="1"/>
          <p:nvPr/>
        </p:nvSpPr>
        <p:spPr>
          <a:xfrm>
            <a:off x="7360920" y="4088175"/>
            <a:ext cx="192023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Insurance</a:t>
            </a:r>
          </a:p>
        </p:txBody>
      </p:sp>
      <p:sp>
        <p:nvSpPr>
          <p:cNvPr id="184" name="Shape 17"/>
          <p:cNvSpPr/>
          <p:nvPr/>
        </p:nvSpPr>
        <p:spPr>
          <a:xfrm>
            <a:off x="9464040" y="4105655"/>
            <a:ext cx="131675" cy="201169"/>
          </a:xfrm>
          <a:prstGeom prst="rect">
            <a:avLst/>
          </a:prstGeom>
          <a:solidFill>
            <a:srgbClr val="2E8B57"/>
          </a:solidFill>
          <a:ln w="12700">
            <a:solidFill>
              <a:srgbClr val="2E8B57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85" name="Text 18"/>
          <p:cNvSpPr txBox="1"/>
          <p:nvPr/>
        </p:nvSpPr>
        <p:spPr>
          <a:xfrm>
            <a:off x="11292839" y="4088175"/>
            <a:ext cx="68580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£900</a:t>
            </a:r>
          </a:p>
        </p:txBody>
      </p:sp>
      <p:sp>
        <p:nvSpPr>
          <p:cNvPr id="186" name="Text 19"/>
          <p:cNvSpPr txBox="1"/>
          <p:nvPr/>
        </p:nvSpPr>
        <p:spPr>
          <a:xfrm>
            <a:off x="7360920" y="4709967"/>
            <a:ext cx="192023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Working. Capital</a:t>
            </a:r>
          </a:p>
        </p:txBody>
      </p:sp>
      <p:sp>
        <p:nvSpPr>
          <p:cNvPr id="187" name="Shape 20"/>
          <p:cNvSpPr/>
          <p:nvPr/>
        </p:nvSpPr>
        <p:spPr>
          <a:xfrm>
            <a:off x="9464040" y="4727447"/>
            <a:ext cx="526695" cy="201169"/>
          </a:xfrm>
          <a:prstGeom prst="rect">
            <a:avLst/>
          </a:prstGeom>
          <a:solidFill>
            <a:srgbClr val="2E8B57"/>
          </a:solidFill>
          <a:ln w="12700">
            <a:solidFill>
              <a:srgbClr val="2E8B57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88" name="Text 21"/>
          <p:cNvSpPr txBox="1"/>
          <p:nvPr/>
        </p:nvSpPr>
        <p:spPr>
          <a:xfrm>
            <a:off x="11292839" y="4709967"/>
            <a:ext cx="68580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£3,600</a:t>
            </a:r>
          </a:p>
        </p:txBody>
      </p:sp>
      <p:sp>
        <p:nvSpPr>
          <p:cNvPr id="189" name="Shape 22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90" name="Text 23"/>
          <p:cNvSpPr txBox="1"/>
          <p:nvPr/>
        </p:nvSpPr>
        <p:spPr>
          <a:xfrm>
            <a:off x="502919" y="6522395"/>
            <a:ext cx="356616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191" name="Text 24"/>
          <p:cNvSpPr txBox="1"/>
          <p:nvPr/>
        </p:nvSpPr>
        <p:spPr>
          <a:xfrm>
            <a:off x="11247119" y="6522395"/>
            <a:ext cx="457202" cy="177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10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Text 0"/>
          <p:cNvSpPr txBox="1"/>
          <p:nvPr/>
        </p:nvSpPr>
        <p:spPr>
          <a:xfrm>
            <a:off x="640080" y="320040"/>
            <a:ext cx="886968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2300">
                <a:solidFill>
                  <a:srgbClr val="111111"/>
                </a:solidFill>
              </a:defRPr>
            </a:lvl1pPr>
          </a:lstStyle>
          <a:p>
            <a:pPr/>
            <a:r>
              <a:t>Funding Allocation Tables</a:t>
            </a:r>
          </a:p>
        </p:txBody>
      </p:sp>
      <p:sp>
        <p:nvSpPr>
          <p:cNvPr id="194" name="Text 1"/>
          <p:cNvSpPr txBox="1"/>
          <p:nvPr/>
        </p:nvSpPr>
        <p:spPr>
          <a:xfrm>
            <a:off x="658368" y="846627"/>
            <a:ext cx="704087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555555"/>
                </a:solidFill>
              </a:defRPr>
            </a:lvl1pPr>
          </a:lstStyle>
          <a:p>
            <a:pPr/>
            <a:r>
              <a:t>Startup costs and monthly fixed costs</a:t>
            </a:r>
          </a:p>
        </p:txBody>
      </p:sp>
      <p:sp>
        <p:nvSpPr>
          <p:cNvPr id="195" name="Shape 2"/>
          <p:cNvSpPr/>
          <p:nvPr/>
        </p:nvSpPr>
        <p:spPr>
          <a:xfrm>
            <a:off x="685799" y="1143000"/>
            <a:ext cx="4937762" cy="384048"/>
          </a:xfrm>
          <a:prstGeom prst="rect">
            <a:avLst/>
          </a:prstGeom>
          <a:solidFill>
            <a:srgbClr val="146B8C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96" name="Text 3"/>
          <p:cNvSpPr txBox="1"/>
          <p:nvPr/>
        </p:nvSpPr>
        <p:spPr>
          <a:xfrm>
            <a:off x="804671" y="1197863"/>
            <a:ext cx="2860245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Start up Costs</a:t>
            </a:r>
          </a:p>
        </p:txBody>
      </p:sp>
      <p:sp>
        <p:nvSpPr>
          <p:cNvPr id="197" name="Text 4"/>
          <p:cNvSpPr txBox="1"/>
          <p:nvPr/>
        </p:nvSpPr>
        <p:spPr>
          <a:xfrm>
            <a:off x="3792930" y="1197863"/>
            <a:ext cx="1711757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Cost</a:t>
            </a:r>
          </a:p>
        </p:txBody>
      </p:sp>
      <p:sp>
        <p:nvSpPr>
          <p:cNvPr id="198" name="Shape 5"/>
          <p:cNvSpPr/>
          <p:nvPr/>
        </p:nvSpPr>
        <p:spPr>
          <a:xfrm>
            <a:off x="685799" y="1527047"/>
            <a:ext cx="4937762" cy="384049"/>
          </a:xfrm>
          <a:prstGeom prst="rect">
            <a:avLst/>
          </a:prstGeom>
          <a:solidFill>
            <a:srgbClr val="E8EEF5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99" name="Text 6"/>
          <p:cNvSpPr txBox="1"/>
          <p:nvPr/>
        </p:nvSpPr>
        <p:spPr>
          <a:xfrm>
            <a:off x="804671" y="1581911"/>
            <a:ext cx="2860245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Used company Van</a:t>
            </a:r>
          </a:p>
        </p:txBody>
      </p:sp>
      <p:sp>
        <p:nvSpPr>
          <p:cNvPr id="200" name="Text 7"/>
          <p:cNvSpPr txBox="1"/>
          <p:nvPr/>
        </p:nvSpPr>
        <p:spPr>
          <a:xfrm>
            <a:off x="3792930" y="1581911"/>
            <a:ext cx="1711757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£10,000</a:t>
            </a:r>
          </a:p>
        </p:txBody>
      </p:sp>
      <p:sp>
        <p:nvSpPr>
          <p:cNvPr id="201" name="Shape 8"/>
          <p:cNvSpPr/>
          <p:nvPr/>
        </p:nvSpPr>
        <p:spPr>
          <a:xfrm>
            <a:off x="685799" y="1911095"/>
            <a:ext cx="4937762" cy="384049"/>
          </a:xfrm>
          <a:prstGeom prst="rect">
            <a:avLst/>
          </a:prstGeom>
          <a:solidFill>
            <a:srgbClr val="F4F7FB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02" name="Text 9"/>
          <p:cNvSpPr txBox="1"/>
          <p:nvPr/>
        </p:nvSpPr>
        <p:spPr>
          <a:xfrm>
            <a:off x="804671" y="1965960"/>
            <a:ext cx="2860245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Water Fed Pole System</a:t>
            </a:r>
          </a:p>
        </p:txBody>
      </p:sp>
      <p:sp>
        <p:nvSpPr>
          <p:cNvPr id="203" name="Text 10"/>
          <p:cNvSpPr txBox="1"/>
          <p:nvPr/>
        </p:nvSpPr>
        <p:spPr>
          <a:xfrm>
            <a:off x="3792930" y="1965960"/>
            <a:ext cx="1711757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£2,000</a:t>
            </a:r>
          </a:p>
        </p:txBody>
      </p:sp>
      <p:sp>
        <p:nvSpPr>
          <p:cNvPr id="204" name="Shape 11"/>
          <p:cNvSpPr/>
          <p:nvPr/>
        </p:nvSpPr>
        <p:spPr>
          <a:xfrm>
            <a:off x="685799" y="2295144"/>
            <a:ext cx="4937762" cy="384049"/>
          </a:xfrm>
          <a:prstGeom prst="rect">
            <a:avLst/>
          </a:prstGeom>
          <a:solidFill>
            <a:srgbClr val="E8EEF5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05" name="Text 12"/>
          <p:cNvSpPr txBox="1"/>
          <p:nvPr/>
        </p:nvSpPr>
        <p:spPr>
          <a:xfrm>
            <a:off x="804671" y="2350007"/>
            <a:ext cx="2860245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Pure water filtration</a:t>
            </a:r>
          </a:p>
        </p:txBody>
      </p:sp>
      <p:sp>
        <p:nvSpPr>
          <p:cNvPr id="206" name="Text 13"/>
          <p:cNvSpPr txBox="1"/>
          <p:nvPr/>
        </p:nvSpPr>
        <p:spPr>
          <a:xfrm>
            <a:off x="3792930" y="2350007"/>
            <a:ext cx="1711757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£1,200</a:t>
            </a:r>
          </a:p>
        </p:txBody>
      </p:sp>
      <p:sp>
        <p:nvSpPr>
          <p:cNvPr id="207" name="Shape 14"/>
          <p:cNvSpPr/>
          <p:nvPr/>
        </p:nvSpPr>
        <p:spPr>
          <a:xfrm>
            <a:off x="685799" y="2679192"/>
            <a:ext cx="4937762" cy="384049"/>
          </a:xfrm>
          <a:prstGeom prst="rect">
            <a:avLst/>
          </a:prstGeom>
          <a:solidFill>
            <a:srgbClr val="F4F7FB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08" name="Text 15"/>
          <p:cNvSpPr txBox="1"/>
          <p:nvPr/>
        </p:nvSpPr>
        <p:spPr>
          <a:xfrm>
            <a:off x="804671" y="2734055"/>
            <a:ext cx="2860245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Pressure Washer</a:t>
            </a:r>
          </a:p>
        </p:txBody>
      </p:sp>
      <p:sp>
        <p:nvSpPr>
          <p:cNvPr id="209" name="Text 16"/>
          <p:cNvSpPr txBox="1"/>
          <p:nvPr/>
        </p:nvSpPr>
        <p:spPr>
          <a:xfrm>
            <a:off x="3792930" y="2734055"/>
            <a:ext cx="1711757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£900</a:t>
            </a:r>
          </a:p>
        </p:txBody>
      </p:sp>
      <p:sp>
        <p:nvSpPr>
          <p:cNvPr id="210" name="Shape 17"/>
          <p:cNvSpPr/>
          <p:nvPr/>
        </p:nvSpPr>
        <p:spPr>
          <a:xfrm>
            <a:off x="685799" y="3063239"/>
            <a:ext cx="4937762" cy="384049"/>
          </a:xfrm>
          <a:prstGeom prst="rect">
            <a:avLst/>
          </a:prstGeom>
          <a:solidFill>
            <a:srgbClr val="E8EEF5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11" name="Text 18"/>
          <p:cNvSpPr txBox="1"/>
          <p:nvPr/>
        </p:nvSpPr>
        <p:spPr>
          <a:xfrm>
            <a:off x="804671" y="3118104"/>
            <a:ext cx="2860245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Ladders &amp; Safety Equipment </a:t>
            </a:r>
          </a:p>
        </p:txBody>
      </p:sp>
      <p:sp>
        <p:nvSpPr>
          <p:cNvPr id="212" name="Text 19"/>
          <p:cNvSpPr txBox="1"/>
          <p:nvPr/>
        </p:nvSpPr>
        <p:spPr>
          <a:xfrm>
            <a:off x="3792930" y="3118104"/>
            <a:ext cx="1711757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£1,000</a:t>
            </a:r>
          </a:p>
        </p:txBody>
      </p:sp>
      <p:sp>
        <p:nvSpPr>
          <p:cNvPr id="213" name="Shape 20"/>
          <p:cNvSpPr/>
          <p:nvPr/>
        </p:nvSpPr>
        <p:spPr>
          <a:xfrm>
            <a:off x="685799" y="3447288"/>
            <a:ext cx="4937762" cy="384049"/>
          </a:xfrm>
          <a:prstGeom prst="rect">
            <a:avLst/>
          </a:prstGeom>
          <a:solidFill>
            <a:srgbClr val="F4F7FB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14" name="Text 21"/>
          <p:cNvSpPr txBox="1"/>
          <p:nvPr/>
        </p:nvSpPr>
        <p:spPr>
          <a:xfrm>
            <a:off x="804671" y="3502152"/>
            <a:ext cx="2860245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Uniform &amp; PPE</a:t>
            </a:r>
          </a:p>
        </p:txBody>
      </p:sp>
      <p:sp>
        <p:nvSpPr>
          <p:cNvPr id="215" name="Text 22"/>
          <p:cNvSpPr txBox="1"/>
          <p:nvPr/>
        </p:nvSpPr>
        <p:spPr>
          <a:xfrm>
            <a:off x="3792930" y="3502152"/>
            <a:ext cx="1711757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£600</a:t>
            </a:r>
          </a:p>
        </p:txBody>
      </p:sp>
      <p:sp>
        <p:nvSpPr>
          <p:cNvPr id="216" name="Shape 23"/>
          <p:cNvSpPr/>
          <p:nvPr/>
        </p:nvSpPr>
        <p:spPr>
          <a:xfrm>
            <a:off x="685799" y="3831335"/>
            <a:ext cx="4937762" cy="384049"/>
          </a:xfrm>
          <a:prstGeom prst="rect">
            <a:avLst/>
          </a:prstGeom>
          <a:solidFill>
            <a:srgbClr val="E8EEF5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17" name="Text 24"/>
          <p:cNvSpPr txBox="1"/>
          <p:nvPr/>
        </p:nvSpPr>
        <p:spPr>
          <a:xfrm>
            <a:off x="804671" y="3886200"/>
            <a:ext cx="2860245" cy="3108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Website Development</a:t>
            </a:r>
          </a:p>
        </p:txBody>
      </p:sp>
      <p:sp>
        <p:nvSpPr>
          <p:cNvPr id="218" name="Text 25"/>
          <p:cNvSpPr txBox="1"/>
          <p:nvPr/>
        </p:nvSpPr>
        <p:spPr>
          <a:xfrm>
            <a:off x="3792930" y="3886200"/>
            <a:ext cx="1711757" cy="3108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£800</a:t>
            </a:r>
          </a:p>
        </p:txBody>
      </p:sp>
      <p:sp>
        <p:nvSpPr>
          <p:cNvPr id="219" name="Shape 26"/>
          <p:cNvSpPr/>
          <p:nvPr/>
        </p:nvSpPr>
        <p:spPr>
          <a:xfrm>
            <a:off x="685799" y="4215384"/>
            <a:ext cx="4937762" cy="384049"/>
          </a:xfrm>
          <a:prstGeom prst="rect">
            <a:avLst/>
          </a:prstGeom>
          <a:solidFill>
            <a:srgbClr val="F4F7FB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20" name="Text 27"/>
          <p:cNvSpPr txBox="1"/>
          <p:nvPr/>
        </p:nvSpPr>
        <p:spPr>
          <a:xfrm>
            <a:off x="804671" y="4270247"/>
            <a:ext cx="2860245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Business Insurance</a:t>
            </a:r>
          </a:p>
        </p:txBody>
      </p:sp>
      <p:sp>
        <p:nvSpPr>
          <p:cNvPr id="221" name="Text 28"/>
          <p:cNvSpPr txBox="1"/>
          <p:nvPr/>
        </p:nvSpPr>
        <p:spPr>
          <a:xfrm>
            <a:off x="3792930" y="4270247"/>
            <a:ext cx="1711757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£900</a:t>
            </a:r>
          </a:p>
        </p:txBody>
      </p:sp>
      <p:sp>
        <p:nvSpPr>
          <p:cNvPr id="222" name="Shape 29"/>
          <p:cNvSpPr/>
          <p:nvPr/>
        </p:nvSpPr>
        <p:spPr>
          <a:xfrm>
            <a:off x="685799" y="4599432"/>
            <a:ext cx="4937762" cy="384049"/>
          </a:xfrm>
          <a:prstGeom prst="rect">
            <a:avLst/>
          </a:prstGeom>
          <a:solidFill>
            <a:srgbClr val="E8EEF5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23" name="Text 30"/>
          <p:cNvSpPr txBox="1"/>
          <p:nvPr/>
        </p:nvSpPr>
        <p:spPr>
          <a:xfrm>
            <a:off x="804671" y="4654296"/>
            <a:ext cx="2860245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Marking and Advertising</a:t>
            </a:r>
          </a:p>
        </p:txBody>
      </p:sp>
      <p:sp>
        <p:nvSpPr>
          <p:cNvPr id="224" name="Text 31"/>
          <p:cNvSpPr txBox="1"/>
          <p:nvPr/>
        </p:nvSpPr>
        <p:spPr>
          <a:xfrm>
            <a:off x="3792930" y="4654296"/>
            <a:ext cx="1711757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£1,000</a:t>
            </a:r>
          </a:p>
        </p:txBody>
      </p:sp>
      <p:sp>
        <p:nvSpPr>
          <p:cNvPr id="225" name="Shape 32"/>
          <p:cNvSpPr/>
          <p:nvPr/>
        </p:nvSpPr>
        <p:spPr>
          <a:xfrm>
            <a:off x="685799" y="4983479"/>
            <a:ext cx="4937762" cy="384049"/>
          </a:xfrm>
          <a:prstGeom prst="rect">
            <a:avLst/>
          </a:prstGeom>
          <a:solidFill>
            <a:srgbClr val="F4F7FB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26" name="Text 33"/>
          <p:cNvSpPr txBox="1"/>
          <p:nvPr/>
        </p:nvSpPr>
        <p:spPr>
          <a:xfrm>
            <a:off x="804671" y="5038344"/>
            <a:ext cx="2860245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Working Capital</a:t>
            </a:r>
          </a:p>
        </p:txBody>
      </p:sp>
      <p:sp>
        <p:nvSpPr>
          <p:cNvPr id="227" name="Text 34"/>
          <p:cNvSpPr txBox="1"/>
          <p:nvPr/>
        </p:nvSpPr>
        <p:spPr>
          <a:xfrm>
            <a:off x="3792930" y="5038344"/>
            <a:ext cx="1711757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£3,600</a:t>
            </a:r>
          </a:p>
        </p:txBody>
      </p:sp>
      <p:sp>
        <p:nvSpPr>
          <p:cNvPr id="228" name="Shape 35"/>
          <p:cNvSpPr/>
          <p:nvPr/>
        </p:nvSpPr>
        <p:spPr>
          <a:xfrm>
            <a:off x="685799" y="5367528"/>
            <a:ext cx="4937762" cy="384049"/>
          </a:xfrm>
          <a:prstGeom prst="rect">
            <a:avLst/>
          </a:prstGeom>
          <a:solidFill>
            <a:srgbClr val="FFF25C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29" name="Text 36"/>
          <p:cNvSpPr txBox="1"/>
          <p:nvPr/>
        </p:nvSpPr>
        <p:spPr>
          <a:xfrm>
            <a:off x="804671" y="5422391"/>
            <a:ext cx="2860245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900">
                <a:solidFill>
                  <a:srgbClr val="111111"/>
                </a:solidFill>
              </a:defRPr>
            </a:lvl1pPr>
          </a:lstStyle>
          <a:p>
            <a:pPr/>
            <a:r>
              <a:t>Total</a:t>
            </a:r>
          </a:p>
        </p:txBody>
      </p:sp>
      <p:sp>
        <p:nvSpPr>
          <p:cNvPr id="230" name="Text 37"/>
          <p:cNvSpPr txBox="1"/>
          <p:nvPr/>
        </p:nvSpPr>
        <p:spPr>
          <a:xfrm>
            <a:off x="3792930" y="5422391"/>
            <a:ext cx="1711757" cy="3108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b="1" sz="900">
                <a:solidFill>
                  <a:srgbClr val="111111"/>
                </a:solidFill>
              </a:defRPr>
            </a:lvl1pPr>
          </a:lstStyle>
          <a:p>
            <a:pPr/>
            <a:r>
              <a:t>£22,000</a:t>
            </a:r>
          </a:p>
        </p:txBody>
      </p:sp>
      <p:sp>
        <p:nvSpPr>
          <p:cNvPr id="231" name="Shape 38"/>
          <p:cNvSpPr/>
          <p:nvPr/>
        </p:nvSpPr>
        <p:spPr>
          <a:xfrm>
            <a:off x="6446520" y="1143000"/>
            <a:ext cx="5074921" cy="420624"/>
          </a:xfrm>
          <a:prstGeom prst="rect">
            <a:avLst/>
          </a:prstGeom>
          <a:solidFill>
            <a:srgbClr val="2E8B57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32" name="Text 39"/>
          <p:cNvSpPr txBox="1"/>
          <p:nvPr/>
        </p:nvSpPr>
        <p:spPr>
          <a:xfrm>
            <a:off x="6565391" y="1197863"/>
            <a:ext cx="2945283" cy="3474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Fixed Costs</a:t>
            </a:r>
          </a:p>
        </p:txBody>
      </p:sp>
      <p:sp>
        <p:nvSpPr>
          <p:cNvPr id="233" name="Text 40"/>
          <p:cNvSpPr txBox="1"/>
          <p:nvPr/>
        </p:nvSpPr>
        <p:spPr>
          <a:xfrm>
            <a:off x="9638689" y="1197863"/>
            <a:ext cx="1763879" cy="3474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Per month</a:t>
            </a:r>
          </a:p>
        </p:txBody>
      </p:sp>
      <p:sp>
        <p:nvSpPr>
          <p:cNvPr id="234" name="Shape 41"/>
          <p:cNvSpPr/>
          <p:nvPr/>
        </p:nvSpPr>
        <p:spPr>
          <a:xfrm>
            <a:off x="6446520" y="1563624"/>
            <a:ext cx="5074921" cy="420625"/>
          </a:xfrm>
          <a:prstGeom prst="rect">
            <a:avLst/>
          </a:prstGeom>
          <a:solidFill>
            <a:srgbClr val="E8EEF5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35" name="Text 42"/>
          <p:cNvSpPr txBox="1"/>
          <p:nvPr/>
        </p:nvSpPr>
        <p:spPr>
          <a:xfrm>
            <a:off x="6565391" y="1618488"/>
            <a:ext cx="2945283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Directors Salary</a:t>
            </a:r>
          </a:p>
        </p:txBody>
      </p:sp>
      <p:sp>
        <p:nvSpPr>
          <p:cNvPr id="236" name="Text 43"/>
          <p:cNvSpPr txBox="1"/>
          <p:nvPr/>
        </p:nvSpPr>
        <p:spPr>
          <a:xfrm>
            <a:off x="9638689" y="1618488"/>
            <a:ext cx="1763879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£1,800</a:t>
            </a:r>
          </a:p>
        </p:txBody>
      </p:sp>
      <p:sp>
        <p:nvSpPr>
          <p:cNvPr id="237" name="Shape 44"/>
          <p:cNvSpPr/>
          <p:nvPr/>
        </p:nvSpPr>
        <p:spPr>
          <a:xfrm>
            <a:off x="6446520" y="1984248"/>
            <a:ext cx="5074921" cy="420625"/>
          </a:xfrm>
          <a:prstGeom prst="rect">
            <a:avLst/>
          </a:prstGeom>
          <a:solidFill>
            <a:srgbClr val="F4F7FB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38" name="Text 45"/>
          <p:cNvSpPr txBox="1"/>
          <p:nvPr/>
        </p:nvSpPr>
        <p:spPr>
          <a:xfrm>
            <a:off x="6565391" y="2039111"/>
            <a:ext cx="2945283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Part Time Admin/ Operational Support</a:t>
            </a:r>
          </a:p>
        </p:txBody>
      </p:sp>
      <p:sp>
        <p:nvSpPr>
          <p:cNvPr id="239" name="Text 46"/>
          <p:cNvSpPr txBox="1"/>
          <p:nvPr/>
        </p:nvSpPr>
        <p:spPr>
          <a:xfrm>
            <a:off x="9638689" y="2039111"/>
            <a:ext cx="1763879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£1,500</a:t>
            </a:r>
          </a:p>
        </p:txBody>
      </p:sp>
      <p:sp>
        <p:nvSpPr>
          <p:cNvPr id="240" name="Shape 47"/>
          <p:cNvSpPr/>
          <p:nvPr/>
        </p:nvSpPr>
        <p:spPr>
          <a:xfrm>
            <a:off x="6446520" y="2404872"/>
            <a:ext cx="5074921" cy="420624"/>
          </a:xfrm>
          <a:prstGeom prst="rect">
            <a:avLst/>
          </a:prstGeom>
          <a:solidFill>
            <a:srgbClr val="E8EEF5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41" name="Text 48"/>
          <p:cNvSpPr txBox="1"/>
          <p:nvPr/>
        </p:nvSpPr>
        <p:spPr>
          <a:xfrm>
            <a:off x="6565391" y="2459735"/>
            <a:ext cx="2945283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Business insurance </a:t>
            </a:r>
          </a:p>
        </p:txBody>
      </p:sp>
      <p:sp>
        <p:nvSpPr>
          <p:cNvPr id="242" name="Text 49"/>
          <p:cNvSpPr txBox="1"/>
          <p:nvPr/>
        </p:nvSpPr>
        <p:spPr>
          <a:xfrm>
            <a:off x="9638689" y="2459735"/>
            <a:ext cx="1763879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£75.00</a:t>
            </a:r>
          </a:p>
        </p:txBody>
      </p:sp>
      <p:sp>
        <p:nvSpPr>
          <p:cNvPr id="243" name="Shape 50"/>
          <p:cNvSpPr/>
          <p:nvPr/>
        </p:nvSpPr>
        <p:spPr>
          <a:xfrm>
            <a:off x="6446520" y="2825495"/>
            <a:ext cx="5074921" cy="420625"/>
          </a:xfrm>
          <a:prstGeom prst="rect">
            <a:avLst/>
          </a:prstGeom>
          <a:solidFill>
            <a:srgbClr val="F4F7FB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44" name="Text 51"/>
          <p:cNvSpPr txBox="1"/>
          <p:nvPr/>
        </p:nvSpPr>
        <p:spPr>
          <a:xfrm>
            <a:off x="6565391" y="2880360"/>
            <a:ext cx="2945283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Vehicle insurance &amp; Tax</a:t>
            </a:r>
          </a:p>
        </p:txBody>
      </p:sp>
      <p:sp>
        <p:nvSpPr>
          <p:cNvPr id="245" name="Text 52"/>
          <p:cNvSpPr txBox="1"/>
          <p:nvPr/>
        </p:nvSpPr>
        <p:spPr>
          <a:xfrm>
            <a:off x="9638689" y="2880360"/>
            <a:ext cx="1763879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£150.00</a:t>
            </a:r>
          </a:p>
        </p:txBody>
      </p:sp>
      <p:sp>
        <p:nvSpPr>
          <p:cNvPr id="246" name="Shape 53"/>
          <p:cNvSpPr/>
          <p:nvPr/>
        </p:nvSpPr>
        <p:spPr>
          <a:xfrm>
            <a:off x="6446520" y="3246120"/>
            <a:ext cx="5074921" cy="420625"/>
          </a:xfrm>
          <a:prstGeom prst="rect">
            <a:avLst/>
          </a:prstGeom>
          <a:solidFill>
            <a:srgbClr val="E8EEF5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47" name="Text 54"/>
          <p:cNvSpPr txBox="1"/>
          <p:nvPr/>
        </p:nvSpPr>
        <p:spPr>
          <a:xfrm>
            <a:off x="6565391" y="3300984"/>
            <a:ext cx="2945283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Telephone &amp; Software</a:t>
            </a:r>
          </a:p>
        </p:txBody>
      </p:sp>
      <p:sp>
        <p:nvSpPr>
          <p:cNvPr id="248" name="Text 55"/>
          <p:cNvSpPr txBox="1"/>
          <p:nvPr/>
        </p:nvSpPr>
        <p:spPr>
          <a:xfrm>
            <a:off x="9638689" y="3300984"/>
            <a:ext cx="1763879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£75.00</a:t>
            </a:r>
          </a:p>
        </p:txBody>
      </p:sp>
      <p:sp>
        <p:nvSpPr>
          <p:cNvPr id="249" name="Shape 56"/>
          <p:cNvSpPr/>
          <p:nvPr/>
        </p:nvSpPr>
        <p:spPr>
          <a:xfrm>
            <a:off x="6446520" y="3666744"/>
            <a:ext cx="5074921" cy="420625"/>
          </a:xfrm>
          <a:prstGeom prst="rect">
            <a:avLst/>
          </a:prstGeom>
          <a:solidFill>
            <a:srgbClr val="F4F7FB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50" name="Text 57"/>
          <p:cNvSpPr txBox="1"/>
          <p:nvPr/>
        </p:nvSpPr>
        <p:spPr>
          <a:xfrm>
            <a:off x="6565391" y="3721608"/>
            <a:ext cx="2945283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Ongoing Marketing</a:t>
            </a:r>
          </a:p>
        </p:txBody>
      </p:sp>
      <p:sp>
        <p:nvSpPr>
          <p:cNvPr id="251" name="Text 58"/>
          <p:cNvSpPr txBox="1"/>
          <p:nvPr/>
        </p:nvSpPr>
        <p:spPr>
          <a:xfrm>
            <a:off x="9638689" y="3721608"/>
            <a:ext cx="1763879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£200.00</a:t>
            </a:r>
          </a:p>
        </p:txBody>
      </p:sp>
      <p:sp>
        <p:nvSpPr>
          <p:cNvPr id="252" name="Shape 59"/>
          <p:cNvSpPr/>
          <p:nvPr/>
        </p:nvSpPr>
        <p:spPr>
          <a:xfrm>
            <a:off x="6446520" y="4087367"/>
            <a:ext cx="5074921" cy="420625"/>
          </a:xfrm>
          <a:prstGeom prst="rect">
            <a:avLst/>
          </a:prstGeom>
          <a:solidFill>
            <a:srgbClr val="E8EEF5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53" name="Text 60"/>
          <p:cNvSpPr txBox="1"/>
          <p:nvPr/>
        </p:nvSpPr>
        <p:spPr>
          <a:xfrm>
            <a:off x="6565391" y="4142232"/>
            <a:ext cx="2945283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Accounting and Admin</a:t>
            </a:r>
          </a:p>
        </p:txBody>
      </p:sp>
      <p:sp>
        <p:nvSpPr>
          <p:cNvPr id="254" name="Text 61"/>
          <p:cNvSpPr txBox="1"/>
          <p:nvPr/>
        </p:nvSpPr>
        <p:spPr>
          <a:xfrm>
            <a:off x="9638689" y="4142232"/>
            <a:ext cx="1763879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£100.00</a:t>
            </a:r>
          </a:p>
        </p:txBody>
      </p:sp>
      <p:sp>
        <p:nvSpPr>
          <p:cNvPr id="255" name="Shape 62"/>
          <p:cNvSpPr/>
          <p:nvPr/>
        </p:nvSpPr>
        <p:spPr>
          <a:xfrm>
            <a:off x="6446520" y="4507991"/>
            <a:ext cx="5074921" cy="420625"/>
          </a:xfrm>
          <a:prstGeom prst="rect">
            <a:avLst/>
          </a:prstGeom>
          <a:solidFill>
            <a:srgbClr val="F4F7FB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56" name="Text 63"/>
          <p:cNvSpPr txBox="1"/>
          <p:nvPr/>
        </p:nvSpPr>
        <p:spPr>
          <a:xfrm>
            <a:off x="6565391" y="4562855"/>
            <a:ext cx="2945283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Maintenance allowance </a:t>
            </a:r>
          </a:p>
        </p:txBody>
      </p:sp>
      <p:sp>
        <p:nvSpPr>
          <p:cNvPr id="257" name="Text 64"/>
          <p:cNvSpPr txBox="1"/>
          <p:nvPr/>
        </p:nvSpPr>
        <p:spPr>
          <a:xfrm>
            <a:off x="9638689" y="4562855"/>
            <a:ext cx="1763879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£200.00</a:t>
            </a:r>
          </a:p>
        </p:txBody>
      </p:sp>
      <p:sp>
        <p:nvSpPr>
          <p:cNvPr id="258" name="Shape 65"/>
          <p:cNvSpPr/>
          <p:nvPr/>
        </p:nvSpPr>
        <p:spPr>
          <a:xfrm>
            <a:off x="6446520" y="4928615"/>
            <a:ext cx="5074921" cy="420625"/>
          </a:xfrm>
          <a:prstGeom prst="rect">
            <a:avLst/>
          </a:prstGeom>
          <a:solidFill>
            <a:srgbClr val="E8EEF5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59" name="Text 66"/>
          <p:cNvSpPr txBox="1"/>
          <p:nvPr/>
        </p:nvSpPr>
        <p:spPr>
          <a:xfrm>
            <a:off x="6565391" y="4983479"/>
            <a:ext cx="2945283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Contingency</a:t>
            </a:r>
          </a:p>
        </p:txBody>
      </p:sp>
      <p:sp>
        <p:nvSpPr>
          <p:cNvPr id="260" name="Text 67"/>
          <p:cNvSpPr txBox="1"/>
          <p:nvPr/>
        </p:nvSpPr>
        <p:spPr>
          <a:xfrm>
            <a:off x="9638689" y="4983479"/>
            <a:ext cx="1763879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£100.00</a:t>
            </a:r>
          </a:p>
        </p:txBody>
      </p:sp>
      <p:sp>
        <p:nvSpPr>
          <p:cNvPr id="261" name="Shape 68"/>
          <p:cNvSpPr/>
          <p:nvPr/>
        </p:nvSpPr>
        <p:spPr>
          <a:xfrm>
            <a:off x="6446520" y="5349240"/>
            <a:ext cx="5074921" cy="420625"/>
          </a:xfrm>
          <a:prstGeom prst="rect">
            <a:avLst/>
          </a:prstGeom>
          <a:solidFill>
            <a:srgbClr val="FFF25C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62" name="Text 69"/>
          <p:cNvSpPr txBox="1"/>
          <p:nvPr/>
        </p:nvSpPr>
        <p:spPr>
          <a:xfrm>
            <a:off x="6565391" y="5404103"/>
            <a:ext cx="2945283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900">
                <a:solidFill>
                  <a:srgbClr val="111111"/>
                </a:solidFill>
              </a:defRPr>
            </a:lvl1pPr>
          </a:lstStyle>
          <a:p>
            <a:pPr/>
            <a:r>
              <a:t>Total monthly fixed costs</a:t>
            </a:r>
          </a:p>
        </p:txBody>
      </p:sp>
      <p:sp>
        <p:nvSpPr>
          <p:cNvPr id="263" name="Text 70"/>
          <p:cNvSpPr txBox="1"/>
          <p:nvPr/>
        </p:nvSpPr>
        <p:spPr>
          <a:xfrm>
            <a:off x="9638689" y="5404103"/>
            <a:ext cx="1763879" cy="3474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 algn="r">
              <a:defRPr b="1" sz="900">
                <a:solidFill>
                  <a:srgbClr val="111111"/>
                </a:solidFill>
              </a:defRPr>
            </a:lvl1pPr>
          </a:lstStyle>
          <a:p>
            <a:pPr/>
            <a:r>
              <a:t>£4,200</a:t>
            </a:r>
          </a:p>
        </p:txBody>
      </p:sp>
      <p:sp>
        <p:nvSpPr>
          <p:cNvPr id="264" name="Shape 71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65" name="Text 72"/>
          <p:cNvSpPr txBox="1"/>
          <p:nvPr/>
        </p:nvSpPr>
        <p:spPr>
          <a:xfrm>
            <a:off x="502919" y="6522396"/>
            <a:ext cx="356616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266" name="Text 73"/>
          <p:cNvSpPr txBox="1"/>
          <p:nvPr/>
        </p:nvSpPr>
        <p:spPr>
          <a:xfrm>
            <a:off x="11247119" y="6522396"/>
            <a:ext cx="45720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11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Text 0"/>
          <p:cNvSpPr txBox="1"/>
          <p:nvPr/>
        </p:nvSpPr>
        <p:spPr>
          <a:xfrm>
            <a:off x="640080" y="320040"/>
            <a:ext cx="886968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2300">
                <a:solidFill>
                  <a:srgbClr val="111111"/>
                </a:solidFill>
              </a:defRPr>
            </a:lvl1pPr>
          </a:lstStyle>
          <a:p>
            <a:pPr/>
            <a:r>
              <a:t>Variable Costs Forecast</a:t>
            </a:r>
          </a:p>
        </p:txBody>
      </p:sp>
      <p:sp>
        <p:nvSpPr>
          <p:cNvPr id="269" name="Text 1"/>
          <p:cNvSpPr txBox="1"/>
          <p:nvPr/>
        </p:nvSpPr>
        <p:spPr>
          <a:xfrm>
            <a:off x="658368" y="846627"/>
            <a:ext cx="704087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555555"/>
                </a:solidFill>
              </a:defRPr>
            </a:lvl1pPr>
          </a:lstStyle>
          <a:p>
            <a:pPr/>
            <a:r>
              <a:t>Costs increase as more jobs are completed</a:t>
            </a:r>
          </a:p>
        </p:txBody>
      </p:sp>
      <p:sp>
        <p:nvSpPr>
          <p:cNvPr id="270" name="Shape 2"/>
          <p:cNvSpPr/>
          <p:nvPr/>
        </p:nvSpPr>
        <p:spPr>
          <a:xfrm>
            <a:off x="685800" y="1234439"/>
            <a:ext cx="10972800" cy="594361"/>
          </a:xfrm>
          <a:prstGeom prst="rect">
            <a:avLst/>
          </a:prstGeom>
          <a:solidFill>
            <a:srgbClr val="146B8C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71" name="Text 3"/>
          <p:cNvSpPr txBox="1"/>
          <p:nvPr/>
        </p:nvSpPr>
        <p:spPr>
          <a:xfrm>
            <a:off x="777239" y="1416557"/>
            <a:ext cx="1965961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Variable Cost (£)</a:t>
            </a:r>
          </a:p>
        </p:txBody>
      </p:sp>
      <p:sp>
        <p:nvSpPr>
          <p:cNvPr id="272" name="Text 4"/>
          <p:cNvSpPr txBox="1"/>
          <p:nvPr/>
        </p:nvSpPr>
        <p:spPr>
          <a:xfrm>
            <a:off x="3017520" y="1416557"/>
            <a:ext cx="914400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Jan</a:t>
            </a:r>
          </a:p>
        </p:txBody>
      </p:sp>
      <p:sp>
        <p:nvSpPr>
          <p:cNvPr id="273" name="Text 5"/>
          <p:cNvSpPr txBox="1"/>
          <p:nvPr/>
        </p:nvSpPr>
        <p:spPr>
          <a:xfrm>
            <a:off x="4434840" y="1416557"/>
            <a:ext cx="914400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Feb</a:t>
            </a:r>
          </a:p>
        </p:txBody>
      </p:sp>
      <p:sp>
        <p:nvSpPr>
          <p:cNvPr id="274" name="Text 6"/>
          <p:cNvSpPr txBox="1"/>
          <p:nvPr/>
        </p:nvSpPr>
        <p:spPr>
          <a:xfrm>
            <a:off x="5852160" y="1416557"/>
            <a:ext cx="914400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March</a:t>
            </a:r>
          </a:p>
        </p:txBody>
      </p:sp>
      <p:sp>
        <p:nvSpPr>
          <p:cNvPr id="275" name="Text 7"/>
          <p:cNvSpPr txBox="1"/>
          <p:nvPr/>
        </p:nvSpPr>
        <p:spPr>
          <a:xfrm>
            <a:off x="7269479" y="1416557"/>
            <a:ext cx="914400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April</a:t>
            </a:r>
          </a:p>
        </p:txBody>
      </p:sp>
      <p:sp>
        <p:nvSpPr>
          <p:cNvPr id="276" name="Text 8"/>
          <p:cNvSpPr txBox="1"/>
          <p:nvPr/>
        </p:nvSpPr>
        <p:spPr>
          <a:xfrm>
            <a:off x="8686800" y="1416557"/>
            <a:ext cx="914400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May</a:t>
            </a:r>
          </a:p>
        </p:txBody>
      </p:sp>
      <p:sp>
        <p:nvSpPr>
          <p:cNvPr id="277" name="Text 9"/>
          <p:cNvSpPr txBox="1"/>
          <p:nvPr/>
        </p:nvSpPr>
        <p:spPr>
          <a:xfrm>
            <a:off x="10104119" y="1416557"/>
            <a:ext cx="914400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June</a:t>
            </a:r>
          </a:p>
        </p:txBody>
      </p:sp>
      <p:sp>
        <p:nvSpPr>
          <p:cNvPr id="278" name="Shape 10"/>
          <p:cNvSpPr/>
          <p:nvPr/>
        </p:nvSpPr>
        <p:spPr>
          <a:xfrm>
            <a:off x="685800" y="1828800"/>
            <a:ext cx="10972800" cy="594360"/>
          </a:xfrm>
          <a:prstGeom prst="rect">
            <a:avLst/>
          </a:prstGeom>
          <a:solidFill>
            <a:srgbClr val="F4F7FB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79" name="Text 11"/>
          <p:cNvSpPr txBox="1"/>
          <p:nvPr/>
        </p:nvSpPr>
        <p:spPr>
          <a:xfrm>
            <a:off x="777239" y="1938527"/>
            <a:ext cx="2011682" cy="3840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Fuel and Travel</a:t>
            </a:r>
          </a:p>
        </p:txBody>
      </p:sp>
      <p:sp>
        <p:nvSpPr>
          <p:cNvPr id="280" name="Text 12"/>
          <p:cNvSpPr txBox="1"/>
          <p:nvPr/>
        </p:nvSpPr>
        <p:spPr>
          <a:xfrm>
            <a:off x="3017519" y="201705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£250</a:t>
            </a:r>
          </a:p>
        </p:txBody>
      </p:sp>
      <p:sp>
        <p:nvSpPr>
          <p:cNvPr id="281" name="Text 13"/>
          <p:cNvSpPr txBox="1"/>
          <p:nvPr/>
        </p:nvSpPr>
        <p:spPr>
          <a:xfrm>
            <a:off x="4434840" y="201705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£375</a:t>
            </a:r>
          </a:p>
        </p:txBody>
      </p:sp>
      <p:sp>
        <p:nvSpPr>
          <p:cNvPr id="282" name="Text 14"/>
          <p:cNvSpPr txBox="1"/>
          <p:nvPr/>
        </p:nvSpPr>
        <p:spPr>
          <a:xfrm>
            <a:off x="5852160" y="201705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£500</a:t>
            </a:r>
          </a:p>
        </p:txBody>
      </p:sp>
      <p:sp>
        <p:nvSpPr>
          <p:cNvPr id="283" name="Text 15"/>
          <p:cNvSpPr txBox="1"/>
          <p:nvPr/>
        </p:nvSpPr>
        <p:spPr>
          <a:xfrm>
            <a:off x="7269479" y="201705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£650</a:t>
            </a:r>
          </a:p>
        </p:txBody>
      </p:sp>
      <p:sp>
        <p:nvSpPr>
          <p:cNvPr id="284" name="Text 16"/>
          <p:cNvSpPr txBox="1"/>
          <p:nvPr/>
        </p:nvSpPr>
        <p:spPr>
          <a:xfrm>
            <a:off x="8686800" y="201705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£700</a:t>
            </a:r>
          </a:p>
        </p:txBody>
      </p:sp>
      <p:sp>
        <p:nvSpPr>
          <p:cNvPr id="285" name="Text 17"/>
          <p:cNvSpPr txBox="1"/>
          <p:nvPr/>
        </p:nvSpPr>
        <p:spPr>
          <a:xfrm>
            <a:off x="10104119" y="201705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£775</a:t>
            </a:r>
          </a:p>
        </p:txBody>
      </p:sp>
      <p:sp>
        <p:nvSpPr>
          <p:cNvPr id="286" name="Shape 18"/>
          <p:cNvSpPr/>
          <p:nvPr/>
        </p:nvSpPr>
        <p:spPr>
          <a:xfrm>
            <a:off x="685800" y="2423160"/>
            <a:ext cx="10972800" cy="594361"/>
          </a:xfrm>
          <a:prstGeom prst="rect">
            <a:avLst/>
          </a:prstGeom>
          <a:solidFill>
            <a:srgbClr val="E7EDF4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87" name="Text 19"/>
          <p:cNvSpPr txBox="1"/>
          <p:nvPr/>
        </p:nvSpPr>
        <p:spPr>
          <a:xfrm>
            <a:off x="777239" y="2532888"/>
            <a:ext cx="2011682" cy="3840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Water and Cleaning Materials</a:t>
            </a:r>
          </a:p>
        </p:txBody>
      </p:sp>
      <p:sp>
        <p:nvSpPr>
          <p:cNvPr id="288" name="Text 20"/>
          <p:cNvSpPr txBox="1"/>
          <p:nvPr/>
        </p:nvSpPr>
        <p:spPr>
          <a:xfrm>
            <a:off x="3017519" y="261141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£150</a:t>
            </a:r>
          </a:p>
        </p:txBody>
      </p:sp>
      <p:sp>
        <p:nvSpPr>
          <p:cNvPr id="289" name="Text 21"/>
          <p:cNvSpPr txBox="1"/>
          <p:nvPr/>
        </p:nvSpPr>
        <p:spPr>
          <a:xfrm>
            <a:off x="4434840" y="261141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£225</a:t>
            </a:r>
          </a:p>
        </p:txBody>
      </p:sp>
      <p:sp>
        <p:nvSpPr>
          <p:cNvPr id="290" name="Text 22"/>
          <p:cNvSpPr txBox="1"/>
          <p:nvPr/>
        </p:nvSpPr>
        <p:spPr>
          <a:xfrm>
            <a:off x="5852160" y="261141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£300</a:t>
            </a:r>
          </a:p>
        </p:txBody>
      </p:sp>
      <p:sp>
        <p:nvSpPr>
          <p:cNvPr id="291" name="Text 23"/>
          <p:cNvSpPr txBox="1"/>
          <p:nvPr/>
        </p:nvSpPr>
        <p:spPr>
          <a:xfrm>
            <a:off x="7269479" y="261141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£400</a:t>
            </a:r>
          </a:p>
        </p:txBody>
      </p:sp>
      <p:sp>
        <p:nvSpPr>
          <p:cNvPr id="292" name="Text 24"/>
          <p:cNvSpPr txBox="1"/>
          <p:nvPr/>
        </p:nvSpPr>
        <p:spPr>
          <a:xfrm>
            <a:off x="8686800" y="261141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£425</a:t>
            </a:r>
          </a:p>
        </p:txBody>
      </p:sp>
      <p:sp>
        <p:nvSpPr>
          <p:cNvPr id="293" name="Text 25"/>
          <p:cNvSpPr txBox="1"/>
          <p:nvPr/>
        </p:nvSpPr>
        <p:spPr>
          <a:xfrm>
            <a:off x="10104119" y="261141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£475</a:t>
            </a:r>
          </a:p>
        </p:txBody>
      </p:sp>
      <p:sp>
        <p:nvSpPr>
          <p:cNvPr id="294" name="Shape 26"/>
          <p:cNvSpPr/>
          <p:nvPr/>
        </p:nvSpPr>
        <p:spPr>
          <a:xfrm>
            <a:off x="685800" y="3017520"/>
            <a:ext cx="10972800" cy="594361"/>
          </a:xfrm>
          <a:prstGeom prst="rect">
            <a:avLst/>
          </a:prstGeom>
          <a:solidFill>
            <a:srgbClr val="F4F7FB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95" name="Text 27"/>
          <p:cNvSpPr txBox="1"/>
          <p:nvPr/>
        </p:nvSpPr>
        <p:spPr>
          <a:xfrm>
            <a:off x="777239" y="3127248"/>
            <a:ext cx="2011682" cy="3840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Subcontractor / Temp Laborur</a:t>
            </a:r>
          </a:p>
        </p:txBody>
      </p:sp>
      <p:sp>
        <p:nvSpPr>
          <p:cNvPr id="296" name="Text 28"/>
          <p:cNvSpPr txBox="1"/>
          <p:nvPr/>
        </p:nvSpPr>
        <p:spPr>
          <a:xfrm>
            <a:off x="3017519" y="320577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£250</a:t>
            </a:r>
          </a:p>
        </p:txBody>
      </p:sp>
      <p:sp>
        <p:nvSpPr>
          <p:cNvPr id="297" name="Text 29"/>
          <p:cNvSpPr txBox="1"/>
          <p:nvPr/>
        </p:nvSpPr>
        <p:spPr>
          <a:xfrm>
            <a:off x="4434840" y="320577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£375</a:t>
            </a:r>
          </a:p>
        </p:txBody>
      </p:sp>
      <p:sp>
        <p:nvSpPr>
          <p:cNvPr id="298" name="Text 30"/>
          <p:cNvSpPr txBox="1"/>
          <p:nvPr/>
        </p:nvSpPr>
        <p:spPr>
          <a:xfrm>
            <a:off x="5852160" y="320577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£500</a:t>
            </a:r>
          </a:p>
        </p:txBody>
      </p:sp>
      <p:sp>
        <p:nvSpPr>
          <p:cNvPr id="299" name="Text 31"/>
          <p:cNvSpPr txBox="1"/>
          <p:nvPr/>
        </p:nvSpPr>
        <p:spPr>
          <a:xfrm>
            <a:off x="7269479" y="320577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£700</a:t>
            </a:r>
          </a:p>
        </p:txBody>
      </p:sp>
      <p:sp>
        <p:nvSpPr>
          <p:cNvPr id="300" name="Text 32"/>
          <p:cNvSpPr txBox="1"/>
          <p:nvPr/>
        </p:nvSpPr>
        <p:spPr>
          <a:xfrm>
            <a:off x="8686800" y="320577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£750</a:t>
            </a:r>
          </a:p>
        </p:txBody>
      </p:sp>
      <p:sp>
        <p:nvSpPr>
          <p:cNvPr id="301" name="Text 33"/>
          <p:cNvSpPr txBox="1"/>
          <p:nvPr/>
        </p:nvSpPr>
        <p:spPr>
          <a:xfrm>
            <a:off x="10104119" y="320577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£850</a:t>
            </a:r>
          </a:p>
        </p:txBody>
      </p:sp>
      <p:sp>
        <p:nvSpPr>
          <p:cNvPr id="302" name="Shape 34"/>
          <p:cNvSpPr/>
          <p:nvPr/>
        </p:nvSpPr>
        <p:spPr>
          <a:xfrm>
            <a:off x="685800" y="3611879"/>
            <a:ext cx="10972800" cy="594361"/>
          </a:xfrm>
          <a:prstGeom prst="rect">
            <a:avLst/>
          </a:prstGeom>
          <a:solidFill>
            <a:srgbClr val="E7EDF4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03" name="Text 35"/>
          <p:cNvSpPr txBox="1"/>
          <p:nvPr/>
        </p:nvSpPr>
        <p:spPr>
          <a:xfrm>
            <a:off x="777239" y="3721608"/>
            <a:ext cx="2011682" cy="3840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111111"/>
                </a:solidFill>
              </a:defRPr>
            </a:lvl1pPr>
          </a:lstStyle>
          <a:p>
            <a:pPr/>
            <a:r>
              <a:t>Waste disposal and jobs costs</a:t>
            </a:r>
          </a:p>
        </p:txBody>
      </p:sp>
      <p:sp>
        <p:nvSpPr>
          <p:cNvPr id="304" name="Text 36"/>
          <p:cNvSpPr txBox="1"/>
          <p:nvPr/>
        </p:nvSpPr>
        <p:spPr>
          <a:xfrm>
            <a:off x="3017519" y="380013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£100</a:t>
            </a:r>
          </a:p>
        </p:txBody>
      </p:sp>
      <p:sp>
        <p:nvSpPr>
          <p:cNvPr id="305" name="Text 37"/>
          <p:cNvSpPr txBox="1"/>
          <p:nvPr/>
        </p:nvSpPr>
        <p:spPr>
          <a:xfrm>
            <a:off x="4434840" y="380013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£150</a:t>
            </a:r>
          </a:p>
        </p:txBody>
      </p:sp>
      <p:sp>
        <p:nvSpPr>
          <p:cNvPr id="306" name="Text 38"/>
          <p:cNvSpPr txBox="1"/>
          <p:nvPr/>
        </p:nvSpPr>
        <p:spPr>
          <a:xfrm>
            <a:off x="5852160" y="380013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£200</a:t>
            </a:r>
          </a:p>
        </p:txBody>
      </p:sp>
      <p:sp>
        <p:nvSpPr>
          <p:cNvPr id="307" name="Text 39"/>
          <p:cNvSpPr txBox="1"/>
          <p:nvPr/>
        </p:nvSpPr>
        <p:spPr>
          <a:xfrm>
            <a:off x="7269479" y="380013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£250</a:t>
            </a:r>
          </a:p>
        </p:txBody>
      </p:sp>
      <p:sp>
        <p:nvSpPr>
          <p:cNvPr id="308" name="Text 40"/>
          <p:cNvSpPr txBox="1"/>
          <p:nvPr/>
        </p:nvSpPr>
        <p:spPr>
          <a:xfrm>
            <a:off x="8686800" y="380013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£275</a:t>
            </a:r>
          </a:p>
        </p:txBody>
      </p:sp>
      <p:sp>
        <p:nvSpPr>
          <p:cNvPr id="309" name="Text 41"/>
          <p:cNvSpPr txBox="1"/>
          <p:nvPr/>
        </p:nvSpPr>
        <p:spPr>
          <a:xfrm>
            <a:off x="10104119" y="380013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£275</a:t>
            </a:r>
          </a:p>
        </p:txBody>
      </p:sp>
      <p:sp>
        <p:nvSpPr>
          <p:cNvPr id="310" name="Shape 42"/>
          <p:cNvSpPr/>
          <p:nvPr/>
        </p:nvSpPr>
        <p:spPr>
          <a:xfrm>
            <a:off x="685800" y="4206240"/>
            <a:ext cx="10972800" cy="594361"/>
          </a:xfrm>
          <a:prstGeom prst="rect">
            <a:avLst/>
          </a:prstGeom>
          <a:solidFill>
            <a:srgbClr val="FFF25C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11" name="Text 43"/>
          <p:cNvSpPr txBox="1"/>
          <p:nvPr/>
        </p:nvSpPr>
        <p:spPr>
          <a:xfrm>
            <a:off x="777239" y="4315967"/>
            <a:ext cx="2011682" cy="3840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900">
                <a:solidFill>
                  <a:srgbClr val="111111"/>
                </a:solidFill>
              </a:defRPr>
            </a:lvl1pPr>
          </a:lstStyle>
          <a:p>
            <a:pPr/>
            <a:r>
              <a:t>Total Variable Costs</a:t>
            </a:r>
          </a:p>
        </p:txBody>
      </p:sp>
      <p:sp>
        <p:nvSpPr>
          <p:cNvPr id="312" name="Text 44"/>
          <p:cNvSpPr txBox="1"/>
          <p:nvPr/>
        </p:nvSpPr>
        <p:spPr>
          <a:xfrm>
            <a:off x="3017519" y="439449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£750</a:t>
            </a:r>
          </a:p>
        </p:txBody>
      </p:sp>
      <p:sp>
        <p:nvSpPr>
          <p:cNvPr id="313" name="Text 45"/>
          <p:cNvSpPr txBox="1"/>
          <p:nvPr/>
        </p:nvSpPr>
        <p:spPr>
          <a:xfrm>
            <a:off x="4434840" y="439449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£1,125</a:t>
            </a:r>
          </a:p>
        </p:txBody>
      </p:sp>
      <p:sp>
        <p:nvSpPr>
          <p:cNvPr id="314" name="Text 46"/>
          <p:cNvSpPr txBox="1"/>
          <p:nvPr/>
        </p:nvSpPr>
        <p:spPr>
          <a:xfrm>
            <a:off x="5852160" y="439449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£1,500</a:t>
            </a:r>
          </a:p>
        </p:txBody>
      </p:sp>
      <p:sp>
        <p:nvSpPr>
          <p:cNvPr id="315" name="Text 47"/>
          <p:cNvSpPr txBox="1"/>
          <p:nvPr/>
        </p:nvSpPr>
        <p:spPr>
          <a:xfrm>
            <a:off x="7269479" y="439449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£2,000</a:t>
            </a:r>
          </a:p>
        </p:txBody>
      </p:sp>
      <p:sp>
        <p:nvSpPr>
          <p:cNvPr id="316" name="Text 48"/>
          <p:cNvSpPr txBox="1"/>
          <p:nvPr/>
        </p:nvSpPr>
        <p:spPr>
          <a:xfrm>
            <a:off x="8686800" y="439449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£2,150</a:t>
            </a:r>
          </a:p>
        </p:txBody>
      </p:sp>
      <p:sp>
        <p:nvSpPr>
          <p:cNvPr id="317" name="Text 49"/>
          <p:cNvSpPr txBox="1"/>
          <p:nvPr/>
        </p:nvSpPr>
        <p:spPr>
          <a:xfrm>
            <a:off x="10104119" y="4394499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£2,375</a:t>
            </a:r>
          </a:p>
        </p:txBody>
      </p:sp>
      <p:sp>
        <p:nvSpPr>
          <p:cNvPr id="318" name="Text 50"/>
          <p:cNvSpPr txBox="1"/>
          <p:nvPr/>
        </p:nvSpPr>
        <p:spPr>
          <a:xfrm>
            <a:off x="822959" y="5508150"/>
            <a:ext cx="10607041" cy="2765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300">
                <a:solidFill>
                  <a:srgbClr val="555555"/>
                </a:solidFill>
              </a:defRPr>
            </a:lvl1pPr>
          </a:lstStyle>
          <a:p>
            <a:pPr/>
            <a:r>
              <a:t>Main drivers: customer location, water materials, temp labour and disposal costs.</a:t>
            </a:r>
          </a:p>
        </p:txBody>
      </p:sp>
      <p:sp>
        <p:nvSpPr>
          <p:cNvPr id="319" name="Shape 51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20" name="Text 52"/>
          <p:cNvSpPr txBox="1"/>
          <p:nvPr/>
        </p:nvSpPr>
        <p:spPr>
          <a:xfrm>
            <a:off x="502919" y="6522396"/>
            <a:ext cx="356616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321" name="Text 53"/>
          <p:cNvSpPr txBox="1"/>
          <p:nvPr/>
        </p:nvSpPr>
        <p:spPr>
          <a:xfrm>
            <a:off x="11247119" y="6522396"/>
            <a:ext cx="45720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12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Text 0"/>
          <p:cNvSpPr txBox="1"/>
          <p:nvPr/>
        </p:nvSpPr>
        <p:spPr>
          <a:xfrm>
            <a:off x="640080" y="320040"/>
            <a:ext cx="886968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2300">
                <a:solidFill>
                  <a:srgbClr val="111111"/>
                </a:solidFill>
              </a:defRPr>
            </a:lvl1pPr>
          </a:lstStyle>
          <a:p>
            <a:pPr/>
            <a:r>
              <a:t>Six-Month Profit &amp; Loss Forecast</a:t>
            </a:r>
          </a:p>
        </p:txBody>
      </p:sp>
      <p:sp>
        <p:nvSpPr>
          <p:cNvPr id="324" name="Text 1"/>
          <p:cNvSpPr txBox="1"/>
          <p:nvPr/>
        </p:nvSpPr>
        <p:spPr>
          <a:xfrm>
            <a:off x="658368" y="846627"/>
            <a:ext cx="704087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555555"/>
                </a:solidFill>
              </a:defRPr>
            </a:lvl1pPr>
          </a:lstStyle>
          <a:p>
            <a:pPr/>
            <a:r>
              <a:t>Break-even and profit growth</a:t>
            </a:r>
          </a:p>
        </p:txBody>
      </p:sp>
      <p:sp>
        <p:nvSpPr>
          <p:cNvPr id="325" name="Shape 2"/>
          <p:cNvSpPr/>
          <p:nvPr/>
        </p:nvSpPr>
        <p:spPr>
          <a:xfrm>
            <a:off x="640079" y="1234439"/>
            <a:ext cx="11018522" cy="512065"/>
          </a:xfrm>
          <a:prstGeom prst="rect">
            <a:avLst/>
          </a:prstGeom>
          <a:solidFill>
            <a:srgbClr val="146B8C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26" name="Text 3"/>
          <p:cNvSpPr txBox="1"/>
          <p:nvPr/>
        </p:nvSpPr>
        <p:spPr>
          <a:xfrm>
            <a:off x="2788919" y="1325117"/>
            <a:ext cx="960121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Jan</a:t>
            </a:r>
          </a:p>
        </p:txBody>
      </p:sp>
      <p:sp>
        <p:nvSpPr>
          <p:cNvPr id="327" name="Text 4"/>
          <p:cNvSpPr txBox="1"/>
          <p:nvPr/>
        </p:nvSpPr>
        <p:spPr>
          <a:xfrm>
            <a:off x="4206240" y="1325117"/>
            <a:ext cx="960121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Feb</a:t>
            </a:r>
          </a:p>
        </p:txBody>
      </p:sp>
      <p:sp>
        <p:nvSpPr>
          <p:cNvPr id="328" name="Text 5"/>
          <p:cNvSpPr txBox="1"/>
          <p:nvPr/>
        </p:nvSpPr>
        <p:spPr>
          <a:xfrm>
            <a:off x="5623560" y="1325117"/>
            <a:ext cx="960121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Mar</a:t>
            </a:r>
          </a:p>
        </p:txBody>
      </p:sp>
      <p:sp>
        <p:nvSpPr>
          <p:cNvPr id="329" name="Text 6"/>
          <p:cNvSpPr txBox="1"/>
          <p:nvPr/>
        </p:nvSpPr>
        <p:spPr>
          <a:xfrm>
            <a:off x="7040879" y="1325117"/>
            <a:ext cx="960121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Apr</a:t>
            </a:r>
          </a:p>
        </p:txBody>
      </p:sp>
      <p:sp>
        <p:nvSpPr>
          <p:cNvPr id="330" name="Text 7"/>
          <p:cNvSpPr txBox="1"/>
          <p:nvPr/>
        </p:nvSpPr>
        <p:spPr>
          <a:xfrm>
            <a:off x="8458200" y="1325117"/>
            <a:ext cx="960121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May</a:t>
            </a:r>
          </a:p>
        </p:txBody>
      </p:sp>
      <p:sp>
        <p:nvSpPr>
          <p:cNvPr id="331" name="Text 8"/>
          <p:cNvSpPr txBox="1"/>
          <p:nvPr/>
        </p:nvSpPr>
        <p:spPr>
          <a:xfrm>
            <a:off x="9875519" y="1325117"/>
            <a:ext cx="960121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Jun</a:t>
            </a:r>
          </a:p>
        </p:txBody>
      </p:sp>
      <p:sp>
        <p:nvSpPr>
          <p:cNvPr id="332" name="Shape 9"/>
          <p:cNvSpPr/>
          <p:nvPr/>
        </p:nvSpPr>
        <p:spPr>
          <a:xfrm>
            <a:off x="640079" y="1746504"/>
            <a:ext cx="11018522" cy="640081"/>
          </a:xfrm>
          <a:prstGeom prst="rect">
            <a:avLst/>
          </a:prstGeom>
          <a:solidFill>
            <a:srgbClr val="F4F7FB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33" name="Text 10"/>
          <p:cNvSpPr txBox="1"/>
          <p:nvPr/>
        </p:nvSpPr>
        <p:spPr>
          <a:xfrm>
            <a:off x="777240" y="1924049"/>
            <a:ext cx="1920240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100">
                <a:solidFill>
                  <a:srgbClr val="111111"/>
                </a:solidFill>
              </a:defRPr>
            </a:lvl1pPr>
          </a:lstStyle>
          <a:p>
            <a:pPr/>
            <a:r>
              <a:t>Fixed costs</a:t>
            </a:r>
          </a:p>
        </p:txBody>
      </p:sp>
      <p:sp>
        <p:nvSpPr>
          <p:cNvPr id="334" name="Text 11"/>
          <p:cNvSpPr txBox="1"/>
          <p:nvPr/>
        </p:nvSpPr>
        <p:spPr>
          <a:xfrm>
            <a:off x="2788919" y="193019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£4,200</a:t>
            </a:r>
          </a:p>
        </p:txBody>
      </p:sp>
      <p:sp>
        <p:nvSpPr>
          <p:cNvPr id="335" name="Text 12"/>
          <p:cNvSpPr txBox="1"/>
          <p:nvPr/>
        </p:nvSpPr>
        <p:spPr>
          <a:xfrm>
            <a:off x="4206240" y="193019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£4,200</a:t>
            </a:r>
          </a:p>
        </p:txBody>
      </p:sp>
      <p:sp>
        <p:nvSpPr>
          <p:cNvPr id="336" name="Text 13"/>
          <p:cNvSpPr txBox="1"/>
          <p:nvPr/>
        </p:nvSpPr>
        <p:spPr>
          <a:xfrm>
            <a:off x="5623560" y="193019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£4,200</a:t>
            </a:r>
          </a:p>
        </p:txBody>
      </p:sp>
      <p:sp>
        <p:nvSpPr>
          <p:cNvPr id="337" name="Text 14"/>
          <p:cNvSpPr txBox="1"/>
          <p:nvPr/>
        </p:nvSpPr>
        <p:spPr>
          <a:xfrm>
            <a:off x="7040879" y="193019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£4,200</a:t>
            </a:r>
          </a:p>
        </p:txBody>
      </p:sp>
      <p:sp>
        <p:nvSpPr>
          <p:cNvPr id="338" name="Text 15"/>
          <p:cNvSpPr txBox="1"/>
          <p:nvPr/>
        </p:nvSpPr>
        <p:spPr>
          <a:xfrm>
            <a:off x="8458200" y="193019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£4,200</a:t>
            </a:r>
          </a:p>
        </p:txBody>
      </p:sp>
      <p:sp>
        <p:nvSpPr>
          <p:cNvPr id="339" name="Text 16"/>
          <p:cNvSpPr txBox="1"/>
          <p:nvPr/>
        </p:nvSpPr>
        <p:spPr>
          <a:xfrm>
            <a:off x="9875519" y="193019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£4,200</a:t>
            </a:r>
          </a:p>
        </p:txBody>
      </p:sp>
      <p:sp>
        <p:nvSpPr>
          <p:cNvPr id="340" name="Shape 17"/>
          <p:cNvSpPr/>
          <p:nvPr/>
        </p:nvSpPr>
        <p:spPr>
          <a:xfrm>
            <a:off x="640079" y="2386583"/>
            <a:ext cx="11018522" cy="640081"/>
          </a:xfrm>
          <a:prstGeom prst="rect">
            <a:avLst/>
          </a:prstGeom>
          <a:solidFill>
            <a:srgbClr val="E7EDF4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41" name="Text 18"/>
          <p:cNvSpPr txBox="1"/>
          <p:nvPr/>
        </p:nvSpPr>
        <p:spPr>
          <a:xfrm>
            <a:off x="777240" y="2564129"/>
            <a:ext cx="1920240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100">
                <a:solidFill>
                  <a:srgbClr val="111111"/>
                </a:solidFill>
              </a:defRPr>
            </a:lvl1pPr>
          </a:lstStyle>
          <a:p>
            <a:pPr/>
            <a:r>
              <a:t>Variable costs</a:t>
            </a:r>
          </a:p>
        </p:txBody>
      </p:sp>
      <p:sp>
        <p:nvSpPr>
          <p:cNvPr id="342" name="Text 19"/>
          <p:cNvSpPr txBox="1"/>
          <p:nvPr/>
        </p:nvSpPr>
        <p:spPr>
          <a:xfrm>
            <a:off x="2788919" y="257027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£750</a:t>
            </a:r>
          </a:p>
        </p:txBody>
      </p:sp>
      <p:sp>
        <p:nvSpPr>
          <p:cNvPr id="343" name="Text 20"/>
          <p:cNvSpPr txBox="1"/>
          <p:nvPr/>
        </p:nvSpPr>
        <p:spPr>
          <a:xfrm>
            <a:off x="4206240" y="257027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£1,125</a:t>
            </a:r>
          </a:p>
        </p:txBody>
      </p:sp>
      <p:sp>
        <p:nvSpPr>
          <p:cNvPr id="344" name="Text 21"/>
          <p:cNvSpPr txBox="1"/>
          <p:nvPr/>
        </p:nvSpPr>
        <p:spPr>
          <a:xfrm>
            <a:off x="5623560" y="257027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£1,500</a:t>
            </a:r>
          </a:p>
        </p:txBody>
      </p:sp>
      <p:sp>
        <p:nvSpPr>
          <p:cNvPr id="345" name="Text 22"/>
          <p:cNvSpPr txBox="1"/>
          <p:nvPr/>
        </p:nvSpPr>
        <p:spPr>
          <a:xfrm>
            <a:off x="7040879" y="257027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£2,000</a:t>
            </a:r>
          </a:p>
        </p:txBody>
      </p:sp>
      <p:sp>
        <p:nvSpPr>
          <p:cNvPr id="346" name="Text 23"/>
          <p:cNvSpPr txBox="1"/>
          <p:nvPr/>
        </p:nvSpPr>
        <p:spPr>
          <a:xfrm>
            <a:off x="8458200" y="257027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£2,150</a:t>
            </a:r>
          </a:p>
        </p:txBody>
      </p:sp>
      <p:sp>
        <p:nvSpPr>
          <p:cNvPr id="347" name="Text 24"/>
          <p:cNvSpPr txBox="1"/>
          <p:nvPr/>
        </p:nvSpPr>
        <p:spPr>
          <a:xfrm>
            <a:off x="9875519" y="257027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111111"/>
                </a:solidFill>
              </a:defRPr>
            </a:lvl1pPr>
          </a:lstStyle>
          <a:p>
            <a:pPr/>
            <a:r>
              <a:t>£2,375</a:t>
            </a:r>
          </a:p>
        </p:txBody>
      </p:sp>
      <p:sp>
        <p:nvSpPr>
          <p:cNvPr id="348" name="Shape 25"/>
          <p:cNvSpPr/>
          <p:nvPr/>
        </p:nvSpPr>
        <p:spPr>
          <a:xfrm>
            <a:off x="640079" y="3026664"/>
            <a:ext cx="11018522" cy="640081"/>
          </a:xfrm>
          <a:prstGeom prst="rect">
            <a:avLst/>
          </a:prstGeom>
          <a:solidFill>
            <a:srgbClr val="F4F7FB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49" name="Text 26"/>
          <p:cNvSpPr txBox="1"/>
          <p:nvPr/>
        </p:nvSpPr>
        <p:spPr>
          <a:xfrm>
            <a:off x="777240" y="3204209"/>
            <a:ext cx="1920240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1100">
                <a:solidFill>
                  <a:srgbClr val="111111"/>
                </a:solidFill>
              </a:defRPr>
            </a:lvl1pPr>
          </a:lstStyle>
          <a:p>
            <a:pPr/>
            <a:r>
              <a:t>Total costs</a:t>
            </a:r>
          </a:p>
        </p:txBody>
      </p:sp>
      <p:sp>
        <p:nvSpPr>
          <p:cNvPr id="350" name="Text 27"/>
          <p:cNvSpPr txBox="1"/>
          <p:nvPr/>
        </p:nvSpPr>
        <p:spPr>
          <a:xfrm>
            <a:off x="2788919" y="321035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£4,950</a:t>
            </a:r>
          </a:p>
        </p:txBody>
      </p:sp>
      <p:sp>
        <p:nvSpPr>
          <p:cNvPr id="351" name="Text 28"/>
          <p:cNvSpPr txBox="1"/>
          <p:nvPr/>
        </p:nvSpPr>
        <p:spPr>
          <a:xfrm>
            <a:off x="4206240" y="321035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£5,325</a:t>
            </a:r>
          </a:p>
        </p:txBody>
      </p:sp>
      <p:sp>
        <p:nvSpPr>
          <p:cNvPr id="352" name="Text 29"/>
          <p:cNvSpPr txBox="1"/>
          <p:nvPr/>
        </p:nvSpPr>
        <p:spPr>
          <a:xfrm>
            <a:off x="5623560" y="321035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£5,700</a:t>
            </a:r>
          </a:p>
        </p:txBody>
      </p:sp>
      <p:sp>
        <p:nvSpPr>
          <p:cNvPr id="353" name="Text 30"/>
          <p:cNvSpPr txBox="1"/>
          <p:nvPr/>
        </p:nvSpPr>
        <p:spPr>
          <a:xfrm>
            <a:off x="7040879" y="321035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£6,200</a:t>
            </a:r>
          </a:p>
        </p:txBody>
      </p:sp>
      <p:sp>
        <p:nvSpPr>
          <p:cNvPr id="354" name="Text 31"/>
          <p:cNvSpPr txBox="1"/>
          <p:nvPr/>
        </p:nvSpPr>
        <p:spPr>
          <a:xfrm>
            <a:off x="8458200" y="321035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£6,350</a:t>
            </a:r>
          </a:p>
        </p:txBody>
      </p:sp>
      <p:sp>
        <p:nvSpPr>
          <p:cNvPr id="355" name="Text 32"/>
          <p:cNvSpPr txBox="1"/>
          <p:nvPr/>
        </p:nvSpPr>
        <p:spPr>
          <a:xfrm>
            <a:off x="9875519" y="321035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£6,575</a:t>
            </a:r>
          </a:p>
        </p:txBody>
      </p:sp>
      <p:sp>
        <p:nvSpPr>
          <p:cNvPr id="356" name="Shape 33"/>
          <p:cNvSpPr/>
          <p:nvPr/>
        </p:nvSpPr>
        <p:spPr>
          <a:xfrm>
            <a:off x="640079" y="3666744"/>
            <a:ext cx="11018522" cy="640081"/>
          </a:xfrm>
          <a:prstGeom prst="rect">
            <a:avLst/>
          </a:prstGeom>
          <a:solidFill>
            <a:srgbClr val="E7EDF4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57" name="Text 34"/>
          <p:cNvSpPr txBox="1"/>
          <p:nvPr/>
        </p:nvSpPr>
        <p:spPr>
          <a:xfrm>
            <a:off x="777240" y="3844289"/>
            <a:ext cx="1920240" cy="2392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1100">
                <a:solidFill>
                  <a:srgbClr val="111111"/>
                </a:solidFill>
              </a:defRPr>
            </a:lvl1pPr>
          </a:lstStyle>
          <a:p>
            <a:pPr/>
            <a:r>
              <a:t>Revenue</a:t>
            </a:r>
          </a:p>
        </p:txBody>
      </p:sp>
      <p:sp>
        <p:nvSpPr>
          <p:cNvPr id="358" name="Text 35"/>
          <p:cNvSpPr txBox="1"/>
          <p:nvPr/>
        </p:nvSpPr>
        <p:spPr>
          <a:xfrm>
            <a:off x="2788919" y="385043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£3,000</a:t>
            </a:r>
          </a:p>
        </p:txBody>
      </p:sp>
      <p:sp>
        <p:nvSpPr>
          <p:cNvPr id="359" name="Text 36"/>
          <p:cNvSpPr txBox="1"/>
          <p:nvPr/>
        </p:nvSpPr>
        <p:spPr>
          <a:xfrm>
            <a:off x="4206240" y="385043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£4,500</a:t>
            </a:r>
          </a:p>
        </p:txBody>
      </p:sp>
      <p:sp>
        <p:nvSpPr>
          <p:cNvPr id="360" name="Text 37"/>
          <p:cNvSpPr txBox="1"/>
          <p:nvPr/>
        </p:nvSpPr>
        <p:spPr>
          <a:xfrm>
            <a:off x="5623560" y="385043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£6,000</a:t>
            </a:r>
          </a:p>
        </p:txBody>
      </p:sp>
      <p:sp>
        <p:nvSpPr>
          <p:cNvPr id="361" name="Text 38"/>
          <p:cNvSpPr txBox="1"/>
          <p:nvPr/>
        </p:nvSpPr>
        <p:spPr>
          <a:xfrm>
            <a:off x="7040879" y="385043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£8,000</a:t>
            </a:r>
          </a:p>
        </p:txBody>
      </p:sp>
      <p:sp>
        <p:nvSpPr>
          <p:cNvPr id="362" name="Text 39"/>
          <p:cNvSpPr txBox="1"/>
          <p:nvPr/>
        </p:nvSpPr>
        <p:spPr>
          <a:xfrm>
            <a:off x="8458200" y="385043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£8,600</a:t>
            </a:r>
          </a:p>
        </p:txBody>
      </p:sp>
      <p:sp>
        <p:nvSpPr>
          <p:cNvPr id="363" name="Text 40"/>
          <p:cNvSpPr txBox="1"/>
          <p:nvPr/>
        </p:nvSpPr>
        <p:spPr>
          <a:xfrm>
            <a:off x="9875519" y="385043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11111"/>
                </a:solidFill>
              </a:defRPr>
            </a:lvl1pPr>
          </a:lstStyle>
          <a:p>
            <a:pPr/>
            <a:r>
              <a:t>£9,500</a:t>
            </a:r>
          </a:p>
        </p:txBody>
      </p:sp>
      <p:sp>
        <p:nvSpPr>
          <p:cNvPr id="364" name="Shape 41"/>
          <p:cNvSpPr/>
          <p:nvPr/>
        </p:nvSpPr>
        <p:spPr>
          <a:xfrm>
            <a:off x="640079" y="4306823"/>
            <a:ext cx="11018522" cy="640081"/>
          </a:xfrm>
          <a:prstGeom prst="rect">
            <a:avLst/>
          </a:prstGeom>
          <a:solidFill>
            <a:srgbClr val="FFF25C"/>
          </a:solidFill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65" name="Text 42"/>
          <p:cNvSpPr txBox="1"/>
          <p:nvPr/>
        </p:nvSpPr>
        <p:spPr>
          <a:xfrm>
            <a:off x="777240" y="4484368"/>
            <a:ext cx="1920240" cy="2392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1100">
                <a:solidFill>
                  <a:srgbClr val="111111"/>
                </a:solidFill>
              </a:defRPr>
            </a:lvl1pPr>
          </a:lstStyle>
          <a:p>
            <a:pPr/>
            <a:r>
              <a:t>Profit/Loss</a:t>
            </a:r>
          </a:p>
        </p:txBody>
      </p:sp>
      <p:sp>
        <p:nvSpPr>
          <p:cNvPr id="366" name="Text 43"/>
          <p:cNvSpPr txBox="1"/>
          <p:nvPr/>
        </p:nvSpPr>
        <p:spPr>
          <a:xfrm>
            <a:off x="2788919" y="449051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C00000"/>
                </a:solidFill>
              </a:defRPr>
            </a:lvl1pPr>
          </a:lstStyle>
          <a:p>
            <a:pPr/>
            <a:r>
              <a:t>-£1,950</a:t>
            </a:r>
          </a:p>
        </p:txBody>
      </p:sp>
      <p:sp>
        <p:nvSpPr>
          <p:cNvPr id="367" name="Text 44"/>
          <p:cNvSpPr txBox="1"/>
          <p:nvPr/>
        </p:nvSpPr>
        <p:spPr>
          <a:xfrm>
            <a:off x="4206240" y="449051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C00000"/>
                </a:solidFill>
              </a:defRPr>
            </a:lvl1pPr>
          </a:lstStyle>
          <a:p>
            <a:pPr/>
            <a:r>
              <a:t>-£825</a:t>
            </a:r>
          </a:p>
        </p:txBody>
      </p:sp>
      <p:sp>
        <p:nvSpPr>
          <p:cNvPr id="368" name="Text 45"/>
          <p:cNvSpPr txBox="1"/>
          <p:nvPr/>
        </p:nvSpPr>
        <p:spPr>
          <a:xfrm>
            <a:off x="5623560" y="449051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B7F39"/>
                </a:solidFill>
              </a:defRPr>
            </a:lvl1pPr>
          </a:lstStyle>
          <a:p>
            <a:pPr/>
            <a:r>
              <a:t>£300</a:t>
            </a:r>
          </a:p>
        </p:txBody>
      </p:sp>
      <p:sp>
        <p:nvSpPr>
          <p:cNvPr id="369" name="Text 46"/>
          <p:cNvSpPr txBox="1"/>
          <p:nvPr/>
        </p:nvSpPr>
        <p:spPr>
          <a:xfrm>
            <a:off x="7040879" y="449051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B7F39"/>
                </a:solidFill>
              </a:defRPr>
            </a:lvl1pPr>
          </a:lstStyle>
          <a:p>
            <a:pPr/>
            <a:r>
              <a:t>£1,800</a:t>
            </a:r>
          </a:p>
        </p:txBody>
      </p:sp>
      <p:sp>
        <p:nvSpPr>
          <p:cNvPr id="370" name="Text 47"/>
          <p:cNvSpPr txBox="1"/>
          <p:nvPr/>
        </p:nvSpPr>
        <p:spPr>
          <a:xfrm>
            <a:off x="8458200" y="449051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B7F39"/>
                </a:solidFill>
              </a:defRPr>
            </a:lvl1pPr>
          </a:lstStyle>
          <a:p>
            <a:pPr/>
            <a:r>
              <a:t>£2,250</a:t>
            </a:r>
          </a:p>
        </p:txBody>
      </p:sp>
      <p:sp>
        <p:nvSpPr>
          <p:cNvPr id="371" name="Text 48"/>
          <p:cNvSpPr txBox="1"/>
          <p:nvPr/>
        </p:nvSpPr>
        <p:spPr>
          <a:xfrm>
            <a:off x="9875519" y="4490511"/>
            <a:ext cx="960121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000">
                <a:solidFill>
                  <a:srgbClr val="1B7F39"/>
                </a:solidFill>
              </a:defRPr>
            </a:lvl1pPr>
          </a:lstStyle>
          <a:p>
            <a:pPr/>
            <a:r>
              <a:t>£2,925</a:t>
            </a:r>
          </a:p>
        </p:txBody>
      </p:sp>
      <p:sp>
        <p:nvSpPr>
          <p:cNvPr id="372" name="Text 49"/>
          <p:cNvSpPr txBox="1"/>
          <p:nvPr/>
        </p:nvSpPr>
        <p:spPr>
          <a:xfrm>
            <a:off x="914399" y="5181968"/>
            <a:ext cx="10149842" cy="2888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1400">
                <a:solidFill>
                  <a:srgbClr val="2E8B57"/>
                </a:solidFill>
              </a:defRPr>
            </a:lvl1pPr>
          </a:lstStyle>
          <a:p>
            <a:pPr/>
            <a:r>
              <a:t>Break-even expected in March, when revenue (£6,000) exceeds total costs (£5,700).</a:t>
            </a:r>
          </a:p>
        </p:txBody>
      </p:sp>
      <p:sp>
        <p:nvSpPr>
          <p:cNvPr id="373" name="Shape 50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74" name="Text 51"/>
          <p:cNvSpPr txBox="1"/>
          <p:nvPr/>
        </p:nvSpPr>
        <p:spPr>
          <a:xfrm>
            <a:off x="502919" y="6522396"/>
            <a:ext cx="356616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375" name="Text 52"/>
          <p:cNvSpPr txBox="1"/>
          <p:nvPr/>
        </p:nvSpPr>
        <p:spPr>
          <a:xfrm>
            <a:off x="11247119" y="6522396"/>
            <a:ext cx="45720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13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Text 0"/>
          <p:cNvSpPr txBox="1"/>
          <p:nvPr/>
        </p:nvSpPr>
        <p:spPr>
          <a:xfrm>
            <a:off x="640080" y="320040"/>
            <a:ext cx="886968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b="1" sz="2300">
                <a:solidFill>
                  <a:srgbClr val="111111"/>
                </a:solidFill>
              </a:defRPr>
            </a:lvl1pPr>
          </a:lstStyle>
          <a:p>
            <a:pPr/>
            <a:r>
              <a:t>Conclusions</a:t>
            </a:r>
          </a:p>
        </p:txBody>
      </p:sp>
      <p:sp>
        <p:nvSpPr>
          <p:cNvPr id="378" name="Text 1"/>
          <p:cNvSpPr txBox="1"/>
          <p:nvPr/>
        </p:nvSpPr>
        <p:spPr>
          <a:xfrm>
            <a:off x="658368" y="846627"/>
            <a:ext cx="7040879" cy="2269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555555"/>
                </a:solidFill>
              </a:defRPr>
            </a:lvl1pPr>
          </a:lstStyle>
          <a:p>
            <a:pPr/>
            <a:r>
              <a:t>Why Triple M is a viable business opportunity </a:t>
            </a:r>
          </a:p>
        </p:txBody>
      </p:sp>
      <p:sp>
        <p:nvSpPr>
          <p:cNvPr id="379" name="Text 2"/>
          <p:cNvSpPr txBox="1"/>
          <p:nvPr/>
        </p:nvSpPr>
        <p:spPr>
          <a:xfrm>
            <a:off x="914400" y="1280160"/>
            <a:ext cx="6400800" cy="4114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35" tIns="635" rIns="635" bIns="635" anchor="ctr">
            <a:normAutofit fontScale="100000" lnSpcReduction="0"/>
          </a:bodyPr>
          <a:lstStyle/>
          <a:p>
            <a:pPr>
              <a:defRPr sz="1500">
                <a:solidFill>
                  <a:srgbClr val="111111"/>
                </a:solidFill>
              </a:defRPr>
            </a:pPr>
            <a:r>
              <a:t>The business offers a wide range of services for both residential and commercial customers.</a:t>
            </a:r>
          </a:p>
          <a:p>
            <a:pPr>
              <a:defRPr sz="1500">
                <a:solidFill>
                  <a:srgbClr val="111111"/>
                </a:solidFill>
              </a:defRPr>
            </a:pPr>
          </a:p>
          <a:p>
            <a:pPr>
              <a:defRPr sz="1500">
                <a:solidFill>
                  <a:srgbClr val="111111"/>
                </a:solidFill>
              </a:defRPr>
            </a:pPr>
            <a:r>
              <a:t>Professional branding, reliable services and high standards will help build repeat customers.</a:t>
            </a:r>
          </a:p>
          <a:p>
            <a:pPr>
              <a:defRPr sz="1500">
                <a:solidFill>
                  <a:srgbClr val="111111"/>
                </a:solidFill>
              </a:defRPr>
            </a:pPr>
            <a:r>
              <a:t>Sustainable practices reduce chemical use and support the local community.</a:t>
            </a:r>
          </a:p>
          <a:p>
            <a:pPr>
              <a:defRPr sz="1500">
                <a:solidFill>
                  <a:srgbClr val="111111"/>
                </a:solidFill>
              </a:defRPr>
            </a:pPr>
          </a:p>
          <a:p>
            <a:pPr>
              <a:defRPr sz="1500">
                <a:solidFill>
                  <a:srgbClr val="111111"/>
                </a:solidFill>
              </a:defRPr>
            </a:pPr>
            <a:r>
              <a:t>Funding will support equipment, vehicle insurance, marketing and early working capital.</a:t>
            </a:r>
          </a:p>
          <a:p>
            <a:pPr>
              <a:defRPr sz="1500">
                <a:solidFill>
                  <a:srgbClr val="111111"/>
                </a:solidFill>
              </a:defRPr>
            </a:pPr>
          </a:p>
          <a:p>
            <a:pPr>
              <a:defRPr sz="1500">
                <a:solidFill>
                  <a:srgbClr val="111111"/>
                </a:solidFill>
              </a:defRPr>
            </a:pPr>
            <a:r>
              <a:t>The forecast shows losses in the first two months, break even in March and profit growth from April.</a:t>
            </a:r>
          </a:p>
        </p:txBody>
      </p:sp>
      <p:pic>
        <p:nvPicPr>
          <p:cNvPr id="380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21040" y="1417319"/>
            <a:ext cx="2194561" cy="2194562"/>
          </a:xfrm>
          <a:prstGeom prst="rect">
            <a:avLst/>
          </a:prstGeom>
          <a:ln w="12700">
            <a:miter lim="400000"/>
          </a:ln>
        </p:spPr>
      </p:pic>
      <p:sp>
        <p:nvSpPr>
          <p:cNvPr id="381" name="Shape 3"/>
          <p:cNvSpPr/>
          <p:nvPr/>
        </p:nvSpPr>
        <p:spPr>
          <a:xfrm>
            <a:off x="7818119" y="4069079"/>
            <a:ext cx="1508761" cy="822961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82" name="Text 4"/>
          <p:cNvSpPr txBox="1"/>
          <p:nvPr/>
        </p:nvSpPr>
        <p:spPr>
          <a:xfrm>
            <a:off x="7973567" y="4132578"/>
            <a:ext cx="1197865" cy="412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2200">
                <a:solidFill>
                  <a:srgbClr val="2E8B57"/>
                </a:solidFill>
              </a:defRPr>
            </a:lvl1pPr>
          </a:lstStyle>
          <a:p>
            <a:pPr/>
            <a:r>
              <a:t>£2,925.</a:t>
            </a:r>
          </a:p>
        </p:txBody>
      </p:sp>
      <p:sp>
        <p:nvSpPr>
          <p:cNvPr id="383" name="Text 5"/>
          <p:cNvSpPr txBox="1"/>
          <p:nvPr/>
        </p:nvSpPr>
        <p:spPr>
          <a:xfrm>
            <a:off x="7991855" y="4572000"/>
            <a:ext cx="1161289" cy="228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333333"/>
                </a:solidFill>
              </a:defRPr>
            </a:lvl1pPr>
          </a:lstStyle>
          <a:p>
            <a:pPr/>
            <a:r>
              <a:t>Forecast profit June</a:t>
            </a:r>
          </a:p>
        </p:txBody>
      </p:sp>
      <p:sp>
        <p:nvSpPr>
          <p:cNvPr id="384" name="Shape 6"/>
          <p:cNvSpPr/>
          <p:nvPr/>
        </p:nvSpPr>
        <p:spPr>
          <a:xfrm>
            <a:off x="9509759" y="4069079"/>
            <a:ext cx="1508761" cy="822961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>
            <a:solidFill>
              <a:srgbClr val="C8D5E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85" name="Text 7"/>
          <p:cNvSpPr txBox="1"/>
          <p:nvPr/>
        </p:nvSpPr>
        <p:spPr>
          <a:xfrm>
            <a:off x="9665207" y="4132578"/>
            <a:ext cx="1197865" cy="412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2200">
                <a:solidFill>
                  <a:srgbClr val="0066FF"/>
                </a:solidFill>
              </a:defRPr>
            </a:lvl1pPr>
          </a:lstStyle>
          <a:p>
            <a:pPr/>
            <a:r>
              <a:t>50 / Wk</a:t>
            </a:r>
          </a:p>
        </p:txBody>
      </p:sp>
      <p:sp>
        <p:nvSpPr>
          <p:cNvPr id="386" name="Text 8"/>
          <p:cNvSpPr txBox="1"/>
          <p:nvPr/>
        </p:nvSpPr>
        <p:spPr>
          <a:xfrm>
            <a:off x="9683495" y="4572000"/>
            <a:ext cx="1161289" cy="228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defRPr sz="900">
                <a:solidFill>
                  <a:srgbClr val="333333"/>
                </a:solidFill>
              </a:defRPr>
            </a:lvl1pPr>
          </a:lstStyle>
          <a:p>
            <a:pPr/>
            <a:r>
              <a:t>Target jobs month 6</a:t>
            </a:r>
          </a:p>
        </p:txBody>
      </p:sp>
      <p:sp>
        <p:nvSpPr>
          <p:cNvPr id="387" name="Shape 9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88" name="Text 10"/>
          <p:cNvSpPr txBox="1"/>
          <p:nvPr/>
        </p:nvSpPr>
        <p:spPr>
          <a:xfrm>
            <a:off x="502919" y="6522396"/>
            <a:ext cx="356616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389" name="Text 11"/>
          <p:cNvSpPr txBox="1"/>
          <p:nvPr/>
        </p:nvSpPr>
        <p:spPr>
          <a:xfrm>
            <a:off x="11247119" y="6522396"/>
            <a:ext cx="45720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14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Text 0"/>
          <p:cNvSpPr txBox="1"/>
          <p:nvPr/>
        </p:nvSpPr>
        <p:spPr>
          <a:xfrm>
            <a:off x="777239" y="762736"/>
            <a:ext cx="3566161" cy="4862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2800">
                <a:solidFill>
                  <a:srgbClr val="111111"/>
                </a:solidFill>
              </a:defRPr>
            </a:lvl1pPr>
          </a:lstStyle>
          <a:p>
            <a:pPr/>
            <a:r>
              <a:t>Any Questions?</a:t>
            </a:r>
          </a:p>
        </p:txBody>
      </p:sp>
      <p:pic>
        <p:nvPicPr>
          <p:cNvPr id="392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34840" y="1234439"/>
            <a:ext cx="3383281" cy="3383281"/>
          </a:xfrm>
          <a:prstGeom prst="rect">
            <a:avLst/>
          </a:prstGeom>
          <a:ln w="12700">
            <a:miter lim="400000"/>
          </a:ln>
        </p:spPr>
      </p:pic>
      <p:sp>
        <p:nvSpPr>
          <p:cNvPr id="393" name="Text 1"/>
          <p:cNvSpPr txBox="1"/>
          <p:nvPr/>
        </p:nvSpPr>
        <p:spPr>
          <a:xfrm>
            <a:off x="3703319" y="4924965"/>
            <a:ext cx="4846321" cy="437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b="1" sz="2400">
                <a:solidFill>
                  <a:srgbClr val="071B3A"/>
                </a:solidFill>
              </a:defRPr>
            </a:lvl1pPr>
          </a:lstStyle>
          <a:p>
            <a:pPr/>
            <a:r>
              <a:t>Thank You.</a:t>
            </a:r>
          </a:p>
        </p:txBody>
      </p:sp>
      <p:sp>
        <p:nvSpPr>
          <p:cNvPr id="394" name="Text 2"/>
          <p:cNvSpPr txBox="1"/>
          <p:nvPr/>
        </p:nvSpPr>
        <p:spPr>
          <a:xfrm>
            <a:off x="3703319" y="5439570"/>
            <a:ext cx="4846321" cy="2765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300">
                <a:solidFill>
                  <a:srgbClr val="555555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395" name="Shape 3"/>
          <p:cNvSpPr/>
          <p:nvPr/>
        </p:nvSpPr>
        <p:spPr>
          <a:xfrm>
            <a:off x="411479" y="6446520"/>
            <a:ext cx="11384282" cy="1"/>
          </a:xfrm>
          <a:prstGeom prst="line">
            <a:avLst/>
          </a:prstGeom>
          <a:ln w="12700">
            <a:solidFill>
              <a:srgbClr val="C9D6E6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96" name="Text 4"/>
          <p:cNvSpPr txBox="1"/>
          <p:nvPr/>
        </p:nvSpPr>
        <p:spPr>
          <a:xfrm>
            <a:off x="502919" y="6522396"/>
            <a:ext cx="356616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Triple M Exterior Cleaning Ltd</a:t>
            </a:r>
          </a:p>
        </p:txBody>
      </p:sp>
      <p:sp>
        <p:nvSpPr>
          <p:cNvPr id="397" name="Text 5"/>
          <p:cNvSpPr txBox="1"/>
          <p:nvPr/>
        </p:nvSpPr>
        <p:spPr>
          <a:xfrm>
            <a:off x="11247119" y="6522396"/>
            <a:ext cx="457201" cy="177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700">
                <a:solidFill>
                  <a:srgbClr val="666666"/>
                </a:solidFill>
              </a:defRPr>
            </a:lvl1pPr>
          </a:lstStyle>
          <a:p>
            <a:pPr/>
            <a:r>
              <a:t>15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Arial"/>
        <a:ea typeface="Arial"/>
        <a:cs typeface="Arial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Arial"/>
        <a:ea typeface="Arial"/>
        <a:cs typeface="Arial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