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5BF7B46-E194-3C95-FEA3-97B939C65C09}" v="921" dt="2025-03-10T20:43:05.7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3/11/2025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51739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3/11/2025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26429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3/11/2025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17509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3/11/2025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56584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3/11/2025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3939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3/11/2025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61618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3/11/2025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473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3/11/2025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806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3/11/2025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7316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3/11/2025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7059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3/11/2025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3284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3/11/2025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7080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soccerinteraction.com/hamstring-injury" TargetMode="External"/><Relationship Id="rId2" Type="http://schemas.openxmlformats.org/officeDocument/2006/relationships/hyperlink" Target="https://corehealthcare.com.au/recurrent-hamstring-tear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idyourhamstring.com/hamstring-strain/hamstring-strain-progression.php" TargetMode="External"/><Relationship Id="rId5" Type="http://schemas.openxmlformats.org/officeDocument/2006/relationships/hyperlink" Target="https://melbournearmclinic.com.au/ac-separation/" TargetMode="External"/><Relationship Id="rId4" Type="http://schemas.openxmlformats.org/officeDocument/2006/relationships/hyperlink" Target="https://www.nhs.uk/conditions/hamstring-injur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Sports and Exercises Injuries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Samuel Lucitt-Rees 27000712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25BBC-CC19-36DA-C9F7-1C331D7D5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US" dirty="0"/>
              <a:t>Hamstring Strain Causative Factors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5A3CC145-0876-D8F8-5B7C-083FBC3C61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Muscle Imbalance</a:t>
            </a:r>
            <a:r>
              <a:rPr lang="en-US" dirty="0"/>
              <a:t>: Weak hamstrings relative to quadriceps.</a:t>
            </a:r>
          </a:p>
          <a:p>
            <a:endParaRPr lang="en-US" b="1" dirty="0"/>
          </a:p>
          <a:p>
            <a:r>
              <a:rPr lang="en-US" b="1" dirty="0"/>
              <a:t>Sudden or Intense Physical Activity</a:t>
            </a:r>
            <a:r>
              <a:rPr lang="en-US" dirty="0"/>
              <a:t>: Quick sprints, abrupt stops, or explosive movements.</a:t>
            </a:r>
          </a:p>
          <a:p>
            <a:endParaRPr lang="en-US" b="1" dirty="0"/>
          </a:p>
          <a:p>
            <a:r>
              <a:rPr lang="en-US" b="1" dirty="0"/>
              <a:t>Previous Injuries</a:t>
            </a:r>
            <a:r>
              <a:rPr lang="en-US" dirty="0"/>
              <a:t>: History of prior hamstring strains or tears.</a:t>
            </a:r>
          </a:p>
          <a:p>
            <a:endParaRPr lang="en-US" dirty="0"/>
          </a:p>
        </p:txBody>
      </p:sp>
      <p:pic>
        <p:nvPicPr>
          <p:cNvPr id="11" name="Picture 10" descr="HAMSTRING INJURIES">
            <a:extLst>
              <a:ext uri="{FF2B5EF4-FFF2-40B4-BE49-F238E27FC236}">
                <a16:creationId xmlns:a16="http://schemas.microsoft.com/office/drawing/2014/main" id="{79016DAC-413C-0FA3-E8B7-16A41417D8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690" r="-3" b="-3"/>
          <a:stretch/>
        </p:blipFill>
        <p:spPr>
          <a:xfrm>
            <a:off x="6172200" y="1825625"/>
            <a:ext cx="5181600" cy="4351338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DB55B1-2C9C-DFC5-A350-D6A6490E39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74B3D16-2235-494D-A51D-E90E09D892AD}" type="datetime1">
              <a:pPr>
                <a:spcAft>
                  <a:spcPts val="600"/>
                </a:spcAft>
              </a:pPr>
              <a:t>3/11/2025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0815C6-C7F3-3DA7-9014-56E2A44F0A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26A605-6931-024E-1186-E96449903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78CA3C4-EEA3-BBF7-8C85-F29FD82934FF}"/>
              </a:ext>
            </a:extLst>
          </p:cNvPr>
          <p:cNvSpPr txBox="1"/>
          <p:nvPr/>
        </p:nvSpPr>
        <p:spPr>
          <a:xfrm>
            <a:off x="6172087" y="5872253"/>
            <a:ext cx="2887171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400" dirty="0"/>
              <a:t>Soccerinteraction.com</a:t>
            </a:r>
          </a:p>
        </p:txBody>
      </p:sp>
    </p:spTree>
    <p:extLst>
      <p:ext uri="{BB962C8B-B14F-4D97-AF65-F5344CB8AC3E}">
        <p14:creationId xmlns:p14="http://schemas.microsoft.com/office/powerpoint/2010/main" val="39248356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18ED2-875D-A3F2-9BD6-E8F3F657A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US" dirty="0"/>
              <a:t>Hamstring Strain Causative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1EB474-731C-AF5B-711F-A2AD5CD78B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Tight Muscles</a:t>
            </a:r>
            <a:r>
              <a:rPr lang="en-US" dirty="0"/>
              <a:t>: Insufficient flexibility can increase the risk of injury.</a:t>
            </a:r>
            <a:endParaRPr lang="en-US"/>
          </a:p>
          <a:p>
            <a:endParaRPr lang="en-US" b="1" dirty="0"/>
          </a:p>
          <a:p>
            <a:r>
              <a:rPr lang="en-US" b="1" dirty="0"/>
              <a:t>Fatigue</a:t>
            </a:r>
            <a:r>
              <a:rPr lang="en-US" dirty="0"/>
              <a:t>: Decreased control and coordination after prolonged activity or lack of rest.</a:t>
            </a:r>
          </a:p>
          <a:p>
            <a:endParaRPr lang="en-US" b="1" dirty="0"/>
          </a:p>
          <a:p>
            <a:r>
              <a:rPr lang="en-US" b="1" dirty="0"/>
              <a:t>Age</a:t>
            </a:r>
            <a:r>
              <a:rPr lang="en-US" dirty="0"/>
              <a:t>: Older athletes may experience reduced flexibility and muscle elasticity</a:t>
            </a:r>
          </a:p>
        </p:txBody>
      </p:sp>
      <p:pic>
        <p:nvPicPr>
          <p:cNvPr id="8" name="Content Placeholder 6" descr="Hamstring Tears: Understanding Recurrent Issues">
            <a:extLst>
              <a:ext uri="{FF2B5EF4-FFF2-40B4-BE49-F238E27FC236}">
                <a16:creationId xmlns:a16="http://schemas.microsoft.com/office/drawing/2014/main" id="{54E41AE3-2ED1-66E7-E259-D8A94EE444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200" y="2058194"/>
            <a:ext cx="5181600" cy="3886200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94AB7-46D2-170C-870E-9D837CB8BC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2D0C8FA-73DB-499B-93DC-8914B1532BC0}" type="datetime1">
              <a:pPr>
                <a:spcAft>
                  <a:spcPts val="600"/>
                </a:spcAft>
              </a:pPr>
              <a:t>3/11/2025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38A853-EEED-7734-A975-A30EFC4DE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3383EA-AF1B-717E-2564-E3F7957A2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CF6A233-C4AE-9D78-7D35-3A8939353A63}"/>
              </a:ext>
            </a:extLst>
          </p:cNvPr>
          <p:cNvSpPr txBox="1"/>
          <p:nvPr/>
        </p:nvSpPr>
        <p:spPr>
          <a:xfrm>
            <a:off x="6135130" y="5661454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/>
              <a:t>Corehealthcare.com.au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10156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7F8A5-6E97-85F6-7534-9A96E1D35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Hamstring Strain Mechanism of Injury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05ECB1-3B8F-5F5B-8768-AE2855AC0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694938"/>
            <a:ext cx="5484336" cy="46144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ea typeface="+mn-lt"/>
                <a:cs typeface="+mn-lt"/>
              </a:rPr>
              <a:t>Sudden Stretching or Forceful Contraction</a:t>
            </a:r>
            <a:r>
              <a:rPr lang="en-US">
                <a:ea typeface="+mn-lt"/>
                <a:cs typeface="+mn-lt"/>
              </a:rPr>
              <a:t>: Occurs when the hamstring is stretched beyond its limits (e.g., sprinting, lunging).</a:t>
            </a:r>
            <a:endParaRPr lang="en-US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36AE15-84D0-5B10-3256-ED82C9EA42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E808A-13B5-4E93-95D0-7C85DD9DE44E}" type="datetime1">
              <a:t>3/11/2025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B4C9F4-0994-3B76-9C25-4D67C5F03F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0FE2EE-0A5E-E33B-9481-B062230CF3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5903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60CE9-E5EB-DAC2-6997-33B335677E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Hamstring Strain Mechanism of Injury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01AF4F-F7F5-944D-C2A5-D4F606A9C2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694938"/>
            <a:ext cx="5484336" cy="46144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b="1">
                <a:ea typeface="+mn-lt"/>
                <a:cs typeface="+mn-lt"/>
              </a:rPr>
              <a:t>Eccentric Loading</a:t>
            </a:r>
            <a:r>
              <a:rPr lang="en-US">
                <a:ea typeface="+mn-lt"/>
                <a:cs typeface="+mn-lt"/>
              </a:rPr>
              <a:t>: The muscle is lengthened under tension, especially during deceleration or when running at high speeds.</a:t>
            </a:r>
            <a:endParaRPr lang="en-US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2BD25D-D96C-274F-F80E-1CE13C7464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038F2-DB9A-40DB-8053-44913C302D7E}" type="datetime1">
              <a:t>3/11/2025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8267ED-C59E-7F52-B39C-11F3F3C32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100EA6-8A48-24E6-4E5F-3D2ED4423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13658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8E510-356E-722E-F276-70DF47C38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Hamstring Strain Immediate Signs and Symptoms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938A2-F3ED-D107-CF81-EBA5D993A4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694938"/>
            <a:ext cx="5484336" cy="46144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ea typeface="+mn-lt"/>
                <a:cs typeface="+mn-lt"/>
              </a:rPr>
              <a:t>Pain</a:t>
            </a:r>
            <a:r>
              <a:rPr lang="en-US">
                <a:ea typeface="+mn-lt"/>
                <a:cs typeface="+mn-lt"/>
              </a:rPr>
              <a:t>: Sudden sharp pain in the back of the thigh during activity.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Swelling &amp; Bruising</a:t>
            </a:r>
            <a:r>
              <a:rPr lang="en-US">
                <a:ea typeface="+mn-lt"/>
                <a:cs typeface="+mn-lt"/>
              </a:rPr>
              <a:t>: Depending on the severity, swelling and bruising may occur within hours.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Muscle Weakness</a:t>
            </a:r>
            <a:r>
              <a:rPr lang="en-US">
                <a:ea typeface="+mn-lt"/>
                <a:cs typeface="+mn-lt"/>
              </a:rPr>
              <a:t>: Reduced ability to extend or bend the knee.</a:t>
            </a:r>
            <a:endParaRPr lang="en-US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6D6D9-F34C-9842-571B-B858ECCBA5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EB046-FA99-46A6-892B-3A250DF2126A}" type="datetime1">
              <a:t>3/11/2025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61F70-A229-2947-C2A7-C1F330305F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3F4EF2-127E-AF58-A263-882577AC9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15939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33759-112D-1BEF-E4AE-01671C83F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US" dirty="0"/>
              <a:t>Hamstring Strain Healing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EC305A-54AB-A77B-3D7C-F400ACF13B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Depends on the severity of the strain/tear</a:t>
            </a:r>
          </a:p>
          <a:p>
            <a:r>
              <a:rPr lang="en-US" dirty="0"/>
              <a:t>Grade 1 (mild strain) can take a few </a:t>
            </a:r>
            <a:r>
              <a:rPr lang="en-US"/>
              <a:t>days whereas Grade 2 (partial tear) and Grade 3 (complete muscle tear) can take weeks and months to recover (NHS, 2021)</a:t>
            </a:r>
            <a:endParaRPr lang="en-US" dirty="0"/>
          </a:p>
          <a:p>
            <a:r>
              <a:rPr lang="en-US"/>
              <a:t>8-25 days (Brukner and Khan, 2017)</a:t>
            </a:r>
          </a:p>
          <a:p>
            <a:endParaRPr lang="en-US" dirty="0"/>
          </a:p>
        </p:txBody>
      </p:sp>
      <p:pic>
        <p:nvPicPr>
          <p:cNvPr id="7" name="Picture 6" descr="Grades of Hamstring Strains">
            <a:extLst>
              <a:ext uri="{FF2B5EF4-FFF2-40B4-BE49-F238E27FC236}">
                <a16:creationId xmlns:a16="http://schemas.microsoft.com/office/drawing/2014/main" id="{4A3C535B-4EFF-7BF1-0EDF-486FC7CB9A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6774" y="1115111"/>
            <a:ext cx="2803965" cy="513393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749FC4-B9F3-2978-CB65-82400BC627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3BE865C-972B-4831-8114-2685AC7D78D8}" type="datetime1">
              <a:rPr lang="en-US"/>
              <a:pPr>
                <a:spcAft>
                  <a:spcPts val="600"/>
                </a:spcAft>
              </a:pPr>
              <a:t>3/11/2025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01593-4A41-4D76-28B0-EDD12078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E74025-CE9C-44A8-BE4E-AEA18815CE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517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DFF06-3BEB-317A-A244-F82417906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Hamstring Strain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B72DC9-FF0D-9DB2-09B7-826D709B68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694938"/>
            <a:ext cx="5474039" cy="4614422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6D581F-DF88-C090-9920-947E96323B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25F9A-87B2-4286-A718-331288568F81}" type="datetime1">
              <a:t>3/11/2025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CE0841-2769-580A-6696-DB5C827150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F092A3-E917-7BCA-3979-DB1061507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80939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A1E33-3136-CAF8-55E2-4CE448B4A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US"/>
              <a:t>Acromioclavicular Joint Causative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7B8B2-5455-7174-9DFF-64C54C872F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Direct Trauma</a:t>
            </a:r>
            <a:r>
              <a:rPr lang="en-US"/>
              <a:t>: A fall onto the shoulder, often during sports like football, rugby or hockey.</a:t>
            </a:r>
          </a:p>
          <a:p>
            <a:endParaRPr lang="en-US" b="1" dirty="0"/>
          </a:p>
          <a:p>
            <a:endParaRPr lang="en-US" b="1" dirty="0"/>
          </a:p>
          <a:p>
            <a:r>
              <a:rPr lang="en-US" b="1"/>
              <a:t>High-Impact Sports</a:t>
            </a:r>
            <a:r>
              <a:rPr lang="en-US"/>
              <a:t>: Contact sports that involve tackling or collisions.</a:t>
            </a:r>
          </a:p>
          <a:p>
            <a:endParaRPr lang="en-US" b="1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7" name="Picture 6" descr="How To Treat AC Injuries &amp; Separation ...">
            <a:extLst>
              <a:ext uri="{FF2B5EF4-FFF2-40B4-BE49-F238E27FC236}">
                <a16:creationId xmlns:a16="http://schemas.microsoft.com/office/drawing/2014/main" id="{55CAC688-3234-45A7-89BB-7B151F09CD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200" y="2239169"/>
            <a:ext cx="5181600" cy="3524250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935C62-A786-59E1-DA61-D0FDFF554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6B53FFD-01F2-43A6-B0CB-E04021AC7499}" type="datetime1">
              <a:pPr>
                <a:spcAft>
                  <a:spcPts val="600"/>
                </a:spcAft>
              </a:pPr>
              <a:t>3/11/2025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C3965D-CDA4-1F79-EB89-807DEFFCC2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B91238-F0C1-7303-4E08-F7A3BC85BA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05A61D4-3E92-8024-7CD5-5EF4DB3DFD4D}"/>
              </a:ext>
            </a:extLst>
          </p:cNvPr>
          <p:cNvSpPr txBox="1"/>
          <p:nvPr/>
        </p:nvSpPr>
        <p:spPr>
          <a:xfrm>
            <a:off x="8875461" y="5774239"/>
            <a:ext cx="2608297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400"/>
              <a:t>Melbournearmclinic.com.au</a:t>
            </a:r>
          </a:p>
        </p:txBody>
      </p:sp>
    </p:spTree>
    <p:extLst>
      <p:ext uri="{BB962C8B-B14F-4D97-AF65-F5344CB8AC3E}">
        <p14:creationId xmlns:p14="http://schemas.microsoft.com/office/powerpoint/2010/main" val="6858421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FD178-602C-8D09-6532-BAC2A5393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US" dirty="0"/>
              <a:t>Acromioclavicular Joint Causative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796BC-91A7-A0D7-CBCE-D6F045BE4D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b="1"/>
          </a:p>
          <a:p>
            <a:r>
              <a:rPr lang="en-US" b="1"/>
              <a:t>Repetitive Overhead Movements</a:t>
            </a:r>
            <a:r>
              <a:rPr lang="en-US"/>
              <a:t>: Common in sports like swimming, baseball, or tennis.</a:t>
            </a:r>
          </a:p>
          <a:p>
            <a:endParaRPr lang="en-US" b="1"/>
          </a:p>
          <a:p>
            <a:endParaRPr lang="en-US" b="1"/>
          </a:p>
          <a:p>
            <a:r>
              <a:rPr lang="en-US" b="1"/>
              <a:t>Genetic Factors</a:t>
            </a:r>
            <a:r>
              <a:rPr lang="en-US"/>
              <a:t>: Some individuals may have a more predisposed or structurally weak AC joint.</a:t>
            </a:r>
          </a:p>
          <a:p>
            <a:endParaRPr lang="en-US" dirty="0"/>
          </a:p>
        </p:txBody>
      </p:sp>
      <p:pic>
        <p:nvPicPr>
          <p:cNvPr id="7" name="Picture 6" descr="Tennis Shoulder Pain: Causes and Treatment Options - Sport Doctor London">
            <a:extLst>
              <a:ext uri="{FF2B5EF4-FFF2-40B4-BE49-F238E27FC236}">
                <a16:creationId xmlns:a16="http://schemas.microsoft.com/office/drawing/2014/main" id="{BBD17165-C977-8F5F-8284-8F21F20608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0513" b="-1"/>
          <a:stretch/>
        </p:blipFill>
        <p:spPr>
          <a:xfrm>
            <a:off x="6573794" y="2165435"/>
            <a:ext cx="4780006" cy="4011528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CC8965-C814-7F7F-65A9-663E56B823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DF90DBD-3F3C-499D-B3E4-6B6F709F1277}" type="datetime1">
              <a:pPr>
                <a:spcAft>
                  <a:spcPts val="600"/>
                </a:spcAft>
              </a:pPr>
              <a:t>3/11/2025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53B165-2CC1-A94E-742A-472062281D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E7A805-A240-A175-39A0-D2D56C888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9728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C3226-D6CA-D679-2FFE-E452CA3B7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US" dirty="0"/>
              <a:t>Acromioclavicular Joint Mechanism of Injury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E708C-EC97-3312-4191-BDA1212E3B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/>
              <a:t>Fall onto the Shoulder</a:t>
            </a:r>
            <a:r>
              <a:rPr lang="en-US"/>
              <a:t>: Impact to the shoulder, often in contact sports, causing damage to the ligaments supporting the AC joint.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7" name="Picture 6" descr="Diagram of a shoulder joint&#10;&#10;AI-generated content may be incorrect.">
            <a:extLst>
              <a:ext uri="{FF2B5EF4-FFF2-40B4-BE49-F238E27FC236}">
                <a16:creationId xmlns:a16="http://schemas.microsoft.com/office/drawing/2014/main" id="{41961642-B6F6-67D2-CABB-703E22EBD2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200" y="2058194"/>
            <a:ext cx="5181600" cy="3886200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D1D3B-89E1-5EF9-E50C-81CFE0893B0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C9D1F60-96CC-4F8C-B2BC-FE0F23787640}" type="datetime1">
              <a:pPr>
                <a:spcAft>
                  <a:spcPts val="600"/>
                </a:spcAft>
              </a:pPr>
              <a:t>3/11/2025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F2A636-06AB-361D-F86D-E33A243BB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E25F7E-A21A-C141-C924-C56215F31F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690E869-B6BD-8245-0DF5-B04938DF2107}"/>
              </a:ext>
            </a:extLst>
          </p:cNvPr>
          <p:cNvSpPr txBox="1"/>
          <p:nvPr/>
        </p:nvSpPr>
        <p:spPr>
          <a:xfrm>
            <a:off x="9163107" y="5939504"/>
            <a:ext cx="268185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600">
                <a:ea typeface="+mn-lt"/>
                <a:cs typeface="+mn-lt"/>
              </a:rPr>
              <a:t>mkuh.nhs.uk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7504766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B6DB0-18FE-BB06-010A-F56117DB9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Acromioclavicular Joint Mechanism of Injury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ADED5-7D4E-0529-021A-ECFD6C61D3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694938"/>
            <a:ext cx="5484336" cy="46144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ea typeface="+mn-lt"/>
                <a:cs typeface="+mn-lt"/>
              </a:rPr>
              <a:t>Direct Blow</a:t>
            </a:r>
            <a:r>
              <a:rPr lang="en-US">
                <a:ea typeface="+mn-lt"/>
                <a:cs typeface="+mn-lt"/>
              </a:rPr>
              <a:t>: A blow to the clavicle or the acromion process of the scapula, leading to a separation or sprain of the AC joint.</a:t>
            </a:r>
            <a:endParaRPr lang="en-US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A64B37-8A75-8388-990F-A173EA250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E880F-59DE-4777-95FE-C1C4F707EB4F}" type="datetime1">
              <a:t>3/11/2025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9D8AD3-0FB1-3475-5623-705C1947E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5F89A4-EB28-9632-1711-123EAF1601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2723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D932E-3132-A430-D9F9-91EC987220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Acromioclavicular Joint Immediate Signs and Symptoms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3DA591-BA76-3261-28E9-D3FE8B63ED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694938"/>
            <a:ext cx="5474039" cy="46144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ea typeface="+mn-lt"/>
                <a:cs typeface="+mn-lt"/>
              </a:rPr>
              <a:t>Pain</a:t>
            </a:r>
            <a:r>
              <a:rPr lang="en-US">
                <a:ea typeface="+mn-lt"/>
                <a:cs typeface="+mn-lt"/>
              </a:rPr>
              <a:t>: Pain at the top of the shoulder, especially when reaching or lifting.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Deformity</a:t>
            </a:r>
            <a:r>
              <a:rPr lang="en-US">
                <a:ea typeface="+mn-lt"/>
                <a:cs typeface="+mn-lt"/>
              </a:rPr>
              <a:t>: A visible bump or step-deformity at the AC joint in severe cases.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Swelling &amp; Bruising</a:t>
            </a:r>
            <a:r>
              <a:rPr lang="en-US">
                <a:ea typeface="+mn-lt"/>
                <a:cs typeface="+mn-lt"/>
              </a:rPr>
              <a:t>: Localized swelling around the joint.</a:t>
            </a:r>
            <a:endParaRPr lang="en-US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F425F-900E-CE30-5968-5DF9C6F71D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89A07-7A2A-4B15-ABD0-E757518268D0}" type="datetime1">
              <a:t>3/11/2025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41245D-1895-167A-001A-113DD28FD1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D3348E-125E-0850-528A-5E3A99451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73877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06081-7F68-FF45-A80D-AEEC426EF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Acromioclavicular Joint Healing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0C5BBA-B035-43F3-1C73-839253556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694938"/>
            <a:ext cx="5484336" cy="4614422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EA7DD0-3C31-E27E-3534-243C4DEC3D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F2684-BF5A-4565-A776-18B3BC0058A1}" type="datetime1">
              <a:t>3/11/2025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D4F75B-3B16-E8F7-6A0D-CD4E27660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C1C803-29F0-5092-CBFC-B92B0578CA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1769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CC823-7397-5CBB-6AE6-1B1259112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Acromioclavicular Joint 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4029CA-D141-6007-7726-D5AFC65E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694938"/>
            <a:ext cx="5484336" cy="4614422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8020C5-A2B0-24D9-8DA1-D41F39D21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5C920-CD56-41A4-911A-2F3DFAD84EF8}" type="datetime1">
              <a:t>3/11/2025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CEE872-581B-E02B-B859-7ED47F5D5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8F0420-8635-0630-502E-92D99679BB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49538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54916-7CC3-F99E-D42B-9E93F9F067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Intercostal Muscle Causative Factors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9DB3BE-50E3-6166-955D-827CB3052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680363"/>
            <a:ext cx="5483703" cy="462899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ea typeface="+mn-lt"/>
                <a:cs typeface="+mn-lt"/>
              </a:rPr>
              <a:t>Sudden Twisting Movements</a:t>
            </a:r>
            <a:r>
              <a:rPr lang="en-US">
                <a:ea typeface="+mn-lt"/>
                <a:cs typeface="+mn-lt"/>
              </a:rPr>
              <a:t>: Common in sports or activities involving rapid trunk rotation (e.g., golf, tennis).</a:t>
            </a:r>
            <a:endParaRPr lang="en-US"/>
          </a:p>
          <a:p>
            <a:endParaRPr lang="en-US" b="1" dirty="0">
              <a:ea typeface="+mn-lt"/>
              <a:cs typeface="+mn-lt"/>
            </a:endParaRPr>
          </a:p>
          <a:p>
            <a:r>
              <a:rPr lang="en-US" b="1">
                <a:ea typeface="+mn-lt"/>
                <a:cs typeface="+mn-lt"/>
              </a:rPr>
              <a:t>Overuse or Strain</a:t>
            </a:r>
            <a:r>
              <a:rPr lang="en-US">
                <a:ea typeface="+mn-lt"/>
                <a:cs typeface="+mn-lt"/>
              </a:rPr>
              <a:t>: Repetitive movements that strain the intercostal muscles, such as excessive coughing or sneezing.</a:t>
            </a:r>
            <a:endParaRPr lang="en-US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303BCA-81FA-91AE-2527-14FC16BFF6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7E902-D823-49D3-B638-85CC19492150}" type="datetime1">
              <a:t>3/11/2025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17C184-BCF5-14BB-4D41-09C2C2056F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C5C9D-6697-0A7D-CDE0-E3DBB4F51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06155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34144-4C32-82F5-5A9A-A0794C1CA9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Intercostal Muscle Causative Factors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A468F6-7640-01CC-E2D6-2DCDCBB80D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694938"/>
            <a:ext cx="5484336" cy="46144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ea typeface="+mn-lt"/>
                <a:cs typeface="+mn-lt"/>
              </a:rPr>
              <a:t>Trauma</a:t>
            </a:r>
            <a:r>
              <a:rPr lang="en-US">
                <a:ea typeface="+mn-lt"/>
                <a:cs typeface="+mn-lt"/>
              </a:rPr>
              <a:t>: Direct impact or blunt force to the chest wall (e.g., in contact sports or motor accidents).</a:t>
            </a:r>
            <a:endParaRPr lang="en-US"/>
          </a:p>
          <a:p>
            <a:endParaRPr lang="en-US" b="1" dirty="0">
              <a:ea typeface="+mn-lt"/>
              <a:cs typeface="+mn-lt"/>
            </a:endParaRPr>
          </a:p>
          <a:p>
            <a:r>
              <a:rPr lang="en-US" b="1">
                <a:ea typeface="+mn-lt"/>
                <a:cs typeface="+mn-lt"/>
              </a:rPr>
              <a:t>Improper Warm-Up</a:t>
            </a:r>
            <a:r>
              <a:rPr lang="en-US">
                <a:ea typeface="+mn-lt"/>
                <a:cs typeface="+mn-lt"/>
              </a:rPr>
              <a:t>: Lack of proper stretching or warm-up before physical activity.</a:t>
            </a:r>
            <a:endParaRPr lang="en-US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F50C3D-EB73-E1C4-B646-F7D4BA0E0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43C97-F0EC-40F9-B76B-40A1DB5948ED}" type="datetime1">
              <a:t>3/11/2025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AA666C-254E-8228-5709-02B7288CB8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4575F4-8B56-135F-9FA3-105D15404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7825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5090D-72B5-07AC-5927-250433EAC9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Intercostal Muscle Mechanism of Injury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46C02C-E8F5-6140-06D0-C540F9E3A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694938"/>
            <a:ext cx="5474039" cy="46144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ea typeface="+mn-lt"/>
                <a:cs typeface="+mn-lt"/>
              </a:rPr>
              <a:t>Overstretching or Sudden Contraction</a:t>
            </a:r>
            <a:r>
              <a:rPr lang="en-US">
                <a:ea typeface="+mn-lt"/>
                <a:cs typeface="+mn-lt"/>
              </a:rPr>
              <a:t>: When intercostal muscles are overstretched (during twisting motions or deep breathing) or contract forcefully (e.g., sneezing, coughing).</a:t>
            </a:r>
            <a:endParaRPr lang="en-US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2FAEBC-47A6-583C-0AB9-DA5BC5FA0A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0BCED-C29B-4533-A53A-89DA42B1DAED}" type="datetime1">
              <a:t>3/11/2025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A958C3-3AA4-B1EB-F8AA-B175A1AE3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37EF69-F36A-45A3-9EDD-BFC2CB65EA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69298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2284D-8EBF-8F07-692D-00746A456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Intercostal Muscle Mechanism of Injury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F0929-81DF-7594-413C-8F58ADDEE7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694938"/>
            <a:ext cx="5484336" cy="46144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ea typeface="+mn-lt"/>
                <a:cs typeface="+mn-lt"/>
              </a:rPr>
              <a:t>Blunt Force Trauma</a:t>
            </a:r>
            <a:r>
              <a:rPr lang="en-US">
                <a:ea typeface="+mn-lt"/>
                <a:cs typeface="+mn-lt"/>
              </a:rPr>
              <a:t>: Direct trauma to the chest wall, causing muscle fibers to tear or strain.</a:t>
            </a:r>
            <a:endParaRPr lang="en-US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1BA8C9-0FF9-6BEE-9F6E-A271144B60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E12FF-B610-4B96-9C5D-3D51609E1945}" type="datetime1">
              <a:t>3/11/2025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915C55-E217-B9F9-FE56-D2A975347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467923-ECFA-D41A-2DBD-722E3C32F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57144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5106C-4905-574C-6B76-3E052434F7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Intercostal Muscle Immediate Signs and Symptoms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517ED3-DA70-5778-EDB4-41852D9E34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694938"/>
            <a:ext cx="5474039" cy="46144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ea typeface="+mn-lt"/>
                <a:cs typeface="+mn-lt"/>
              </a:rPr>
              <a:t>Pain</a:t>
            </a:r>
            <a:r>
              <a:rPr lang="en-US">
                <a:ea typeface="+mn-lt"/>
                <a:cs typeface="+mn-lt"/>
              </a:rPr>
              <a:t>: Sharp pain during deep breathing, coughing, or twisting.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Muscle Spasms</a:t>
            </a:r>
            <a:r>
              <a:rPr lang="en-US">
                <a:ea typeface="+mn-lt"/>
                <a:cs typeface="+mn-lt"/>
              </a:rPr>
              <a:t>: The muscles between the ribs may go into spasms.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Swelling &amp; Tenderness</a:t>
            </a:r>
            <a:r>
              <a:rPr lang="en-US">
                <a:ea typeface="+mn-lt"/>
                <a:cs typeface="+mn-lt"/>
              </a:rPr>
              <a:t>: The injured area may become swollen and tender to touch.</a:t>
            </a:r>
            <a:endParaRPr lang="en-US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EBDD49-8174-5B03-04D9-F720807EC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6FD36-FCB6-48B7-8A83-0632776DC6BB}" type="datetime1">
              <a:t>3/11/2025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8BB216-392E-C641-A6AC-F1FBD870FA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084B14-5E3B-F2D2-D6C0-B48D6E2C48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68929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DE778-925C-D5CA-F5E4-603CBEEBD0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Intercostal Muscle Healing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B9F9F-9122-7170-B7CC-4D6563FD32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694938"/>
            <a:ext cx="5474039" cy="4614422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9FD066-1FB9-E310-B440-589EFF7634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01901-AE91-4A5C-8AC2-3AA8FCFE26CA}" type="datetime1">
              <a:t>3/11/2025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2C35BC-C7A4-F89A-87B1-339995F50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E17438-71EB-297C-8C9B-74BD78F26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8427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0502C-AD95-9BE1-C636-4A2BD68158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Intercostal Muscle Summary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954D7-7393-74AF-7862-19CBA65780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694938"/>
            <a:ext cx="5484336" cy="4614422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49697-1A6C-F610-FFAD-5B2D660B43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E5401-FA07-462A-8ED9-91D51E62E9E4}" type="datetime1">
              <a:t>3/11/2025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A8A209-48B8-027F-CDC4-07A15928D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D18B66-21BF-F426-0B7D-AEAD657E2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8953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051F0-C880-6E45-F7F7-412576F425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E7557-2AC9-81E1-9D6F-062182BB1A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ea typeface="+mn-lt"/>
                <a:cs typeface="+mn-lt"/>
                <a:hlinkClick r:id="rId2"/>
              </a:rPr>
              <a:t>https://corehealthcare.com.au/recurrent-hamstring-tears/</a:t>
            </a:r>
            <a:r>
              <a:rPr lang="en-US" sz="1400" dirty="0">
                <a:ea typeface="+mn-lt"/>
                <a:cs typeface="+mn-lt"/>
              </a:rPr>
              <a:t> 10th March 2025</a:t>
            </a:r>
          </a:p>
          <a:p>
            <a:pPr marL="0" indent="0">
              <a:buNone/>
            </a:pPr>
            <a:r>
              <a:rPr lang="en-US" sz="1400" dirty="0">
                <a:ea typeface="+mn-lt"/>
                <a:cs typeface="+mn-lt"/>
                <a:hlinkClick r:id="rId3"/>
              </a:rPr>
              <a:t>https://soccerinteraction.com/hamstring-injury</a:t>
            </a:r>
            <a:r>
              <a:rPr lang="en-US" sz="1400" dirty="0">
                <a:ea typeface="+mn-lt"/>
                <a:cs typeface="+mn-lt"/>
              </a:rPr>
              <a:t> 10th March 2025</a:t>
            </a:r>
          </a:p>
          <a:p>
            <a:pPr marL="0" indent="0">
              <a:buNone/>
            </a:pPr>
            <a:r>
              <a:rPr lang="en-US" sz="1400" dirty="0">
                <a:ea typeface="+mn-lt"/>
                <a:cs typeface="+mn-lt"/>
                <a:hlinkClick r:id="rId4"/>
              </a:rPr>
              <a:t>https://www.nhs.uk/conditions/hamstring-injury/</a:t>
            </a:r>
            <a:r>
              <a:rPr lang="en-US" sz="1400">
                <a:ea typeface="+mn-lt"/>
                <a:cs typeface="+mn-lt"/>
              </a:rPr>
              <a:t> 10th March 2025</a:t>
            </a:r>
            <a:endParaRPr lang="en-US" sz="1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400" dirty="0">
                <a:ea typeface="+mn-lt"/>
                <a:cs typeface="+mn-lt"/>
                <a:hlinkClick r:id="rId5"/>
              </a:rPr>
              <a:t>https://melbournearmclinic.com.au/ac-separation/</a:t>
            </a:r>
            <a:r>
              <a:rPr lang="en-US" sz="1400">
                <a:ea typeface="+mn-lt"/>
                <a:cs typeface="+mn-lt"/>
              </a:rPr>
              <a:t> 10th March 2025</a:t>
            </a:r>
            <a:endParaRPr lang="en-US" sz="1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400">
                <a:ea typeface="+mn-lt"/>
                <a:cs typeface="+mn-lt"/>
              </a:rPr>
              <a:t>Aid Your Hamstring, 2023. </a:t>
            </a:r>
            <a:r>
              <a:rPr lang="en-US" sz="1400" i="1">
                <a:ea typeface="+mn-lt"/>
                <a:cs typeface="+mn-lt"/>
              </a:rPr>
              <a:t>Hamstring Strain Progression</a:t>
            </a:r>
            <a:r>
              <a:rPr lang="en-US" sz="1400">
                <a:ea typeface="+mn-lt"/>
                <a:cs typeface="+mn-lt"/>
              </a:rPr>
              <a:t>. Available at: </a:t>
            </a:r>
            <a:r>
              <a:rPr lang="en-US" sz="1400" dirty="0">
                <a:ea typeface="+mn-lt"/>
                <a:cs typeface="+mn-lt"/>
                <a:hlinkClick r:id="rId6"/>
              </a:rPr>
              <a:t>https://aidyourhamstring.com/hamstring-strain/hamstring-strain-progression.php</a:t>
            </a:r>
            <a:r>
              <a:rPr lang="en-US" sz="1400" dirty="0">
                <a:ea typeface="+mn-lt"/>
                <a:cs typeface="+mn-lt"/>
              </a:rPr>
              <a:t> </a:t>
            </a:r>
            <a:r>
              <a:rPr lang="en-US" sz="1400">
                <a:ea typeface="+mn-lt"/>
                <a:cs typeface="+mn-lt"/>
              </a:rPr>
              <a:t>[Accessed 10 March 2025].</a:t>
            </a:r>
            <a:endParaRPr lang="en-US" sz="1400"/>
          </a:p>
          <a:p>
            <a:pPr marL="0" indent="0">
              <a:buNone/>
            </a:pPr>
            <a:r>
              <a:rPr lang="en-US" sz="1400">
                <a:ea typeface="+mn-lt"/>
                <a:cs typeface="+mn-lt"/>
              </a:rPr>
              <a:t>Brukner, P. &amp; Khan, K., 2017. </a:t>
            </a:r>
            <a:r>
              <a:rPr lang="en-US" sz="1400" i="1">
                <a:ea typeface="+mn-lt"/>
                <a:cs typeface="+mn-lt"/>
              </a:rPr>
              <a:t>Clinical Sports Medicine</a:t>
            </a:r>
            <a:r>
              <a:rPr lang="en-US" sz="1400">
                <a:ea typeface="+mn-lt"/>
                <a:cs typeface="+mn-lt"/>
              </a:rPr>
              <a:t> (4th ed.). McGraw-Hill Education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C88057-0574-4DD3-4BC2-C39C6BC47D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EF06A-F82D-4C75-BAD8-C9DB7587319E}" type="datetime1">
              <a:t>3/11/2025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3EE0B2-528B-A277-CBF8-9EFEF48C7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C3285F-E9F4-4231-1E76-EC9F9CEB8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5818307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VanillaVTI</vt:lpstr>
      <vt:lpstr>Sports and Exercises Injuries</vt:lpstr>
      <vt:lpstr>Hamstring Strain Causative Factors</vt:lpstr>
      <vt:lpstr>Hamstring Strain Causative Factors</vt:lpstr>
      <vt:lpstr>Hamstring Strain Mechanism of Injury</vt:lpstr>
      <vt:lpstr>Hamstring Strain Mechanism of Injury</vt:lpstr>
      <vt:lpstr>Hamstring Strain Immediate Signs and Symptoms</vt:lpstr>
      <vt:lpstr>Hamstring Strain Healing Time</vt:lpstr>
      <vt:lpstr>Hamstring Strain Summary</vt:lpstr>
      <vt:lpstr>Acromioclavicular Joint Causative Factors</vt:lpstr>
      <vt:lpstr>Acromioclavicular Joint Causative Factors</vt:lpstr>
      <vt:lpstr>Acromioclavicular Joint Mechanism of Injury</vt:lpstr>
      <vt:lpstr>Acromioclavicular Joint Mechanism of Injury</vt:lpstr>
      <vt:lpstr>Acromioclavicular Joint Immediate Signs and Symptoms</vt:lpstr>
      <vt:lpstr>Acromioclavicular Joint Healing Time</vt:lpstr>
      <vt:lpstr>Acromioclavicular Joint Summary</vt:lpstr>
      <vt:lpstr>Intercostal Muscle Causative Factors</vt:lpstr>
      <vt:lpstr>Intercostal Muscle Causative Factors</vt:lpstr>
      <vt:lpstr>Intercostal Muscle Mechanism of Injury</vt:lpstr>
      <vt:lpstr>Intercostal Muscle Mechanism of Injury</vt:lpstr>
      <vt:lpstr>Intercostal Muscle Immediate Signs and Symptoms</vt:lpstr>
      <vt:lpstr>Intercostal Muscle Healing Time</vt:lpstr>
      <vt:lpstr>Intercostal Muscle Summary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272</cp:revision>
  <dcterms:created xsi:type="dcterms:W3CDTF">2025-03-02T16:31:00Z</dcterms:created>
  <dcterms:modified xsi:type="dcterms:W3CDTF">2025-03-11T14:38:58Z</dcterms:modified>
</cp:coreProperties>
</file>