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GB"/>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2918BDEE-0871-4B98-88E6-F1E555C30F32}" type="datetimeFigureOut">
              <a:rPr lang="en-GB" smtClean="0"/>
              <a:t>29/07/2026</a:t>
            </a:fld>
            <a:endParaRPr lang="en-GB"/>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8EF6829C-2370-4E93-8B9B-FC14A4504387}" type="slidenum">
              <a:rPr lang="en-GB" smtClean="0"/>
              <a:t>‹#›</a:t>
            </a:fld>
            <a:endParaRPr lang="en-GB"/>
          </a:p>
        </p:txBody>
      </p:sp>
    </p:spTree>
    <p:extLst>
      <p:ext uri="{BB962C8B-B14F-4D97-AF65-F5344CB8AC3E}">
        <p14:creationId xmlns:p14="http://schemas.microsoft.com/office/powerpoint/2010/main" val="37273918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spTree>
    <p:extLst>
      <p:ext uri="{BB962C8B-B14F-4D97-AF65-F5344CB8AC3E}">
        <p14:creationId xmlns:p14="http://schemas.microsoft.com/office/powerpoint/2010/main" val="1114702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GB"/>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2918BDEE-0871-4B98-88E6-F1E555C30F32}" type="datetimeFigureOut">
              <a:rPr lang="en-GB" smtClean="0"/>
              <a:t>29/07/2026</a:t>
            </a:fld>
            <a:endParaRPr lang="en-GB"/>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8EF6829C-2370-4E93-8B9B-FC14A4504387}" type="slidenum">
              <a:rPr lang="en-GB" smtClean="0"/>
              <a:t>‹#›</a:t>
            </a:fld>
            <a:endParaRPr lang="en-GB"/>
          </a:p>
        </p:txBody>
      </p:sp>
    </p:spTree>
    <p:extLst>
      <p:ext uri="{BB962C8B-B14F-4D97-AF65-F5344CB8AC3E}">
        <p14:creationId xmlns:p14="http://schemas.microsoft.com/office/powerpoint/2010/main" val="174907336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GB"/>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8EF6829C-2370-4E93-8B9B-FC14A4504387}" type="slidenum">
              <a:rPr lang="en-GB" smtClean="0"/>
              <a:t>‹#›</a:t>
            </a:fld>
            <a:endParaRPr lang="en-GB"/>
          </a:p>
        </p:txBody>
      </p:sp>
    </p:spTree>
    <p:extLst>
      <p:ext uri="{BB962C8B-B14F-4D97-AF65-F5344CB8AC3E}">
        <p14:creationId xmlns:p14="http://schemas.microsoft.com/office/powerpoint/2010/main" val="3875835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41162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spTree>
    <p:extLst>
      <p:ext uri="{BB962C8B-B14F-4D97-AF65-F5344CB8AC3E}">
        <p14:creationId xmlns:p14="http://schemas.microsoft.com/office/powerpoint/2010/main" val="788865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4843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0833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5284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GB"/>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8EF6829C-2370-4E93-8B9B-FC14A4504387}" type="slidenum">
              <a:rPr lang="en-GB" smtClean="0"/>
              <a:t>‹#›</a:t>
            </a:fld>
            <a:endParaRPr lang="en-GB"/>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9230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2918BDEE-0871-4B98-88E6-F1E555C30F32}" type="datetimeFigureOut">
              <a:rPr lang="en-GB" smtClean="0"/>
              <a:t>29/07/2026</a:t>
            </a:fld>
            <a:endParaRPr lang="en-GB"/>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GB"/>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8EF6829C-2370-4E93-8B9B-FC14A4504387}" type="slidenum">
              <a:rPr lang="en-GB" smtClean="0"/>
              <a:t>‹#›</a:t>
            </a:fld>
            <a:endParaRPr lang="en-GB"/>
          </a:p>
        </p:txBody>
      </p:sp>
    </p:spTree>
    <p:extLst>
      <p:ext uri="{BB962C8B-B14F-4D97-AF65-F5344CB8AC3E}">
        <p14:creationId xmlns:p14="http://schemas.microsoft.com/office/powerpoint/2010/main" val="1553837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2918BDEE-0871-4B98-88E6-F1E555C30F32}" type="datetimeFigureOut">
              <a:rPr lang="en-GB" smtClean="0"/>
              <a:t>29/07/2026</a:t>
            </a:fld>
            <a:endParaRPr lang="en-GB"/>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8EF6829C-2370-4E93-8B9B-FC14A4504387}" type="slidenum">
              <a:rPr lang="en-GB" smtClean="0"/>
              <a:t>‹#›</a:t>
            </a:fld>
            <a:endParaRPr lang="en-GB"/>
          </a:p>
        </p:txBody>
      </p:sp>
    </p:spTree>
    <p:extLst>
      <p:ext uri="{BB962C8B-B14F-4D97-AF65-F5344CB8AC3E}">
        <p14:creationId xmlns:p14="http://schemas.microsoft.com/office/powerpoint/2010/main" val="364521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2918BDEE-0871-4B98-88E6-F1E555C30F32}" type="datetimeFigureOut">
              <a:rPr lang="en-GB" smtClean="0"/>
              <a:t>29/07/2026</a:t>
            </a:fld>
            <a:endParaRPr lang="en-GB"/>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GB"/>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8EF6829C-2370-4E93-8B9B-FC14A4504387}" type="slidenum">
              <a:rPr lang="en-GB" smtClean="0"/>
              <a:t>‹#›</a:t>
            </a:fld>
            <a:endParaRPr lang="en-GB"/>
          </a:p>
        </p:txBody>
      </p:sp>
    </p:spTree>
    <p:extLst>
      <p:ext uri="{BB962C8B-B14F-4D97-AF65-F5344CB8AC3E}">
        <p14:creationId xmlns:p14="http://schemas.microsoft.com/office/powerpoint/2010/main" val="3962749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2918BDEE-0871-4B98-88E6-F1E555C30F32}" type="datetimeFigureOut">
              <a:rPr lang="en-GB" smtClean="0"/>
              <a:t>29/07/2026</a:t>
            </a:fld>
            <a:endParaRPr lang="en-GB"/>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8EF6829C-2370-4E93-8B9B-FC14A4504387}" type="slidenum">
              <a:rPr lang="en-GB" smtClean="0"/>
              <a:t>‹#›</a:t>
            </a:fld>
            <a:endParaRPr lang="en-GB"/>
          </a:p>
        </p:txBody>
      </p:sp>
    </p:spTree>
    <p:extLst>
      <p:ext uri="{BB962C8B-B14F-4D97-AF65-F5344CB8AC3E}">
        <p14:creationId xmlns:p14="http://schemas.microsoft.com/office/powerpoint/2010/main" val="25911747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2918BDEE-0871-4B98-88E6-F1E555C30F32}" type="datetimeFigureOut">
              <a:rPr lang="en-GB" smtClean="0"/>
              <a:t>29/07/2026</a:t>
            </a:fld>
            <a:endParaRPr lang="en-GB"/>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8EF6829C-2370-4E93-8B9B-FC14A4504387}" type="slidenum">
              <a:rPr lang="en-GB" smtClean="0"/>
              <a:t>‹#›</a:t>
            </a:fld>
            <a:endParaRPr lang="en-GB"/>
          </a:p>
        </p:txBody>
      </p:sp>
    </p:spTree>
    <p:extLst>
      <p:ext uri="{BB962C8B-B14F-4D97-AF65-F5344CB8AC3E}">
        <p14:creationId xmlns:p14="http://schemas.microsoft.com/office/powerpoint/2010/main" val="424135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10403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26552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GB"/>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2918BDEE-0871-4B98-88E6-F1E555C30F32}" type="datetimeFigureOut">
              <a:rPr lang="en-GB" smtClean="0"/>
              <a:t>29/07/2026</a:t>
            </a:fld>
            <a:endParaRPr lang="en-GB"/>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8EF6829C-2370-4E93-8B9B-FC14A4504387}"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33993708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46908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6455044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spTree>
    <p:extLst>
      <p:ext uri="{BB962C8B-B14F-4D97-AF65-F5344CB8AC3E}">
        <p14:creationId xmlns:p14="http://schemas.microsoft.com/office/powerpoint/2010/main" val="30445465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spTree>
    <p:extLst>
      <p:ext uri="{BB962C8B-B14F-4D97-AF65-F5344CB8AC3E}">
        <p14:creationId xmlns:p14="http://schemas.microsoft.com/office/powerpoint/2010/main" val="14744042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spTree>
    <p:extLst>
      <p:ext uri="{BB962C8B-B14F-4D97-AF65-F5344CB8AC3E}">
        <p14:creationId xmlns:p14="http://schemas.microsoft.com/office/powerpoint/2010/main" val="34850995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spTree>
    <p:extLst>
      <p:ext uri="{BB962C8B-B14F-4D97-AF65-F5344CB8AC3E}">
        <p14:creationId xmlns:p14="http://schemas.microsoft.com/office/powerpoint/2010/main" val="17143224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spTree>
    <p:extLst>
      <p:ext uri="{BB962C8B-B14F-4D97-AF65-F5344CB8AC3E}">
        <p14:creationId xmlns:p14="http://schemas.microsoft.com/office/powerpoint/2010/main" val="42840279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8EF6829C-2370-4E93-8B9B-FC14A4504387}" type="slidenum">
              <a:rPr lang="en-GB" smtClean="0"/>
              <a:t>‹#›</a:t>
            </a:fld>
            <a:endParaRPr lang="en-GB"/>
          </a:p>
        </p:txBody>
      </p:sp>
    </p:spTree>
    <p:extLst>
      <p:ext uri="{BB962C8B-B14F-4D97-AF65-F5344CB8AC3E}">
        <p14:creationId xmlns:p14="http://schemas.microsoft.com/office/powerpoint/2010/main" val="28095218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F6829C-2370-4E93-8B9B-FC14A4504387}" type="slidenum">
              <a:rPr lang="en-GB" smtClean="0"/>
              <a:t>‹#›</a:t>
            </a:fld>
            <a:endParaRPr lang="en-GB"/>
          </a:p>
        </p:txBody>
      </p:sp>
    </p:spTree>
    <p:extLst>
      <p:ext uri="{BB962C8B-B14F-4D97-AF65-F5344CB8AC3E}">
        <p14:creationId xmlns:p14="http://schemas.microsoft.com/office/powerpoint/2010/main" val="8670840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136C7-2D9C-E7F3-136E-E8A68FA431C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F1C4194-62F3-CE99-E604-8A7E5680E0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A6CA59E-0625-4388-B4C2-1ED2372E8231}"/>
              </a:ext>
            </a:extLst>
          </p:cNvPr>
          <p:cNvSpPr>
            <a:spLocks noGrp="1"/>
          </p:cNvSpPr>
          <p:nvPr>
            <p:ph type="dt" sz="half" idx="10"/>
          </p:nvPr>
        </p:nvSpPr>
        <p:spPr/>
        <p:txBody>
          <a:bodyPr/>
          <a:lstStyle/>
          <a:p>
            <a:fld id="{2918BDEE-0871-4B98-88E6-F1E555C30F32}" type="datetimeFigureOut">
              <a:rPr lang="en-GB" smtClean="0"/>
              <a:t>29/07/2026</a:t>
            </a:fld>
            <a:endParaRPr lang="en-GB"/>
          </a:p>
        </p:txBody>
      </p:sp>
      <p:sp>
        <p:nvSpPr>
          <p:cNvPr id="5" name="Footer Placeholder 4">
            <a:extLst>
              <a:ext uri="{FF2B5EF4-FFF2-40B4-BE49-F238E27FC236}">
                <a16:creationId xmlns:a16="http://schemas.microsoft.com/office/drawing/2014/main" id="{3C1D97A3-FD46-BB12-401D-E17A4F7836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2AB5D-77E1-5CD5-481D-19D0D30B830D}"/>
              </a:ext>
            </a:extLst>
          </p:cNvPr>
          <p:cNvSpPr>
            <a:spLocks noGrp="1"/>
          </p:cNvSpPr>
          <p:nvPr>
            <p:ph type="sldNum" sz="quarter" idx="12"/>
          </p:nvPr>
        </p:nvSpPr>
        <p:spPr/>
        <p:txBody>
          <a:bodyPr/>
          <a:lstStyle/>
          <a:p>
            <a:fld id="{8EF6829C-2370-4E93-8B9B-FC14A4504387}" type="slidenum">
              <a:rPr lang="en-GB" smtClean="0"/>
              <a:t>‹#›</a:t>
            </a:fld>
            <a:endParaRPr lang="en-GB"/>
          </a:p>
        </p:txBody>
      </p:sp>
    </p:spTree>
    <p:extLst>
      <p:ext uri="{BB962C8B-B14F-4D97-AF65-F5344CB8AC3E}">
        <p14:creationId xmlns:p14="http://schemas.microsoft.com/office/powerpoint/2010/main" val="1462648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F9209-C904-EC3E-8A96-BCD58048873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BF37EC3-FD28-E4EE-380D-DCC2F6AB569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B4559D-FF79-32B2-7942-6CB9487150E6}"/>
              </a:ext>
            </a:extLst>
          </p:cNvPr>
          <p:cNvSpPr>
            <a:spLocks noGrp="1"/>
          </p:cNvSpPr>
          <p:nvPr>
            <p:ph type="dt" sz="half" idx="10"/>
          </p:nvPr>
        </p:nvSpPr>
        <p:spPr/>
        <p:txBody>
          <a:bodyPr/>
          <a:lstStyle/>
          <a:p>
            <a:fld id="{2918BDEE-0871-4B98-88E6-F1E555C30F32}" type="datetimeFigureOut">
              <a:rPr lang="en-GB" smtClean="0"/>
              <a:t>29/07/2026</a:t>
            </a:fld>
            <a:endParaRPr lang="en-GB"/>
          </a:p>
        </p:txBody>
      </p:sp>
      <p:sp>
        <p:nvSpPr>
          <p:cNvPr id="5" name="Footer Placeholder 4">
            <a:extLst>
              <a:ext uri="{FF2B5EF4-FFF2-40B4-BE49-F238E27FC236}">
                <a16:creationId xmlns:a16="http://schemas.microsoft.com/office/drawing/2014/main" id="{FF8A8E72-9423-AABF-382F-C923465831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38208A-7074-FF2D-D8D0-3E4E9161D26E}"/>
              </a:ext>
            </a:extLst>
          </p:cNvPr>
          <p:cNvSpPr>
            <a:spLocks noGrp="1"/>
          </p:cNvSpPr>
          <p:nvPr>
            <p:ph type="sldNum" sz="quarter" idx="12"/>
          </p:nvPr>
        </p:nvSpPr>
        <p:spPr/>
        <p:txBody>
          <a:bodyPr/>
          <a:lstStyle/>
          <a:p>
            <a:fld id="{8EF6829C-2370-4E93-8B9B-FC14A4504387}" type="slidenum">
              <a:rPr lang="en-GB" smtClean="0"/>
              <a:t>‹#›</a:t>
            </a:fld>
            <a:endParaRPr lang="en-GB"/>
          </a:p>
        </p:txBody>
      </p:sp>
    </p:spTree>
    <p:extLst>
      <p:ext uri="{BB962C8B-B14F-4D97-AF65-F5344CB8AC3E}">
        <p14:creationId xmlns:p14="http://schemas.microsoft.com/office/powerpoint/2010/main" val="735518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GB"/>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2918BDEE-0871-4B98-88E6-F1E555C30F32}" type="datetimeFigureOut">
              <a:rPr lang="en-GB" smtClean="0"/>
              <a:t>29/07/2026</a:t>
            </a:fld>
            <a:endParaRPr lang="en-GB"/>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8EF6829C-2370-4E93-8B9B-FC14A4504387}" type="slidenum">
              <a:rPr lang="en-GB" smtClean="0"/>
              <a:t>‹#›</a:t>
            </a:fld>
            <a:endParaRPr lang="en-GB"/>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7985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www.uwtsd.ac.uk/library" TargetMode="External"/><Relationship Id="rId3" Type="http://schemas.openxmlformats.org/officeDocument/2006/relationships/hyperlink" Target="https://www.bbc.co.uk/news" TargetMode="External"/><Relationship Id="rId7" Type="http://schemas.openxmlformats.org/officeDocument/2006/relationships/hyperlink" Target="https://moodle.org/" TargetMode="External"/><Relationship Id="rId2" Type="http://schemas.openxmlformats.org/officeDocument/2006/relationships/hyperlink" Target="https://www.ala.org/acrl/standards/ilframework" TargetMode="External"/><Relationship Id="rId1" Type="http://schemas.openxmlformats.org/officeDocument/2006/relationships/slideLayout" Target="../slideLayouts/slideLayout29.xml"/><Relationship Id="rId6" Type="http://schemas.openxmlformats.org/officeDocument/2006/relationships/hyperlink" Target="https://www.microsoft.com/en-gb/microsoft-365/word" TargetMode="External"/><Relationship Id="rId5" Type="http://schemas.openxmlformats.org/officeDocument/2006/relationships/hyperlink" Target="https://www.microsoft.com/en-gb/microsoft-365/powerpoint" TargetMode="External"/><Relationship Id="rId4" Type="http://schemas.openxmlformats.org/officeDocument/2006/relationships/hyperlink" Target="https://www.microsoft.com/en-gb/microsoft-365/outlook/email-and-calendar-software-microsoft-outloo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7E845-8528-0EFC-03DB-FDFF5CC65135}"/>
              </a:ext>
            </a:extLst>
          </p:cNvPr>
          <p:cNvSpPr>
            <a:spLocks noGrp="1"/>
          </p:cNvSpPr>
          <p:nvPr>
            <p:ph type="title"/>
          </p:nvPr>
        </p:nvSpPr>
        <p:spPr>
          <a:xfrm>
            <a:off x="6857998" y="964075"/>
            <a:ext cx="4654297" cy="3739896"/>
          </a:xfrm>
        </p:spPr>
        <p:txBody>
          <a:bodyPr anchor="b">
            <a:normAutofit/>
          </a:bodyPr>
          <a:lstStyle/>
          <a:p>
            <a:r>
              <a:rPr lang="en-GB" b="1" dirty="0"/>
              <a:t>Digital Portfolio</a:t>
            </a:r>
            <a:br>
              <a:rPr lang="en-GB" dirty="0"/>
            </a:br>
            <a:r>
              <a:rPr lang="en-GB" dirty="0"/>
              <a:t>Module: Digital Skills 3 (DS3)</a:t>
            </a:r>
            <a:br>
              <a:rPr lang="en-GB" dirty="0"/>
            </a:br>
            <a:endParaRPr lang="en-GB" dirty="0"/>
          </a:p>
        </p:txBody>
      </p:sp>
      <p:sp>
        <p:nvSpPr>
          <p:cNvPr id="3" name="Subtitle 2">
            <a:extLst>
              <a:ext uri="{FF2B5EF4-FFF2-40B4-BE49-F238E27FC236}">
                <a16:creationId xmlns:a16="http://schemas.microsoft.com/office/drawing/2014/main" id="{7BDC4FDC-C01F-94F9-3E36-4DC443BC7CE3}"/>
              </a:ext>
            </a:extLst>
          </p:cNvPr>
          <p:cNvSpPr>
            <a:spLocks noGrp="1"/>
          </p:cNvSpPr>
          <p:nvPr>
            <p:ph type="subTitle" idx="1"/>
          </p:nvPr>
        </p:nvSpPr>
        <p:spPr>
          <a:xfrm>
            <a:off x="6858000" y="4822842"/>
            <a:ext cx="4206240" cy="1380744"/>
          </a:xfrm>
        </p:spPr>
        <p:txBody>
          <a:bodyPr anchor="t">
            <a:normAutofit/>
          </a:bodyPr>
          <a:lstStyle/>
          <a:p>
            <a:r>
              <a:rPr lang="en-GB" dirty="0"/>
              <a:t>Student: Grama </a:t>
            </a:r>
            <a:r>
              <a:rPr lang="en-GB" dirty="0" err="1"/>
              <a:t>Zorila</a:t>
            </a:r>
            <a:endParaRPr lang="en-GB" dirty="0"/>
          </a:p>
          <a:p>
            <a:r>
              <a:rPr lang="en-GB" dirty="0"/>
              <a:t>Student ID: 2545767</a:t>
            </a:r>
          </a:p>
          <a:p>
            <a:endParaRPr lang="en-GB" dirty="0"/>
          </a:p>
        </p:txBody>
      </p:sp>
      <p:sp>
        <p:nvSpPr>
          <p:cNvPr id="10" name="Picture Placeholder 9">
            <a:extLst>
              <a:ext uri="{FF2B5EF4-FFF2-40B4-BE49-F238E27FC236}">
                <a16:creationId xmlns:a16="http://schemas.microsoft.com/office/drawing/2014/main" id="{974FF850-7337-CB53-05D8-C871183196FF}"/>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432299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9B2AE-63A7-61D0-4E22-950DF45184D0}"/>
              </a:ext>
            </a:extLst>
          </p:cNvPr>
          <p:cNvSpPr>
            <a:spLocks noGrp="1"/>
          </p:cNvSpPr>
          <p:nvPr>
            <p:ph type="title"/>
          </p:nvPr>
        </p:nvSpPr>
        <p:spPr>
          <a:xfrm>
            <a:off x="731520" y="583413"/>
            <a:ext cx="4361688" cy="1262639"/>
          </a:xfrm>
        </p:spPr>
        <p:txBody>
          <a:bodyPr anchor="b">
            <a:normAutofit/>
          </a:bodyPr>
          <a:lstStyle/>
          <a:p>
            <a:r>
              <a:rPr lang="en-GB" dirty="0"/>
              <a:t>Introduction</a:t>
            </a:r>
          </a:p>
        </p:txBody>
      </p:sp>
      <p:sp>
        <p:nvSpPr>
          <p:cNvPr id="3" name="Content Placeholder 2">
            <a:extLst>
              <a:ext uri="{FF2B5EF4-FFF2-40B4-BE49-F238E27FC236}">
                <a16:creationId xmlns:a16="http://schemas.microsoft.com/office/drawing/2014/main" id="{B244ADF9-7B99-C5EA-4346-31EB20A3244A}"/>
              </a:ext>
            </a:extLst>
          </p:cNvPr>
          <p:cNvSpPr>
            <a:spLocks noGrp="1"/>
          </p:cNvSpPr>
          <p:nvPr>
            <p:ph sz="quarter" idx="14"/>
          </p:nvPr>
        </p:nvSpPr>
        <p:spPr>
          <a:xfrm>
            <a:off x="731520" y="1979461"/>
            <a:ext cx="4360863" cy="4329264"/>
          </a:xfrm>
        </p:spPr>
        <p:txBody>
          <a:bodyPr>
            <a:normAutofit/>
          </a:bodyPr>
          <a:lstStyle/>
          <a:p>
            <a:pPr>
              <a:lnSpc>
                <a:spcPct val="100000"/>
              </a:lnSpc>
            </a:pPr>
            <a:r>
              <a:rPr lang="en-GB" sz="1700"/>
              <a:t>This portfolio includes samples of my digital work from the Digital Skills module and shows my use of technology for learning beyond the classroom. The artefacts demonstrate my knowledge and use of Microsoft Word, Microsoft PowerPoint, Moodle, Outlook, and the online Library resources. This module provided plenty of opportunities for me to strengthen my organisational, communication, and research skills, and I appreciate the practical digital tasks. Each image illustrates something I learned, and each task provided me with digital skills that I will use to support my goals as a student at the University of Wales Trinity Saint David (UWTSD).</a:t>
            </a:r>
          </a:p>
        </p:txBody>
      </p:sp>
      <p:pic>
        <p:nvPicPr>
          <p:cNvPr id="5" name="Picture 4">
            <a:extLst>
              <a:ext uri="{FF2B5EF4-FFF2-40B4-BE49-F238E27FC236}">
                <a16:creationId xmlns:a16="http://schemas.microsoft.com/office/drawing/2014/main" id="{E29A2331-7C15-9BC6-F2BF-19604671A4E0}"/>
              </a:ext>
            </a:extLst>
          </p:cNvPr>
          <p:cNvPicPr>
            <a:picLocks noChangeAspect="1"/>
          </p:cNvPicPr>
          <p:nvPr/>
        </p:nvPicPr>
        <p:blipFill>
          <a:blip r:embed="rId2"/>
          <a:srcRect l="21285" r="25840"/>
          <a:stretch>
            <a:fillRect/>
          </a:stretch>
        </p:blipFill>
        <p:spPr>
          <a:xfrm>
            <a:off x="5745480" y="10"/>
            <a:ext cx="6446520" cy="6857990"/>
          </a:xfrm>
          <a:prstGeom prst="rect">
            <a:avLst/>
          </a:prstGeom>
          <a:noFill/>
        </p:spPr>
      </p:pic>
    </p:spTree>
    <p:extLst>
      <p:ext uri="{BB962C8B-B14F-4D97-AF65-F5344CB8AC3E}">
        <p14:creationId xmlns:p14="http://schemas.microsoft.com/office/powerpoint/2010/main" val="1374317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D6722-05FD-2CE0-67EC-BB40B6798096}"/>
              </a:ext>
            </a:extLst>
          </p:cNvPr>
          <p:cNvSpPr>
            <a:spLocks noGrp="1"/>
          </p:cNvSpPr>
          <p:nvPr>
            <p:ph type="title"/>
          </p:nvPr>
        </p:nvSpPr>
        <p:spPr/>
        <p:txBody>
          <a:bodyPr>
            <a:normAutofit fontScale="90000"/>
          </a:bodyPr>
          <a:lstStyle/>
          <a:p>
            <a:r>
              <a:rPr lang="en-GB" dirty="0"/>
              <a:t>Microsoft Word: Academic Writing and Document Formatting</a:t>
            </a:r>
          </a:p>
        </p:txBody>
      </p:sp>
      <p:sp>
        <p:nvSpPr>
          <p:cNvPr id="3" name="Content Placeholder 2">
            <a:extLst>
              <a:ext uri="{FF2B5EF4-FFF2-40B4-BE49-F238E27FC236}">
                <a16:creationId xmlns:a16="http://schemas.microsoft.com/office/drawing/2014/main" id="{802B20F0-928D-5401-E990-A8842BC8D6B3}"/>
              </a:ext>
            </a:extLst>
          </p:cNvPr>
          <p:cNvSpPr>
            <a:spLocks noGrp="1"/>
          </p:cNvSpPr>
          <p:nvPr>
            <p:ph idx="1"/>
          </p:nvPr>
        </p:nvSpPr>
        <p:spPr>
          <a:xfrm>
            <a:off x="326572" y="1825625"/>
            <a:ext cx="6324600" cy="4408488"/>
          </a:xfrm>
        </p:spPr>
        <p:txBody>
          <a:bodyPr>
            <a:normAutofit fontScale="85000" lnSpcReduction="20000"/>
          </a:bodyPr>
          <a:lstStyle/>
          <a:p>
            <a:pPr marL="0" indent="0">
              <a:spcBef>
                <a:spcPts val="600"/>
              </a:spcBef>
              <a:buNone/>
            </a:pPr>
            <a:r>
              <a:rPr lang="en-GB" b="1" dirty="0"/>
              <a:t>Portfolio Item 1</a:t>
            </a:r>
          </a:p>
          <a:p>
            <a:pPr marL="0" indent="0">
              <a:spcBef>
                <a:spcPts val="600"/>
              </a:spcBef>
              <a:buNone/>
            </a:pPr>
            <a:r>
              <a:rPr lang="en-GB" b="1" dirty="0"/>
              <a:t>What this work is</a:t>
            </a:r>
          </a:p>
          <a:p>
            <a:pPr>
              <a:spcBef>
                <a:spcPts val="600"/>
              </a:spcBef>
            </a:pPr>
            <a:r>
              <a:rPr lang="en-GB" dirty="0"/>
              <a:t>An Assignment done on Microsoft Word for School.</a:t>
            </a:r>
          </a:p>
          <a:p>
            <a:pPr>
              <a:spcBef>
                <a:spcPts val="600"/>
              </a:spcBef>
            </a:pPr>
            <a:r>
              <a:rPr lang="en-GB" dirty="0"/>
              <a:t>This Assignment was based on understanding TEEL and developing academic writing skills.</a:t>
            </a:r>
          </a:p>
          <a:p>
            <a:pPr>
              <a:spcBef>
                <a:spcPts val="600"/>
              </a:spcBef>
            </a:pPr>
            <a:r>
              <a:rPr lang="en-GB" dirty="0"/>
              <a:t>Digital Skills Demonstrated</a:t>
            </a:r>
          </a:p>
          <a:p>
            <a:pPr>
              <a:spcBef>
                <a:spcPts val="600"/>
              </a:spcBef>
            </a:pPr>
            <a:r>
              <a:rPr lang="en-GB" dirty="0"/>
              <a:t>Creation of a Microsoft Word document</a:t>
            </a:r>
          </a:p>
          <a:p>
            <a:pPr>
              <a:spcBef>
                <a:spcPts val="600"/>
              </a:spcBef>
            </a:pPr>
            <a:r>
              <a:rPr lang="en-GB" dirty="0"/>
              <a:t>Formatting a document to a high standard</a:t>
            </a:r>
          </a:p>
          <a:p>
            <a:pPr>
              <a:spcBef>
                <a:spcPts val="600"/>
              </a:spcBef>
            </a:pPr>
            <a:r>
              <a:rPr lang="en-GB" dirty="0"/>
              <a:t> Organisation of a table of contents and document pages</a:t>
            </a:r>
          </a:p>
          <a:p>
            <a:pPr>
              <a:spcBef>
                <a:spcPts val="600"/>
              </a:spcBef>
            </a:pPr>
            <a:r>
              <a:rPr lang="en-GB" dirty="0"/>
              <a:t>Writing and editing in an academic tone</a:t>
            </a:r>
          </a:p>
          <a:p>
            <a:pPr>
              <a:spcBef>
                <a:spcPts val="600"/>
              </a:spcBef>
            </a:pPr>
            <a:r>
              <a:rPr lang="en-GB" dirty="0"/>
              <a:t>Referencing and presenting documents</a:t>
            </a:r>
          </a:p>
          <a:p>
            <a:pPr marL="0" indent="0">
              <a:spcBef>
                <a:spcPts val="600"/>
              </a:spcBef>
              <a:buNone/>
            </a:pPr>
            <a:r>
              <a:rPr lang="en-GB" b="1" dirty="0"/>
              <a:t>Learning Outcomes</a:t>
            </a:r>
          </a:p>
          <a:p>
            <a:pPr>
              <a:spcBef>
                <a:spcPts val="600"/>
              </a:spcBef>
            </a:pPr>
            <a:r>
              <a:rPr lang="en-GB" dirty="0"/>
              <a:t>Assisted in giving me the skills to develop a well-structured academic document</a:t>
            </a:r>
          </a:p>
          <a:p>
            <a:pPr>
              <a:spcBef>
                <a:spcPts val="600"/>
              </a:spcBef>
            </a:pPr>
            <a:r>
              <a:rPr lang="en-GB" dirty="0"/>
              <a:t>Gave me the confidence to format my assignments to a professional standard in Microsoft Word</a:t>
            </a:r>
          </a:p>
          <a:p>
            <a:pPr>
              <a:spcBef>
                <a:spcPts val="600"/>
              </a:spcBef>
            </a:pPr>
            <a:r>
              <a:rPr lang="en-GB" dirty="0"/>
              <a:t>Taught me that a good structure and neat presentation improve academic work.</a:t>
            </a:r>
          </a:p>
          <a:p>
            <a:endParaRPr lang="en-GB" dirty="0"/>
          </a:p>
        </p:txBody>
      </p:sp>
      <p:pic>
        <p:nvPicPr>
          <p:cNvPr id="5" name="Picture 4">
            <a:extLst>
              <a:ext uri="{FF2B5EF4-FFF2-40B4-BE49-F238E27FC236}">
                <a16:creationId xmlns:a16="http://schemas.microsoft.com/office/drawing/2014/main" id="{98FDCF9E-DE3C-1873-B7ED-E53D6EA06818}"/>
              </a:ext>
            </a:extLst>
          </p:cNvPr>
          <p:cNvPicPr>
            <a:picLocks noChangeAspect="1"/>
          </p:cNvPicPr>
          <p:nvPr/>
        </p:nvPicPr>
        <p:blipFill>
          <a:blip r:embed="rId2"/>
          <a:stretch>
            <a:fillRect/>
          </a:stretch>
        </p:blipFill>
        <p:spPr>
          <a:xfrm>
            <a:off x="7095276" y="2024516"/>
            <a:ext cx="4997164" cy="4209597"/>
          </a:xfrm>
          <a:prstGeom prst="rect">
            <a:avLst/>
          </a:prstGeom>
        </p:spPr>
      </p:pic>
    </p:spTree>
    <p:extLst>
      <p:ext uri="{BB962C8B-B14F-4D97-AF65-F5344CB8AC3E}">
        <p14:creationId xmlns:p14="http://schemas.microsoft.com/office/powerpoint/2010/main" val="2806690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C8BC7-4E20-6A37-7C4A-7A108F108EAF}"/>
              </a:ext>
            </a:extLst>
          </p:cNvPr>
          <p:cNvSpPr>
            <a:spLocks noGrp="1"/>
          </p:cNvSpPr>
          <p:nvPr>
            <p:ph type="title"/>
          </p:nvPr>
        </p:nvSpPr>
        <p:spPr/>
        <p:txBody>
          <a:bodyPr>
            <a:normAutofit fontScale="90000"/>
          </a:bodyPr>
          <a:lstStyle/>
          <a:p>
            <a:r>
              <a:rPr lang="en-GB" dirty="0"/>
              <a:t>Microsoft PowerPoint: Creating Academic Presentations</a:t>
            </a:r>
          </a:p>
        </p:txBody>
      </p:sp>
      <p:sp>
        <p:nvSpPr>
          <p:cNvPr id="3" name="Content Placeholder 2">
            <a:extLst>
              <a:ext uri="{FF2B5EF4-FFF2-40B4-BE49-F238E27FC236}">
                <a16:creationId xmlns:a16="http://schemas.microsoft.com/office/drawing/2014/main" id="{97B0B2E8-AC7F-CFC3-8F39-784DC6B38B80}"/>
              </a:ext>
            </a:extLst>
          </p:cNvPr>
          <p:cNvSpPr>
            <a:spLocks noGrp="1"/>
          </p:cNvSpPr>
          <p:nvPr>
            <p:ph idx="1"/>
          </p:nvPr>
        </p:nvSpPr>
        <p:spPr>
          <a:xfrm>
            <a:off x="228600" y="1825625"/>
            <a:ext cx="7391400" cy="4351338"/>
          </a:xfrm>
        </p:spPr>
        <p:txBody>
          <a:bodyPr>
            <a:normAutofit fontScale="25000" lnSpcReduction="20000"/>
          </a:bodyPr>
          <a:lstStyle/>
          <a:p>
            <a:pPr marL="0" indent="0">
              <a:spcBef>
                <a:spcPts val="600"/>
              </a:spcBef>
              <a:buNone/>
            </a:pPr>
            <a:r>
              <a:rPr lang="en-GB" sz="5600" b="1" dirty="0"/>
              <a:t>Portfolio Item 2</a:t>
            </a:r>
          </a:p>
          <a:p>
            <a:pPr marL="0" indent="0">
              <a:spcBef>
                <a:spcPts val="600"/>
              </a:spcBef>
              <a:buNone/>
            </a:pPr>
            <a:r>
              <a:rPr lang="en-GB" sz="5600" b="1" dirty="0"/>
              <a:t>What this work is</a:t>
            </a:r>
          </a:p>
          <a:p>
            <a:pPr>
              <a:spcBef>
                <a:spcPts val="600"/>
              </a:spcBef>
            </a:pPr>
            <a:r>
              <a:rPr lang="en-GB" sz="5600" dirty="0"/>
              <a:t>This is a Microsoft PowerPoint presentation based on a method of communicating formal information in an orderly fashion. It captures the information in a precise manner.</a:t>
            </a:r>
          </a:p>
          <a:p>
            <a:pPr>
              <a:spcBef>
                <a:spcPts val="600"/>
              </a:spcBef>
            </a:pPr>
            <a:r>
              <a:rPr lang="en-GB" sz="5600" dirty="0"/>
              <a:t>It involves the arrangement of the slide content. Selection of appropriate visual aids to accompany the information is essential. The information entered must be concise, precise, and clear.</a:t>
            </a:r>
          </a:p>
          <a:p>
            <a:pPr>
              <a:spcBef>
                <a:spcPts val="600"/>
              </a:spcBef>
            </a:pPr>
            <a:r>
              <a:rPr lang="en-GB" sz="5600" dirty="0"/>
              <a:t>Digital Skills Demonstrated</a:t>
            </a:r>
          </a:p>
          <a:p>
            <a:pPr>
              <a:spcBef>
                <a:spcPts val="600"/>
              </a:spcBef>
            </a:pPr>
            <a:r>
              <a:rPr lang="en-GB" sz="5600" dirty="0"/>
              <a:t>The presentation was designed in Microsoft PowerPoint.</a:t>
            </a:r>
          </a:p>
          <a:p>
            <a:pPr>
              <a:spcBef>
                <a:spcPts val="600"/>
              </a:spcBef>
            </a:pPr>
            <a:r>
              <a:rPr lang="en-GB" sz="5600" dirty="0"/>
              <a:t>Slide organisation and layout.</a:t>
            </a:r>
          </a:p>
          <a:p>
            <a:pPr>
              <a:spcBef>
                <a:spcPts val="600"/>
              </a:spcBef>
            </a:pPr>
            <a:r>
              <a:rPr lang="en-GB" sz="5600" dirty="0"/>
              <a:t>Visual communication.</a:t>
            </a:r>
          </a:p>
          <a:p>
            <a:pPr>
              <a:spcBef>
                <a:spcPts val="600"/>
              </a:spcBef>
            </a:pPr>
            <a:r>
              <a:rPr lang="en-GB" sz="5600" dirty="0"/>
              <a:t>Images and graphics.</a:t>
            </a:r>
          </a:p>
          <a:p>
            <a:pPr marL="0" indent="0">
              <a:spcBef>
                <a:spcPts val="600"/>
              </a:spcBef>
              <a:buNone/>
            </a:pPr>
            <a:r>
              <a:rPr lang="en-GB" sz="5600" b="1" dirty="0"/>
              <a:t>Learning Outcomes</a:t>
            </a:r>
          </a:p>
          <a:p>
            <a:pPr>
              <a:spcBef>
                <a:spcPts val="600"/>
              </a:spcBef>
            </a:pPr>
            <a:r>
              <a:rPr lang="en-GB" sz="5600" dirty="0"/>
              <a:t>The aim was to develop the capacity to present information in an orderly and engaging fashion and the ability to logically organise the ideas and information on the various slides. The confidence to design presentations of this nature and style for different audiences was the expected outcome of this presentation design method.</a:t>
            </a:r>
          </a:p>
          <a:p>
            <a:pPr>
              <a:spcBef>
                <a:spcPts val="600"/>
              </a:spcBef>
            </a:pPr>
            <a:r>
              <a:rPr lang="en-GB" sz="5600" dirty="0"/>
              <a:t>Developed capacity to present information in an orderly and engaging fashion.</a:t>
            </a:r>
          </a:p>
          <a:p>
            <a:pPr>
              <a:spcBef>
                <a:spcPts val="600"/>
              </a:spcBef>
            </a:pPr>
            <a:r>
              <a:rPr lang="en-GB" sz="5600" dirty="0"/>
              <a:t>Developed ability to organise ideas and information logically on various slides.</a:t>
            </a:r>
          </a:p>
          <a:p>
            <a:pPr>
              <a:spcBef>
                <a:spcPts val="600"/>
              </a:spcBef>
            </a:pPr>
            <a:r>
              <a:rPr lang="en-GB" sz="5600" dirty="0"/>
              <a:t>Developed confidence to design presentations of this nature and style for different audiences</a:t>
            </a:r>
          </a:p>
          <a:p>
            <a:endParaRPr lang="en-GB" dirty="0"/>
          </a:p>
        </p:txBody>
      </p:sp>
      <p:pic>
        <p:nvPicPr>
          <p:cNvPr id="5" name="Picture 4">
            <a:extLst>
              <a:ext uri="{FF2B5EF4-FFF2-40B4-BE49-F238E27FC236}">
                <a16:creationId xmlns:a16="http://schemas.microsoft.com/office/drawing/2014/main" id="{1F5974C0-DD78-0B57-7B1A-A2F7A09E5D6F}"/>
              </a:ext>
            </a:extLst>
          </p:cNvPr>
          <p:cNvPicPr>
            <a:picLocks noChangeAspect="1"/>
          </p:cNvPicPr>
          <p:nvPr/>
        </p:nvPicPr>
        <p:blipFill>
          <a:blip r:embed="rId2"/>
          <a:stretch>
            <a:fillRect/>
          </a:stretch>
        </p:blipFill>
        <p:spPr>
          <a:xfrm>
            <a:off x="7543799" y="1998637"/>
            <a:ext cx="4550229" cy="2223861"/>
          </a:xfrm>
          <a:prstGeom prst="rect">
            <a:avLst/>
          </a:prstGeom>
        </p:spPr>
      </p:pic>
      <p:sp>
        <p:nvSpPr>
          <p:cNvPr id="7" name="TextBox 6">
            <a:extLst>
              <a:ext uri="{FF2B5EF4-FFF2-40B4-BE49-F238E27FC236}">
                <a16:creationId xmlns:a16="http://schemas.microsoft.com/office/drawing/2014/main" id="{BAE3DC50-86E5-A5A2-9F82-1C1FB1910824}"/>
              </a:ext>
            </a:extLst>
          </p:cNvPr>
          <p:cNvSpPr txBox="1"/>
          <p:nvPr/>
        </p:nvSpPr>
        <p:spPr>
          <a:xfrm>
            <a:off x="7543799" y="4519334"/>
            <a:ext cx="4680857" cy="2092881"/>
          </a:xfrm>
          <a:prstGeom prst="rect">
            <a:avLst/>
          </a:prstGeom>
          <a:noFill/>
        </p:spPr>
        <p:txBody>
          <a:bodyPr wrap="square">
            <a:spAutoFit/>
          </a:bodyPr>
          <a:lstStyle/>
          <a:p>
            <a:pPr marL="0" marR="0" indent="0" algn="l">
              <a:buNone/>
            </a:pPr>
            <a:r>
              <a:rPr lang="en-GB" b="1" i="0" dirty="0">
                <a:solidFill>
                  <a:srgbClr val="1F2937"/>
                </a:solidFill>
                <a:effectLst/>
                <a:latin typeface="Inter"/>
              </a:rPr>
              <a:t>Why this portfolio item is important</a:t>
            </a:r>
          </a:p>
          <a:p>
            <a:pPr marL="0" marR="0" indent="0" algn="l">
              <a:buNone/>
            </a:pPr>
            <a:r>
              <a:rPr lang="en-GB" sz="1400" b="0" i="0" dirty="0">
                <a:solidFill>
                  <a:srgbClr val="1F2937"/>
                </a:solidFill>
                <a:effectLst/>
                <a:latin typeface="Inter"/>
              </a:rPr>
              <a:t>This activity illustrates competency in using Microsoft PowerPoint as a communication tool. The successful completion of this presentation involved clear visualization, systematic logical order, and design thoughtful in its placement. I realised the presentation skills that I had previously possessed were further strengthened, and that I became adept in the use of digital tools in a professional way to present what I had learned in an academic context.</a:t>
            </a:r>
          </a:p>
        </p:txBody>
      </p:sp>
    </p:spTree>
    <p:extLst>
      <p:ext uri="{BB962C8B-B14F-4D97-AF65-F5344CB8AC3E}">
        <p14:creationId xmlns:p14="http://schemas.microsoft.com/office/powerpoint/2010/main" val="1592981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4322B-6456-69AF-0926-E33261B31E49}"/>
              </a:ext>
            </a:extLst>
          </p:cNvPr>
          <p:cNvSpPr>
            <a:spLocks noGrp="1"/>
          </p:cNvSpPr>
          <p:nvPr>
            <p:ph type="title"/>
          </p:nvPr>
        </p:nvSpPr>
        <p:spPr/>
        <p:txBody>
          <a:bodyPr>
            <a:normAutofit fontScale="90000"/>
          </a:bodyPr>
          <a:lstStyle/>
          <a:p>
            <a:r>
              <a:rPr lang="en-GB" dirty="0"/>
              <a:t>Moodle: Managing Online Learning</a:t>
            </a:r>
          </a:p>
        </p:txBody>
      </p:sp>
      <p:sp>
        <p:nvSpPr>
          <p:cNvPr id="3" name="Content Placeholder 2">
            <a:extLst>
              <a:ext uri="{FF2B5EF4-FFF2-40B4-BE49-F238E27FC236}">
                <a16:creationId xmlns:a16="http://schemas.microsoft.com/office/drawing/2014/main" id="{BCA6E4BD-34CB-AB21-C7BC-F7B4739F6FC6}"/>
              </a:ext>
            </a:extLst>
          </p:cNvPr>
          <p:cNvSpPr>
            <a:spLocks noGrp="1"/>
          </p:cNvSpPr>
          <p:nvPr>
            <p:ph idx="1"/>
          </p:nvPr>
        </p:nvSpPr>
        <p:spPr>
          <a:xfrm>
            <a:off x="239486" y="1825624"/>
            <a:ext cx="6574971" cy="4447385"/>
          </a:xfrm>
        </p:spPr>
        <p:txBody>
          <a:bodyPr>
            <a:normAutofit fontScale="77500" lnSpcReduction="20000"/>
          </a:bodyPr>
          <a:lstStyle/>
          <a:p>
            <a:pPr marL="0" indent="0">
              <a:spcBef>
                <a:spcPts val="600"/>
              </a:spcBef>
              <a:buNone/>
            </a:pPr>
            <a:r>
              <a:rPr lang="en-GB" b="1" dirty="0"/>
              <a:t>Portfolio Item 3</a:t>
            </a:r>
          </a:p>
          <a:p>
            <a:pPr marL="0" indent="0">
              <a:spcBef>
                <a:spcPts val="600"/>
              </a:spcBef>
              <a:buNone/>
            </a:pPr>
            <a:r>
              <a:rPr lang="en-GB" b="1" dirty="0"/>
              <a:t>What This Work Is</a:t>
            </a:r>
          </a:p>
          <a:p>
            <a:pPr>
              <a:spcBef>
                <a:spcPts val="600"/>
              </a:spcBef>
            </a:pPr>
            <a:r>
              <a:rPr lang="en-GB" dirty="0"/>
              <a:t>This screenshot shows Moodle, the virtual learning environment used by my University.</a:t>
            </a:r>
          </a:p>
          <a:p>
            <a:pPr>
              <a:spcBef>
                <a:spcPts val="600"/>
              </a:spcBef>
            </a:pPr>
            <a:r>
              <a:rPr lang="en-GB" dirty="0"/>
              <a:t>I used Moodle to interact with course materials, submit assignments, check deadlines, and contact my lecturers.</a:t>
            </a:r>
          </a:p>
          <a:p>
            <a:pPr>
              <a:spcBef>
                <a:spcPts val="600"/>
              </a:spcBef>
            </a:pPr>
            <a:r>
              <a:rPr lang="en-GB" dirty="0"/>
              <a:t>Digital Skills Demonstrated</a:t>
            </a:r>
          </a:p>
          <a:p>
            <a:pPr>
              <a:spcBef>
                <a:spcPts val="600"/>
              </a:spcBef>
            </a:pPr>
            <a:r>
              <a:rPr lang="en-GB" dirty="0"/>
              <a:t>Using a virtual learning environment (VLE)</a:t>
            </a:r>
          </a:p>
          <a:p>
            <a:pPr>
              <a:spcBef>
                <a:spcPts val="600"/>
              </a:spcBef>
            </a:pPr>
            <a:r>
              <a:rPr lang="en-GB" dirty="0"/>
              <a:t>Submission of assignments online</a:t>
            </a:r>
          </a:p>
          <a:p>
            <a:pPr>
              <a:spcBef>
                <a:spcPts val="600"/>
              </a:spcBef>
            </a:pPr>
            <a:r>
              <a:rPr lang="en-GB" dirty="0"/>
              <a:t>Digital skills in organisation and time management</a:t>
            </a:r>
          </a:p>
          <a:p>
            <a:pPr>
              <a:spcBef>
                <a:spcPts val="600"/>
              </a:spcBef>
            </a:pPr>
            <a:r>
              <a:rPr lang="en-GB" dirty="0"/>
              <a:t>Accessing learning resources</a:t>
            </a:r>
          </a:p>
          <a:p>
            <a:pPr>
              <a:spcBef>
                <a:spcPts val="600"/>
              </a:spcBef>
            </a:pPr>
            <a:r>
              <a:rPr lang="en-GB" dirty="0"/>
              <a:t>Management of academic information</a:t>
            </a:r>
          </a:p>
          <a:p>
            <a:pPr marL="0" indent="0">
              <a:spcBef>
                <a:spcPts val="600"/>
              </a:spcBef>
              <a:buNone/>
            </a:pPr>
            <a:r>
              <a:rPr lang="en-GB" b="1" dirty="0"/>
              <a:t>Learning Outcomes</a:t>
            </a:r>
          </a:p>
          <a:p>
            <a:pPr>
              <a:spcBef>
                <a:spcPts val="600"/>
              </a:spcBef>
            </a:pPr>
            <a:r>
              <a:rPr lang="en-GB" dirty="0"/>
              <a:t>I learned to manage my coursework to meet deadlines.</a:t>
            </a:r>
          </a:p>
          <a:p>
            <a:pPr>
              <a:spcBef>
                <a:spcPts val="600"/>
              </a:spcBef>
            </a:pPr>
            <a:r>
              <a:rPr lang="en-GB" dirty="0"/>
              <a:t>I developed confidence to use online learning systems on my own.</a:t>
            </a:r>
          </a:p>
          <a:p>
            <a:pPr>
              <a:spcBef>
                <a:spcPts val="600"/>
              </a:spcBef>
            </a:pPr>
            <a:r>
              <a:rPr lang="en-GB" dirty="0"/>
              <a:t>I learned to use digital learning systems to facilitate study and progression in my learning.</a:t>
            </a:r>
          </a:p>
          <a:p>
            <a:endParaRPr lang="en-GB" dirty="0"/>
          </a:p>
        </p:txBody>
      </p:sp>
      <p:pic>
        <p:nvPicPr>
          <p:cNvPr id="5" name="Picture 4">
            <a:extLst>
              <a:ext uri="{FF2B5EF4-FFF2-40B4-BE49-F238E27FC236}">
                <a16:creationId xmlns:a16="http://schemas.microsoft.com/office/drawing/2014/main" id="{01B3FFE0-1003-0F7D-B6B3-32F19ED6BD4B}"/>
              </a:ext>
            </a:extLst>
          </p:cNvPr>
          <p:cNvPicPr>
            <a:picLocks noChangeAspect="1"/>
          </p:cNvPicPr>
          <p:nvPr/>
        </p:nvPicPr>
        <p:blipFill>
          <a:blip r:embed="rId2"/>
          <a:stretch>
            <a:fillRect/>
          </a:stretch>
        </p:blipFill>
        <p:spPr>
          <a:xfrm>
            <a:off x="6814455" y="2203685"/>
            <a:ext cx="5041829" cy="2310584"/>
          </a:xfrm>
          <a:prstGeom prst="rect">
            <a:avLst/>
          </a:prstGeom>
        </p:spPr>
      </p:pic>
      <p:sp>
        <p:nvSpPr>
          <p:cNvPr id="7" name="TextBox 6">
            <a:extLst>
              <a:ext uri="{FF2B5EF4-FFF2-40B4-BE49-F238E27FC236}">
                <a16:creationId xmlns:a16="http://schemas.microsoft.com/office/drawing/2014/main" id="{41BB45DB-FD2C-9700-84D6-DD44FC6218EF}"/>
              </a:ext>
            </a:extLst>
          </p:cNvPr>
          <p:cNvSpPr txBox="1"/>
          <p:nvPr/>
        </p:nvSpPr>
        <p:spPr>
          <a:xfrm>
            <a:off x="6814456" y="4576181"/>
            <a:ext cx="5041829" cy="1877437"/>
          </a:xfrm>
          <a:prstGeom prst="rect">
            <a:avLst/>
          </a:prstGeom>
          <a:noFill/>
        </p:spPr>
        <p:txBody>
          <a:bodyPr wrap="square">
            <a:spAutoFit/>
          </a:bodyPr>
          <a:lstStyle/>
          <a:p>
            <a:pPr marL="0" marR="0" indent="0" algn="l">
              <a:buNone/>
            </a:pPr>
            <a:r>
              <a:rPr lang="en-GB" b="1" i="0" dirty="0">
                <a:solidFill>
                  <a:srgbClr val="1F2937"/>
                </a:solidFill>
                <a:effectLst/>
                <a:latin typeface="Inter"/>
              </a:rPr>
              <a:t>Importance of this Portfolio Item</a:t>
            </a:r>
          </a:p>
          <a:p>
            <a:pPr marL="0" marR="0" indent="0" algn="l">
              <a:buNone/>
            </a:pPr>
            <a:r>
              <a:rPr lang="en-GB" sz="1400" b="0" i="0" dirty="0">
                <a:solidFill>
                  <a:srgbClr val="1F2937"/>
                </a:solidFill>
                <a:effectLst/>
                <a:latin typeface="Inter"/>
              </a:rPr>
              <a:t>Moodle was an integral part of this module as it enabled lecture, activity and assignment accessibility all in one spot. This meant I was able to facilitate all of this in one space. Frequent use of the platform improved my ability to manage my time and organize my workload. Additionally, I was able to develop my skills and confidence with digital learning technologies that are commonplace in the higher education field.</a:t>
            </a:r>
          </a:p>
        </p:txBody>
      </p:sp>
    </p:spTree>
    <p:extLst>
      <p:ext uri="{BB962C8B-B14F-4D97-AF65-F5344CB8AC3E}">
        <p14:creationId xmlns:p14="http://schemas.microsoft.com/office/powerpoint/2010/main" val="559692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C17C4-6287-B21A-D103-4E7929AA1EF3}"/>
              </a:ext>
            </a:extLst>
          </p:cNvPr>
          <p:cNvSpPr>
            <a:spLocks noGrp="1"/>
          </p:cNvSpPr>
          <p:nvPr>
            <p:ph type="title"/>
          </p:nvPr>
        </p:nvSpPr>
        <p:spPr/>
        <p:txBody>
          <a:bodyPr>
            <a:normAutofit fontScale="90000"/>
          </a:bodyPr>
          <a:lstStyle/>
          <a:p>
            <a:r>
              <a:rPr lang="en-GB" dirty="0"/>
              <a:t>Microsoft Outlook: Professional Digital Communication</a:t>
            </a:r>
          </a:p>
        </p:txBody>
      </p:sp>
      <p:sp>
        <p:nvSpPr>
          <p:cNvPr id="3" name="Content Placeholder 2">
            <a:extLst>
              <a:ext uri="{FF2B5EF4-FFF2-40B4-BE49-F238E27FC236}">
                <a16:creationId xmlns:a16="http://schemas.microsoft.com/office/drawing/2014/main" id="{84B46D00-FABC-72CB-C2E1-68BAD998AF75}"/>
              </a:ext>
            </a:extLst>
          </p:cNvPr>
          <p:cNvSpPr>
            <a:spLocks noGrp="1"/>
          </p:cNvSpPr>
          <p:nvPr>
            <p:ph idx="1"/>
          </p:nvPr>
        </p:nvSpPr>
        <p:spPr>
          <a:xfrm>
            <a:off x="337457" y="1958280"/>
            <a:ext cx="6422572" cy="4351338"/>
          </a:xfrm>
        </p:spPr>
        <p:txBody>
          <a:bodyPr>
            <a:normAutofit fontScale="70000" lnSpcReduction="20000"/>
          </a:bodyPr>
          <a:lstStyle/>
          <a:p>
            <a:pPr marL="0" indent="0">
              <a:spcBef>
                <a:spcPts val="600"/>
              </a:spcBef>
              <a:buNone/>
            </a:pPr>
            <a:r>
              <a:rPr lang="en-GB" b="1" dirty="0"/>
              <a:t>Portfolio Item 4</a:t>
            </a:r>
          </a:p>
          <a:p>
            <a:pPr marL="0" indent="0">
              <a:spcBef>
                <a:spcPts val="600"/>
              </a:spcBef>
              <a:buNone/>
            </a:pPr>
            <a:r>
              <a:rPr lang="en-GB" b="1" dirty="0"/>
              <a:t>What this work </a:t>
            </a:r>
            <a:r>
              <a:rPr lang="en-GB" dirty="0"/>
              <a:t>is</a:t>
            </a:r>
          </a:p>
          <a:p>
            <a:pPr>
              <a:spcBef>
                <a:spcPts val="600"/>
              </a:spcBef>
            </a:pPr>
            <a:r>
              <a:rPr lang="en-GB" dirty="0"/>
              <a:t>The work featured here is an example of how I use Microsoft Outlook to communicate with university lecturers. This is a screenshot of how I manage my university emails.</a:t>
            </a:r>
          </a:p>
          <a:p>
            <a:pPr>
              <a:spcBef>
                <a:spcPts val="600"/>
              </a:spcBef>
            </a:pPr>
            <a:r>
              <a:rPr lang="en-GB" dirty="0"/>
              <a:t>Using Outlook enables me to receive important updates, and sort and organise my messages and track academic-related information.</a:t>
            </a:r>
          </a:p>
          <a:p>
            <a:pPr>
              <a:spcBef>
                <a:spcPts val="600"/>
              </a:spcBef>
            </a:pPr>
            <a:r>
              <a:rPr lang="en-GB" dirty="0"/>
              <a:t>Digital Skills Demonstrated</a:t>
            </a:r>
          </a:p>
          <a:p>
            <a:pPr>
              <a:spcBef>
                <a:spcPts val="600"/>
              </a:spcBef>
            </a:pPr>
            <a:r>
              <a:rPr lang="en-GB" dirty="0"/>
              <a:t>Professional email communication</a:t>
            </a:r>
          </a:p>
          <a:p>
            <a:pPr>
              <a:spcBef>
                <a:spcPts val="600"/>
              </a:spcBef>
            </a:pPr>
            <a:r>
              <a:rPr lang="en-GB" dirty="0"/>
              <a:t>Digital organization</a:t>
            </a:r>
          </a:p>
          <a:p>
            <a:pPr>
              <a:spcBef>
                <a:spcPts val="600"/>
              </a:spcBef>
            </a:pPr>
            <a:r>
              <a:rPr lang="en-GB" dirty="0"/>
              <a:t>Time management</a:t>
            </a:r>
          </a:p>
          <a:p>
            <a:pPr>
              <a:spcBef>
                <a:spcPts val="600"/>
              </a:spcBef>
            </a:pPr>
            <a:r>
              <a:rPr lang="en-GB" dirty="0"/>
              <a:t>Managing academic correspondence</a:t>
            </a:r>
          </a:p>
          <a:p>
            <a:pPr>
              <a:spcBef>
                <a:spcPts val="600"/>
              </a:spcBef>
            </a:pPr>
            <a:r>
              <a:rPr lang="en-GB" dirty="0"/>
              <a:t>Microsoft Outlook proficiency</a:t>
            </a:r>
          </a:p>
          <a:p>
            <a:pPr marL="0" indent="0">
              <a:spcBef>
                <a:spcPts val="600"/>
              </a:spcBef>
              <a:buNone/>
            </a:pPr>
            <a:r>
              <a:rPr lang="en-GB" b="1" dirty="0"/>
              <a:t>Learning Outcomes</a:t>
            </a:r>
          </a:p>
          <a:p>
            <a:pPr>
              <a:spcBef>
                <a:spcPts val="600"/>
              </a:spcBef>
            </a:pPr>
            <a:r>
              <a:rPr lang="en-GB" dirty="0"/>
              <a:t>Developed the ability to communicate in a more professional manner using email.</a:t>
            </a:r>
          </a:p>
          <a:p>
            <a:pPr>
              <a:spcBef>
                <a:spcPts val="600"/>
              </a:spcBef>
            </a:pPr>
            <a:r>
              <a:rPr lang="en-GB" dirty="0"/>
              <a:t>Developed the ability to sort messages and respond to important communications from the university.</a:t>
            </a:r>
          </a:p>
          <a:p>
            <a:pPr>
              <a:spcBef>
                <a:spcPts val="600"/>
              </a:spcBef>
            </a:pPr>
            <a:r>
              <a:rPr lang="en-GB" dirty="0"/>
              <a:t>Improved the ability to display and maintain a high level of organisation by managing academic-related information in one location.</a:t>
            </a:r>
          </a:p>
          <a:p>
            <a:endParaRPr lang="en-GB" dirty="0"/>
          </a:p>
        </p:txBody>
      </p:sp>
      <p:pic>
        <p:nvPicPr>
          <p:cNvPr id="5" name="Picture 4">
            <a:extLst>
              <a:ext uri="{FF2B5EF4-FFF2-40B4-BE49-F238E27FC236}">
                <a16:creationId xmlns:a16="http://schemas.microsoft.com/office/drawing/2014/main" id="{617006D8-71AB-F0FE-227A-D0883DB49125}"/>
              </a:ext>
            </a:extLst>
          </p:cNvPr>
          <p:cNvPicPr>
            <a:picLocks noChangeAspect="1"/>
          </p:cNvPicPr>
          <p:nvPr/>
        </p:nvPicPr>
        <p:blipFill>
          <a:blip r:embed="rId2"/>
          <a:stretch>
            <a:fillRect/>
          </a:stretch>
        </p:blipFill>
        <p:spPr>
          <a:xfrm>
            <a:off x="7304315" y="1958280"/>
            <a:ext cx="4234543" cy="2175669"/>
          </a:xfrm>
          <a:prstGeom prst="rect">
            <a:avLst/>
          </a:prstGeom>
        </p:spPr>
      </p:pic>
      <p:sp>
        <p:nvSpPr>
          <p:cNvPr id="7" name="TextBox 6">
            <a:extLst>
              <a:ext uri="{FF2B5EF4-FFF2-40B4-BE49-F238E27FC236}">
                <a16:creationId xmlns:a16="http://schemas.microsoft.com/office/drawing/2014/main" id="{9DA308F7-2998-E92F-4473-6C6ED5841567}"/>
              </a:ext>
            </a:extLst>
          </p:cNvPr>
          <p:cNvSpPr txBox="1"/>
          <p:nvPr/>
        </p:nvSpPr>
        <p:spPr>
          <a:xfrm>
            <a:off x="7304315" y="4133949"/>
            <a:ext cx="4550228" cy="2308324"/>
          </a:xfrm>
          <a:prstGeom prst="rect">
            <a:avLst/>
          </a:prstGeom>
          <a:noFill/>
        </p:spPr>
        <p:txBody>
          <a:bodyPr wrap="square">
            <a:spAutoFit/>
          </a:bodyPr>
          <a:lstStyle/>
          <a:p>
            <a:pPr marL="0" marR="0" indent="0" algn="l">
              <a:buNone/>
            </a:pPr>
            <a:r>
              <a:rPr lang="en-GB" b="1" i="0" dirty="0">
                <a:solidFill>
                  <a:srgbClr val="1F2937"/>
                </a:solidFill>
                <a:effectLst/>
                <a:latin typeface="Inter"/>
              </a:rPr>
              <a:t>Why this portfolio item matters</a:t>
            </a:r>
          </a:p>
          <a:p>
            <a:pPr marL="0" marR="0" indent="0" algn="l">
              <a:buNone/>
            </a:pPr>
            <a:r>
              <a:rPr lang="en-GB" sz="1400" b="0" i="0" dirty="0">
                <a:solidFill>
                  <a:srgbClr val="1F2937"/>
                </a:solidFill>
                <a:effectLst/>
                <a:latin typeface="Inter"/>
              </a:rPr>
              <a:t>Interacting in a corporate environment via Microsoft Outlook has reinforced my understanding of how communication impacts the work culture in a university. Through the regular checking and filing of emails, I learned how to be accountable and to coordinate my study</a:t>
            </a:r>
            <a:r>
              <a:rPr lang="en-GB" sz="1400" dirty="0">
                <a:solidFill>
                  <a:srgbClr val="1F2937"/>
                </a:solidFill>
                <a:latin typeface="Inter"/>
              </a:rPr>
              <a:t>, </a:t>
            </a:r>
            <a:r>
              <a:rPr lang="en-GB" sz="1400" b="0" i="0" dirty="0">
                <a:solidFill>
                  <a:srgbClr val="1F2937"/>
                </a:solidFill>
                <a:effectLst/>
                <a:latin typeface="Inter"/>
              </a:rPr>
              <a:t>work schedule. Outlook as part of my university experience has taught me to be responsible, and professional and will facilitate my effective participation and work in any corporate setting.</a:t>
            </a:r>
          </a:p>
        </p:txBody>
      </p:sp>
    </p:spTree>
    <p:extLst>
      <p:ext uri="{BB962C8B-B14F-4D97-AF65-F5344CB8AC3E}">
        <p14:creationId xmlns:p14="http://schemas.microsoft.com/office/powerpoint/2010/main" val="1826425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789C7-B697-0F57-C69F-FB5CD02ED640}"/>
              </a:ext>
            </a:extLst>
          </p:cNvPr>
          <p:cNvSpPr>
            <a:spLocks noGrp="1"/>
          </p:cNvSpPr>
          <p:nvPr>
            <p:ph type="title"/>
          </p:nvPr>
        </p:nvSpPr>
        <p:spPr/>
        <p:txBody>
          <a:bodyPr>
            <a:normAutofit fontScale="90000"/>
          </a:bodyPr>
          <a:lstStyle/>
          <a:p>
            <a:r>
              <a:rPr lang="en-GB" dirty="0"/>
              <a:t>University Digital Library: Academic Research Skills</a:t>
            </a:r>
          </a:p>
        </p:txBody>
      </p:sp>
      <p:sp>
        <p:nvSpPr>
          <p:cNvPr id="3" name="Content Placeholder 2">
            <a:extLst>
              <a:ext uri="{FF2B5EF4-FFF2-40B4-BE49-F238E27FC236}">
                <a16:creationId xmlns:a16="http://schemas.microsoft.com/office/drawing/2014/main" id="{948E1C22-A4FA-F6F2-12C5-CBC794B34890}"/>
              </a:ext>
            </a:extLst>
          </p:cNvPr>
          <p:cNvSpPr>
            <a:spLocks noGrp="1"/>
          </p:cNvSpPr>
          <p:nvPr>
            <p:ph idx="1"/>
          </p:nvPr>
        </p:nvSpPr>
        <p:spPr>
          <a:xfrm>
            <a:off x="352021" y="1825625"/>
            <a:ext cx="6310035" cy="4351338"/>
          </a:xfrm>
        </p:spPr>
        <p:txBody>
          <a:bodyPr>
            <a:normAutofit fontScale="77500" lnSpcReduction="20000"/>
          </a:bodyPr>
          <a:lstStyle/>
          <a:p>
            <a:pPr marL="0" indent="0">
              <a:spcBef>
                <a:spcPts val="600"/>
              </a:spcBef>
              <a:buNone/>
            </a:pPr>
            <a:r>
              <a:rPr lang="en-GB" b="1" dirty="0"/>
              <a:t>Portfolio Item 5</a:t>
            </a:r>
          </a:p>
          <a:p>
            <a:pPr marL="0" indent="0">
              <a:spcBef>
                <a:spcPts val="600"/>
              </a:spcBef>
              <a:buNone/>
            </a:pPr>
            <a:r>
              <a:rPr lang="en-GB" b="1" dirty="0"/>
              <a:t>What this work is</a:t>
            </a:r>
          </a:p>
          <a:p>
            <a:pPr>
              <a:spcBef>
                <a:spcPts val="600"/>
              </a:spcBef>
            </a:pPr>
            <a:r>
              <a:rPr lang="en-GB" dirty="0"/>
              <a:t>This work documents my use of the University Digital Library to locate an academic journal and other trustworthy resources.</a:t>
            </a:r>
          </a:p>
          <a:p>
            <a:pPr>
              <a:spcBef>
                <a:spcPts val="600"/>
              </a:spcBef>
            </a:pPr>
            <a:r>
              <a:rPr lang="en-GB" dirty="0"/>
              <a:t>The library showed me how to locate the best information to help me improve my research skills.</a:t>
            </a:r>
          </a:p>
          <a:p>
            <a:pPr>
              <a:spcBef>
                <a:spcPts val="600"/>
              </a:spcBef>
            </a:pPr>
            <a:r>
              <a:rPr lang="en-GB" dirty="0"/>
              <a:t>Digital Skills Demonstrated</a:t>
            </a:r>
          </a:p>
          <a:p>
            <a:pPr>
              <a:spcBef>
                <a:spcPts val="600"/>
              </a:spcBef>
            </a:pPr>
            <a:r>
              <a:rPr lang="en-GB" dirty="0"/>
              <a:t>Academic research online</a:t>
            </a:r>
          </a:p>
          <a:p>
            <a:pPr>
              <a:spcBef>
                <a:spcPts val="600"/>
              </a:spcBef>
            </a:pPr>
            <a:r>
              <a:rPr lang="en-GB" dirty="0"/>
              <a:t>Searching for information</a:t>
            </a:r>
          </a:p>
          <a:p>
            <a:pPr>
              <a:spcBef>
                <a:spcPts val="600"/>
              </a:spcBef>
            </a:pPr>
            <a:r>
              <a:rPr lang="en-GB" dirty="0"/>
              <a:t>Digital literacy</a:t>
            </a:r>
          </a:p>
          <a:p>
            <a:pPr>
              <a:spcBef>
                <a:spcPts val="600"/>
              </a:spcBef>
            </a:pPr>
            <a:r>
              <a:rPr lang="en-GB" dirty="0"/>
              <a:t>Evaluating sources</a:t>
            </a:r>
          </a:p>
          <a:p>
            <a:pPr>
              <a:spcBef>
                <a:spcPts val="600"/>
              </a:spcBef>
            </a:pPr>
            <a:r>
              <a:rPr lang="en-GB" dirty="0"/>
              <a:t>Self-directed learning</a:t>
            </a:r>
          </a:p>
          <a:p>
            <a:pPr marL="0" indent="0">
              <a:spcBef>
                <a:spcPts val="600"/>
              </a:spcBef>
              <a:buNone/>
            </a:pPr>
            <a:r>
              <a:rPr lang="en-GB" b="1" dirty="0"/>
              <a:t>Learning Outcomes</a:t>
            </a:r>
          </a:p>
          <a:p>
            <a:pPr>
              <a:spcBef>
                <a:spcPts val="600"/>
              </a:spcBef>
            </a:pPr>
            <a:r>
              <a:rPr lang="en-GB" dirty="0"/>
              <a:t>I am now able to find accurate information and scholarly sources online.</a:t>
            </a:r>
          </a:p>
          <a:p>
            <a:pPr>
              <a:spcBef>
                <a:spcPts val="600"/>
              </a:spcBef>
            </a:pPr>
            <a:r>
              <a:rPr lang="en-GB" dirty="0"/>
              <a:t>I now realise how important it is to cite trustworthy sources.</a:t>
            </a:r>
          </a:p>
          <a:p>
            <a:pPr>
              <a:spcBef>
                <a:spcPts val="600"/>
              </a:spcBef>
            </a:pPr>
            <a:r>
              <a:rPr lang="en-GB" dirty="0"/>
              <a:t>I am able to conduct research for my studies.</a:t>
            </a:r>
          </a:p>
          <a:p>
            <a:endParaRPr lang="en-GB" dirty="0"/>
          </a:p>
        </p:txBody>
      </p:sp>
      <p:pic>
        <p:nvPicPr>
          <p:cNvPr id="5" name="Picture 4">
            <a:extLst>
              <a:ext uri="{FF2B5EF4-FFF2-40B4-BE49-F238E27FC236}">
                <a16:creationId xmlns:a16="http://schemas.microsoft.com/office/drawing/2014/main" id="{52E97123-056C-ED4D-C4B0-6428558538FF}"/>
              </a:ext>
            </a:extLst>
          </p:cNvPr>
          <p:cNvPicPr>
            <a:picLocks noChangeAspect="1"/>
          </p:cNvPicPr>
          <p:nvPr/>
        </p:nvPicPr>
        <p:blipFill>
          <a:blip r:embed="rId2"/>
          <a:stretch>
            <a:fillRect/>
          </a:stretch>
        </p:blipFill>
        <p:spPr>
          <a:xfrm>
            <a:off x="7115953" y="2141311"/>
            <a:ext cx="4724026" cy="2199027"/>
          </a:xfrm>
          <a:prstGeom prst="rect">
            <a:avLst/>
          </a:prstGeom>
        </p:spPr>
      </p:pic>
      <p:sp>
        <p:nvSpPr>
          <p:cNvPr id="7" name="TextBox 6">
            <a:extLst>
              <a:ext uri="{FF2B5EF4-FFF2-40B4-BE49-F238E27FC236}">
                <a16:creationId xmlns:a16="http://schemas.microsoft.com/office/drawing/2014/main" id="{75D96769-5AAC-8500-06D6-9ABCD42D48E3}"/>
              </a:ext>
            </a:extLst>
          </p:cNvPr>
          <p:cNvSpPr txBox="1"/>
          <p:nvPr/>
        </p:nvSpPr>
        <p:spPr>
          <a:xfrm>
            <a:off x="7115953" y="4522009"/>
            <a:ext cx="4724026" cy="1877437"/>
          </a:xfrm>
          <a:prstGeom prst="rect">
            <a:avLst/>
          </a:prstGeom>
          <a:noFill/>
        </p:spPr>
        <p:txBody>
          <a:bodyPr wrap="square">
            <a:spAutoFit/>
          </a:bodyPr>
          <a:lstStyle/>
          <a:p>
            <a:pPr marL="0" marR="0" indent="0" algn="l">
              <a:buNone/>
            </a:pPr>
            <a:r>
              <a:rPr lang="en-GB" b="1" i="0" dirty="0">
                <a:solidFill>
                  <a:srgbClr val="1F2937"/>
                </a:solidFill>
                <a:effectLst/>
                <a:latin typeface="Inter"/>
              </a:rPr>
              <a:t>Why this portfolio item is important</a:t>
            </a:r>
          </a:p>
          <a:p>
            <a:pPr marL="0" marR="0" indent="0" algn="l">
              <a:buNone/>
            </a:pPr>
            <a:r>
              <a:rPr lang="en-GB" sz="1400" b="0" i="0" dirty="0">
                <a:solidFill>
                  <a:srgbClr val="1F2937"/>
                </a:solidFill>
                <a:effectLst/>
                <a:latin typeface="Inter"/>
              </a:rPr>
              <a:t>Engaging with the University Digital Library taught me how to conduct research and analyse information. Using the Digital Library taught me how to access reliable information. General internet searches do not yield quality results when completing coursework. Libraries, academic journals and scholarly articles are reliable. Digital Libraries improve digital literacy and help with course completion.</a:t>
            </a:r>
          </a:p>
        </p:txBody>
      </p:sp>
    </p:spTree>
    <p:extLst>
      <p:ext uri="{BB962C8B-B14F-4D97-AF65-F5344CB8AC3E}">
        <p14:creationId xmlns:p14="http://schemas.microsoft.com/office/powerpoint/2010/main" val="1063262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0BE35-DB8C-20DA-B91E-F9302FA5D367}"/>
              </a:ext>
            </a:extLst>
          </p:cNvPr>
          <p:cNvSpPr>
            <a:spLocks noGrp="1"/>
          </p:cNvSpPr>
          <p:nvPr>
            <p:ph type="title"/>
          </p:nvPr>
        </p:nvSpPr>
        <p:spPr>
          <a:xfrm>
            <a:off x="5303520" y="548640"/>
            <a:ext cx="6093225" cy="1143000"/>
          </a:xfrm>
        </p:spPr>
        <p:txBody>
          <a:bodyPr anchor="b">
            <a:normAutofit/>
          </a:bodyPr>
          <a:lstStyle/>
          <a:p>
            <a:r>
              <a:rPr lang="en-GB" dirty="0"/>
              <a:t>Reflection on My Digital Skills Development</a:t>
            </a:r>
          </a:p>
        </p:txBody>
      </p:sp>
      <p:pic>
        <p:nvPicPr>
          <p:cNvPr id="5" name="Picture 4" descr="A person reaching for a paper on a table full of paper and sticky notes">
            <a:extLst>
              <a:ext uri="{FF2B5EF4-FFF2-40B4-BE49-F238E27FC236}">
                <a16:creationId xmlns:a16="http://schemas.microsoft.com/office/drawing/2014/main" id="{9D32BF85-099D-D7BC-D827-659B07DE9474}"/>
              </a:ext>
            </a:extLst>
          </p:cNvPr>
          <p:cNvPicPr>
            <a:picLocks noChangeAspect="1"/>
          </p:cNvPicPr>
          <p:nvPr/>
        </p:nvPicPr>
        <p:blipFill>
          <a:blip r:embed="rId2"/>
          <a:srcRect l="26174" r="27166" b="-2"/>
          <a:stretch>
            <a:fillRect/>
          </a:stretch>
        </p:blipFill>
        <p:spPr>
          <a:xfrm>
            <a:off x="20" y="1"/>
            <a:ext cx="4793865" cy="6858000"/>
          </a:xfrm>
          <a:prstGeom prst="rect">
            <a:avLst/>
          </a:prstGeom>
          <a:noFill/>
        </p:spPr>
      </p:pic>
      <p:sp>
        <p:nvSpPr>
          <p:cNvPr id="3" name="Content Placeholder 2">
            <a:extLst>
              <a:ext uri="{FF2B5EF4-FFF2-40B4-BE49-F238E27FC236}">
                <a16:creationId xmlns:a16="http://schemas.microsoft.com/office/drawing/2014/main" id="{F452C724-A98C-A844-C76F-E890633DED1C}"/>
              </a:ext>
            </a:extLst>
          </p:cNvPr>
          <p:cNvSpPr>
            <a:spLocks noGrp="1"/>
          </p:cNvSpPr>
          <p:nvPr>
            <p:ph sz="quarter" idx="14"/>
          </p:nvPr>
        </p:nvSpPr>
        <p:spPr>
          <a:xfrm>
            <a:off x="5303520" y="1828800"/>
            <a:ext cx="6071616" cy="4489704"/>
          </a:xfrm>
        </p:spPr>
        <p:txBody>
          <a:bodyPr>
            <a:normAutofit fontScale="92500" lnSpcReduction="20000"/>
          </a:bodyPr>
          <a:lstStyle/>
          <a:p>
            <a:pPr marL="0" indent="0">
              <a:lnSpc>
                <a:spcPct val="100000"/>
              </a:lnSpc>
              <a:spcBef>
                <a:spcPts val="600"/>
              </a:spcBef>
              <a:buNone/>
            </a:pPr>
            <a:r>
              <a:rPr lang="en-GB" sz="1400" b="1" dirty="0"/>
              <a:t>Challenges at the Beginning</a:t>
            </a:r>
          </a:p>
          <a:p>
            <a:pPr>
              <a:lnSpc>
                <a:spcPct val="100000"/>
              </a:lnSpc>
              <a:spcBef>
                <a:spcPts val="600"/>
              </a:spcBef>
            </a:pPr>
            <a:r>
              <a:rPr lang="en-GB" sz="1400" dirty="0"/>
              <a:t>There were many digital platforms and Microsoft Office applications that I wasn’t able to use before starting at university.</a:t>
            </a:r>
          </a:p>
          <a:p>
            <a:pPr>
              <a:lnSpc>
                <a:spcPct val="100000"/>
              </a:lnSpc>
              <a:spcBef>
                <a:spcPts val="600"/>
              </a:spcBef>
            </a:pPr>
            <a:r>
              <a:rPr lang="en-GB" sz="1400" dirty="0"/>
              <a:t>Digital file management and locating academic resources were difficult for me.</a:t>
            </a:r>
          </a:p>
          <a:p>
            <a:pPr>
              <a:lnSpc>
                <a:spcPct val="100000"/>
              </a:lnSpc>
              <a:spcBef>
                <a:spcPts val="600"/>
              </a:spcBef>
            </a:pPr>
            <a:r>
              <a:rPr lang="en-GB" sz="1400" dirty="0"/>
              <a:t>I didn’t know how to use digital tools to help me learn independently.</a:t>
            </a:r>
          </a:p>
          <a:p>
            <a:pPr marL="0" indent="0">
              <a:lnSpc>
                <a:spcPct val="100000"/>
              </a:lnSpc>
              <a:spcBef>
                <a:spcPts val="600"/>
              </a:spcBef>
              <a:buNone/>
            </a:pPr>
            <a:r>
              <a:rPr lang="en-GB" sz="1400" b="1" dirty="0"/>
              <a:t>Skills I Developed</a:t>
            </a:r>
          </a:p>
          <a:p>
            <a:pPr>
              <a:lnSpc>
                <a:spcPct val="100000"/>
              </a:lnSpc>
              <a:spcBef>
                <a:spcPts val="600"/>
              </a:spcBef>
            </a:pPr>
            <a:r>
              <a:rPr lang="en-GB" sz="1400" dirty="0"/>
              <a:t>Document and presentation preparation became a lot easier, and I am now able to construct them in a way that is more professional.</a:t>
            </a:r>
          </a:p>
          <a:p>
            <a:pPr>
              <a:lnSpc>
                <a:spcPct val="100000"/>
              </a:lnSpc>
              <a:spcBef>
                <a:spcPts val="600"/>
              </a:spcBef>
            </a:pPr>
            <a:r>
              <a:rPr lang="en-GB" sz="1400" dirty="0"/>
              <a:t>I learned to use both Moodle and Outlook in a way that allows me to better manage my studies.</a:t>
            </a:r>
          </a:p>
          <a:p>
            <a:pPr>
              <a:lnSpc>
                <a:spcPct val="100000"/>
              </a:lnSpc>
              <a:spcBef>
                <a:spcPts val="600"/>
              </a:spcBef>
            </a:pPr>
            <a:r>
              <a:rPr lang="en-GB" sz="1400" dirty="0"/>
              <a:t>My research skills grew from learning to use the University Digital Library in order to find academic sources.</a:t>
            </a:r>
          </a:p>
          <a:p>
            <a:pPr marL="0" indent="0">
              <a:lnSpc>
                <a:spcPct val="100000"/>
              </a:lnSpc>
              <a:spcBef>
                <a:spcPts val="600"/>
              </a:spcBef>
              <a:buNone/>
            </a:pPr>
            <a:r>
              <a:rPr lang="en-GB" sz="1400" b="1" dirty="0"/>
              <a:t>What I Can Do Now</a:t>
            </a:r>
          </a:p>
          <a:p>
            <a:pPr>
              <a:lnSpc>
                <a:spcPct val="100000"/>
              </a:lnSpc>
              <a:spcBef>
                <a:spcPts val="600"/>
              </a:spcBef>
            </a:pPr>
            <a:r>
              <a:rPr lang="en-GB" sz="1400" dirty="0"/>
              <a:t>Assignments are no longer an issue and are completed in a professional manner and posted using Microsoft Word.</a:t>
            </a:r>
          </a:p>
          <a:p>
            <a:pPr>
              <a:lnSpc>
                <a:spcPct val="100000"/>
              </a:lnSpc>
              <a:spcBef>
                <a:spcPts val="600"/>
              </a:spcBef>
            </a:pPr>
            <a:r>
              <a:rPr lang="en-GB" sz="1400" dirty="0"/>
              <a:t>Microsoft PowerPoint is used to construct presentations in an organised way.</a:t>
            </a:r>
          </a:p>
          <a:p>
            <a:pPr>
              <a:lnSpc>
                <a:spcPct val="100000"/>
              </a:lnSpc>
              <a:spcBef>
                <a:spcPts val="600"/>
              </a:spcBef>
            </a:pPr>
            <a:r>
              <a:rPr lang="en-GB" sz="1400" dirty="0"/>
              <a:t>Moodle is used to access learning materials and submit coursework.</a:t>
            </a:r>
          </a:p>
          <a:p>
            <a:pPr>
              <a:lnSpc>
                <a:spcPct val="100000"/>
              </a:lnSpc>
              <a:spcBef>
                <a:spcPts val="600"/>
              </a:spcBef>
            </a:pPr>
            <a:r>
              <a:rPr lang="en-GB" sz="1400" dirty="0"/>
              <a:t>Microsoft Outlook is used to construct a professional message.</a:t>
            </a:r>
          </a:p>
          <a:p>
            <a:pPr>
              <a:lnSpc>
                <a:spcPct val="100000"/>
              </a:lnSpc>
              <a:spcBef>
                <a:spcPts val="600"/>
              </a:spcBef>
            </a:pPr>
            <a:r>
              <a:rPr lang="en-GB" sz="1400" dirty="0"/>
              <a:t>Using the University Library, academic information can be found and assessed independently.</a:t>
            </a:r>
          </a:p>
          <a:p>
            <a:pPr>
              <a:lnSpc>
                <a:spcPct val="100000"/>
              </a:lnSpc>
            </a:pPr>
            <a:endParaRPr lang="en-GB" sz="1100" dirty="0"/>
          </a:p>
        </p:txBody>
      </p:sp>
    </p:spTree>
    <p:extLst>
      <p:ext uri="{BB962C8B-B14F-4D97-AF65-F5344CB8AC3E}">
        <p14:creationId xmlns:p14="http://schemas.microsoft.com/office/powerpoint/2010/main" val="178193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E231B-C738-7D4A-711F-6644C5408209}"/>
              </a:ext>
            </a:extLst>
          </p:cNvPr>
          <p:cNvSpPr>
            <a:spLocks noGrp="1"/>
          </p:cNvSpPr>
          <p:nvPr>
            <p:ph type="title"/>
          </p:nvPr>
        </p:nvSpPr>
        <p:spPr>
          <a:xfrm>
            <a:off x="1285947" y="1296083"/>
            <a:ext cx="4353325" cy="4265835"/>
          </a:xfrm>
        </p:spPr>
        <p:txBody>
          <a:bodyPr wrap="square" anchor="ctr">
            <a:normAutofit/>
          </a:bodyPr>
          <a:lstStyle/>
          <a:p>
            <a:r>
              <a:rPr lang="en-GB" dirty="0"/>
              <a:t>Conclusion</a:t>
            </a:r>
          </a:p>
        </p:txBody>
      </p:sp>
      <p:sp>
        <p:nvSpPr>
          <p:cNvPr id="3" name="Content Placeholder 2">
            <a:extLst>
              <a:ext uri="{FF2B5EF4-FFF2-40B4-BE49-F238E27FC236}">
                <a16:creationId xmlns:a16="http://schemas.microsoft.com/office/drawing/2014/main" id="{39C6EBD9-52A0-CA3B-AE9B-FE41D658CDF8}"/>
              </a:ext>
            </a:extLst>
          </p:cNvPr>
          <p:cNvSpPr>
            <a:spLocks noGrp="1"/>
          </p:cNvSpPr>
          <p:nvPr>
            <p:ph sz="quarter" idx="13"/>
          </p:nvPr>
        </p:nvSpPr>
        <p:spPr>
          <a:xfrm>
            <a:off x="6535056" y="1296083"/>
            <a:ext cx="5036458" cy="5050288"/>
          </a:xfrm>
        </p:spPr>
        <p:txBody>
          <a:bodyPr anchor="b">
            <a:normAutofit fontScale="92500" lnSpcReduction="20000"/>
          </a:bodyPr>
          <a:lstStyle/>
          <a:p>
            <a:pPr marL="0" indent="0">
              <a:lnSpc>
                <a:spcPct val="100000"/>
              </a:lnSpc>
              <a:spcBef>
                <a:spcPts val="600"/>
              </a:spcBef>
              <a:buNone/>
            </a:pPr>
            <a:r>
              <a:rPr lang="en-GB" sz="1600" b="1" dirty="0"/>
              <a:t>Key Achievements</a:t>
            </a:r>
          </a:p>
          <a:p>
            <a:pPr>
              <a:lnSpc>
                <a:spcPct val="100000"/>
              </a:lnSpc>
              <a:spcBef>
                <a:spcPts val="600"/>
              </a:spcBef>
            </a:pPr>
            <a:r>
              <a:rPr lang="en-GB" sz="1600" dirty="0"/>
              <a:t>Acquired useful experience with Microsoft Outlook, Microsoft Word and PowerPoint, Moodle, the University Digital Library.</a:t>
            </a:r>
          </a:p>
          <a:p>
            <a:pPr>
              <a:lnSpc>
                <a:spcPct val="100000"/>
              </a:lnSpc>
              <a:spcBef>
                <a:spcPts val="600"/>
              </a:spcBef>
            </a:pPr>
            <a:r>
              <a:rPr lang="en-GB" sz="1600" dirty="0"/>
              <a:t>Learned to manage my studies and understand digital communication.</a:t>
            </a:r>
          </a:p>
          <a:p>
            <a:pPr>
              <a:lnSpc>
                <a:spcPct val="100000"/>
              </a:lnSpc>
              <a:spcBef>
                <a:spcPts val="600"/>
              </a:spcBef>
            </a:pPr>
            <a:r>
              <a:rPr lang="en-GB" sz="1600" dirty="0"/>
              <a:t>Became more confident in performing digital activities on my own.</a:t>
            </a:r>
          </a:p>
          <a:p>
            <a:pPr marL="0" indent="0">
              <a:lnSpc>
                <a:spcPct val="100000"/>
              </a:lnSpc>
              <a:spcBef>
                <a:spcPts val="600"/>
              </a:spcBef>
              <a:buNone/>
            </a:pPr>
            <a:r>
              <a:rPr lang="en-GB" sz="1600" b="1" dirty="0"/>
              <a:t>Future Application</a:t>
            </a:r>
          </a:p>
          <a:p>
            <a:pPr>
              <a:lnSpc>
                <a:spcPct val="100000"/>
              </a:lnSpc>
              <a:spcBef>
                <a:spcPts val="600"/>
              </a:spcBef>
            </a:pPr>
            <a:r>
              <a:rPr lang="en-GB" sz="1600" dirty="0"/>
              <a:t>Use skills acquired in this module in subsequent university modules.</a:t>
            </a:r>
          </a:p>
          <a:p>
            <a:pPr>
              <a:lnSpc>
                <a:spcPct val="100000"/>
              </a:lnSpc>
              <a:spcBef>
                <a:spcPts val="600"/>
              </a:spcBef>
            </a:pPr>
            <a:r>
              <a:rPr lang="en-GB" sz="1600" dirty="0"/>
              <a:t>Carry out digital tasks needed to prepare my work to a high standard.</a:t>
            </a:r>
          </a:p>
          <a:p>
            <a:pPr>
              <a:lnSpc>
                <a:spcPct val="100000"/>
              </a:lnSpc>
              <a:spcBef>
                <a:spcPts val="600"/>
              </a:spcBef>
            </a:pPr>
            <a:r>
              <a:rPr lang="en-GB" sz="1600" dirty="0"/>
              <a:t>Develop my skills in research and information literacy.</a:t>
            </a:r>
          </a:p>
          <a:p>
            <a:pPr>
              <a:lnSpc>
                <a:spcPct val="100000"/>
              </a:lnSpc>
              <a:spcBef>
                <a:spcPts val="600"/>
              </a:spcBef>
            </a:pPr>
            <a:r>
              <a:rPr lang="en-GB" sz="1600" dirty="0"/>
              <a:t>Confidently use digital technologies in future jobs.</a:t>
            </a:r>
          </a:p>
          <a:p>
            <a:pPr marL="0" indent="0">
              <a:lnSpc>
                <a:spcPct val="100000"/>
              </a:lnSpc>
              <a:spcBef>
                <a:spcPts val="600"/>
              </a:spcBef>
              <a:buNone/>
            </a:pPr>
            <a:r>
              <a:rPr lang="en-GB" sz="1600" b="1" dirty="0"/>
              <a:t>Final Reflection</a:t>
            </a:r>
          </a:p>
          <a:p>
            <a:pPr>
              <a:lnSpc>
                <a:spcPct val="100000"/>
              </a:lnSpc>
              <a:spcBef>
                <a:spcPts val="600"/>
              </a:spcBef>
            </a:pPr>
            <a:r>
              <a:rPr lang="en-GB" sz="1600" dirty="0"/>
              <a:t>The activities in this module have helped to strengthen my digital skills and this is what the portfolio shows. I have learned to manage my time better, communicate with greater clarity and use digital technology to enhance my learning. I will keep improving my digital skills to help me succeed academically and to help me function in the workplace.</a:t>
            </a:r>
          </a:p>
          <a:p>
            <a:pPr>
              <a:lnSpc>
                <a:spcPct val="100000"/>
              </a:lnSpc>
            </a:pPr>
            <a:endParaRPr lang="en-GB" sz="1100" dirty="0"/>
          </a:p>
        </p:txBody>
      </p:sp>
    </p:spTree>
    <p:extLst>
      <p:ext uri="{BB962C8B-B14F-4D97-AF65-F5344CB8AC3E}">
        <p14:creationId xmlns:p14="http://schemas.microsoft.com/office/powerpoint/2010/main" val="2507679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5F90-209C-CD3D-4F6C-7A158AE8A66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66DF71E-FF7E-F303-034B-42FCBCA9DA4B}"/>
              </a:ext>
            </a:extLst>
          </p:cNvPr>
          <p:cNvSpPr>
            <a:spLocks noGrp="1"/>
          </p:cNvSpPr>
          <p:nvPr>
            <p:ph idx="1"/>
          </p:nvPr>
        </p:nvSpPr>
        <p:spPr/>
        <p:txBody>
          <a:bodyPr>
            <a:normAutofit fontScale="47500" lnSpcReduction="20000"/>
          </a:bodyPr>
          <a:lstStyle/>
          <a:p>
            <a:r>
              <a:rPr lang="en-GB" sz="2900" dirty="0"/>
              <a:t>Association of College and Research Libraries (2016) Framework for Information Literacy for Higher Education. Available at: </a:t>
            </a:r>
            <a:r>
              <a:rPr lang="en-GB" sz="2900" dirty="0">
                <a:hlinkClick r:id="rId2"/>
              </a:rPr>
              <a:t>https://www.ala.org/acrl/standards/ilframework</a:t>
            </a:r>
            <a:r>
              <a:rPr lang="en-GB" sz="2900" dirty="0"/>
              <a:t> (Accessed: 15 July 2026).</a:t>
            </a:r>
          </a:p>
          <a:p>
            <a:r>
              <a:rPr lang="en-GB" sz="2900" dirty="0"/>
              <a:t>British Broadcasting Corporation (2025) BBC News. Available at: </a:t>
            </a:r>
            <a:r>
              <a:rPr lang="en-GB" sz="2900" dirty="0">
                <a:hlinkClick r:id="rId3"/>
              </a:rPr>
              <a:t>https://www.bbc.co.uk/news</a:t>
            </a:r>
            <a:r>
              <a:rPr lang="en-GB" sz="2900" dirty="0"/>
              <a:t> (Accessed: 17 July 2026).</a:t>
            </a:r>
          </a:p>
          <a:p>
            <a:r>
              <a:rPr lang="en-GB" sz="2900" dirty="0"/>
              <a:t>Cottrell, S. (2019) The Study Skills Handbook. 5th </a:t>
            </a:r>
            <a:r>
              <a:rPr lang="en-GB" sz="2900" dirty="0" err="1"/>
              <a:t>edn</a:t>
            </a:r>
            <a:r>
              <a:rPr lang="en-GB" sz="2900" dirty="0"/>
              <a:t>. London: Red Globe Press.</a:t>
            </a:r>
          </a:p>
          <a:p>
            <a:r>
              <a:rPr lang="en-GB" sz="2900" dirty="0"/>
              <a:t>Microsoft (2025a) Microsoft Outlook. Available at: </a:t>
            </a:r>
            <a:r>
              <a:rPr lang="en-GB" sz="2900" dirty="0">
                <a:hlinkClick r:id="rId4"/>
              </a:rPr>
              <a:t>https://www.microsoft.com/en-gb/microsoft-365/outlook/email-and-calendar-software-microsoft-outlook</a:t>
            </a:r>
            <a:r>
              <a:rPr lang="en-GB" sz="2900" dirty="0"/>
              <a:t> (Accessed: 12 July 2026).</a:t>
            </a:r>
          </a:p>
          <a:p>
            <a:r>
              <a:rPr lang="en-GB" sz="2900" dirty="0"/>
              <a:t>Microsoft (2025b) Microsoft PowerPoint. Available at: </a:t>
            </a:r>
            <a:r>
              <a:rPr lang="en-GB" sz="2900" dirty="0">
                <a:hlinkClick r:id="rId5"/>
              </a:rPr>
              <a:t>https://www.microsoft.com/en-gb/microsoft-365/powerpoint</a:t>
            </a:r>
            <a:r>
              <a:rPr lang="en-GB" sz="2900" dirty="0"/>
              <a:t> (Accessed: 18 July 2026).</a:t>
            </a:r>
          </a:p>
          <a:p>
            <a:r>
              <a:rPr lang="en-GB" sz="2900" dirty="0"/>
              <a:t>Microsoft (2025c) Microsoft Word. Available at: </a:t>
            </a:r>
            <a:r>
              <a:rPr lang="en-GB" sz="2900" dirty="0">
                <a:hlinkClick r:id="rId6"/>
              </a:rPr>
              <a:t>https://www.microsoft.com/en-gb/microsoft-365/word</a:t>
            </a:r>
            <a:r>
              <a:rPr lang="en-GB" sz="2900" dirty="0"/>
              <a:t> (Accessed: 14 July 2026).</a:t>
            </a:r>
          </a:p>
          <a:p>
            <a:r>
              <a:rPr lang="en-GB" sz="2900" dirty="0"/>
              <a:t>Moodle (2025) Moodle Learning Platform. Available at: </a:t>
            </a:r>
            <a:r>
              <a:rPr lang="en-GB" sz="2900" dirty="0">
                <a:hlinkClick r:id="rId7"/>
              </a:rPr>
              <a:t>https://moodle.org</a:t>
            </a:r>
            <a:r>
              <a:rPr lang="en-GB" sz="2900" dirty="0"/>
              <a:t> (Accessed: 16 July 2026).</a:t>
            </a:r>
          </a:p>
          <a:p>
            <a:r>
              <a:rPr lang="en-GB" sz="2900" dirty="0"/>
              <a:t>Pears, R. and Shields, G. (2022) Cite Them Right: The Essential Referencing Guide. 12th </a:t>
            </a:r>
            <a:r>
              <a:rPr lang="en-GB" sz="2900" dirty="0" err="1"/>
              <a:t>edn</a:t>
            </a:r>
            <a:r>
              <a:rPr lang="en-GB" sz="2900" dirty="0"/>
              <a:t>. London: Bloomsbury Academic.</a:t>
            </a:r>
          </a:p>
          <a:p>
            <a:r>
              <a:rPr lang="en-GB" sz="2900" dirty="0"/>
              <a:t>The Open University (2025) Being a Digital Student. Available at: https://help.open.ac.uk/being-a-digital-student (Accessed: 19 July 2026).</a:t>
            </a:r>
          </a:p>
          <a:p>
            <a:r>
              <a:rPr lang="en-GB" sz="2900" dirty="0"/>
              <a:t>University of Wales Trinity Saint David (2025) Online Resource Lists. Available at: </a:t>
            </a:r>
            <a:r>
              <a:rPr lang="en-GB" sz="2900" dirty="0">
                <a:hlinkClick r:id="rId8"/>
              </a:rPr>
              <a:t>https://www.uwtsd.ac.uk/library</a:t>
            </a:r>
            <a:r>
              <a:rPr lang="en-GB" sz="2900" dirty="0"/>
              <a:t> (Accessed: 13 July 2026).</a:t>
            </a:r>
          </a:p>
          <a:p>
            <a:r>
              <a:rPr lang="en-GB" sz="2900" dirty="0"/>
              <a:t>University of Wales Trinity Saint David (2025) </a:t>
            </a:r>
            <a:r>
              <a:rPr lang="en-GB" sz="2900" dirty="0" err="1"/>
              <a:t>DigiCentre</a:t>
            </a:r>
            <a:r>
              <a:rPr lang="en-GB" sz="2900" dirty="0"/>
              <a:t>. Available at: https://www.uwtsd.ac.uk/digicentre (Accessed: 18 July 2026).</a:t>
            </a:r>
          </a:p>
          <a:p>
            <a:pPr marL="0" indent="0">
              <a:buNone/>
            </a:pPr>
            <a:endParaRPr lang="en-GB" dirty="0"/>
          </a:p>
        </p:txBody>
      </p:sp>
    </p:spTree>
    <p:extLst>
      <p:ext uri="{BB962C8B-B14F-4D97-AF65-F5344CB8AC3E}">
        <p14:creationId xmlns:p14="http://schemas.microsoft.com/office/powerpoint/2010/main" val="2909850217"/>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docProps/app.xml><?xml version="1.0" encoding="utf-8"?>
<Properties xmlns="http://schemas.openxmlformats.org/officeDocument/2006/extended-properties" xmlns:vt="http://schemas.openxmlformats.org/officeDocument/2006/docPropsVTypes">
  <Template>Archway</Template>
  <TotalTime>39</TotalTime>
  <Words>1779</Words>
  <PresentationFormat>Widescreen</PresentationFormat>
  <Paragraphs>127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Goudy Old Style</vt:lpstr>
      <vt:lpstr>Inter</vt:lpstr>
      <vt:lpstr>Times New Roman</vt:lpstr>
      <vt:lpstr>Archway</vt:lpstr>
      <vt:lpstr>Digital Portfolio Module: Digital Skills 3 (DS3) </vt:lpstr>
      <vt:lpstr>Introduction</vt:lpstr>
      <vt:lpstr>Microsoft Word: Academic Writing and Document Formatting</vt:lpstr>
      <vt:lpstr>Microsoft PowerPoint: Creating Academic Presentations</vt:lpstr>
      <vt:lpstr>Moodle: Managing Online Learning</vt:lpstr>
      <vt:lpstr>Microsoft Outlook: Professional Digital Communication</vt:lpstr>
      <vt:lpstr>University Digital Library: Academic Research Skills</vt:lpstr>
      <vt:lpstr>Reflection on My Digital Skills Development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2026-07-29T14:54:28Z</dcterms:created>
  <dcterms:modified xsi:type="dcterms:W3CDTF">2026-07-29T15:33:59Z</dcterms:modified>
</cp:coreProperties>
</file>