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61" r:id="rId5"/>
    <p:sldId id="258"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FF5050"/>
    <a:srgbClr val="CC0000"/>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p:scale>
          <a:sx n="90" d="100"/>
          <a:sy n="90" d="100"/>
        </p:scale>
        <p:origin x="94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84476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61755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852239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59509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33388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86186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07170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26910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67893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60727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19539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4484306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2.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7.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4.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0" y="2892265"/>
            <a:ext cx="9143999" cy="2074590"/>
          </a:xfrm>
          <a:prstGeom prst="rect">
            <a:avLst/>
          </a:prstGeom>
        </p:spPr>
        <p:txBody>
          <a:bodyPr vert="horz">
            <a:normAutofit fontScale="77500" lnSpcReduction="20000"/>
          </a:bodyPr>
          <a:lstStyle/>
          <a:p>
            <a:pPr algn="ctr">
              <a:spcBef>
                <a:spcPct val="20000"/>
              </a:spcBef>
              <a:buClr>
                <a:prstClr val="white">
                  <a:shade val="95000"/>
                </a:prstClr>
              </a:buClr>
              <a:buSzPct val="65000"/>
              <a:defRPr/>
            </a:pPr>
            <a:r>
              <a:rPr lang="en-GB" sz="4600" dirty="0">
                <a:solidFill>
                  <a:prstClr val="black"/>
                </a:solidFill>
              </a:rPr>
              <a:t>Session </a:t>
            </a:r>
            <a:r>
              <a:rPr lang="en-GB" sz="4600" dirty="0" smtClean="0">
                <a:solidFill>
                  <a:prstClr val="black"/>
                </a:solidFill>
              </a:rPr>
              <a:t>seven </a:t>
            </a:r>
            <a:r>
              <a:rPr lang="en-GB" sz="4600" dirty="0">
                <a:solidFill>
                  <a:prstClr val="black"/>
                </a:solidFill>
              </a:rPr>
              <a:t>– part 1 </a:t>
            </a:r>
          </a:p>
          <a:p>
            <a:pPr algn="ctr">
              <a:spcBef>
                <a:spcPct val="20000"/>
              </a:spcBef>
              <a:buClr>
                <a:prstClr val="white">
                  <a:shade val="95000"/>
                </a:prstClr>
              </a:buClr>
              <a:buSzPct val="65000"/>
              <a:defRPr/>
            </a:pPr>
            <a:r>
              <a:rPr lang="en-GB" sz="3600" dirty="0">
                <a:solidFill>
                  <a:prstClr val="black"/>
                </a:solidFill>
              </a:rPr>
              <a:t>The Roman world of the late-third to fourth century </a:t>
            </a:r>
            <a:r>
              <a:rPr lang="en-GB" sz="3600" dirty="0" smtClean="0">
                <a:solidFill>
                  <a:prstClr val="black"/>
                </a:solidFill>
              </a:rPr>
              <a:t>AD</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4950477" y="3879548"/>
            <a:ext cx="2030991" cy="1986999"/>
          </a:xfrm>
          <a:prstGeom prst="rect">
            <a:avLst/>
          </a:prstGeom>
        </p:spPr>
      </p:pic>
      <p:pic>
        <p:nvPicPr>
          <p:cNvPr id="7" name="Picture 6"/>
          <p:cNvPicPr>
            <a:picLocks noChangeAspect="1"/>
          </p:cNvPicPr>
          <p:nvPr/>
        </p:nvPicPr>
        <p:blipFill>
          <a:blip r:embed="rId3"/>
          <a:stretch>
            <a:fillRect/>
          </a:stretch>
        </p:blipFill>
        <p:spPr>
          <a:xfrm>
            <a:off x="7074044" y="3871535"/>
            <a:ext cx="1976438" cy="2003027"/>
          </a:xfrm>
          <a:prstGeom prst="rect">
            <a:avLst/>
          </a:prstGeom>
        </p:spPr>
      </p:pic>
      <p:pic>
        <p:nvPicPr>
          <p:cNvPr id="8" name="Picture 7"/>
          <p:cNvPicPr>
            <a:picLocks noChangeAspect="1"/>
          </p:cNvPicPr>
          <p:nvPr/>
        </p:nvPicPr>
        <p:blipFill>
          <a:blip r:embed="rId4"/>
          <a:stretch>
            <a:fillRect/>
          </a:stretch>
        </p:blipFill>
        <p:spPr>
          <a:xfrm>
            <a:off x="113339" y="3929560"/>
            <a:ext cx="1823505" cy="2735257"/>
          </a:xfrm>
          <a:prstGeom prst="rect">
            <a:avLst/>
          </a:prstGeom>
        </p:spPr>
      </p:pic>
      <p:pic>
        <p:nvPicPr>
          <p:cNvPr id="9" name="Picture 8"/>
          <p:cNvPicPr>
            <a:picLocks noChangeAspect="1"/>
          </p:cNvPicPr>
          <p:nvPr/>
        </p:nvPicPr>
        <p:blipFill>
          <a:blip r:embed="rId5"/>
          <a:stretch>
            <a:fillRect/>
          </a:stretch>
        </p:blipFill>
        <p:spPr>
          <a:xfrm>
            <a:off x="2019233" y="3879548"/>
            <a:ext cx="2794728" cy="1863152"/>
          </a:xfrm>
          <a:prstGeom prst="rect">
            <a:avLst/>
          </a:prstGeom>
        </p:spPr>
      </p:pic>
    </p:spTree>
    <p:extLst>
      <p:ext uri="{BB962C8B-B14F-4D97-AF65-F5344CB8AC3E}">
        <p14:creationId xmlns:p14="http://schemas.microsoft.com/office/powerpoint/2010/main" val="10350730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3518"/>
            <a:ext cx="5642264" cy="6764482"/>
          </a:xfrm>
        </p:spPr>
        <p:txBody>
          <a:bodyPr>
            <a:normAutofit fontScale="92500" lnSpcReduction="10000"/>
          </a:bodyPr>
          <a:lstStyle/>
          <a:p>
            <a:r>
              <a:rPr lang="en-GB" sz="2600" dirty="0" smtClean="0">
                <a:solidFill>
                  <a:schemeClr val="bg1"/>
                </a:solidFill>
              </a:rPr>
              <a:t>Accession of Diocletian often hailed as transition from “military anarchy” (AD 235-284/5) to the “Dominate”.</a:t>
            </a:r>
          </a:p>
          <a:p>
            <a:endParaRPr lang="en-GB" sz="1100" dirty="0">
              <a:solidFill>
                <a:schemeClr val="bg1"/>
              </a:solidFill>
            </a:endParaRPr>
          </a:p>
          <a:p>
            <a:r>
              <a:rPr lang="en-GB" sz="2600" dirty="0" smtClean="0">
                <a:solidFill>
                  <a:schemeClr val="bg1"/>
                </a:solidFill>
              </a:rPr>
              <a:t>Absolutist monarchy, expanded army and bureaucracy, and more oppressive tax regime. </a:t>
            </a:r>
          </a:p>
          <a:p>
            <a:endParaRPr lang="en-GB" sz="1100" dirty="0">
              <a:solidFill>
                <a:schemeClr val="bg1"/>
              </a:solidFill>
            </a:endParaRPr>
          </a:p>
          <a:p>
            <a:r>
              <a:rPr lang="en-GB" sz="2600" i="1" dirty="0" smtClean="0">
                <a:solidFill>
                  <a:schemeClr val="bg1"/>
                </a:solidFill>
              </a:rPr>
              <a:t>Dominus </a:t>
            </a:r>
            <a:r>
              <a:rPr lang="en-GB" sz="2600" dirty="0" smtClean="0">
                <a:solidFill>
                  <a:schemeClr val="bg1"/>
                </a:solidFill>
              </a:rPr>
              <a:t>– lord/master – </a:t>
            </a:r>
            <a:r>
              <a:rPr lang="en-GB" sz="2600" i="1" dirty="0" err="1" smtClean="0">
                <a:solidFill>
                  <a:schemeClr val="bg1"/>
                </a:solidFill>
              </a:rPr>
              <a:t>Principatus</a:t>
            </a:r>
            <a:r>
              <a:rPr lang="en-GB" sz="2600" i="1" dirty="0" smtClean="0">
                <a:solidFill>
                  <a:schemeClr val="bg1"/>
                </a:solidFill>
              </a:rPr>
              <a:t> </a:t>
            </a:r>
            <a:r>
              <a:rPr lang="en-GB" sz="2600" dirty="0" smtClean="0">
                <a:solidFill>
                  <a:schemeClr val="bg1"/>
                </a:solidFill>
              </a:rPr>
              <a:t>– pre-eminence/first-place.</a:t>
            </a:r>
          </a:p>
          <a:p>
            <a:pPr marL="0" indent="0">
              <a:buNone/>
            </a:pPr>
            <a:endParaRPr lang="en-GB" sz="1100" i="1" dirty="0">
              <a:solidFill>
                <a:schemeClr val="bg1"/>
              </a:solidFill>
            </a:endParaRPr>
          </a:p>
          <a:p>
            <a:pPr marL="0" indent="0">
              <a:buNone/>
            </a:pPr>
            <a:r>
              <a:rPr lang="en-GB" sz="2600" dirty="0" smtClean="0">
                <a:solidFill>
                  <a:schemeClr val="bg1"/>
                </a:solidFill>
              </a:rPr>
              <a:t>“Capitoline Zeus took pity at last on the human race and gave lordship of all the earth and the sea to godlike Diocletian. He extinguished the memory of former griefs for any still suffering in grim bonds in a lightless place.” – </a:t>
            </a:r>
            <a:r>
              <a:rPr lang="en-GB" sz="2600" b="1" i="1" dirty="0" smtClean="0">
                <a:solidFill>
                  <a:schemeClr val="bg1"/>
                </a:solidFill>
              </a:rPr>
              <a:t>P. Oxy. </a:t>
            </a:r>
            <a:r>
              <a:rPr lang="en-GB" sz="2600" b="1" dirty="0" smtClean="0">
                <a:solidFill>
                  <a:schemeClr val="bg1"/>
                </a:solidFill>
              </a:rPr>
              <a:t>LXIII. 4352</a:t>
            </a:r>
            <a:r>
              <a:rPr lang="en-GB" sz="2600" dirty="0" smtClean="0">
                <a:solidFill>
                  <a:schemeClr val="bg1"/>
                </a:solidFill>
              </a:rPr>
              <a:t>. (performed at Capitoline games at </a:t>
            </a:r>
            <a:r>
              <a:rPr lang="en-GB" sz="2600" dirty="0" err="1" smtClean="0">
                <a:solidFill>
                  <a:schemeClr val="bg1"/>
                </a:solidFill>
              </a:rPr>
              <a:t>Oxyrhynchus</a:t>
            </a:r>
            <a:r>
              <a:rPr lang="en-GB" sz="2600" dirty="0" smtClean="0">
                <a:solidFill>
                  <a:schemeClr val="bg1"/>
                </a:solidFill>
              </a:rPr>
              <a:t> – summer AD 285).  </a:t>
            </a:r>
            <a:endParaRPr lang="en-GB" sz="2600" dirty="0">
              <a:solidFill>
                <a:schemeClr val="bg1"/>
              </a:solidFill>
            </a:endParaRPr>
          </a:p>
        </p:txBody>
      </p:sp>
      <p:sp>
        <p:nvSpPr>
          <p:cNvPr id="4" name="Content Placeholder 2"/>
          <p:cNvSpPr txBox="1">
            <a:spLocks/>
          </p:cNvSpPr>
          <p:nvPr/>
        </p:nvSpPr>
        <p:spPr>
          <a:xfrm>
            <a:off x="5642264" y="93518"/>
            <a:ext cx="3418609" cy="6764481"/>
          </a:xfrm>
          <a:prstGeom prst="rect">
            <a:avLst/>
          </a:prstGeom>
          <a:solidFill>
            <a:schemeClr val="accent2">
              <a:lumMod val="40000"/>
              <a:lumOff val="60000"/>
            </a:schemeClr>
          </a:solidFill>
        </p:spPr>
        <p:txBody>
          <a:bodyPr vert="horz">
            <a:normAutofit fontScale="6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5800" b="1" dirty="0" smtClean="0">
                <a:solidFill>
                  <a:schemeClr val="bg1"/>
                </a:solidFill>
              </a:rPr>
              <a:t>Sources</a:t>
            </a:r>
          </a:p>
          <a:p>
            <a:r>
              <a:rPr lang="en-GB" b="1" dirty="0" smtClean="0">
                <a:solidFill>
                  <a:schemeClr val="bg1"/>
                </a:solidFill>
              </a:rPr>
              <a:t>Eusebius of Caesarea </a:t>
            </a:r>
            <a:r>
              <a:rPr lang="en-GB" dirty="0" smtClean="0">
                <a:solidFill>
                  <a:schemeClr val="bg1"/>
                </a:solidFill>
              </a:rPr>
              <a:t>(AD 263-339) – </a:t>
            </a:r>
            <a:r>
              <a:rPr lang="en-GB" i="1" dirty="0" smtClean="0">
                <a:solidFill>
                  <a:schemeClr val="bg1"/>
                </a:solidFill>
              </a:rPr>
              <a:t>Life of Constantine </a:t>
            </a:r>
            <a:r>
              <a:rPr lang="en-GB" dirty="0" smtClean="0">
                <a:solidFill>
                  <a:schemeClr val="bg1"/>
                </a:solidFill>
              </a:rPr>
              <a:t>and </a:t>
            </a:r>
            <a:r>
              <a:rPr lang="en-GB" i="1" dirty="0" smtClean="0">
                <a:solidFill>
                  <a:schemeClr val="bg1"/>
                </a:solidFill>
              </a:rPr>
              <a:t>Church Histories </a:t>
            </a:r>
            <a:r>
              <a:rPr lang="en-GB" dirty="0" smtClean="0">
                <a:solidFill>
                  <a:schemeClr val="bg1"/>
                </a:solidFill>
              </a:rPr>
              <a:t>(among others).</a:t>
            </a:r>
          </a:p>
          <a:p>
            <a:endParaRPr lang="en-GB" sz="300" dirty="0" smtClean="0">
              <a:solidFill>
                <a:schemeClr val="bg1"/>
              </a:solidFill>
            </a:endParaRPr>
          </a:p>
          <a:p>
            <a:r>
              <a:rPr lang="en-GB" b="1" dirty="0" err="1" smtClean="0">
                <a:solidFill>
                  <a:schemeClr val="bg1"/>
                </a:solidFill>
              </a:rPr>
              <a:t>Lactantius</a:t>
            </a:r>
            <a:r>
              <a:rPr lang="en-GB" dirty="0" smtClean="0">
                <a:solidFill>
                  <a:schemeClr val="bg1"/>
                </a:solidFill>
              </a:rPr>
              <a:t> (c. AD 240-320) – </a:t>
            </a:r>
            <a:r>
              <a:rPr lang="en-GB" i="1" dirty="0" smtClean="0">
                <a:solidFill>
                  <a:schemeClr val="bg1"/>
                </a:solidFill>
              </a:rPr>
              <a:t>Divine Institutes </a:t>
            </a:r>
            <a:r>
              <a:rPr lang="en-GB" dirty="0" smtClean="0">
                <a:solidFill>
                  <a:schemeClr val="bg1"/>
                </a:solidFill>
              </a:rPr>
              <a:t>and </a:t>
            </a:r>
            <a:r>
              <a:rPr lang="en-GB" i="1" dirty="0" smtClean="0">
                <a:solidFill>
                  <a:schemeClr val="bg1"/>
                </a:solidFill>
              </a:rPr>
              <a:t>On the Manner in which the Persecutors Died</a:t>
            </a:r>
            <a:r>
              <a:rPr lang="en-GB" dirty="0" smtClean="0">
                <a:solidFill>
                  <a:schemeClr val="bg1"/>
                </a:solidFill>
              </a:rPr>
              <a:t> (among others) – tutor to </a:t>
            </a:r>
            <a:r>
              <a:rPr lang="en-GB" dirty="0" err="1" smtClean="0">
                <a:solidFill>
                  <a:schemeClr val="bg1"/>
                </a:solidFill>
              </a:rPr>
              <a:t>Crispus</a:t>
            </a:r>
            <a:r>
              <a:rPr lang="en-GB" dirty="0" smtClean="0">
                <a:solidFill>
                  <a:schemeClr val="bg1"/>
                </a:solidFill>
              </a:rPr>
              <a:t>.</a:t>
            </a:r>
          </a:p>
          <a:p>
            <a:endParaRPr lang="en-GB" sz="300" dirty="0" smtClean="0">
              <a:solidFill>
                <a:schemeClr val="bg1"/>
              </a:solidFill>
            </a:endParaRPr>
          </a:p>
          <a:p>
            <a:r>
              <a:rPr lang="en-GB" b="1" dirty="0" smtClean="0">
                <a:solidFill>
                  <a:schemeClr val="bg1"/>
                </a:solidFill>
              </a:rPr>
              <a:t>Flavius Eutropius </a:t>
            </a:r>
            <a:r>
              <a:rPr lang="en-GB" dirty="0" smtClean="0">
                <a:solidFill>
                  <a:schemeClr val="bg1"/>
                </a:solidFill>
              </a:rPr>
              <a:t>(latter half of fourth century AD) - </a:t>
            </a:r>
            <a:r>
              <a:rPr lang="en-GB" i="1" dirty="0" err="1" smtClean="0">
                <a:solidFill>
                  <a:schemeClr val="bg1"/>
                </a:solidFill>
              </a:rPr>
              <a:t>Breviarium</a:t>
            </a:r>
            <a:r>
              <a:rPr lang="en-GB" i="1" dirty="0" smtClean="0">
                <a:solidFill>
                  <a:schemeClr val="bg1"/>
                </a:solidFill>
              </a:rPr>
              <a:t> </a:t>
            </a:r>
            <a:r>
              <a:rPr lang="en-GB" i="1" dirty="0" err="1" smtClean="0">
                <a:solidFill>
                  <a:schemeClr val="bg1"/>
                </a:solidFill>
              </a:rPr>
              <a:t>historiae</a:t>
            </a:r>
            <a:r>
              <a:rPr lang="en-GB" i="1" dirty="0" smtClean="0">
                <a:solidFill>
                  <a:schemeClr val="bg1"/>
                </a:solidFill>
              </a:rPr>
              <a:t> </a:t>
            </a:r>
            <a:r>
              <a:rPr lang="en-GB" i="1" dirty="0" err="1" smtClean="0">
                <a:solidFill>
                  <a:schemeClr val="bg1"/>
                </a:solidFill>
              </a:rPr>
              <a:t>Romanae</a:t>
            </a:r>
            <a:r>
              <a:rPr lang="en-GB" dirty="0" smtClean="0">
                <a:solidFill>
                  <a:schemeClr val="bg1"/>
                </a:solidFill>
              </a:rPr>
              <a:t> (</a:t>
            </a:r>
            <a:r>
              <a:rPr lang="en-GB" i="1" dirty="0" smtClean="0">
                <a:solidFill>
                  <a:schemeClr val="bg1"/>
                </a:solidFill>
              </a:rPr>
              <a:t>Abridgement of Roman History</a:t>
            </a:r>
            <a:r>
              <a:rPr lang="en-GB" dirty="0" smtClean="0">
                <a:solidFill>
                  <a:schemeClr val="bg1"/>
                </a:solidFill>
              </a:rPr>
              <a:t>).</a:t>
            </a:r>
          </a:p>
          <a:p>
            <a:endParaRPr lang="en-GB" sz="300" dirty="0" smtClean="0">
              <a:solidFill>
                <a:schemeClr val="bg1"/>
              </a:solidFill>
            </a:endParaRPr>
          </a:p>
          <a:p>
            <a:r>
              <a:rPr lang="en-GB" b="1" dirty="0" smtClean="0">
                <a:solidFill>
                  <a:schemeClr val="bg1"/>
                </a:solidFill>
              </a:rPr>
              <a:t>Zosimus</a:t>
            </a:r>
            <a:r>
              <a:rPr lang="en-GB" dirty="0" smtClean="0">
                <a:solidFill>
                  <a:schemeClr val="bg1"/>
                </a:solidFill>
              </a:rPr>
              <a:t> (c. late fifth – early sixth centuries AD) – </a:t>
            </a:r>
            <a:r>
              <a:rPr lang="en-GB" i="1" dirty="0" smtClean="0">
                <a:solidFill>
                  <a:schemeClr val="bg1"/>
                </a:solidFill>
              </a:rPr>
              <a:t>New History</a:t>
            </a:r>
            <a:r>
              <a:rPr lang="en-GB" dirty="0" smtClean="0">
                <a:solidFill>
                  <a:schemeClr val="bg1"/>
                </a:solidFill>
              </a:rPr>
              <a:t>, utilises earlier sources, </a:t>
            </a:r>
            <a:r>
              <a:rPr lang="en-GB" dirty="0" err="1" smtClean="0">
                <a:solidFill>
                  <a:schemeClr val="bg1"/>
                </a:solidFill>
              </a:rPr>
              <a:t>Dexippus</a:t>
            </a:r>
            <a:r>
              <a:rPr lang="en-GB" dirty="0" smtClean="0">
                <a:solidFill>
                  <a:schemeClr val="bg1"/>
                </a:solidFill>
              </a:rPr>
              <a:t>, </a:t>
            </a:r>
            <a:r>
              <a:rPr lang="en-GB" dirty="0" err="1" smtClean="0">
                <a:solidFill>
                  <a:schemeClr val="bg1"/>
                </a:solidFill>
              </a:rPr>
              <a:t>Eunapius</a:t>
            </a:r>
            <a:r>
              <a:rPr lang="en-GB" dirty="0" smtClean="0">
                <a:solidFill>
                  <a:schemeClr val="bg1"/>
                </a:solidFill>
              </a:rPr>
              <a:t>, Olympiodorus.  </a:t>
            </a:r>
          </a:p>
          <a:p>
            <a:endParaRPr lang="en-GB" sz="300" dirty="0" smtClean="0">
              <a:solidFill>
                <a:schemeClr val="bg1"/>
              </a:solidFill>
            </a:endParaRPr>
          </a:p>
          <a:p>
            <a:r>
              <a:rPr lang="en-GB" b="1" dirty="0" smtClean="0">
                <a:solidFill>
                  <a:schemeClr val="bg1"/>
                </a:solidFill>
              </a:rPr>
              <a:t>Latin Panegyrics </a:t>
            </a:r>
            <a:r>
              <a:rPr lang="en-GB" dirty="0" smtClean="0">
                <a:solidFill>
                  <a:schemeClr val="bg1"/>
                </a:solidFill>
              </a:rPr>
              <a:t>– most of 12 speeches in collection date from late third century to AD 389 – survive in a medieval manuscript from Mainz. </a:t>
            </a:r>
            <a:endParaRPr lang="en-GB" dirty="0">
              <a:solidFill>
                <a:schemeClr val="bg1"/>
              </a:solidFill>
            </a:endParaRPr>
          </a:p>
        </p:txBody>
      </p:sp>
    </p:spTree>
    <p:extLst>
      <p:ext uri="{BB962C8B-B14F-4D97-AF65-F5344CB8AC3E}">
        <p14:creationId xmlns:p14="http://schemas.microsoft.com/office/powerpoint/2010/main" val="33978589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Diocletian </a:t>
            </a:r>
            <a:endParaRPr lang="en-GB" b="1" dirty="0">
              <a:solidFill>
                <a:schemeClr val="bg1"/>
              </a:solidFill>
            </a:endParaRPr>
          </a:p>
        </p:txBody>
      </p:sp>
      <p:sp>
        <p:nvSpPr>
          <p:cNvPr id="4" name="Content Placeholder 3"/>
          <p:cNvSpPr>
            <a:spLocks noGrp="1"/>
          </p:cNvSpPr>
          <p:nvPr>
            <p:ph sz="half" idx="1"/>
          </p:nvPr>
        </p:nvSpPr>
        <p:spPr>
          <a:xfrm>
            <a:off x="251520" y="1600200"/>
            <a:ext cx="4244280" cy="4853136"/>
          </a:xfrm>
        </p:spPr>
        <p:txBody>
          <a:bodyPr>
            <a:normAutofit/>
          </a:bodyPr>
          <a:lstStyle/>
          <a:p>
            <a:r>
              <a:rPr lang="en-GB" dirty="0" smtClean="0">
                <a:solidFill>
                  <a:schemeClr val="bg1"/>
                </a:solidFill>
              </a:rPr>
              <a:t>C. </a:t>
            </a:r>
            <a:r>
              <a:rPr lang="en-GB" dirty="0" err="1" smtClean="0">
                <a:solidFill>
                  <a:schemeClr val="bg1"/>
                </a:solidFill>
              </a:rPr>
              <a:t>Valerius</a:t>
            </a:r>
            <a:r>
              <a:rPr lang="en-GB" dirty="0" smtClean="0">
                <a:solidFill>
                  <a:schemeClr val="bg1"/>
                </a:solidFill>
              </a:rPr>
              <a:t> </a:t>
            </a:r>
            <a:r>
              <a:rPr lang="en-GB" dirty="0" err="1" smtClean="0">
                <a:solidFill>
                  <a:schemeClr val="bg1"/>
                </a:solidFill>
              </a:rPr>
              <a:t>Diocles</a:t>
            </a:r>
            <a:r>
              <a:rPr lang="en-GB" dirty="0" smtClean="0">
                <a:solidFill>
                  <a:schemeClr val="bg1"/>
                </a:solidFill>
              </a:rPr>
              <a:t> – proclaimed Augustus after murder of </a:t>
            </a:r>
            <a:r>
              <a:rPr lang="en-GB" dirty="0" err="1" smtClean="0">
                <a:solidFill>
                  <a:schemeClr val="bg1"/>
                </a:solidFill>
              </a:rPr>
              <a:t>Numerianus</a:t>
            </a:r>
            <a:r>
              <a:rPr lang="en-GB" dirty="0" smtClean="0">
                <a:solidFill>
                  <a:schemeClr val="bg1"/>
                </a:solidFill>
              </a:rPr>
              <a:t>.</a:t>
            </a:r>
          </a:p>
          <a:p>
            <a:endParaRPr lang="en-GB" sz="1000" dirty="0">
              <a:solidFill>
                <a:schemeClr val="bg1"/>
              </a:solidFill>
            </a:endParaRPr>
          </a:p>
          <a:p>
            <a:r>
              <a:rPr lang="en-GB" dirty="0" smtClean="0">
                <a:solidFill>
                  <a:schemeClr val="bg1"/>
                </a:solidFill>
              </a:rPr>
              <a:t>M. Aurelius C. </a:t>
            </a:r>
            <a:r>
              <a:rPr lang="en-GB" dirty="0" err="1" smtClean="0">
                <a:solidFill>
                  <a:schemeClr val="bg1"/>
                </a:solidFill>
              </a:rPr>
              <a:t>Valerius</a:t>
            </a:r>
            <a:r>
              <a:rPr lang="en-GB" dirty="0" smtClean="0">
                <a:solidFill>
                  <a:schemeClr val="bg1"/>
                </a:solidFill>
              </a:rPr>
              <a:t> </a:t>
            </a:r>
            <a:r>
              <a:rPr lang="en-GB" dirty="0" err="1" smtClean="0">
                <a:solidFill>
                  <a:schemeClr val="bg1"/>
                </a:solidFill>
              </a:rPr>
              <a:t>Diocletianus</a:t>
            </a:r>
            <a:r>
              <a:rPr lang="en-GB" dirty="0" smtClean="0">
                <a:solidFill>
                  <a:schemeClr val="bg1"/>
                </a:solidFill>
              </a:rPr>
              <a:t>.</a:t>
            </a:r>
          </a:p>
          <a:p>
            <a:endParaRPr lang="en-GB" sz="1000" dirty="0">
              <a:solidFill>
                <a:schemeClr val="bg1"/>
              </a:solidFill>
            </a:endParaRPr>
          </a:p>
          <a:p>
            <a:r>
              <a:rPr lang="en-GB" dirty="0" smtClean="0">
                <a:solidFill>
                  <a:schemeClr val="bg1"/>
                </a:solidFill>
              </a:rPr>
              <a:t>Kills </a:t>
            </a:r>
            <a:r>
              <a:rPr lang="en-GB" dirty="0" err="1" smtClean="0">
                <a:solidFill>
                  <a:schemeClr val="bg1"/>
                </a:solidFill>
              </a:rPr>
              <a:t>Aper</a:t>
            </a:r>
            <a:r>
              <a:rPr lang="en-GB" dirty="0" smtClean="0">
                <a:solidFill>
                  <a:schemeClr val="bg1"/>
                </a:solidFill>
              </a:rPr>
              <a:t> with this bear hands.</a:t>
            </a:r>
          </a:p>
          <a:p>
            <a:endParaRPr lang="en-GB" sz="1000" dirty="0">
              <a:solidFill>
                <a:schemeClr val="bg1"/>
              </a:solidFill>
            </a:endParaRPr>
          </a:p>
          <a:p>
            <a:r>
              <a:rPr lang="en-GB" dirty="0" smtClean="0">
                <a:solidFill>
                  <a:schemeClr val="bg1"/>
                </a:solidFill>
              </a:rPr>
              <a:t>Battles </a:t>
            </a:r>
            <a:r>
              <a:rPr lang="en-GB" dirty="0" err="1" smtClean="0">
                <a:solidFill>
                  <a:schemeClr val="bg1"/>
                </a:solidFill>
              </a:rPr>
              <a:t>Carinus</a:t>
            </a:r>
            <a:r>
              <a:rPr lang="en-GB" dirty="0" smtClean="0">
                <a:solidFill>
                  <a:schemeClr val="bg1"/>
                </a:solidFill>
              </a:rPr>
              <a:t> near river </a:t>
            </a:r>
            <a:r>
              <a:rPr lang="en-GB" dirty="0" err="1" smtClean="0">
                <a:solidFill>
                  <a:schemeClr val="bg1"/>
                </a:solidFill>
              </a:rPr>
              <a:t>Margus</a:t>
            </a:r>
            <a:r>
              <a:rPr lang="en-GB" dirty="0" smtClean="0">
                <a:solidFill>
                  <a:schemeClr val="bg1"/>
                </a:solidFill>
              </a:rPr>
              <a:t> (Moesia).</a:t>
            </a:r>
            <a:endParaRPr lang="en-GB" dirty="0">
              <a:solidFill>
                <a:schemeClr val="bg1"/>
              </a:solidFill>
            </a:endParaRPr>
          </a:p>
        </p:txBody>
      </p:sp>
      <p:sp>
        <p:nvSpPr>
          <p:cNvPr id="5" name="Content Placeholder 4"/>
          <p:cNvSpPr>
            <a:spLocks noGrp="1"/>
          </p:cNvSpPr>
          <p:nvPr>
            <p:ph sz="half" idx="2"/>
          </p:nvPr>
        </p:nvSpPr>
        <p:spPr>
          <a:xfrm>
            <a:off x="4743805" y="5417840"/>
            <a:ext cx="4388296" cy="1440160"/>
          </a:xfrm>
        </p:spPr>
        <p:txBody>
          <a:bodyPr>
            <a:normAutofit/>
          </a:bodyPr>
          <a:lstStyle/>
          <a:p>
            <a:r>
              <a:rPr lang="en-GB" dirty="0" smtClean="0">
                <a:solidFill>
                  <a:schemeClr val="bg1"/>
                </a:solidFill>
              </a:rPr>
              <a:t>Reign 20</a:t>
            </a:r>
            <a:r>
              <a:rPr lang="en-GB" baseline="30000" dirty="0" smtClean="0">
                <a:solidFill>
                  <a:schemeClr val="bg1"/>
                </a:solidFill>
              </a:rPr>
              <a:t>th</a:t>
            </a:r>
            <a:r>
              <a:rPr lang="en-GB" dirty="0" smtClean="0">
                <a:solidFill>
                  <a:schemeClr val="bg1"/>
                </a:solidFill>
              </a:rPr>
              <a:t> November AD 284 – retires 1</a:t>
            </a:r>
            <a:r>
              <a:rPr lang="en-GB" baseline="30000" dirty="0" smtClean="0">
                <a:solidFill>
                  <a:schemeClr val="bg1"/>
                </a:solidFill>
              </a:rPr>
              <a:t>st</a:t>
            </a:r>
            <a:r>
              <a:rPr lang="en-GB" dirty="0" smtClean="0">
                <a:solidFill>
                  <a:schemeClr val="bg1"/>
                </a:solidFill>
              </a:rPr>
              <a:t> of May 305, dies 310.</a:t>
            </a:r>
            <a:endParaRPr lang="en-GB" dirty="0">
              <a:solidFill>
                <a:schemeClr val="bg1"/>
              </a:solidFill>
            </a:endParaRPr>
          </a:p>
        </p:txBody>
      </p:sp>
      <p:pic>
        <p:nvPicPr>
          <p:cNvPr id="1026" name="Picture 2" descr="C:\Users\Matt\Downloads\diocletia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32040" y="1700808"/>
            <a:ext cx="3816424" cy="352839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155864" y="1278082"/>
            <a:ext cx="8853053" cy="5579918"/>
          </a:xfrm>
          <a:prstGeom prst="rect">
            <a:avLst/>
          </a:prstGeom>
          <a:solidFill>
            <a:schemeClr val="accent5">
              <a:lumMod val="75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a:buFont typeface="Wingdings 2"/>
              <a:buNone/>
            </a:pPr>
            <a:r>
              <a:rPr lang="en-GB" dirty="0" smtClean="0">
                <a:solidFill>
                  <a:schemeClr val="bg1"/>
                </a:solidFill>
              </a:rPr>
              <a:t>“Diocletian was of a crafty disposition, with much sagacity, and keen penetration. He was willing to gratify his own disposition to cruelty in such a way as to throw the odium upon others; he was however a very active and able prince. </a:t>
            </a:r>
            <a:r>
              <a:rPr lang="en-GB" b="1" dirty="0" smtClean="0">
                <a:solidFill>
                  <a:schemeClr val="bg1"/>
                </a:solidFill>
              </a:rPr>
              <a:t>He was the first that introduced into the Roman empire a ceremony suited rather to royal usages than to Roman liberty</a:t>
            </a:r>
            <a:r>
              <a:rPr lang="en-GB" dirty="0" smtClean="0">
                <a:solidFill>
                  <a:schemeClr val="bg1"/>
                </a:solidFill>
              </a:rPr>
              <a:t>, giving orders that he should be </a:t>
            </a:r>
            <a:r>
              <a:rPr lang="en-GB" b="1" dirty="0" smtClean="0">
                <a:solidFill>
                  <a:schemeClr val="bg1"/>
                </a:solidFill>
              </a:rPr>
              <a:t>adored</a:t>
            </a:r>
            <a:r>
              <a:rPr lang="en-GB" dirty="0" smtClean="0">
                <a:solidFill>
                  <a:schemeClr val="bg1"/>
                </a:solidFill>
              </a:rPr>
              <a:t>, whereas all emperors before him were only </a:t>
            </a:r>
            <a:r>
              <a:rPr lang="en-GB" b="1" dirty="0" smtClean="0">
                <a:solidFill>
                  <a:schemeClr val="bg1"/>
                </a:solidFill>
              </a:rPr>
              <a:t>saluted</a:t>
            </a:r>
            <a:r>
              <a:rPr lang="en-GB" dirty="0" smtClean="0">
                <a:solidFill>
                  <a:schemeClr val="bg1"/>
                </a:solidFill>
              </a:rPr>
              <a:t>. He put ornaments of precious stones on his dress and shoes, when the imperial distinction had previously been only in the purple robe, the rest of the habit being the same as that of other men.” </a:t>
            </a:r>
            <a:r>
              <a:rPr lang="en-GB" b="1" dirty="0" smtClean="0">
                <a:solidFill>
                  <a:schemeClr val="bg1"/>
                </a:solidFill>
              </a:rPr>
              <a:t>Eutropius 9.26</a:t>
            </a:r>
            <a:r>
              <a:rPr lang="en-GB" dirty="0" smtClean="0">
                <a:solidFill>
                  <a:schemeClr val="bg1"/>
                </a:solidFill>
              </a:rPr>
              <a:t>.</a:t>
            </a:r>
          </a:p>
          <a:p>
            <a:pPr marL="0" indent="0">
              <a:buFont typeface="Wingdings 2"/>
              <a:buNone/>
            </a:pPr>
            <a:endParaRPr lang="en-GB" sz="800" dirty="0" smtClean="0">
              <a:solidFill>
                <a:schemeClr val="bg1"/>
              </a:solidFill>
            </a:endParaRPr>
          </a:p>
          <a:p>
            <a:r>
              <a:rPr lang="en-GB" dirty="0" smtClean="0">
                <a:solidFill>
                  <a:schemeClr val="bg1"/>
                </a:solidFill>
              </a:rPr>
              <a:t>“orientalising” despotism? – Persian influence? </a:t>
            </a:r>
            <a:endParaRPr lang="en-GB" dirty="0">
              <a:solidFill>
                <a:schemeClr val="bg1"/>
              </a:solidFill>
            </a:endParaRPr>
          </a:p>
        </p:txBody>
      </p:sp>
    </p:spTree>
    <p:extLst>
      <p:ext uri="{BB962C8B-B14F-4D97-AF65-F5344CB8AC3E}">
        <p14:creationId xmlns:p14="http://schemas.microsoft.com/office/powerpoint/2010/main" val="16152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Matt\Downloads\Tetrarchy map.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332656"/>
            <a:ext cx="8352928" cy="6192688"/>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Matt\Downloads\constantius chloru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384718"/>
            <a:ext cx="1008112" cy="127347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Matt\Downloads\Musée_Saint-Raymond_-_Maximien_Hercule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4653136"/>
            <a:ext cx="957895" cy="127719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Matt\Downloads\diocletian.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40352" y="5192503"/>
            <a:ext cx="1008112" cy="1323780"/>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Matt\Downloads\Galerius.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92755" y="2348880"/>
            <a:ext cx="957894" cy="127719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454780" y="5978674"/>
            <a:ext cx="2927711" cy="738664"/>
          </a:xfrm>
          <a:prstGeom prst="rect">
            <a:avLst/>
          </a:prstGeom>
          <a:solidFill>
            <a:schemeClr val="accent4">
              <a:lumMod val="60000"/>
              <a:lumOff val="40000"/>
            </a:schemeClr>
          </a:solidFill>
        </p:spPr>
        <p:txBody>
          <a:bodyPr wrap="square">
            <a:spAutoFit/>
          </a:bodyPr>
          <a:lstStyle/>
          <a:p>
            <a:r>
              <a:rPr lang="en-GB" sz="1400" dirty="0" smtClean="0">
                <a:solidFill>
                  <a:schemeClr val="bg1"/>
                </a:solidFill>
              </a:rPr>
              <a:t>Aurelius </a:t>
            </a:r>
            <a:r>
              <a:rPr lang="en-GB" sz="1400" dirty="0" err="1" smtClean="0">
                <a:solidFill>
                  <a:schemeClr val="bg1"/>
                </a:solidFill>
              </a:rPr>
              <a:t>Maximianus</a:t>
            </a:r>
            <a:r>
              <a:rPr lang="en-GB" sz="1400" dirty="0" smtClean="0">
                <a:solidFill>
                  <a:schemeClr val="bg1"/>
                </a:solidFill>
              </a:rPr>
              <a:t> appointed Caesar in July AD 285, becomes Augustus in April/May 286.</a:t>
            </a:r>
            <a:endParaRPr lang="en-GB" sz="1400" dirty="0">
              <a:solidFill>
                <a:schemeClr val="bg1"/>
              </a:solidFill>
            </a:endParaRPr>
          </a:p>
        </p:txBody>
      </p:sp>
      <p:sp>
        <p:nvSpPr>
          <p:cNvPr id="3" name="Rectangle 2"/>
          <p:cNvSpPr/>
          <p:nvPr/>
        </p:nvSpPr>
        <p:spPr>
          <a:xfrm>
            <a:off x="72737" y="140662"/>
            <a:ext cx="2195007" cy="738664"/>
          </a:xfrm>
          <a:prstGeom prst="rect">
            <a:avLst/>
          </a:prstGeom>
          <a:solidFill>
            <a:srgbClr val="FFCC00"/>
          </a:solidFill>
        </p:spPr>
        <p:txBody>
          <a:bodyPr wrap="square">
            <a:spAutoFit/>
          </a:bodyPr>
          <a:lstStyle/>
          <a:p>
            <a:r>
              <a:rPr lang="en-GB" sz="1400" dirty="0" smtClean="0">
                <a:solidFill>
                  <a:schemeClr val="bg1"/>
                </a:solidFill>
              </a:rPr>
              <a:t>Spring AD 293 – Constantius </a:t>
            </a:r>
            <a:r>
              <a:rPr lang="en-GB" sz="1400" dirty="0" err="1" smtClean="0">
                <a:solidFill>
                  <a:schemeClr val="bg1"/>
                </a:solidFill>
              </a:rPr>
              <a:t>Chlorus</a:t>
            </a:r>
            <a:r>
              <a:rPr lang="en-GB" sz="1400" dirty="0" smtClean="0">
                <a:solidFill>
                  <a:schemeClr val="bg1"/>
                </a:solidFill>
              </a:rPr>
              <a:t> and Galerius as Caesars.</a:t>
            </a:r>
            <a:endParaRPr lang="en-GB" sz="1400" dirty="0">
              <a:solidFill>
                <a:schemeClr val="bg1"/>
              </a:solidFill>
            </a:endParaRPr>
          </a:p>
        </p:txBody>
      </p:sp>
      <p:sp>
        <p:nvSpPr>
          <p:cNvPr id="10" name="Rectangle 9"/>
          <p:cNvSpPr/>
          <p:nvPr/>
        </p:nvSpPr>
        <p:spPr>
          <a:xfrm>
            <a:off x="5064699" y="5308171"/>
            <a:ext cx="3771899" cy="646331"/>
          </a:xfrm>
          <a:prstGeom prst="rect">
            <a:avLst/>
          </a:prstGeom>
          <a:solidFill>
            <a:schemeClr val="accent1">
              <a:lumMod val="60000"/>
              <a:lumOff val="40000"/>
            </a:schemeClr>
          </a:solidFill>
        </p:spPr>
        <p:txBody>
          <a:bodyPr wrap="square">
            <a:spAutoFit/>
          </a:bodyPr>
          <a:lstStyle/>
          <a:p>
            <a:r>
              <a:rPr lang="en-GB" dirty="0" smtClean="0">
                <a:solidFill>
                  <a:schemeClr val="bg1"/>
                </a:solidFill>
              </a:rPr>
              <a:t>Fourth century porphyry sculpture – now at St Mark’s, Venice.</a:t>
            </a:r>
            <a:endParaRPr lang="en-GB" dirty="0">
              <a:solidFill>
                <a:schemeClr val="bg1"/>
              </a:solidFill>
            </a:endParaRPr>
          </a:p>
        </p:txBody>
      </p:sp>
      <p:pic>
        <p:nvPicPr>
          <p:cNvPr id="11" name="Picture 2" descr="C:\Users\Matt\Downloads\tetrarchs.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934423" y="1347732"/>
            <a:ext cx="4032449" cy="396043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idx="1"/>
          </p:nvPr>
        </p:nvSpPr>
        <p:spPr/>
        <p:txBody>
          <a:bodyPr/>
          <a:lstStyle/>
          <a:p>
            <a:endParaRPr lang="en-GB"/>
          </a:p>
        </p:txBody>
      </p:sp>
      <p:sp>
        <p:nvSpPr>
          <p:cNvPr id="13" name="Content Placeholder 2"/>
          <p:cNvSpPr txBox="1">
            <a:spLocks/>
          </p:cNvSpPr>
          <p:nvPr/>
        </p:nvSpPr>
        <p:spPr>
          <a:xfrm>
            <a:off x="563634" y="1855290"/>
            <a:ext cx="3782291" cy="2732808"/>
          </a:xfrm>
          <a:prstGeom prst="rect">
            <a:avLst/>
          </a:prstGeom>
          <a:solidFill>
            <a:srgbClr val="FF5050"/>
          </a:solidFill>
        </p:spPr>
        <p:txBody>
          <a:bodyPr>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err="1" smtClean="0">
                <a:solidFill>
                  <a:schemeClr val="bg1"/>
                </a:solidFill>
              </a:rPr>
              <a:t>Iovius</a:t>
            </a:r>
            <a:r>
              <a:rPr lang="en-GB" dirty="0" smtClean="0">
                <a:solidFill>
                  <a:schemeClr val="bg1"/>
                </a:solidFill>
              </a:rPr>
              <a:t> and </a:t>
            </a:r>
            <a:r>
              <a:rPr lang="en-GB" dirty="0" err="1" smtClean="0">
                <a:solidFill>
                  <a:schemeClr val="bg1"/>
                </a:solidFill>
              </a:rPr>
              <a:t>Herculius</a:t>
            </a:r>
            <a:r>
              <a:rPr lang="en-GB" dirty="0" smtClean="0">
                <a:solidFill>
                  <a:schemeClr val="bg1"/>
                </a:solidFill>
              </a:rPr>
              <a:t> – Jupiter and Hercules.</a:t>
            </a:r>
          </a:p>
          <a:p>
            <a:endParaRPr lang="en-GB" sz="400" dirty="0" smtClean="0">
              <a:solidFill>
                <a:schemeClr val="bg1"/>
              </a:solidFill>
            </a:endParaRPr>
          </a:p>
          <a:p>
            <a:r>
              <a:rPr lang="en-GB" dirty="0" smtClean="0">
                <a:solidFill>
                  <a:schemeClr val="bg1"/>
                </a:solidFill>
              </a:rPr>
              <a:t>Master plan or reaction to situations?</a:t>
            </a:r>
          </a:p>
          <a:p>
            <a:endParaRPr lang="en-GB" sz="400" dirty="0" smtClean="0">
              <a:solidFill>
                <a:schemeClr val="bg1"/>
              </a:solidFill>
            </a:endParaRPr>
          </a:p>
          <a:p>
            <a:r>
              <a:rPr lang="en-GB" dirty="0" smtClean="0">
                <a:solidFill>
                  <a:schemeClr val="bg1"/>
                </a:solidFill>
              </a:rPr>
              <a:t>Transfer of power not based purely on dynastic principle.</a:t>
            </a:r>
          </a:p>
          <a:p>
            <a:endParaRPr lang="en-GB" dirty="0"/>
          </a:p>
        </p:txBody>
      </p:sp>
    </p:spTree>
    <p:extLst>
      <p:ext uri="{BB962C8B-B14F-4D97-AF65-F5344CB8AC3E}">
        <p14:creationId xmlns:p14="http://schemas.microsoft.com/office/powerpoint/2010/main" val="211954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down)">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7982"/>
            <a:ext cx="8424936" cy="5831378"/>
          </a:xfrm>
        </p:spPr>
        <p:txBody>
          <a:bodyPr>
            <a:normAutofit/>
          </a:bodyPr>
          <a:lstStyle/>
          <a:p>
            <a:pPr>
              <a:buNone/>
            </a:pPr>
            <a:endParaRPr lang="en-GB" dirty="0" smtClean="0"/>
          </a:p>
          <a:p>
            <a:pPr>
              <a:buNone/>
            </a:pPr>
            <a:endParaRPr lang="en-GB" dirty="0" smtClean="0"/>
          </a:p>
          <a:p>
            <a:pPr algn="ctr">
              <a:buNone/>
            </a:pPr>
            <a:r>
              <a:rPr lang="en-GB" sz="6000" b="1" dirty="0">
                <a:solidFill>
                  <a:schemeClr val="bg1"/>
                </a:solidFill>
              </a:rPr>
              <a:t>Repairing and </a:t>
            </a:r>
            <a:r>
              <a:rPr lang="en-GB" sz="6000" b="1" dirty="0" smtClean="0">
                <a:solidFill>
                  <a:schemeClr val="bg1"/>
                </a:solidFill>
              </a:rPr>
              <a:t>Reforming the Empire</a:t>
            </a:r>
            <a:r>
              <a:rPr lang="en-GB" sz="6000" b="1" dirty="0" smtClean="0">
                <a:solidFill>
                  <a:schemeClr val="bg1"/>
                </a:solidFill>
              </a:rPr>
              <a:t> </a:t>
            </a:r>
            <a:endParaRPr lang="en-GB" sz="6000" b="1" dirty="0" smtClean="0">
              <a:solidFill>
                <a:schemeClr val="bg1"/>
              </a:solidFill>
            </a:endParaRPr>
          </a:p>
          <a:p>
            <a:pPr algn="ctr">
              <a:buNone/>
            </a:pPr>
            <a:endParaRPr lang="en-GB" sz="6000" b="1" dirty="0">
              <a:solidFill>
                <a:schemeClr val="bg1"/>
              </a:solidFill>
            </a:endParaRPr>
          </a:p>
        </p:txBody>
      </p:sp>
    </p:spTree>
    <p:extLst>
      <p:ext uri="{BB962C8B-B14F-4D97-AF65-F5344CB8AC3E}">
        <p14:creationId xmlns:p14="http://schemas.microsoft.com/office/powerpoint/2010/main" val="31105701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3419872" cy="3096344"/>
          </a:xfrm>
        </p:spPr>
        <p:txBody>
          <a:bodyPr>
            <a:normAutofit fontScale="92500" lnSpcReduction="10000"/>
          </a:bodyPr>
          <a:lstStyle/>
          <a:p>
            <a:r>
              <a:rPr lang="en-GB" sz="2800" dirty="0" smtClean="0">
                <a:solidFill>
                  <a:schemeClr val="bg1"/>
                </a:solidFill>
              </a:rPr>
              <a:t>Grouping the provinces into 12 </a:t>
            </a:r>
            <a:r>
              <a:rPr lang="en-GB" sz="2800" i="1" dirty="0" smtClean="0">
                <a:solidFill>
                  <a:schemeClr val="bg1"/>
                </a:solidFill>
              </a:rPr>
              <a:t>dioceses</a:t>
            </a:r>
            <a:r>
              <a:rPr lang="en-GB" sz="2800" dirty="0">
                <a:solidFill>
                  <a:schemeClr val="bg1"/>
                </a:solidFill>
              </a:rPr>
              <a:t> </a:t>
            </a:r>
            <a:r>
              <a:rPr lang="en-GB" sz="2800" dirty="0" smtClean="0">
                <a:solidFill>
                  <a:schemeClr val="bg1"/>
                </a:solidFill>
              </a:rPr>
              <a:t>– subdivision within these </a:t>
            </a:r>
            <a:r>
              <a:rPr lang="en-GB" sz="2800" i="1" dirty="0" smtClean="0">
                <a:solidFill>
                  <a:schemeClr val="bg1"/>
                </a:solidFill>
              </a:rPr>
              <a:t>dioceses </a:t>
            </a:r>
            <a:r>
              <a:rPr lang="en-GB" sz="2800" dirty="0" smtClean="0">
                <a:solidFill>
                  <a:schemeClr val="bg1"/>
                </a:solidFill>
              </a:rPr>
              <a:t>– administered by </a:t>
            </a:r>
            <a:r>
              <a:rPr lang="en-GB" sz="2800" i="1" dirty="0" err="1" smtClean="0">
                <a:solidFill>
                  <a:schemeClr val="bg1"/>
                </a:solidFill>
              </a:rPr>
              <a:t>vicarii</a:t>
            </a:r>
            <a:r>
              <a:rPr lang="en-GB" sz="2800" dirty="0" smtClean="0">
                <a:solidFill>
                  <a:schemeClr val="bg1"/>
                </a:solidFill>
              </a:rPr>
              <a:t>.</a:t>
            </a:r>
            <a:endParaRPr lang="en-GB" sz="2800" dirty="0">
              <a:solidFill>
                <a:schemeClr val="bg1"/>
              </a:solidFill>
            </a:endParaRPr>
          </a:p>
        </p:txBody>
      </p:sp>
      <p:pic>
        <p:nvPicPr>
          <p:cNvPr id="4098" name="Picture 2" descr="C:\Users\Matt\Downloads\Map of dioceses_in_300_AD.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19872" y="548695"/>
            <a:ext cx="5544616" cy="316833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0630" y="3933056"/>
            <a:ext cx="5550097"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5"/>
          <p:cNvSpPr txBox="1">
            <a:spLocks/>
          </p:cNvSpPr>
          <p:nvPr/>
        </p:nvSpPr>
        <p:spPr>
          <a:xfrm>
            <a:off x="0" y="3717033"/>
            <a:ext cx="3489108" cy="3101482"/>
          </a:xfrm>
          <a:prstGeom prst="rect">
            <a:avLst/>
          </a:prstGeom>
        </p:spPr>
        <p:txBody>
          <a:bodyPr vert="horz" lIns="91440" tIns="45720" rIns="91440" bIns="45720" rtlCol="0">
            <a:normAutofit fontScale="70000" lnSpcReduction="20000"/>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buFont typeface="Arial" pitchFamily="34" charset="0"/>
              <a:buNone/>
            </a:pPr>
            <a:r>
              <a:rPr lang="en-GB" sz="2800" dirty="0" smtClean="0">
                <a:solidFill>
                  <a:schemeClr val="bg1"/>
                </a:solidFill>
              </a:rPr>
              <a:t>“…the provinces were divided into tiny portions, and many presidents and a multitude of inferior officers lay heavy on each territory, and almost on each city. There were also many stewards of different degrees, and deputies of presidents.” - </a:t>
            </a:r>
            <a:r>
              <a:rPr lang="en-GB" sz="2800" b="1" dirty="0" err="1" smtClean="0">
                <a:solidFill>
                  <a:schemeClr val="bg1"/>
                </a:solidFill>
              </a:rPr>
              <a:t>Lactantius</a:t>
            </a:r>
            <a:r>
              <a:rPr lang="en-GB" sz="2800" b="1" dirty="0" smtClean="0">
                <a:solidFill>
                  <a:schemeClr val="bg1"/>
                </a:solidFill>
              </a:rPr>
              <a:t> </a:t>
            </a:r>
            <a:r>
              <a:rPr lang="en-GB" sz="2800" b="1" i="1" dirty="0" smtClean="0">
                <a:solidFill>
                  <a:schemeClr val="bg1"/>
                </a:solidFill>
              </a:rPr>
              <a:t>On the Death of the Persecutors </a:t>
            </a:r>
            <a:r>
              <a:rPr lang="en-GB" sz="2800" b="1" dirty="0" smtClean="0">
                <a:solidFill>
                  <a:schemeClr val="bg1"/>
                </a:solidFill>
              </a:rPr>
              <a:t>7</a:t>
            </a:r>
            <a:endParaRPr lang="en-GB" sz="2800" dirty="0" smtClean="0">
              <a:solidFill>
                <a:schemeClr val="bg1"/>
              </a:solidFill>
            </a:endParaRPr>
          </a:p>
          <a:p>
            <a:pPr marL="0" indent="0">
              <a:buFont typeface="Arial" pitchFamily="34" charset="0"/>
              <a:buNone/>
            </a:pPr>
            <a:endParaRPr lang="en-GB" dirty="0"/>
          </a:p>
        </p:txBody>
      </p:sp>
    </p:spTree>
    <p:extLst>
      <p:ext uri="{BB962C8B-B14F-4D97-AF65-F5344CB8AC3E}">
        <p14:creationId xmlns:p14="http://schemas.microsoft.com/office/powerpoint/2010/main" val="334549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Break-Away Britain</a:t>
            </a:r>
            <a:endParaRPr lang="en-GB" b="1" dirty="0">
              <a:solidFill>
                <a:schemeClr val="bg1"/>
              </a:solidFill>
            </a:endParaRPr>
          </a:p>
        </p:txBody>
      </p:sp>
      <p:sp>
        <p:nvSpPr>
          <p:cNvPr id="4" name="Content Placeholder 3"/>
          <p:cNvSpPr>
            <a:spLocks noGrp="1"/>
          </p:cNvSpPr>
          <p:nvPr>
            <p:ph sz="half" idx="1"/>
          </p:nvPr>
        </p:nvSpPr>
        <p:spPr>
          <a:xfrm>
            <a:off x="251520" y="1600200"/>
            <a:ext cx="4244280" cy="5244514"/>
          </a:xfrm>
        </p:spPr>
        <p:txBody>
          <a:bodyPr>
            <a:normAutofit/>
          </a:bodyPr>
          <a:lstStyle/>
          <a:p>
            <a:r>
              <a:rPr lang="en-GB" dirty="0" err="1" smtClean="0">
                <a:solidFill>
                  <a:schemeClr val="bg1"/>
                </a:solidFill>
              </a:rPr>
              <a:t>Carausius</a:t>
            </a:r>
            <a:r>
              <a:rPr lang="en-GB" dirty="0" smtClean="0">
                <a:solidFill>
                  <a:schemeClr val="bg1"/>
                </a:solidFill>
              </a:rPr>
              <a:t> – rules in Britain and parts of Gaul from AD 286-293.</a:t>
            </a:r>
          </a:p>
          <a:p>
            <a:endParaRPr lang="en-GB" sz="1200" dirty="0" smtClean="0">
              <a:solidFill>
                <a:schemeClr val="bg1"/>
              </a:solidFill>
            </a:endParaRPr>
          </a:p>
          <a:p>
            <a:r>
              <a:rPr lang="en-GB" dirty="0" smtClean="0">
                <a:solidFill>
                  <a:schemeClr val="bg1"/>
                </a:solidFill>
              </a:rPr>
              <a:t>Murdered by </a:t>
            </a:r>
            <a:r>
              <a:rPr lang="en-GB" dirty="0" err="1" smtClean="0">
                <a:solidFill>
                  <a:schemeClr val="bg1"/>
                </a:solidFill>
              </a:rPr>
              <a:t>Allectus</a:t>
            </a:r>
            <a:r>
              <a:rPr lang="en-GB" dirty="0" smtClean="0">
                <a:solidFill>
                  <a:schemeClr val="bg1"/>
                </a:solidFill>
              </a:rPr>
              <a:t> – rules in Britain until AD 296.</a:t>
            </a:r>
          </a:p>
          <a:p>
            <a:endParaRPr lang="en-GB" sz="1200" dirty="0" smtClean="0">
              <a:solidFill>
                <a:schemeClr val="bg1"/>
              </a:solidFill>
            </a:endParaRPr>
          </a:p>
          <a:p>
            <a:r>
              <a:rPr lang="en-GB" dirty="0" smtClean="0">
                <a:solidFill>
                  <a:schemeClr val="bg1"/>
                </a:solidFill>
              </a:rPr>
              <a:t>Two pronged invasion by </a:t>
            </a:r>
            <a:r>
              <a:rPr lang="en-GB" dirty="0" err="1" smtClean="0">
                <a:solidFill>
                  <a:schemeClr val="bg1"/>
                </a:solidFill>
              </a:rPr>
              <a:t>Constantius</a:t>
            </a:r>
            <a:r>
              <a:rPr lang="en-GB" dirty="0" smtClean="0">
                <a:solidFill>
                  <a:schemeClr val="bg1"/>
                </a:solidFill>
              </a:rPr>
              <a:t> and </a:t>
            </a:r>
            <a:r>
              <a:rPr lang="en-GB" dirty="0" err="1" smtClean="0">
                <a:solidFill>
                  <a:schemeClr val="bg1"/>
                </a:solidFill>
              </a:rPr>
              <a:t>Asclepiodorus</a:t>
            </a:r>
            <a:r>
              <a:rPr lang="en-GB" dirty="0" smtClean="0">
                <a:solidFill>
                  <a:schemeClr val="bg1"/>
                </a:solidFill>
              </a:rPr>
              <a:t> (praetorian prefect). </a:t>
            </a:r>
            <a:endParaRPr lang="en-GB" dirty="0">
              <a:solidFill>
                <a:schemeClr val="bg1"/>
              </a:solidFill>
            </a:endParaRPr>
          </a:p>
        </p:txBody>
      </p:sp>
      <p:pic>
        <p:nvPicPr>
          <p:cNvPr id="6" name="Content Placeholder 5" descr="Carausius coin.jpg"/>
          <p:cNvPicPr>
            <a:picLocks noGrp="1" noChangeAspect="1"/>
          </p:cNvPicPr>
          <p:nvPr>
            <p:ph sz="half" idx="2"/>
          </p:nvPr>
        </p:nvPicPr>
        <p:blipFill>
          <a:blip r:embed="rId2" cstate="print"/>
          <a:stretch>
            <a:fillRect/>
          </a:stretch>
        </p:blipFill>
        <p:spPr>
          <a:xfrm>
            <a:off x="4644008" y="1484784"/>
            <a:ext cx="4248472" cy="1950067"/>
          </a:xfrm>
        </p:spPr>
      </p:pic>
      <p:sp>
        <p:nvSpPr>
          <p:cNvPr id="7" name="Rectangle 6"/>
          <p:cNvSpPr/>
          <p:nvPr/>
        </p:nvSpPr>
        <p:spPr>
          <a:xfrm>
            <a:off x="4644008" y="3542861"/>
            <a:ext cx="4104456" cy="923330"/>
          </a:xfrm>
          <a:prstGeom prst="rect">
            <a:avLst/>
          </a:prstGeom>
        </p:spPr>
        <p:txBody>
          <a:bodyPr wrap="square">
            <a:spAutoFit/>
          </a:bodyPr>
          <a:lstStyle/>
          <a:p>
            <a:r>
              <a:rPr lang="en-GB" dirty="0" err="1" smtClean="0">
                <a:solidFill>
                  <a:schemeClr val="bg1"/>
                </a:solidFill>
              </a:rPr>
              <a:t>Carausius</a:t>
            </a:r>
            <a:r>
              <a:rPr lang="en-GB" dirty="0" smtClean="0">
                <a:solidFill>
                  <a:schemeClr val="bg1"/>
                </a:solidFill>
              </a:rPr>
              <a:t> </a:t>
            </a:r>
            <a:r>
              <a:rPr lang="en-GB" dirty="0" err="1" smtClean="0">
                <a:solidFill>
                  <a:schemeClr val="bg1"/>
                </a:solidFill>
              </a:rPr>
              <a:t>Aureus</a:t>
            </a:r>
            <a:r>
              <a:rPr lang="en-GB" dirty="0" smtClean="0">
                <a:solidFill>
                  <a:schemeClr val="bg1"/>
                </a:solidFill>
              </a:rPr>
              <a:t> - </a:t>
            </a:r>
            <a:r>
              <a:rPr lang="en-GB" dirty="0" err="1" smtClean="0">
                <a:solidFill>
                  <a:schemeClr val="bg1"/>
                </a:solidFill>
              </a:rPr>
              <a:t>Obv</a:t>
            </a:r>
            <a:r>
              <a:rPr lang="en-GB" dirty="0" smtClean="0">
                <a:solidFill>
                  <a:schemeClr val="bg1"/>
                </a:solidFill>
              </a:rPr>
              <a:t>. VIRTVS CARAVSI - Rev. PAX AVG - </a:t>
            </a:r>
            <a:r>
              <a:rPr lang="en-GB" b="1" dirty="0" smtClean="0">
                <a:solidFill>
                  <a:schemeClr val="bg1"/>
                </a:solidFill>
              </a:rPr>
              <a:t>Fretwell_London1</a:t>
            </a:r>
            <a:r>
              <a:rPr lang="en-GB" dirty="0" smtClean="0">
                <a:solidFill>
                  <a:schemeClr val="bg1"/>
                </a:solidFill>
              </a:rPr>
              <a:t>.</a:t>
            </a:r>
            <a:endParaRPr lang="en-GB" dirty="0">
              <a:solidFill>
                <a:schemeClr val="bg1"/>
              </a:solidFill>
            </a:endParaRPr>
          </a:p>
        </p:txBody>
      </p:sp>
      <p:sp>
        <p:nvSpPr>
          <p:cNvPr id="8" name="Content Placeholder 3"/>
          <p:cNvSpPr txBox="1">
            <a:spLocks/>
          </p:cNvSpPr>
          <p:nvPr/>
        </p:nvSpPr>
        <p:spPr>
          <a:xfrm>
            <a:off x="4644008" y="4642790"/>
            <a:ext cx="4244280" cy="2201924"/>
          </a:xfrm>
          <a:prstGeom prst="rect">
            <a:avLst/>
          </a:prstGeom>
        </p:spPr>
        <p:txBody>
          <a:bodyPr vert="horz" lIns="91440" tIns="45720" rIns="91440" bIns="45720" rtlCol="0">
            <a:normAutofit fontScale="92500"/>
          </a:bodyPr>
          <a:lstStyle/>
          <a:p>
            <a:pPr marR="0" lvl="0" indent="-342900" algn="l" defTabSz="914400" rtl="0" eaLnBrk="1" fontAlgn="auto" latinLnBrk="0" hangingPunct="1">
              <a:lnSpc>
                <a:spcPct val="100000"/>
              </a:lnSpc>
              <a:spcBef>
                <a:spcPct val="20000"/>
              </a:spcBef>
              <a:spcAft>
                <a:spcPts val="0"/>
              </a:spcAft>
              <a:buClrTx/>
              <a:buSzTx/>
              <a:tabLst/>
              <a:defRPr/>
            </a:pPr>
            <a:r>
              <a:rPr kumimoji="0" lang="en-GB" sz="2800" b="0" i="0" u="none" strike="noStrike" kern="1200" cap="none" spc="0" normalizeH="0" baseline="0" noProof="0" dirty="0" smtClean="0">
                <a:ln>
                  <a:noFill/>
                </a:ln>
                <a:solidFill>
                  <a:schemeClr val="bg1"/>
                </a:solidFill>
                <a:effectLst/>
                <a:uLnTx/>
                <a:uFillTx/>
                <a:latin typeface="+mn-lt"/>
                <a:ea typeface="+mn-ea"/>
                <a:cs typeface="+mn-cs"/>
              </a:rPr>
              <a:t>“And so by this victory</a:t>
            </a:r>
            <a:r>
              <a:rPr kumimoji="0" lang="en-GB" sz="2800" b="0" i="0" u="none" strike="noStrike" kern="1200" cap="none" spc="0" normalizeH="0" noProof="0" dirty="0" smtClean="0">
                <a:ln>
                  <a:noFill/>
                </a:ln>
                <a:solidFill>
                  <a:schemeClr val="bg1"/>
                </a:solidFill>
                <a:effectLst/>
                <a:uLnTx/>
                <a:uFillTx/>
                <a:latin typeface="+mn-lt"/>
                <a:ea typeface="+mn-ea"/>
                <a:cs typeface="+mn-cs"/>
              </a:rPr>
              <a:t> of yours not only has Britain been liberated, but security has been restored…” – </a:t>
            </a:r>
            <a:r>
              <a:rPr kumimoji="0" lang="en-GB" sz="2800" b="1" i="1" u="none" strike="noStrike" kern="1200" cap="none" spc="0" normalizeH="0" noProof="0" dirty="0" smtClean="0">
                <a:ln>
                  <a:noFill/>
                </a:ln>
                <a:solidFill>
                  <a:schemeClr val="bg1"/>
                </a:solidFill>
                <a:effectLst/>
                <a:uLnTx/>
                <a:uFillTx/>
                <a:latin typeface="+mn-lt"/>
                <a:ea typeface="+mn-ea"/>
                <a:cs typeface="+mn-cs"/>
              </a:rPr>
              <a:t>Pan. Lat. </a:t>
            </a:r>
            <a:r>
              <a:rPr kumimoji="0" lang="en-GB" sz="2800" b="1" u="none" strike="noStrike" kern="1200" cap="none" spc="0" normalizeH="0" noProof="0" dirty="0" smtClean="0">
                <a:ln>
                  <a:noFill/>
                </a:ln>
                <a:solidFill>
                  <a:schemeClr val="bg1"/>
                </a:solidFill>
                <a:effectLst/>
                <a:uLnTx/>
                <a:uFillTx/>
                <a:latin typeface="+mn-lt"/>
                <a:ea typeface="+mn-ea"/>
                <a:cs typeface="+mn-cs"/>
              </a:rPr>
              <a:t>VIII.18.4</a:t>
            </a:r>
            <a:r>
              <a:rPr kumimoji="0" lang="en-GB" sz="2800" b="0" u="none" strike="noStrike" kern="1200" cap="none" spc="0" normalizeH="0" noProof="0" dirty="0" smtClean="0">
                <a:ln>
                  <a:noFill/>
                </a:ln>
                <a:solidFill>
                  <a:schemeClr val="bg1"/>
                </a:solidFill>
                <a:effectLst/>
                <a:uLnTx/>
                <a:uFillTx/>
                <a:latin typeface="+mn-lt"/>
                <a:ea typeface="+mn-ea"/>
                <a:cs typeface="+mn-cs"/>
              </a:rPr>
              <a:t>.</a:t>
            </a:r>
            <a:endParaRPr kumimoji="0" lang="en-GB" sz="2800" b="0" i="0" u="none" strike="noStrike" kern="1200" cap="none" spc="0" normalizeH="0" baseline="0" noProof="0" dirty="0">
              <a:ln>
                <a:noFill/>
              </a:ln>
              <a:solidFill>
                <a:schemeClr val="bg1"/>
              </a:solidFill>
              <a:effectLst/>
              <a:uLnTx/>
              <a:uFillTx/>
              <a:latin typeface="+mn-lt"/>
              <a:ea typeface="+mn-ea"/>
              <a:cs typeface="+mn-cs"/>
            </a:endParaRPr>
          </a:p>
        </p:txBody>
      </p:sp>
    </p:spTree>
    <p:extLst>
      <p:ext uri="{BB962C8B-B14F-4D97-AF65-F5344CB8AC3E}">
        <p14:creationId xmlns:p14="http://schemas.microsoft.com/office/powerpoint/2010/main" val="31122257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b="1" dirty="0" smtClean="0">
                <a:solidFill>
                  <a:schemeClr val="bg1"/>
                </a:solidFill>
              </a:rPr>
              <a:t>War Against Persia</a:t>
            </a:r>
            <a:endParaRPr lang="en-GB" b="1" dirty="0">
              <a:solidFill>
                <a:schemeClr val="bg1"/>
              </a:solidFill>
            </a:endParaRPr>
          </a:p>
        </p:txBody>
      </p:sp>
      <p:sp>
        <p:nvSpPr>
          <p:cNvPr id="3" name="Content Placeholder 2"/>
          <p:cNvSpPr>
            <a:spLocks noGrp="1"/>
          </p:cNvSpPr>
          <p:nvPr>
            <p:ph idx="1"/>
          </p:nvPr>
        </p:nvSpPr>
        <p:spPr>
          <a:xfrm>
            <a:off x="107504" y="1268760"/>
            <a:ext cx="8928992" cy="2684115"/>
          </a:xfrm>
        </p:spPr>
        <p:txBody>
          <a:bodyPr>
            <a:normAutofit fontScale="85000" lnSpcReduction="20000"/>
          </a:bodyPr>
          <a:lstStyle/>
          <a:p>
            <a:r>
              <a:rPr lang="en-GB" dirty="0" err="1" smtClean="0">
                <a:solidFill>
                  <a:schemeClr val="bg1"/>
                </a:solidFill>
              </a:rPr>
              <a:t>Carus</a:t>
            </a:r>
            <a:r>
              <a:rPr lang="en-GB" dirty="0" smtClean="0">
                <a:solidFill>
                  <a:schemeClr val="bg1"/>
                </a:solidFill>
              </a:rPr>
              <a:t> and </a:t>
            </a:r>
            <a:r>
              <a:rPr lang="en-GB" dirty="0" err="1" smtClean="0">
                <a:solidFill>
                  <a:schemeClr val="bg1"/>
                </a:solidFill>
              </a:rPr>
              <a:t>Numerian</a:t>
            </a:r>
            <a:r>
              <a:rPr lang="en-GB" dirty="0" smtClean="0">
                <a:solidFill>
                  <a:schemeClr val="bg1"/>
                </a:solidFill>
              </a:rPr>
              <a:t> had launched invasion and sacked (?) Ctesiphon in AD 283 (former dies of “lightening strike”).</a:t>
            </a:r>
          </a:p>
          <a:p>
            <a:endParaRPr lang="en-GB" sz="700" dirty="0" smtClean="0">
              <a:solidFill>
                <a:schemeClr val="bg1"/>
              </a:solidFill>
            </a:endParaRPr>
          </a:p>
          <a:p>
            <a:r>
              <a:rPr lang="en-GB" dirty="0" smtClean="0">
                <a:solidFill>
                  <a:schemeClr val="bg1"/>
                </a:solidFill>
              </a:rPr>
              <a:t>Initial invasion by Galerius in AD 296, second invasion in AD 297/8 (reinforcements brought by Diocletian) – royal harem and also Ctesiphon captured.</a:t>
            </a:r>
          </a:p>
          <a:p>
            <a:endParaRPr lang="en-GB" sz="700" dirty="0" smtClean="0">
              <a:solidFill>
                <a:schemeClr val="bg1"/>
              </a:solidFill>
            </a:endParaRPr>
          </a:p>
          <a:p>
            <a:r>
              <a:rPr lang="en-GB" dirty="0" smtClean="0">
                <a:solidFill>
                  <a:schemeClr val="bg1"/>
                </a:solidFill>
              </a:rPr>
              <a:t>Peace treaty in AD 299 – some territory on Tigris ceded, </a:t>
            </a:r>
            <a:r>
              <a:rPr lang="en-GB" dirty="0" err="1" smtClean="0">
                <a:solidFill>
                  <a:schemeClr val="bg1"/>
                </a:solidFill>
              </a:rPr>
              <a:t>Nisibis</a:t>
            </a:r>
            <a:r>
              <a:rPr lang="en-GB" dirty="0" smtClean="0">
                <a:solidFill>
                  <a:schemeClr val="bg1"/>
                </a:solidFill>
              </a:rPr>
              <a:t> only place commercial activity may take place. </a:t>
            </a:r>
          </a:p>
          <a:p>
            <a:endParaRPr lang="en-GB" sz="600" dirty="0" smtClean="0"/>
          </a:p>
          <a:p>
            <a:pPr>
              <a:buNone/>
            </a:pPr>
            <a:endParaRPr lang="en-GB" sz="700" dirty="0" smtClean="0"/>
          </a:p>
        </p:txBody>
      </p:sp>
      <p:sp>
        <p:nvSpPr>
          <p:cNvPr id="4" name="Content Placeholder 2"/>
          <p:cNvSpPr txBox="1">
            <a:spLocks/>
          </p:cNvSpPr>
          <p:nvPr/>
        </p:nvSpPr>
        <p:spPr>
          <a:xfrm>
            <a:off x="1" y="3802551"/>
            <a:ext cx="4231828" cy="3055449"/>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Being in consequence defeated, and going to join Diocletian, he [Galerius] was received by him, when he met him on the road, with such extreme haughtiness, that he is said to have run by his chariot for several miles in his scarlet robes.” – </a:t>
            </a:r>
            <a:r>
              <a:rPr lang="en-GB" b="1" dirty="0" smtClean="0">
                <a:solidFill>
                  <a:schemeClr val="bg1"/>
                </a:solidFill>
              </a:rPr>
              <a:t>Eutropius 9.24</a:t>
            </a:r>
            <a:r>
              <a:rPr lang="en-GB" dirty="0" smtClean="0">
                <a:solidFill>
                  <a:schemeClr val="bg1"/>
                </a:solidFill>
              </a:rPr>
              <a:t>. </a:t>
            </a:r>
          </a:p>
          <a:p>
            <a:pPr marL="137160" indent="0">
              <a:buFont typeface="Wingdings 2"/>
              <a:buNone/>
            </a:pPr>
            <a:endParaRPr lang="en-GB" dirty="0"/>
          </a:p>
        </p:txBody>
      </p:sp>
      <p:pic>
        <p:nvPicPr>
          <p:cNvPr id="5" name="Picture 4"/>
          <p:cNvPicPr>
            <a:picLocks noChangeAspect="1"/>
          </p:cNvPicPr>
          <p:nvPr/>
        </p:nvPicPr>
        <p:blipFill>
          <a:blip r:embed="rId2"/>
          <a:stretch>
            <a:fillRect/>
          </a:stretch>
        </p:blipFill>
        <p:spPr>
          <a:xfrm>
            <a:off x="4314825" y="3802551"/>
            <a:ext cx="4638675" cy="2979249"/>
          </a:xfrm>
          <a:prstGeom prst="rect">
            <a:avLst/>
          </a:prstGeom>
        </p:spPr>
      </p:pic>
      <p:sp>
        <p:nvSpPr>
          <p:cNvPr id="6" name="Donut 5"/>
          <p:cNvSpPr/>
          <p:nvPr/>
        </p:nvSpPr>
        <p:spPr>
          <a:xfrm>
            <a:off x="6121400" y="5721350"/>
            <a:ext cx="317500" cy="171450"/>
          </a:xfrm>
          <a:prstGeom prst="donut">
            <a:avLst>
              <a:gd name="adj" fmla="val 697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7405197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023392"/>
          </a:xfrm>
        </p:spPr>
        <p:txBody>
          <a:bodyPr/>
          <a:lstStyle/>
          <a:p>
            <a:r>
              <a:rPr lang="en-GB" b="1" dirty="0" smtClean="0">
                <a:solidFill>
                  <a:schemeClr val="bg1"/>
                </a:solidFill>
              </a:rPr>
              <a:t>Coinage</a:t>
            </a:r>
            <a:endParaRPr lang="en-GB" b="1" dirty="0">
              <a:solidFill>
                <a:schemeClr val="bg1"/>
              </a:solidFill>
            </a:endParaRPr>
          </a:p>
        </p:txBody>
      </p:sp>
      <p:sp>
        <p:nvSpPr>
          <p:cNvPr id="3" name="Content Placeholder 2"/>
          <p:cNvSpPr>
            <a:spLocks noGrp="1"/>
          </p:cNvSpPr>
          <p:nvPr>
            <p:ph idx="1"/>
          </p:nvPr>
        </p:nvSpPr>
        <p:spPr>
          <a:xfrm>
            <a:off x="179511" y="1600200"/>
            <a:ext cx="8790317" cy="2836911"/>
          </a:xfrm>
        </p:spPr>
        <p:txBody>
          <a:bodyPr>
            <a:normAutofit/>
          </a:bodyPr>
          <a:lstStyle/>
          <a:p>
            <a:r>
              <a:rPr lang="en-GB" sz="2600" dirty="0" smtClean="0">
                <a:solidFill>
                  <a:schemeClr val="bg1"/>
                </a:solidFill>
              </a:rPr>
              <a:t>Rampant price inflation after Aurelian’s (AD 270-275</a:t>
            </a:r>
            <a:r>
              <a:rPr lang="en-GB" sz="2600" dirty="0" smtClean="0">
                <a:solidFill>
                  <a:schemeClr val="bg1"/>
                </a:solidFill>
              </a:rPr>
              <a:t>)? Introduction </a:t>
            </a:r>
            <a:r>
              <a:rPr lang="en-GB" sz="2600" dirty="0" smtClean="0">
                <a:solidFill>
                  <a:schemeClr val="bg1"/>
                </a:solidFill>
              </a:rPr>
              <a:t>of new coinage.  </a:t>
            </a:r>
          </a:p>
          <a:p>
            <a:endParaRPr lang="en-GB" sz="1200" dirty="0">
              <a:solidFill>
                <a:schemeClr val="bg1"/>
              </a:solidFill>
            </a:endParaRPr>
          </a:p>
          <a:p>
            <a:r>
              <a:rPr lang="en-GB" sz="2600" dirty="0" smtClean="0">
                <a:solidFill>
                  <a:schemeClr val="bg1"/>
                </a:solidFill>
              </a:rPr>
              <a:t>Diocletian retariffs coinage to double its face value – edict September AD 301 prior to prices edict – solidus introduced by Constantine.</a:t>
            </a:r>
          </a:p>
          <a:p>
            <a:endParaRPr lang="en-GB" dirty="0"/>
          </a:p>
          <a:p>
            <a:endParaRPr lang="en-GB" dirty="0"/>
          </a:p>
        </p:txBody>
      </p:sp>
      <p:pic>
        <p:nvPicPr>
          <p:cNvPr id="1026" name="Picture 2" descr="http://www.crystalinks.com/RomeCoinsChart.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308" t="60813" r="38798" b="19451"/>
          <a:stretch/>
        </p:blipFill>
        <p:spPr bwMode="auto">
          <a:xfrm>
            <a:off x="467544" y="4437112"/>
            <a:ext cx="8208912" cy="2093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60353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019" y="404664"/>
            <a:ext cx="8834477" cy="864096"/>
          </a:xfrm>
        </p:spPr>
        <p:txBody>
          <a:bodyPr>
            <a:normAutofit fontScale="90000"/>
          </a:bodyPr>
          <a:lstStyle/>
          <a:p>
            <a:r>
              <a:rPr lang="en-GB" b="1" dirty="0" smtClean="0">
                <a:solidFill>
                  <a:schemeClr val="bg1"/>
                </a:solidFill>
              </a:rPr>
              <a:t>Edict of Maximum Prices – AD 301</a:t>
            </a:r>
            <a:endParaRPr lang="en-GB" b="1" dirty="0">
              <a:solidFill>
                <a:schemeClr val="bg1"/>
              </a:solidFill>
            </a:endParaRPr>
          </a:p>
        </p:txBody>
      </p:sp>
      <p:sp>
        <p:nvSpPr>
          <p:cNvPr id="3" name="Content Placeholder 2"/>
          <p:cNvSpPr>
            <a:spLocks noGrp="1"/>
          </p:cNvSpPr>
          <p:nvPr>
            <p:ph idx="1"/>
          </p:nvPr>
        </p:nvSpPr>
        <p:spPr>
          <a:xfrm>
            <a:off x="107504" y="1340768"/>
            <a:ext cx="8928992" cy="5517232"/>
          </a:xfrm>
        </p:spPr>
        <p:txBody>
          <a:bodyPr>
            <a:normAutofit fontScale="92500" lnSpcReduction="20000"/>
          </a:bodyPr>
          <a:lstStyle/>
          <a:p>
            <a:pPr marL="0" indent="0">
              <a:buNone/>
            </a:pPr>
            <a:r>
              <a:rPr lang="en-GB" dirty="0" smtClean="0">
                <a:solidFill>
                  <a:schemeClr val="bg1"/>
                </a:solidFill>
              </a:rPr>
              <a:t>“…</a:t>
            </a:r>
            <a:r>
              <a:rPr lang="en-GB" dirty="0">
                <a:solidFill>
                  <a:schemeClr val="bg1"/>
                </a:solidFill>
              </a:rPr>
              <a:t> we, who by the gracious </a:t>
            </a:r>
            <a:r>
              <a:rPr lang="en-GB" dirty="0" smtClean="0">
                <a:solidFill>
                  <a:schemeClr val="bg1"/>
                </a:solidFill>
              </a:rPr>
              <a:t>favour </a:t>
            </a:r>
            <a:r>
              <a:rPr lang="en-GB" dirty="0">
                <a:solidFill>
                  <a:schemeClr val="bg1"/>
                </a:solidFill>
              </a:rPr>
              <a:t>of the gods previously stemmed the tide of the ravages of barbarian nations by destroying them, must surround the peace which we established for eternity with the necessary </a:t>
            </a:r>
            <a:r>
              <a:rPr lang="en-GB" dirty="0" smtClean="0">
                <a:solidFill>
                  <a:schemeClr val="bg1"/>
                </a:solidFill>
              </a:rPr>
              <a:t>defences </a:t>
            </a:r>
            <a:r>
              <a:rPr lang="en-GB" dirty="0">
                <a:solidFill>
                  <a:schemeClr val="bg1"/>
                </a:solidFill>
              </a:rPr>
              <a:t>of </a:t>
            </a:r>
            <a:r>
              <a:rPr lang="en-GB" dirty="0" smtClean="0">
                <a:solidFill>
                  <a:schemeClr val="bg1"/>
                </a:solidFill>
              </a:rPr>
              <a:t>justice…</a:t>
            </a:r>
            <a:r>
              <a:rPr lang="en-GB" dirty="0">
                <a:solidFill>
                  <a:schemeClr val="bg1"/>
                </a:solidFill>
              </a:rPr>
              <a:t> </a:t>
            </a:r>
            <a:r>
              <a:rPr lang="en-GB" b="1" dirty="0">
                <a:solidFill>
                  <a:schemeClr val="bg1"/>
                </a:solidFill>
              </a:rPr>
              <a:t>Among the unscrupulous, the immoderate, and the avaricious it is considered almost a creed to desist from plundering the wealth of all only when necessity compels </a:t>
            </a:r>
            <a:r>
              <a:rPr lang="en-GB" b="1" dirty="0" smtClean="0">
                <a:solidFill>
                  <a:schemeClr val="bg1"/>
                </a:solidFill>
              </a:rPr>
              <a:t>them</a:t>
            </a:r>
            <a:r>
              <a:rPr lang="en-GB" dirty="0" smtClean="0">
                <a:solidFill>
                  <a:schemeClr val="bg1"/>
                </a:solidFill>
              </a:rPr>
              <a:t>…</a:t>
            </a:r>
            <a:r>
              <a:rPr lang="en-GB" dirty="0">
                <a:solidFill>
                  <a:schemeClr val="bg1"/>
                </a:solidFill>
              </a:rPr>
              <a:t> We hasten, therefore, to apply the remedies long demanded by the situation, satisfied that </a:t>
            </a:r>
            <a:r>
              <a:rPr lang="en-GB" b="1" dirty="0">
                <a:solidFill>
                  <a:schemeClr val="bg1"/>
                </a:solidFill>
              </a:rPr>
              <a:t>no one can complain that our intervention with regulations is untimely or unnecessary, trivial or unimportant</a:t>
            </a:r>
            <a:r>
              <a:rPr lang="en-GB" dirty="0">
                <a:solidFill>
                  <a:schemeClr val="bg1"/>
                </a:solidFill>
              </a:rPr>
              <a:t>. These measures are directed against the </a:t>
            </a:r>
            <a:r>
              <a:rPr lang="en-GB" dirty="0" smtClean="0">
                <a:solidFill>
                  <a:schemeClr val="bg1"/>
                </a:solidFill>
              </a:rPr>
              <a:t>unscrupulous… </a:t>
            </a:r>
            <a:r>
              <a:rPr lang="en-GB" b="1" dirty="0">
                <a:solidFill>
                  <a:schemeClr val="bg1"/>
                </a:solidFill>
              </a:rPr>
              <a:t>It is our pleasure, therefore, that the prices listed in the subjoined schedule be held in observance in the whole of our </a:t>
            </a:r>
            <a:r>
              <a:rPr lang="en-GB" b="1" dirty="0" smtClean="0">
                <a:solidFill>
                  <a:schemeClr val="bg1"/>
                </a:solidFill>
              </a:rPr>
              <a:t>Empire</a:t>
            </a:r>
            <a:r>
              <a:rPr lang="en-GB" dirty="0" smtClean="0">
                <a:solidFill>
                  <a:schemeClr val="bg1"/>
                </a:solidFill>
              </a:rPr>
              <a:t>… </a:t>
            </a:r>
            <a:r>
              <a:rPr lang="en-GB" dirty="0">
                <a:solidFill>
                  <a:schemeClr val="bg1"/>
                </a:solidFill>
              </a:rPr>
              <a:t>anyone who resists the measures of this statute shall be subject to a capital penalty for daring to do </a:t>
            </a:r>
            <a:r>
              <a:rPr lang="en-GB" dirty="0" smtClean="0">
                <a:solidFill>
                  <a:schemeClr val="bg1"/>
                </a:solidFill>
              </a:rPr>
              <a:t>so…” </a:t>
            </a:r>
            <a:endParaRPr lang="en-GB" dirty="0">
              <a:solidFill>
                <a:schemeClr val="bg1"/>
              </a:solidFill>
            </a:endParaRPr>
          </a:p>
        </p:txBody>
      </p:sp>
    </p:spTree>
    <p:extLst>
      <p:ext uri="{BB962C8B-B14F-4D97-AF65-F5344CB8AC3E}">
        <p14:creationId xmlns:p14="http://schemas.microsoft.com/office/powerpoint/2010/main" val="2671909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Religious Persecution</a:t>
            </a:r>
            <a:endParaRPr lang="en-GB" b="1" dirty="0">
              <a:solidFill>
                <a:schemeClr val="bg1"/>
              </a:solidFill>
            </a:endParaRPr>
          </a:p>
        </p:txBody>
      </p:sp>
      <p:sp>
        <p:nvSpPr>
          <p:cNvPr id="3" name="Content Placeholder 2"/>
          <p:cNvSpPr>
            <a:spLocks noGrp="1"/>
          </p:cNvSpPr>
          <p:nvPr>
            <p:ph idx="1"/>
          </p:nvPr>
        </p:nvSpPr>
        <p:spPr>
          <a:xfrm>
            <a:off x="107504" y="1700808"/>
            <a:ext cx="8856984" cy="5157192"/>
          </a:xfrm>
        </p:spPr>
        <p:txBody>
          <a:bodyPr>
            <a:normAutofit/>
          </a:bodyPr>
          <a:lstStyle/>
          <a:p>
            <a:r>
              <a:rPr lang="en-GB" sz="3200" dirty="0" smtClean="0">
                <a:solidFill>
                  <a:schemeClr val="bg1"/>
                </a:solidFill>
              </a:rPr>
              <a:t>Edict of persecution against the </a:t>
            </a:r>
            <a:r>
              <a:rPr lang="en-GB" sz="3200" dirty="0" err="1" smtClean="0">
                <a:solidFill>
                  <a:schemeClr val="bg1"/>
                </a:solidFill>
              </a:rPr>
              <a:t>Manichees</a:t>
            </a:r>
            <a:r>
              <a:rPr lang="en-GB" sz="3200" dirty="0" smtClean="0">
                <a:solidFill>
                  <a:schemeClr val="bg1"/>
                </a:solidFill>
              </a:rPr>
              <a:t> in AD 297 or 302? – Manichaeism spread by Persian prophet Mani.</a:t>
            </a:r>
          </a:p>
          <a:p>
            <a:endParaRPr lang="en-GB" sz="1200" dirty="0">
              <a:solidFill>
                <a:schemeClr val="bg1"/>
              </a:solidFill>
            </a:endParaRPr>
          </a:p>
          <a:p>
            <a:r>
              <a:rPr lang="en-GB" sz="3200" dirty="0" smtClean="0">
                <a:solidFill>
                  <a:schemeClr val="bg1"/>
                </a:solidFill>
              </a:rPr>
              <a:t>Three edicts persecuting the Christians issued in AD 303 and a fourth in 304.</a:t>
            </a:r>
          </a:p>
          <a:p>
            <a:endParaRPr lang="en-GB" sz="1200" dirty="0">
              <a:solidFill>
                <a:schemeClr val="bg1"/>
              </a:solidFill>
            </a:endParaRPr>
          </a:p>
          <a:p>
            <a:r>
              <a:rPr lang="en-GB" sz="3200" dirty="0" smtClean="0">
                <a:solidFill>
                  <a:schemeClr val="bg1"/>
                </a:solidFill>
              </a:rPr>
              <a:t>Implementation varies across Empire – supposedly little active persecution in the West – </a:t>
            </a:r>
            <a:r>
              <a:rPr lang="en-GB" sz="3200" b="1" dirty="0" smtClean="0">
                <a:solidFill>
                  <a:schemeClr val="bg1"/>
                </a:solidFill>
              </a:rPr>
              <a:t>Eusebius </a:t>
            </a:r>
            <a:r>
              <a:rPr lang="en-GB" sz="3200" b="1" i="1" dirty="0" err="1" smtClean="0">
                <a:solidFill>
                  <a:schemeClr val="bg1"/>
                </a:solidFill>
              </a:rPr>
              <a:t>Vit</a:t>
            </a:r>
            <a:r>
              <a:rPr lang="en-GB" sz="3200" b="1" i="1" dirty="0" smtClean="0">
                <a:solidFill>
                  <a:schemeClr val="bg1"/>
                </a:solidFill>
              </a:rPr>
              <a:t>. Const. </a:t>
            </a:r>
            <a:r>
              <a:rPr lang="en-GB" sz="3200" b="1" dirty="0" smtClean="0">
                <a:solidFill>
                  <a:schemeClr val="bg1"/>
                </a:solidFill>
              </a:rPr>
              <a:t>1.13</a:t>
            </a:r>
            <a:r>
              <a:rPr lang="en-GB" sz="3200" dirty="0" smtClean="0"/>
              <a:t>.</a:t>
            </a:r>
          </a:p>
          <a:p>
            <a:endParaRPr lang="en-GB" dirty="0"/>
          </a:p>
          <a:p>
            <a:endParaRPr lang="en-GB" dirty="0"/>
          </a:p>
        </p:txBody>
      </p:sp>
    </p:spTree>
    <p:extLst>
      <p:ext uri="{BB962C8B-B14F-4D97-AF65-F5344CB8AC3E}">
        <p14:creationId xmlns:p14="http://schemas.microsoft.com/office/powerpoint/2010/main" val="6023342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06326"/>
            <a:ext cx="8784976" cy="1378458"/>
          </a:xfrm>
        </p:spPr>
        <p:txBody>
          <a:bodyPr>
            <a:normAutofit/>
          </a:bodyPr>
          <a:lstStyle/>
          <a:p>
            <a:r>
              <a:rPr lang="en-GB" b="1" dirty="0" smtClean="0">
                <a:solidFill>
                  <a:schemeClr val="bg1"/>
                </a:solidFill>
              </a:rPr>
              <a:t>Retirement of Diocletian and </a:t>
            </a:r>
            <a:r>
              <a:rPr lang="en-GB" b="1" dirty="0" err="1" smtClean="0">
                <a:solidFill>
                  <a:schemeClr val="bg1"/>
                </a:solidFill>
              </a:rPr>
              <a:t>Maximian</a:t>
            </a:r>
            <a:endParaRPr lang="en-GB" b="1" dirty="0">
              <a:solidFill>
                <a:schemeClr val="bg1"/>
              </a:solidFill>
            </a:endParaRPr>
          </a:p>
        </p:txBody>
      </p:sp>
      <p:sp>
        <p:nvSpPr>
          <p:cNvPr id="3" name="Content Placeholder 2"/>
          <p:cNvSpPr>
            <a:spLocks noGrp="1"/>
          </p:cNvSpPr>
          <p:nvPr>
            <p:ph idx="1"/>
          </p:nvPr>
        </p:nvSpPr>
        <p:spPr>
          <a:xfrm>
            <a:off x="179512" y="1556792"/>
            <a:ext cx="8784976" cy="5301208"/>
          </a:xfrm>
        </p:spPr>
        <p:txBody>
          <a:bodyPr>
            <a:normAutofit fontScale="92500" lnSpcReduction="10000"/>
          </a:bodyPr>
          <a:lstStyle/>
          <a:p>
            <a:r>
              <a:rPr lang="en-GB" dirty="0" smtClean="0">
                <a:solidFill>
                  <a:schemeClr val="bg1"/>
                </a:solidFill>
              </a:rPr>
              <a:t>May AD 305 an ill Diocletian abdicates along with </a:t>
            </a:r>
            <a:r>
              <a:rPr lang="en-GB" dirty="0" err="1" smtClean="0">
                <a:solidFill>
                  <a:schemeClr val="bg1"/>
                </a:solidFill>
              </a:rPr>
              <a:t>Maximian</a:t>
            </a:r>
            <a:r>
              <a:rPr lang="en-GB" dirty="0" smtClean="0">
                <a:solidFill>
                  <a:schemeClr val="bg1"/>
                </a:solidFill>
              </a:rPr>
              <a:t> – Caesars </a:t>
            </a:r>
            <a:r>
              <a:rPr lang="en-GB" dirty="0" err="1" smtClean="0">
                <a:solidFill>
                  <a:schemeClr val="bg1"/>
                </a:solidFill>
              </a:rPr>
              <a:t>Constantius</a:t>
            </a:r>
            <a:r>
              <a:rPr lang="en-GB" dirty="0" smtClean="0">
                <a:solidFill>
                  <a:schemeClr val="bg1"/>
                </a:solidFill>
              </a:rPr>
              <a:t> and Galerius made </a:t>
            </a:r>
            <a:r>
              <a:rPr lang="en-GB" dirty="0" err="1" smtClean="0">
                <a:solidFill>
                  <a:schemeClr val="bg1"/>
                </a:solidFill>
              </a:rPr>
              <a:t>Augusti</a:t>
            </a:r>
            <a:r>
              <a:rPr lang="en-GB" dirty="0" smtClean="0">
                <a:solidFill>
                  <a:schemeClr val="bg1"/>
                </a:solidFill>
              </a:rPr>
              <a:t>.</a:t>
            </a:r>
          </a:p>
          <a:p>
            <a:endParaRPr lang="en-GB" sz="1200" dirty="0">
              <a:solidFill>
                <a:schemeClr val="bg1"/>
              </a:solidFill>
            </a:endParaRPr>
          </a:p>
          <a:p>
            <a:r>
              <a:rPr lang="en-GB" dirty="0" smtClean="0">
                <a:solidFill>
                  <a:schemeClr val="bg1"/>
                </a:solidFill>
              </a:rPr>
              <a:t>Constantine (son of </a:t>
            </a:r>
            <a:r>
              <a:rPr lang="en-GB" dirty="0" err="1" smtClean="0">
                <a:solidFill>
                  <a:schemeClr val="bg1"/>
                </a:solidFill>
              </a:rPr>
              <a:t>Constantius</a:t>
            </a:r>
            <a:r>
              <a:rPr lang="en-GB" dirty="0" smtClean="0">
                <a:solidFill>
                  <a:schemeClr val="bg1"/>
                </a:solidFill>
              </a:rPr>
              <a:t>) and </a:t>
            </a:r>
            <a:r>
              <a:rPr lang="en-GB" dirty="0" err="1" smtClean="0">
                <a:solidFill>
                  <a:schemeClr val="bg1"/>
                </a:solidFill>
              </a:rPr>
              <a:t>Maxentius</a:t>
            </a:r>
            <a:r>
              <a:rPr lang="en-GB" dirty="0" smtClean="0">
                <a:solidFill>
                  <a:schemeClr val="bg1"/>
                </a:solidFill>
              </a:rPr>
              <a:t> (son of </a:t>
            </a:r>
            <a:r>
              <a:rPr lang="en-GB" dirty="0" err="1" smtClean="0">
                <a:solidFill>
                  <a:schemeClr val="bg1"/>
                </a:solidFill>
              </a:rPr>
              <a:t>Maximian</a:t>
            </a:r>
            <a:r>
              <a:rPr lang="en-GB" dirty="0" smtClean="0">
                <a:solidFill>
                  <a:schemeClr val="bg1"/>
                </a:solidFill>
              </a:rPr>
              <a:t>) not made Caesars – instead </a:t>
            </a:r>
            <a:r>
              <a:rPr lang="en-GB" dirty="0" err="1" smtClean="0">
                <a:solidFill>
                  <a:schemeClr val="bg1"/>
                </a:solidFill>
              </a:rPr>
              <a:t>Maximinus</a:t>
            </a:r>
            <a:r>
              <a:rPr lang="en-GB" dirty="0" smtClean="0">
                <a:solidFill>
                  <a:schemeClr val="bg1"/>
                </a:solidFill>
              </a:rPr>
              <a:t> (nephew of Galerius) and Severus made Caesars. </a:t>
            </a:r>
          </a:p>
          <a:p>
            <a:endParaRPr lang="en-GB" sz="1200" dirty="0">
              <a:solidFill>
                <a:schemeClr val="bg1"/>
              </a:solidFill>
            </a:endParaRPr>
          </a:p>
          <a:p>
            <a:pPr marL="0" indent="0">
              <a:buNone/>
            </a:pPr>
            <a:r>
              <a:rPr lang="en-GB" dirty="0" smtClean="0">
                <a:solidFill>
                  <a:schemeClr val="bg1"/>
                </a:solidFill>
              </a:rPr>
              <a:t>“</a:t>
            </a:r>
            <a:r>
              <a:rPr lang="en-GB" dirty="0">
                <a:solidFill>
                  <a:schemeClr val="bg1"/>
                </a:solidFill>
              </a:rPr>
              <a:t>Within a few days Galerius Caesar arrived, not to congratulate his father-in-law on the re-establishment of his health, but to force him to resign the empire. Already he had urged </a:t>
            </a:r>
            <a:r>
              <a:rPr lang="en-GB" dirty="0" err="1">
                <a:solidFill>
                  <a:schemeClr val="bg1"/>
                </a:solidFill>
              </a:rPr>
              <a:t>Maximian</a:t>
            </a:r>
            <a:r>
              <a:rPr lang="en-GB" dirty="0">
                <a:solidFill>
                  <a:schemeClr val="bg1"/>
                </a:solidFill>
              </a:rPr>
              <a:t> </a:t>
            </a:r>
            <a:r>
              <a:rPr lang="en-GB" dirty="0" err="1">
                <a:solidFill>
                  <a:schemeClr val="bg1"/>
                </a:solidFill>
              </a:rPr>
              <a:t>Herculius</a:t>
            </a:r>
            <a:r>
              <a:rPr lang="en-GB" dirty="0">
                <a:solidFill>
                  <a:schemeClr val="bg1"/>
                </a:solidFill>
              </a:rPr>
              <a:t> to the like purpose, and by the alarm of civil wars terrified the old man into compliance; and he now assailed Diocletian</a:t>
            </a:r>
            <a:r>
              <a:rPr lang="en-GB" dirty="0" smtClean="0">
                <a:solidFill>
                  <a:schemeClr val="bg1"/>
                </a:solidFill>
              </a:rPr>
              <a:t>.” – </a:t>
            </a:r>
            <a:r>
              <a:rPr lang="en-GB" b="1" dirty="0" err="1" smtClean="0">
                <a:solidFill>
                  <a:schemeClr val="bg1"/>
                </a:solidFill>
              </a:rPr>
              <a:t>Lactanius</a:t>
            </a:r>
            <a:r>
              <a:rPr lang="en-GB" b="1" dirty="0" smtClean="0">
                <a:solidFill>
                  <a:schemeClr val="bg1"/>
                </a:solidFill>
              </a:rPr>
              <a:t> </a:t>
            </a:r>
            <a:r>
              <a:rPr lang="en-GB" b="1" i="1" dirty="0" smtClean="0">
                <a:solidFill>
                  <a:schemeClr val="bg1"/>
                </a:solidFill>
              </a:rPr>
              <a:t>DMP </a:t>
            </a:r>
            <a:r>
              <a:rPr lang="en-GB" b="1" dirty="0" smtClean="0">
                <a:solidFill>
                  <a:schemeClr val="bg1"/>
                </a:solidFill>
              </a:rPr>
              <a:t>17</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7788732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77982"/>
            <a:ext cx="8424936" cy="5831378"/>
          </a:xfrm>
        </p:spPr>
        <p:txBody>
          <a:bodyPr>
            <a:normAutofit/>
          </a:bodyPr>
          <a:lstStyle/>
          <a:p>
            <a:pPr>
              <a:buNone/>
            </a:pPr>
            <a:endParaRPr lang="en-GB" dirty="0" smtClean="0"/>
          </a:p>
          <a:p>
            <a:pPr>
              <a:buNone/>
            </a:pPr>
            <a:endParaRPr lang="en-GB" dirty="0" smtClean="0"/>
          </a:p>
          <a:p>
            <a:pPr algn="ctr">
              <a:buNone/>
            </a:pPr>
            <a:endParaRPr lang="en-GB" sz="6000" b="1" dirty="0" smtClean="0">
              <a:solidFill>
                <a:schemeClr val="bg1"/>
              </a:solidFill>
            </a:endParaRPr>
          </a:p>
          <a:p>
            <a:pPr algn="ctr">
              <a:buNone/>
            </a:pPr>
            <a:r>
              <a:rPr lang="en-GB" sz="6000" b="1" dirty="0" smtClean="0">
                <a:solidFill>
                  <a:schemeClr val="bg1"/>
                </a:solidFill>
              </a:rPr>
              <a:t>Constantine</a:t>
            </a:r>
            <a:endParaRPr lang="en-GB" sz="6000" b="1" dirty="0" smtClean="0">
              <a:solidFill>
                <a:schemeClr val="bg1"/>
              </a:solidFill>
            </a:endParaRPr>
          </a:p>
          <a:p>
            <a:pPr algn="ctr">
              <a:buNone/>
            </a:pPr>
            <a:endParaRPr lang="en-GB" sz="6000" b="1" dirty="0">
              <a:solidFill>
                <a:schemeClr val="bg1"/>
              </a:solidFill>
            </a:endParaRPr>
          </a:p>
        </p:txBody>
      </p:sp>
    </p:spTree>
    <p:extLst>
      <p:ext uri="{BB962C8B-B14F-4D97-AF65-F5344CB8AC3E}">
        <p14:creationId xmlns:p14="http://schemas.microsoft.com/office/powerpoint/2010/main" val="34967891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ap of second Tetrarchy.jpg"/>
          <p:cNvPicPr>
            <a:picLocks noGrp="1" noChangeAspect="1"/>
          </p:cNvPicPr>
          <p:nvPr>
            <p:ph idx="1"/>
          </p:nvPr>
        </p:nvPicPr>
        <p:blipFill>
          <a:blip r:embed="rId2" cstate="print"/>
          <a:stretch>
            <a:fillRect/>
          </a:stretch>
        </p:blipFill>
        <p:spPr>
          <a:xfrm>
            <a:off x="179512" y="260648"/>
            <a:ext cx="5400600" cy="3096344"/>
          </a:xfrm>
        </p:spPr>
      </p:pic>
      <p:sp>
        <p:nvSpPr>
          <p:cNvPr id="5" name="Content Placeholder 4"/>
          <p:cNvSpPr txBox="1">
            <a:spLocks/>
          </p:cNvSpPr>
          <p:nvPr/>
        </p:nvSpPr>
        <p:spPr>
          <a:xfrm>
            <a:off x="5652120" y="332656"/>
            <a:ext cx="3384376" cy="6336704"/>
          </a:xfrm>
          <a:prstGeom prst="rect">
            <a:avLst/>
          </a:prstGeom>
        </p:spPr>
        <p:txBody>
          <a:bodyPr vert="horz" lIns="91440" tIns="45720" rIns="91440" bIns="45720" rtlCol="0">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bg1"/>
                </a:solidFill>
                <a:effectLst/>
                <a:uLnTx/>
                <a:uFillTx/>
                <a:latin typeface="+mn-lt"/>
                <a:ea typeface="+mn-ea"/>
                <a:cs typeface="+mn-cs"/>
              </a:rPr>
              <a:t>Constantine.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1600" dirty="0" smtClean="0">
              <a:solidFill>
                <a:schemeClr val="bg1"/>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bg1"/>
                </a:solidFill>
                <a:effectLst/>
                <a:uLnTx/>
                <a:uFillTx/>
                <a:latin typeface="+mn-lt"/>
                <a:ea typeface="+mn-ea"/>
                <a:cs typeface="+mn-cs"/>
              </a:rPr>
              <a:t>Galerius.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1600" dirty="0" smtClean="0">
              <a:solidFill>
                <a:schemeClr val="bg1"/>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Maximinus</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 </a:t>
            </a: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Daia</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 (</a:t>
            </a: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Maximin</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1600" dirty="0" smtClean="0">
              <a:solidFill>
                <a:schemeClr val="bg1"/>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Valerius</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 Severus.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1600" dirty="0" smtClean="0">
              <a:solidFill>
                <a:schemeClr val="bg1"/>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Maxentius</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1600" dirty="0" smtClean="0">
              <a:solidFill>
                <a:schemeClr val="bg1"/>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Maximian</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lang="en-GB" sz="1600" dirty="0" smtClean="0">
              <a:solidFill>
                <a:schemeClr val="bg1"/>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err="1" smtClean="0">
                <a:ln>
                  <a:noFill/>
                </a:ln>
                <a:solidFill>
                  <a:schemeClr val="bg1"/>
                </a:solidFill>
                <a:effectLst/>
                <a:uLnTx/>
                <a:uFillTx/>
                <a:latin typeface="+mn-lt"/>
                <a:ea typeface="+mn-ea"/>
                <a:cs typeface="+mn-cs"/>
              </a:rPr>
              <a:t>Licinius</a:t>
            </a:r>
            <a:r>
              <a:rPr kumimoji="0" lang="en-GB" sz="3200" b="0" i="0" u="none" strike="noStrike" kern="1200" cap="none" spc="0" normalizeH="0" baseline="0" noProof="0" dirty="0" smtClean="0">
                <a:ln>
                  <a:noFill/>
                </a:ln>
                <a:solidFill>
                  <a:schemeClr val="bg1"/>
                </a:solidFill>
                <a:effectLst/>
                <a:uLnTx/>
                <a:uFillTx/>
                <a:latin typeface="+mn-lt"/>
                <a:ea typeface="+mn-ea"/>
                <a:cs typeface="+mn-cs"/>
              </a:rPr>
              <a: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bg1"/>
              </a:solidFill>
              <a:effectLst/>
              <a:uLnTx/>
              <a:uFillTx/>
              <a:latin typeface="+mn-lt"/>
              <a:ea typeface="+mn-ea"/>
              <a:cs typeface="+mn-cs"/>
            </a:endParaRPr>
          </a:p>
        </p:txBody>
      </p:sp>
      <p:pic>
        <p:nvPicPr>
          <p:cNvPr id="6" name="Picture 5" descr="Map of Constantine's conquests.bmp"/>
          <p:cNvPicPr>
            <a:picLocks noChangeAspect="1"/>
          </p:cNvPicPr>
          <p:nvPr/>
        </p:nvPicPr>
        <p:blipFill>
          <a:blip r:embed="rId3" cstate="print"/>
          <a:stretch>
            <a:fillRect/>
          </a:stretch>
        </p:blipFill>
        <p:spPr>
          <a:xfrm>
            <a:off x="179512" y="3429000"/>
            <a:ext cx="5400600" cy="3168352"/>
          </a:xfrm>
          <a:prstGeom prst="rect">
            <a:avLst/>
          </a:prstGeom>
        </p:spPr>
      </p:pic>
      <p:sp>
        <p:nvSpPr>
          <p:cNvPr id="2" name="Rectangle 1"/>
          <p:cNvSpPr/>
          <p:nvPr/>
        </p:nvSpPr>
        <p:spPr>
          <a:xfrm>
            <a:off x="179512" y="5674022"/>
            <a:ext cx="4572000" cy="923330"/>
          </a:xfrm>
          <a:prstGeom prst="rect">
            <a:avLst/>
          </a:prstGeom>
          <a:solidFill>
            <a:srgbClr val="92D050"/>
          </a:solidFill>
        </p:spPr>
        <p:txBody>
          <a:bodyPr>
            <a:spAutoFit/>
          </a:bodyPr>
          <a:lstStyle/>
          <a:p>
            <a:r>
              <a:rPr lang="en-GB" dirty="0" smtClean="0">
                <a:solidFill>
                  <a:schemeClr val="bg1"/>
                </a:solidFill>
              </a:rPr>
              <a:t>Hailed as Augustus by Constantius’ troops at </a:t>
            </a:r>
            <a:r>
              <a:rPr lang="en-GB" dirty="0" err="1" smtClean="0">
                <a:solidFill>
                  <a:schemeClr val="bg1"/>
                </a:solidFill>
              </a:rPr>
              <a:t>Eboricum</a:t>
            </a:r>
            <a:r>
              <a:rPr lang="en-GB" dirty="0" smtClean="0">
                <a:solidFill>
                  <a:schemeClr val="bg1"/>
                </a:solidFill>
              </a:rPr>
              <a:t> (York) on 25th of July AD 306 – takes title of Caesar.</a:t>
            </a:r>
            <a:endParaRPr lang="en-GB" dirty="0">
              <a:solidFill>
                <a:schemeClr val="bg1"/>
              </a:solidFill>
            </a:endParaRPr>
          </a:p>
        </p:txBody>
      </p:sp>
      <p:pic>
        <p:nvPicPr>
          <p:cNvPr id="3" name="Picture 2"/>
          <p:cNvPicPr>
            <a:picLocks noChangeAspect="1"/>
          </p:cNvPicPr>
          <p:nvPr/>
        </p:nvPicPr>
        <p:blipFill>
          <a:blip r:embed="rId4"/>
          <a:stretch>
            <a:fillRect/>
          </a:stretch>
        </p:blipFill>
        <p:spPr>
          <a:xfrm>
            <a:off x="516010" y="190781"/>
            <a:ext cx="3630688" cy="5411233"/>
          </a:xfrm>
          <a:prstGeom prst="rect">
            <a:avLst/>
          </a:prstGeom>
        </p:spPr>
      </p:pic>
    </p:spTree>
    <p:extLst>
      <p:ext uri="{BB962C8B-B14F-4D97-AF65-F5344CB8AC3E}">
        <p14:creationId xmlns:p14="http://schemas.microsoft.com/office/powerpoint/2010/main" val="315519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4664"/>
            <a:ext cx="9144000" cy="1012974"/>
          </a:xfrm>
        </p:spPr>
        <p:txBody>
          <a:bodyPr>
            <a:normAutofit fontScale="90000"/>
          </a:bodyPr>
          <a:lstStyle/>
          <a:p>
            <a:r>
              <a:rPr lang="en-GB" b="1" dirty="0" smtClean="0">
                <a:solidFill>
                  <a:schemeClr val="bg1"/>
                </a:solidFill>
              </a:rPr>
              <a:t>End of the Great Persecution AD 311</a:t>
            </a:r>
            <a:endParaRPr lang="en-GB" b="1" dirty="0">
              <a:solidFill>
                <a:schemeClr val="bg1"/>
              </a:solidFill>
            </a:endParaRPr>
          </a:p>
        </p:txBody>
      </p:sp>
      <p:sp>
        <p:nvSpPr>
          <p:cNvPr id="3" name="Content Placeholder 2"/>
          <p:cNvSpPr>
            <a:spLocks noGrp="1"/>
          </p:cNvSpPr>
          <p:nvPr>
            <p:ph idx="1"/>
          </p:nvPr>
        </p:nvSpPr>
        <p:spPr>
          <a:xfrm>
            <a:off x="106326" y="1499191"/>
            <a:ext cx="8931348" cy="5358809"/>
          </a:xfrm>
        </p:spPr>
        <p:txBody>
          <a:bodyPr>
            <a:normAutofit lnSpcReduction="10000"/>
          </a:bodyPr>
          <a:lstStyle/>
          <a:p>
            <a:pPr marL="0">
              <a:buNone/>
            </a:pPr>
            <a:r>
              <a:rPr lang="en-GB" dirty="0" smtClean="0">
                <a:solidFill>
                  <a:schemeClr val="bg1"/>
                </a:solidFill>
              </a:rPr>
              <a:t>“Wrestling with so many evils, he [Galerius] thought of the cruelties which he had committed against the pious. Turning, therefore, his thoughts toward himself, he first openly confessed to the God of the universe, and then summoning his attendants, he commanded that without delay they should stop the persecution of the Christians…” – </a:t>
            </a:r>
            <a:r>
              <a:rPr lang="en-GB" b="1" dirty="0" smtClean="0">
                <a:solidFill>
                  <a:schemeClr val="bg1"/>
                </a:solidFill>
              </a:rPr>
              <a:t>Eusebius </a:t>
            </a:r>
            <a:r>
              <a:rPr lang="en-GB" b="1" i="1" dirty="0" smtClean="0">
                <a:solidFill>
                  <a:schemeClr val="bg1"/>
                </a:solidFill>
              </a:rPr>
              <a:t>Hist. Eccl. </a:t>
            </a:r>
            <a:r>
              <a:rPr lang="en-GB" b="1" dirty="0" smtClean="0">
                <a:solidFill>
                  <a:schemeClr val="bg1"/>
                </a:solidFill>
              </a:rPr>
              <a:t>8.17.1</a:t>
            </a:r>
            <a:r>
              <a:rPr lang="en-GB" dirty="0" smtClean="0">
                <a:solidFill>
                  <a:schemeClr val="bg1"/>
                </a:solidFill>
              </a:rPr>
              <a:t>.</a:t>
            </a:r>
          </a:p>
          <a:p>
            <a:pPr marL="0">
              <a:buNone/>
            </a:pPr>
            <a:endParaRPr lang="en-GB" sz="1400" dirty="0" smtClean="0">
              <a:solidFill>
                <a:schemeClr val="bg1"/>
              </a:solidFill>
            </a:endParaRPr>
          </a:p>
          <a:p>
            <a:pPr marL="0">
              <a:buNone/>
            </a:pPr>
            <a:r>
              <a:rPr lang="en-GB" dirty="0" smtClean="0">
                <a:solidFill>
                  <a:schemeClr val="bg1"/>
                </a:solidFill>
              </a:rPr>
              <a:t>“Galerius, however, did not, by publication of this edict, obtain the divine forgiveness. In a few days after he was consumed by the horrible disease that had brought on an universal putrefaction.” – </a:t>
            </a:r>
            <a:r>
              <a:rPr lang="en-GB" b="1" dirty="0" smtClean="0">
                <a:solidFill>
                  <a:schemeClr val="bg1"/>
                </a:solidFill>
              </a:rPr>
              <a:t>Lactantius </a:t>
            </a:r>
            <a:r>
              <a:rPr lang="en-GB" b="1" i="1" dirty="0" smtClean="0">
                <a:solidFill>
                  <a:schemeClr val="bg1"/>
                </a:solidFill>
              </a:rPr>
              <a:t>DMP </a:t>
            </a:r>
            <a:r>
              <a:rPr lang="en-GB" b="1" dirty="0" smtClean="0">
                <a:solidFill>
                  <a:schemeClr val="bg1"/>
                </a:solidFill>
              </a:rPr>
              <a:t>35</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6170089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6" y="116958"/>
            <a:ext cx="8229600" cy="1062282"/>
          </a:xfrm>
        </p:spPr>
        <p:txBody>
          <a:bodyPr>
            <a:normAutofit fontScale="90000"/>
          </a:bodyPr>
          <a:lstStyle/>
          <a:p>
            <a:r>
              <a:rPr lang="en-GB" b="1" dirty="0" smtClean="0">
                <a:solidFill>
                  <a:schemeClr val="bg1"/>
                </a:solidFill>
              </a:rPr>
              <a:t>Battle of </a:t>
            </a:r>
            <a:r>
              <a:rPr lang="en-GB" b="1" dirty="0" err="1" smtClean="0">
                <a:solidFill>
                  <a:schemeClr val="bg1"/>
                </a:solidFill>
              </a:rPr>
              <a:t>Milvian</a:t>
            </a:r>
            <a:r>
              <a:rPr lang="en-GB" b="1" dirty="0" smtClean="0">
                <a:solidFill>
                  <a:schemeClr val="bg1"/>
                </a:solidFill>
              </a:rPr>
              <a:t> Bridge – AD 312</a:t>
            </a:r>
            <a:endParaRPr lang="en-GB" b="1" dirty="0">
              <a:solidFill>
                <a:schemeClr val="bg1"/>
              </a:solidFill>
            </a:endParaRPr>
          </a:p>
        </p:txBody>
      </p:sp>
      <p:sp>
        <p:nvSpPr>
          <p:cNvPr id="3" name="Content Placeholder 2"/>
          <p:cNvSpPr>
            <a:spLocks noGrp="1"/>
          </p:cNvSpPr>
          <p:nvPr>
            <p:ph idx="1"/>
          </p:nvPr>
        </p:nvSpPr>
        <p:spPr>
          <a:xfrm>
            <a:off x="0" y="1052736"/>
            <a:ext cx="8982946" cy="3153486"/>
          </a:xfrm>
        </p:spPr>
        <p:txBody>
          <a:bodyPr>
            <a:normAutofit fontScale="77500" lnSpcReduction="20000"/>
          </a:bodyPr>
          <a:lstStyle/>
          <a:p>
            <a:pPr marL="0">
              <a:buNone/>
            </a:pPr>
            <a:r>
              <a:rPr lang="en-GB" dirty="0" smtClean="0">
                <a:solidFill>
                  <a:schemeClr val="bg1"/>
                </a:solidFill>
              </a:rPr>
              <a:t>“…while he was thus praying with fervent entreaty, a most marvellous sign appeared to him from heaven, the account of which it might have been hard to believe had it been related by any other person. But since the victorious emperor himself long afterwards declared it to the writer of this history, when he was honoured with his acquaintance and society, and confirmed his statement by an oath, who could hesitate to accredit the relation, especially since the testimony of after-time has established its truth? He said that about noon, when the day was already beginning to decline, he saw with his own eyes the trophy of a cross of light in the heavens, above the sun, and bearing the inscription, Conquer by this.” – </a:t>
            </a:r>
            <a:r>
              <a:rPr lang="en-GB" b="1" dirty="0" smtClean="0">
                <a:solidFill>
                  <a:schemeClr val="bg1"/>
                </a:solidFill>
              </a:rPr>
              <a:t>Eusebius </a:t>
            </a:r>
            <a:r>
              <a:rPr lang="en-GB" b="1" i="1" dirty="0" err="1" smtClean="0">
                <a:solidFill>
                  <a:schemeClr val="bg1"/>
                </a:solidFill>
              </a:rPr>
              <a:t>Vit</a:t>
            </a:r>
            <a:r>
              <a:rPr lang="en-GB" b="1" i="1" dirty="0" smtClean="0">
                <a:solidFill>
                  <a:schemeClr val="bg1"/>
                </a:solidFill>
              </a:rPr>
              <a:t>. Const. </a:t>
            </a:r>
            <a:r>
              <a:rPr lang="en-GB" b="1" dirty="0" smtClean="0">
                <a:solidFill>
                  <a:schemeClr val="bg1"/>
                </a:solidFill>
              </a:rPr>
              <a:t>1.28</a:t>
            </a:r>
            <a:r>
              <a:rPr lang="en-GB" dirty="0" smtClean="0">
                <a:solidFill>
                  <a:schemeClr val="bg1"/>
                </a:solidFill>
              </a:rPr>
              <a:t>.</a:t>
            </a:r>
            <a:endParaRPr lang="en-GB" dirty="0">
              <a:solidFill>
                <a:schemeClr val="bg1"/>
              </a:solidFill>
            </a:endParaRPr>
          </a:p>
        </p:txBody>
      </p:sp>
      <p:sp>
        <p:nvSpPr>
          <p:cNvPr id="4" name="Content Placeholder 2"/>
          <p:cNvSpPr txBox="1">
            <a:spLocks/>
          </p:cNvSpPr>
          <p:nvPr/>
        </p:nvSpPr>
        <p:spPr>
          <a:xfrm>
            <a:off x="-1" y="4242390"/>
            <a:ext cx="5242805" cy="2615609"/>
          </a:xfrm>
          <a:prstGeom prst="rect">
            <a:avLst/>
          </a:prstGeom>
        </p:spPr>
        <p:txBody>
          <a:bodyPr vert="horz" lIns="91440" tIns="45720" rIns="91440" bIns="45720" rtlCol="0">
            <a:normAutofit fontScale="70000" lnSpcReduction="20000"/>
          </a:bodyPr>
          <a:lstStyle/>
          <a:p>
            <a:pPr lvl="0" indent="-342900">
              <a:spcBef>
                <a:spcPct val="20000"/>
              </a:spcBef>
            </a:pPr>
            <a:r>
              <a:rPr kumimoji="0" lang="en-GB" sz="3200" b="0" i="0" u="none" strike="noStrike" kern="1200" cap="none" spc="0" normalizeH="0" baseline="0" noProof="0" dirty="0" smtClean="0">
                <a:ln>
                  <a:noFill/>
                </a:ln>
                <a:solidFill>
                  <a:schemeClr val="bg1"/>
                </a:solidFill>
                <a:effectLst/>
                <a:uLnTx/>
                <a:uFillTx/>
                <a:latin typeface="+mn-lt"/>
                <a:ea typeface="+mn-ea"/>
                <a:cs typeface="+mn-cs"/>
              </a:rPr>
              <a:t>“…</a:t>
            </a:r>
            <a:r>
              <a:rPr lang="en-GB" sz="3200" dirty="0" smtClean="0">
                <a:solidFill>
                  <a:schemeClr val="bg1"/>
                </a:solidFill>
              </a:rPr>
              <a:t>Constantine was directed in a dream to cause the heavenly sign to be delineated on the shields of his soldiers, and so to proceed to battle. He did as he had been commanded, and he marked on their shields the letter X, with a perpendicular line drawn through it and turned round thus at the top, being the cipher of CHRIST.” – </a:t>
            </a:r>
            <a:r>
              <a:rPr lang="en-GB" sz="3200" b="1" dirty="0" smtClean="0">
                <a:solidFill>
                  <a:schemeClr val="bg1"/>
                </a:solidFill>
              </a:rPr>
              <a:t>Lactantius 44</a:t>
            </a:r>
            <a:r>
              <a:rPr lang="en-GB" sz="3200" dirty="0" smtClean="0">
                <a:solidFill>
                  <a:schemeClr val="bg1"/>
                </a:solidFill>
              </a:rPr>
              <a:t>.</a:t>
            </a:r>
            <a:endParaRPr kumimoji="0" lang="en-GB" sz="3200" b="0" i="0" u="none" strike="noStrike" kern="1200" cap="none" spc="0" normalizeH="0" baseline="0" noProof="0" dirty="0">
              <a:ln>
                <a:noFill/>
              </a:ln>
              <a:solidFill>
                <a:schemeClr val="bg1"/>
              </a:solidFill>
              <a:effectLst/>
              <a:uLnTx/>
              <a:uFillTx/>
            </a:endParaRPr>
          </a:p>
        </p:txBody>
      </p:sp>
      <p:pic>
        <p:nvPicPr>
          <p:cNvPr id="5" name="Picture 4" descr="Chi Rho.jpg"/>
          <p:cNvPicPr>
            <a:picLocks noChangeAspect="1"/>
          </p:cNvPicPr>
          <p:nvPr/>
        </p:nvPicPr>
        <p:blipFill>
          <a:blip r:embed="rId2" cstate="print"/>
          <a:stretch>
            <a:fillRect/>
          </a:stretch>
        </p:blipFill>
        <p:spPr>
          <a:xfrm>
            <a:off x="5537124" y="4082902"/>
            <a:ext cx="3221019" cy="2415764"/>
          </a:xfrm>
          <a:prstGeom prst="rect">
            <a:avLst/>
          </a:prstGeom>
        </p:spPr>
      </p:pic>
      <p:sp>
        <p:nvSpPr>
          <p:cNvPr id="6" name="Rectangle 5"/>
          <p:cNvSpPr/>
          <p:nvPr/>
        </p:nvSpPr>
        <p:spPr>
          <a:xfrm>
            <a:off x="5242805" y="6498666"/>
            <a:ext cx="4176464" cy="323165"/>
          </a:xfrm>
          <a:prstGeom prst="rect">
            <a:avLst/>
          </a:prstGeom>
        </p:spPr>
        <p:txBody>
          <a:bodyPr wrap="square">
            <a:spAutoFit/>
          </a:bodyPr>
          <a:lstStyle/>
          <a:p>
            <a:r>
              <a:rPr lang="en-GB" sz="1500" dirty="0" smtClean="0">
                <a:solidFill>
                  <a:schemeClr val="bg1"/>
                </a:solidFill>
              </a:rPr>
              <a:t>Roman sarcophagus – c. AD 350 – labarum.</a:t>
            </a:r>
            <a:endParaRPr lang="en-GB" sz="1500" dirty="0">
              <a:solidFill>
                <a:schemeClr val="bg1"/>
              </a:solidFill>
            </a:endParaRPr>
          </a:p>
        </p:txBody>
      </p:sp>
    </p:spTree>
    <p:extLst>
      <p:ext uri="{BB962C8B-B14F-4D97-AF65-F5344CB8AC3E}">
        <p14:creationId xmlns:p14="http://schemas.microsoft.com/office/powerpoint/2010/main" val="36804427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04036"/>
            <a:ext cx="9144000" cy="6453963"/>
          </a:xfrm>
        </p:spPr>
        <p:txBody>
          <a:bodyPr>
            <a:normAutofit fontScale="92500" lnSpcReduction="10000"/>
          </a:bodyPr>
          <a:lstStyle/>
          <a:p>
            <a:pPr lvl="0"/>
            <a:r>
              <a:rPr lang="en-GB" dirty="0" smtClean="0">
                <a:solidFill>
                  <a:schemeClr val="bg1"/>
                </a:solidFill>
              </a:rPr>
              <a:t>Death-bed baptism in Nicomedia in May AD 337 – common practice to avoid staining oneself with sin before death - </a:t>
            </a:r>
            <a:r>
              <a:rPr lang="en-US" dirty="0">
                <a:solidFill>
                  <a:schemeClr val="bg1"/>
                </a:solidFill>
                <a:cs typeface="Times New Roman" pitchFamily="18" charset="0"/>
              </a:rPr>
              <a:t>Absolution for the murder of </a:t>
            </a:r>
            <a:r>
              <a:rPr lang="en-US" dirty="0" err="1">
                <a:solidFill>
                  <a:schemeClr val="bg1"/>
                </a:solidFill>
                <a:cs typeface="Times New Roman" pitchFamily="18" charset="0"/>
              </a:rPr>
              <a:t>Crispus</a:t>
            </a:r>
            <a:r>
              <a:rPr lang="en-US" dirty="0">
                <a:solidFill>
                  <a:schemeClr val="bg1"/>
                </a:solidFill>
                <a:cs typeface="Times New Roman" pitchFamily="18" charset="0"/>
              </a:rPr>
              <a:t> and </a:t>
            </a:r>
            <a:r>
              <a:rPr lang="en-US" dirty="0" err="1">
                <a:solidFill>
                  <a:schemeClr val="bg1"/>
                </a:solidFill>
                <a:cs typeface="Times New Roman" pitchFamily="18" charset="0"/>
              </a:rPr>
              <a:t>Fausta</a:t>
            </a:r>
            <a:r>
              <a:rPr lang="en-US" dirty="0" smtClean="0">
                <a:solidFill>
                  <a:schemeClr val="bg1"/>
                </a:solidFill>
                <a:cs typeface="Times New Roman" pitchFamily="18" charset="0"/>
              </a:rPr>
              <a:t>?</a:t>
            </a:r>
            <a:endParaRPr lang="en-GB" dirty="0" smtClean="0">
              <a:solidFill>
                <a:schemeClr val="bg1"/>
              </a:solidFill>
            </a:endParaRPr>
          </a:p>
          <a:p>
            <a:endParaRPr lang="en-GB" sz="1000" dirty="0">
              <a:solidFill>
                <a:schemeClr val="bg1"/>
              </a:solidFill>
            </a:endParaRPr>
          </a:p>
          <a:p>
            <a:r>
              <a:rPr lang="en-GB" dirty="0" smtClean="0">
                <a:solidFill>
                  <a:schemeClr val="bg1"/>
                </a:solidFill>
              </a:rPr>
              <a:t>Opportunity to plunder the wealth and building material of Pagan temples? – </a:t>
            </a:r>
            <a:r>
              <a:rPr lang="en-GB" b="1" dirty="0" smtClean="0">
                <a:solidFill>
                  <a:schemeClr val="bg1"/>
                </a:solidFill>
              </a:rPr>
              <a:t>Eusebius </a:t>
            </a:r>
            <a:r>
              <a:rPr lang="en-GB" b="1" i="1" dirty="0" err="1" smtClean="0">
                <a:solidFill>
                  <a:schemeClr val="bg1"/>
                </a:solidFill>
              </a:rPr>
              <a:t>Vit</a:t>
            </a:r>
            <a:r>
              <a:rPr lang="en-GB" b="1" i="1" dirty="0" smtClean="0">
                <a:solidFill>
                  <a:schemeClr val="bg1"/>
                </a:solidFill>
              </a:rPr>
              <a:t>. Const. </a:t>
            </a:r>
            <a:r>
              <a:rPr lang="en-GB" b="1" dirty="0" smtClean="0">
                <a:solidFill>
                  <a:schemeClr val="bg1"/>
                </a:solidFill>
              </a:rPr>
              <a:t>3.54</a:t>
            </a:r>
            <a:r>
              <a:rPr lang="en-GB" dirty="0" smtClean="0">
                <a:solidFill>
                  <a:schemeClr val="bg1"/>
                </a:solidFill>
              </a:rPr>
              <a:t>. – Attacks on pagan shrines may have been, in reality, limited – Constantine founds two new pagan temples at Constantinople - </a:t>
            </a:r>
            <a:r>
              <a:rPr lang="en-GB" b="1" dirty="0" err="1" smtClean="0">
                <a:solidFill>
                  <a:schemeClr val="bg1"/>
                </a:solidFill>
              </a:rPr>
              <a:t>Zosimus</a:t>
            </a:r>
            <a:r>
              <a:rPr lang="en-GB" b="1" dirty="0" smtClean="0">
                <a:solidFill>
                  <a:schemeClr val="bg1"/>
                </a:solidFill>
              </a:rPr>
              <a:t> </a:t>
            </a:r>
            <a:r>
              <a:rPr lang="en-GB" b="1" i="1" dirty="0" smtClean="0">
                <a:solidFill>
                  <a:schemeClr val="bg1"/>
                </a:solidFill>
              </a:rPr>
              <a:t>New History </a:t>
            </a:r>
            <a:r>
              <a:rPr lang="en-GB" b="1" dirty="0" smtClean="0">
                <a:solidFill>
                  <a:schemeClr val="bg1"/>
                </a:solidFill>
              </a:rPr>
              <a:t>2.31</a:t>
            </a:r>
            <a:r>
              <a:rPr lang="en-GB" dirty="0" smtClean="0">
                <a:solidFill>
                  <a:schemeClr val="bg1"/>
                </a:solidFill>
              </a:rPr>
              <a:t>.</a:t>
            </a:r>
          </a:p>
          <a:p>
            <a:endParaRPr lang="en-GB" sz="1000" dirty="0">
              <a:solidFill>
                <a:schemeClr val="bg1"/>
              </a:solidFill>
            </a:endParaRPr>
          </a:p>
          <a:p>
            <a:r>
              <a:rPr lang="en-GB" dirty="0" smtClean="0">
                <a:solidFill>
                  <a:schemeClr val="bg1"/>
                </a:solidFill>
              </a:rPr>
              <a:t>Bans the placing of statues of himself in temples.</a:t>
            </a:r>
          </a:p>
          <a:p>
            <a:endParaRPr lang="en-GB" sz="1000" dirty="0">
              <a:solidFill>
                <a:schemeClr val="bg1"/>
              </a:solidFill>
            </a:endParaRPr>
          </a:p>
          <a:p>
            <a:r>
              <a:rPr lang="en-GB" dirty="0" smtClean="0">
                <a:solidFill>
                  <a:schemeClr val="bg1"/>
                </a:solidFill>
              </a:rPr>
              <a:t>Constantine’s </a:t>
            </a:r>
            <a:r>
              <a:rPr lang="en-GB" i="1" dirty="0" smtClean="0">
                <a:solidFill>
                  <a:schemeClr val="bg1"/>
                </a:solidFill>
              </a:rPr>
              <a:t>Oration to the Saints</a:t>
            </a:r>
            <a:r>
              <a:rPr lang="en-GB" dirty="0" smtClean="0">
                <a:solidFill>
                  <a:schemeClr val="bg1"/>
                </a:solidFill>
              </a:rPr>
              <a:t>. </a:t>
            </a:r>
          </a:p>
          <a:p>
            <a:endParaRPr lang="en-GB" sz="1000" dirty="0">
              <a:solidFill>
                <a:schemeClr val="bg1"/>
              </a:solidFill>
            </a:endParaRPr>
          </a:p>
          <a:p>
            <a:r>
              <a:rPr lang="en-GB" dirty="0" smtClean="0">
                <a:solidFill>
                  <a:schemeClr val="bg1"/>
                </a:solidFill>
              </a:rPr>
              <a:t>Cautious or pragmatic in nature? (e.g. removal of </a:t>
            </a:r>
            <a:r>
              <a:rPr lang="en-GB" dirty="0" err="1" smtClean="0">
                <a:solidFill>
                  <a:schemeClr val="bg1"/>
                </a:solidFill>
              </a:rPr>
              <a:t>Licinius</a:t>
            </a:r>
            <a:r>
              <a:rPr lang="en-GB" dirty="0" smtClean="0">
                <a:solidFill>
                  <a:schemeClr val="bg1"/>
                </a:solidFill>
              </a:rPr>
              <a:t>) – hedging bets?</a:t>
            </a:r>
          </a:p>
          <a:p>
            <a:endParaRPr lang="en-GB" sz="1000" dirty="0">
              <a:solidFill>
                <a:schemeClr val="bg1"/>
              </a:solidFill>
            </a:endParaRPr>
          </a:p>
          <a:p>
            <a:r>
              <a:rPr lang="en-GB" dirty="0" smtClean="0">
                <a:solidFill>
                  <a:schemeClr val="bg1"/>
                </a:solidFill>
              </a:rPr>
              <a:t>Anachronistic expectations of “consistency”. </a:t>
            </a:r>
            <a:endParaRPr lang="en-GB" dirty="0">
              <a:solidFill>
                <a:schemeClr val="bg1"/>
              </a:solidFill>
            </a:endParaRPr>
          </a:p>
        </p:txBody>
      </p:sp>
    </p:spTree>
    <p:extLst>
      <p:ext uri="{BB962C8B-B14F-4D97-AF65-F5344CB8AC3E}">
        <p14:creationId xmlns:p14="http://schemas.microsoft.com/office/powerpoint/2010/main" val="11928359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Constantine and the Church</a:t>
            </a:r>
            <a:endParaRPr lang="en-GB" dirty="0">
              <a:solidFill>
                <a:schemeClr val="bg1"/>
              </a:solidFill>
            </a:endParaRPr>
          </a:p>
        </p:txBody>
      </p:sp>
      <p:sp>
        <p:nvSpPr>
          <p:cNvPr id="4" name="Content Placeholder 3"/>
          <p:cNvSpPr>
            <a:spLocks noGrp="1"/>
          </p:cNvSpPr>
          <p:nvPr>
            <p:ph sz="half" idx="1"/>
          </p:nvPr>
        </p:nvSpPr>
        <p:spPr>
          <a:xfrm>
            <a:off x="1" y="1600200"/>
            <a:ext cx="4495800" cy="5257800"/>
          </a:xfrm>
        </p:spPr>
        <p:txBody>
          <a:bodyPr>
            <a:normAutofit fontScale="85000" lnSpcReduction="20000"/>
          </a:bodyPr>
          <a:lstStyle/>
          <a:p>
            <a:r>
              <a:rPr lang="en-GB" dirty="0">
                <a:solidFill>
                  <a:schemeClr val="bg1"/>
                </a:solidFill>
              </a:rPr>
              <a:t>Meeting in Rome (AD 312-13) called to settle the question of the </a:t>
            </a:r>
            <a:r>
              <a:rPr lang="en-GB" dirty="0" err="1">
                <a:solidFill>
                  <a:schemeClr val="bg1"/>
                </a:solidFill>
              </a:rPr>
              <a:t>lapsi</a:t>
            </a:r>
            <a:r>
              <a:rPr lang="en-GB" dirty="0">
                <a:solidFill>
                  <a:schemeClr val="bg1"/>
                </a:solidFill>
              </a:rPr>
              <a:t> (compromisers) controversy in North Africa – hard-line “</a:t>
            </a:r>
            <a:r>
              <a:rPr lang="en-GB" dirty="0" err="1">
                <a:solidFill>
                  <a:schemeClr val="bg1"/>
                </a:solidFill>
              </a:rPr>
              <a:t>Donatists</a:t>
            </a:r>
            <a:r>
              <a:rPr lang="en-GB" dirty="0">
                <a:solidFill>
                  <a:schemeClr val="bg1"/>
                </a:solidFill>
              </a:rPr>
              <a:t>”.</a:t>
            </a:r>
          </a:p>
          <a:p>
            <a:endParaRPr lang="en-GB" sz="700" dirty="0">
              <a:solidFill>
                <a:schemeClr val="bg1"/>
              </a:solidFill>
            </a:endParaRPr>
          </a:p>
          <a:p>
            <a:r>
              <a:rPr lang="en-GB" dirty="0">
                <a:solidFill>
                  <a:schemeClr val="bg1"/>
                </a:solidFill>
              </a:rPr>
              <a:t>Council of Nicaea (AD 324) – Arian question, relation of the Father to the Son – Arian notion of Jesus as a subordinate entity to God. </a:t>
            </a:r>
            <a:endParaRPr lang="en-GB" dirty="0" smtClean="0">
              <a:solidFill>
                <a:schemeClr val="bg1"/>
              </a:solidFill>
            </a:endParaRPr>
          </a:p>
          <a:p>
            <a:endParaRPr lang="en-GB" sz="700" dirty="0">
              <a:solidFill>
                <a:schemeClr val="bg1"/>
              </a:solidFill>
            </a:endParaRPr>
          </a:p>
          <a:p>
            <a:r>
              <a:rPr lang="en-GB" dirty="0">
                <a:solidFill>
                  <a:schemeClr val="bg1"/>
                </a:solidFill>
              </a:rPr>
              <a:t>Programme or restoring church property and building new churches – </a:t>
            </a:r>
            <a:r>
              <a:rPr lang="en-GB" b="1" dirty="0">
                <a:solidFill>
                  <a:schemeClr val="bg1"/>
                </a:solidFill>
              </a:rPr>
              <a:t>Eusebius </a:t>
            </a:r>
            <a:r>
              <a:rPr lang="en-GB" b="1" i="1" dirty="0" err="1">
                <a:solidFill>
                  <a:schemeClr val="bg1"/>
                </a:solidFill>
              </a:rPr>
              <a:t>Vit</a:t>
            </a:r>
            <a:r>
              <a:rPr lang="en-GB" b="1" i="1" dirty="0">
                <a:solidFill>
                  <a:schemeClr val="bg1"/>
                </a:solidFill>
              </a:rPr>
              <a:t>. Const</a:t>
            </a:r>
            <a:r>
              <a:rPr lang="en-GB" b="1" dirty="0">
                <a:solidFill>
                  <a:schemeClr val="bg1"/>
                </a:solidFill>
              </a:rPr>
              <a:t>. 2.41, 45</a:t>
            </a:r>
            <a:r>
              <a:rPr lang="en-GB" dirty="0">
                <a:solidFill>
                  <a:schemeClr val="bg1"/>
                </a:solidFill>
              </a:rPr>
              <a:t>.</a:t>
            </a:r>
          </a:p>
          <a:p>
            <a:endParaRPr lang="en-GB" sz="600" dirty="0">
              <a:solidFill>
                <a:schemeClr val="bg1"/>
              </a:solidFill>
            </a:endParaRPr>
          </a:p>
          <a:p>
            <a:r>
              <a:rPr lang="en-GB" dirty="0">
                <a:solidFill>
                  <a:schemeClr val="bg1"/>
                </a:solidFill>
              </a:rPr>
              <a:t>Jerusalem (and more broadly Palestine) subject to major church building programme.</a:t>
            </a:r>
          </a:p>
          <a:p>
            <a:endParaRPr lang="en-GB" dirty="0">
              <a:solidFill>
                <a:schemeClr val="bg1"/>
              </a:solidFill>
            </a:endParaRPr>
          </a:p>
        </p:txBody>
      </p:sp>
      <p:sp>
        <p:nvSpPr>
          <p:cNvPr id="8" name="Content Placeholder 4"/>
          <p:cNvSpPr txBox="1">
            <a:spLocks/>
          </p:cNvSpPr>
          <p:nvPr/>
        </p:nvSpPr>
        <p:spPr>
          <a:xfrm>
            <a:off x="4648200" y="4465674"/>
            <a:ext cx="4410740" cy="228600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a:buFont typeface="Wingdings 2"/>
              <a:buNone/>
            </a:pPr>
            <a:endParaRPr lang="en-GB" dirty="0">
              <a:solidFill>
                <a:schemeClr val="bg1"/>
              </a:solidFill>
            </a:endParaRPr>
          </a:p>
        </p:txBody>
      </p:sp>
      <p:sp>
        <p:nvSpPr>
          <p:cNvPr id="10" name="Content Placeholder 6"/>
          <p:cNvSpPr txBox="1">
            <a:spLocks/>
          </p:cNvSpPr>
          <p:nvPr/>
        </p:nvSpPr>
        <p:spPr>
          <a:xfrm>
            <a:off x="4572000" y="4636670"/>
            <a:ext cx="4387847" cy="2319680"/>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600" dirty="0" smtClean="0">
                <a:solidFill>
                  <a:schemeClr val="bg1"/>
                </a:solidFill>
              </a:rPr>
              <a:t>“…on the very spot which witnessed the Saviour's sufferings, a new Jerusalem was constructed… First of all, then, he adorned the sacred cave itself…  the emperor's zealous magnificence beautified with rare columns, and profusely enriched with the most splendid decorations of every kind.” – </a:t>
            </a:r>
            <a:r>
              <a:rPr lang="en-GB" sz="1600" b="1" dirty="0" smtClean="0">
                <a:solidFill>
                  <a:schemeClr val="bg1"/>
                </a:solidFill>
              </a:rPr>
              <a:t>(3.33-34</a:t>
            </a:r>
            <a:r>
              <a:rPr lang="en-GB" sz="1600" dirty="0" smtClean="0">
                <a:solidFill>
                  <a:schemeClr val="bg1"/>
                </a:solidFill>
              </a:rPr>
              <a:t>).</a:t>
            </a:r>
            <a:endParaRPr lang="en-GB" sz="1600" dirty="0">
              <a:solidFill>
                <a:schemeClr val="bg1"/>
              </a:solidFill>
            </a:endParaRPr>
          </a:p>
        </p:txBody>
      </p:sp>
      <p:pic>
        <p:nvPicPr>
          <p:cNvPr id="11"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95802" y="2249043"/>
            <a:ext cx="4570372" cy="22166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4564767" y="1652608"/>
            <a:ext cx="4572085" cy="369332"/>
          </a:xfrm>
          <a:prstGeom prst="rect">
            <a:avLst/>
          </a:prstGeom>
          <a:solidFill>
            <a:srgbClr val="92D050"/>
          </a:solidFill>
        </p:spPr>
        <p:txBody>
          <a:bodyPr wrap="none">
            <a:spAutoFit/>
          </a:bodyPr>
          <a:lstStyle/>
          <a:p>
            <a:r>
              <a:rPr lang="en-GB" dirty="0" smtClean="0">
                <a:solidFill>
                  <a:schemeClr val="bg1"/>
                </a:solidFill>
              </a:rPr>
              <a:t>Construction of Church of Holy Sepulchre</a:t>
            </a:r>
            <a:endParaRPr lang="en-GB" dirty="0">
              <a:solidFill>
                <a:schemeClr val="bg1"/>
              </a:solidFill>
            </a:endParaRPr>
          </a:p>
        </p:txBody>
      </p:sp>
    </p:spTree>
    <p:extLst>
      <p:ext uri="{BB962C8B-B14F-4D97-AF65-F5344CB8AC3E}">
        <p14:creationId xmlns:p14="http://schemas.microsoft.com/office/powerpoint/2010/main" val="20666190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Arch of Constantine</a:t>
            </a:r>
            <a:endParaRPr lang="en-GB" b="1" dirty="0">
              <a:solidFill>
                <a:schemeClr val="bg1"/>
              </a:solidFill>
            </a:endParaRPr>
          </a:p>
        </p:txBody>
      </p:sp>
      <p:sp>
        <p:nvSpPr>
          <p:cNvPr id="4" name="Content Placeholder 3"/>
          <p:cNvSpPr>
            <a:spLocks noGrp="1"/>
          </p:cNvSpPr>
          <p:nvPr>
            <p:ph sz="half" idx="1"/>
          </p:nvPr>
        </p:nvSpPr>
        <p:spPr>
          <a:xfrm>
            <a:off x="0" y="1600200"/>
            <a:ext cx="4495800" cy="5257800"/>
          </a:xfrm>
        </p:spPr>
        <p:txBody>
          <a:bodyPr>
            <a:normAutofit lnSpcReduction="10000"/>
          </a:bodyPr>
          <a:lstStyle/>
          <a:p>
            <a:r>
              <a:rPr lang="en-GB" dirty="0" smtClean="0">
                <a:solidFill>
                  <a:schemeClr val="bg1"/>
                </a:solidFill>
              </a:rPr>
              <a:t>Last erected at Rome.</a:t>
            </a:r>
          </a:p>
          <a:p>
            <a:r>
              <a:rPr lang="en-GB" dirty="0" smtClean="0">
                <a:solidFill>
                  <a:schemeClr val="bg1"/>
                </a:solidFill>
              </a:rPr>
              <a:t>Probably for his tenth anniversary as emperor: 25 July 315.</a:t>
            </a:r>
          </a:p>
          <a:p>
            <a:r>
              <a:rPr lang="en-GB" dirty="0" smtClean="0">
                <a:solidFill>
                  <a:schemeClr val="bg1"/>
                </a:solidFill>
              </a:rPr>
              <a:t>Campaign against </a:t>
            </a:r>
            <a:r>
              <a:rPr lang="en-GB" dirty="0" err="1" smtClean="0">
                <a:solidFill>
                  <a:schemeClr val="bg1"/>
                </a:solidFill>
              </a:rPr>
              <a:t>Maxentius</a:t>
            </a:r>
            <a:endParaRPr lang="en-GB" dirty="0" smtClean="0">
              <a:solidFill>
                <a:schemeClr val="bg1"/>
              </a:solidFill>
            </a:endParaRPr>
          </a:p>
          <a:p>
            <a:pPr lvl="1"/>
            <a:r>
              <a:rPr lang="en-GB" dirty="0" smtClean="0">
                <a:solidFill>
                  <a:schemeClr val="bg1"/>
                </a:solidFill>
              </a:rPr>
              <a:t>Western end: army leaving a city (Milan?)</a:t>
            </a:r>
          </a:p>
          <a:p>
            <a:pPr lvl="1"/>
            <a:r>
              <a:rPr lang="en-GB" dirty="0" smtClean="0">
                <a:solidFill>
                  <a:schemeClr val="bg1"/>
                </a:solidFill>
              </a:rPr>
              <a:t>Capture of Verona</a:t>
            </a:r>
          </a:p>
          <a:p>
            <a:pPr lvl="1"/>
            <a:r>
              <a:rPr lang="en-GB" dirty="0" smtClean="0">
                <a:solidFill>
                  <a:schemeClr val="bg1"/>
                </a:solidFill>
              </a:rPr>
              <a:t>Battle of the </a:t>
            </a:r>
            <a:r>
              <a:rPr lang="en-GB" dirty="0" err="1" smtClean="0">
                <a:solidFill>
                  <a:schemeClr val="bg1"/>
                </a:solidFill>
              </a:rPr>
              <a:t>Milvian</a:t>
            </a:r>
            <a:r>
              <a:rPr lang="en-GB" dirty="0" smtClean="0">
                <a:solidFill>
                  <a:schemeClr val="bg1"/>
                </a:solidFill>
              </a:rPr>
              <a:t> Bridge</a:t>
            </a:r>
          </a:p>
          <a:p>
            <a:pPr lvl="1"/>
            <a:r>
              <a:rPr lang="en-GB" dirty="0" smtClean="0">
                <a:solidFill>
                  <a:schemeClr val="bg1"/>
                </a:solidFill>
              </a:rPr>
              <a:t>Eastern end: Constantine enters Rome</a:t>
            </a:r>
          </a:p>
          <a:p>
            <a:endParaRPr lang="en-GB" dirty="0" smtClean="0"/>
          </a:p>
          <a:p>
            <a:endParaRPr lang="en-GB" dirty="0"/>
          </a:p>
        </p:txBody>
      </p:sp>
      <p:pic>
        <p:nvPicPr>
          <p:cNvPr id="6" name="Picture 4" descr="2002-09-04 16:14:25"/>
          <p:cNvPicPr>
            <a:picLocks noGrp="1" noChangeAspect="1" noChangeArrowheads="1"/>
          </p:cNvPicPr>
          <p:nvPr>
            <p:ph sz="half" idx="2"/>
          </p:nvPr>
        </p:nvPicPr>
        <p:blipFill>
          <a:blip r:embed="rId2" cstate="print"/>
          <a:srcRect/>
          <a:stretch>
            <a:fillRect/>
          </a:stretch>
        </p:blipFill>
        <p:spPr>
          <a:xfrm>
            <a:off x="4655819" y="1556792"/>
            <a:ext cx="4298831" cy="5077924"/>
          </a:xfrm>
          <a:noFill/>
          <a:ln/>
        </p:spPr>
      </p:pic>
      <p:sp>
        <p:nvSpPr>
          <p:cNvPr id="5" name="Donut 4"/>
          <p:cNvSpPr/>
          <p:nvPr/>
        </p:nvSpPr>
        <p:spPr>
          <a:xfrm>
            <a:off x="5150484" y="3393730"/>
            <a:ext cx="1008112" cy="936104"/>
          </a:xfrm>
          <a:prstGeom prst="donut">
            <a:avLst>
              <a:gd name="adj" fmla="val 65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Donut 6"/>
          <p:cNvSpPr/>
          <p:nvPr/>
        </p:nvSpPr>
        <p:spPr>
          <a:xfrm>
            <a:off x="7398204" y="3444235"/>
            <a:ext cx="1008112" cy="936104"/>
          </a:xfrm>
          <a:prstGeom prst="donut">
            <a:avLst>
              <a:gd name="adj" fmla="val 65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Rectangle 2"/>
          <p:cNvSpPr/>
          <p:nvPr/>
        </p:nvSpPr>
        <p:spPr>
          <a:xfrm>
            <a:off x="4655819" y="5711386"/>
            <a:ext cx="4298831" cy="923330"/>
          </a:xfrm>
          <a:prstGeom prst="rect">
            <a:avLst/>
          </a:prstGeom>
          <a:solidFill>
            <a:srgbClr val="0070C0"/>
          </a:solidFill>
        </p:spPr>
        <p:txBody>
          <a:bodyPr wrap="square">
            <a:spAutoFit/>
          </a:bodyPr>
          <a:lstStyle/>
          <a:p>
            <a:r>
              <a:rPr lang="en-GB" i="1" dirty="0" err="1" smtClean="0">
                <a:solidFill>
                  <a:schemeClr val="bg1"/>
                </a:solidFill>
              </a:rPr>
              <a:t>Spolia</a:t>
            </a:r>
            <a:r>
              <a:rPr lang="en-GB" i="1" dirty="0" smtClean="0">
                <a:solidFill>
                  <a:schemeClr val="bg1"/>
                </a:solidFill>
              </a:rPr>
              <a:t> </a:t>
            </a:r>
            <a:r>
              <a:rPr lang="en-GB" dirty="0" smtClean="0">
                <a:solidFill>
                  <a:schemeClr val="bg1"/>
                </a:solidFill>
              </a:rPr>
              <a:t>- use of scenes and figures from earlier monuments - Model emperors for Constantine?</a:t>
            </a:r>
            <a:endParaRPr lang="en-GB" dirty="0" smtClean="0">
              <a:solidFill>
                <a:schemeClr val="bg1"/>
              </a:solidFill>
            </a:endParaRPr>
          </a:p>
        </p:txBody>
      </p:sp>
      <p:pic>
        <p:nvPicPr>
          <p:cNvPr id="8" name="Picture 7"/>
          <p:cNvPicPr>
            <a:picLocks noChangeAspect="1"/>
          </p:cNvPicPr>
          <p:nvPr/>
        </p:nvPicPr>
        <p:blipFill>
          <a:blip r:embed="rId3"/>
          <a:stretch>
            <a:fillRect/>
          </a:stretch>
        </p:blipFill>
        <p:spPr>
          <a:xfrm>
            <a:off x="85060" y="1556792"/>
            <a:ext cx="4486940" cy="3796642"/>
          </a:xfrm>
          <a:prstGeom prst="rect">
            <a:avLst/>
          </a:prstGeom>
        </p:spPr>
      </p:pic>
      <p:pic>
        <p:nvPicPr>
          <p:cNvPr id="9" name="Picture 4" descr="2002-09-04 16:04:24"/>
          <p:cNvPicPr>
            <a:picLocks noChangeAspect="1" noChangeArrowheads="1"/>
          </p:cNvPicPr>
          <p:nvPr/>
        </p:nvPicPr>
        <p:blipFill>
          <a:blip r:embed="rId4" cstate="print"/>
          <a:srcRect/>
          <a:stretch>
            <a:fillRect/>
          </a:stretch>
        </p:blipFill>
        <p:spPr>
          <a:xfrm>
            <a:off x="333872" y="337494"/>
            <a:ext cx="2808312" cy="2137420"/>
          </a:xfrm>
          <a:prstGeom prst="rect">
            <a:avLst/>
          </a:prstGeom>
          <a:noFill/>
          <a:ln/>
        </p:spPr>
      </p:pic>
      <p:sp>
        <p:nvSpPr>
          <p:cNvPr id="10" name="Rectangle 9"/>
          <p:cNvSpPr/>
          <p:nvPr/>
        </p:nvSpPr>
        <p:spPr>
          <a:xfrm>
            <a:off x="106131" y="2474914"/>
            <a:ext cx="3216073" cy="584775"/>
          </a:xfrm>
          <a:prstGeom prst="rect">
            <a:avLst/>
          </a:prstGeom>
          <a:solidFill>
            <a:srgbClr val="92D050"/>
          </a:solidFill>
        </p:spPr>
        <p:txBody>
          <a:bodyPr wrap="square">
            <a:spAutoFit/>
          </a:bodyPr>
          <a:lstStyle/>
          <a:p>
            <a:r>
              <a:rPr lang="en-GB" sz="1600" dirty="0" smtClean="0">
                <a:solidFill>
                  <a:schemeClr val="bg1"/>
                </a:solidFill>
              </a:rPr>
              <a:t>Hadrian </a:t>
            </a:r>
            <a:r>
              <a:rPr lang="en-GB" sz="1600" dirty="0" err="1" smtClean="0">
                <a:solidFill>
                  <a:schemeClr val="bg1"/>
                </a:solidFill>
              </a:rPr>
              <a:t>tondon</a:t>
            </a:r>
            <a:r>
              <a:rPr lang="en-GB" sz="1600" dirty="0" smtClean="0">
                <a:solidFill>
                  <a:schemeClr val="bg1"/>
                </a:solidFill>
              </a:rPr>
              <a:t> - Sacrifice for Apollo</a:t>
            </a:r>
            <a:endParaRPr lang="en-GB" sz="1600" dirty="0">
              <a:solidFill>
                <a:schemeClr val="bg1"/>
              </a:solidFill>
            </a:endParaRPr>
          </a:p>
        </p:txBody>
      </p:sp>
      <p:pic>
        <p:nvPicPr>
          <p:cNvPr id="11" name="Picture 4" descr="2002-09-04 16:15:06"/>
          <p:cNvPicPr>
            <a:picLocks noChangeAspect="1" noChangeArrowheads="1"/>
          </p:cNvPicPr>
          <p:nvPr/>
        </p:nvPicPr>
        <p:blipFill>
          <a:blip r:embed="rId5" cstate="print"/>
          <a:srcRect/>
          <a:stretch>
            <a:fillRect/>
          </a:stretch>
        </p:blipFill>
        <p:spPr>
          <a:xfrm>
            <a:off x="3502224" y="337494"/>
            <a:ext cx="2808312" cy="2137420"/>
          </a:xfrm>
          <a:prstGeom prst="rect">
            <a:avLst/>
          </a:prstGeom>
          <a:noFill/>
          <a:ln/>
        </p:spPr>
      </p:pic>
      <p:sp>
        <p:nvSpPr>
          <p:cNvPr id="12" name="Rectangle 11"/>
          <p:cNvSpPr/>
          <p:nvPr/>
        </p:nvSpPr>
        <p:spPr>
          <a:xfrm>
            <a:off x="3449244" y="2491694"/>
            <a:ext cx="2839428" cy="584775"/>
          </a:xfrm>
          <a:prstGeom prst="rect">
            <a:avLst/>
          </a:prstGeom>
          <a:solidFill>
            <a:srgbClr val="92D050"/>
          </a:solidFill>
        </p:spPr>
        <p:txBody>
          <a:bodyPr wrap="square">
            <a:spAutoFit/>
          </a:bodyPr>
          <a:lstStyle/>
          <a:p>
            <a:r>
              <a:rPr lang="en-GB" sz="1600" dirty="0" smtClean="0">
                <a:solidFill>
                  <a:schemeClr val="bg1"/>
                </a:solidFill>
              </a:rPr>
              <a:t>Hadrian </a:t>
            </a:r>
            <a:r>
              <a:rPr lang="en-GB" sz="1600" dirty="0" err="1" smtClean="0">
                <a:solidFill>
                  <a:schemeClr val="bg1"/>
                </a:solidFill>
              </a:rPr>
              <a:t>tondon</a:t>
            </a:r>
            <a:r>
              <a:rPr lang="en-GB" sz="1600" dirty="0" smtClean="0">
                <a:solidFill>
                  <a:schemeClr val="bg1"/>
                </a:solidFill>
              </a:rPr>
              <a:t> - Sacrifice for Silvanus</a:t>
            </a:r>
            <a:endParaRPr lang="en-GB" sz="1600" dirty="0">
              <a:solidFill>
                <a:schemeClr val="bg1"/>
              </a:solidFill>
            </a:endParaRPr>
          </a:p>
        </p:txBody>
      </p:sp>
      <p:pic>
        <p:nvPicPr>
          <p:cNvPr id="13" name="Picture 4" descr="2002-09-04 16:22:50"/>
          <p:cNvPicPr>
            <a:picLocks noChangeAspect="1" noChangeArrowheads="1"/>
          </p:cNvPicPr>
          <p:nvPr/>
        </p:nvPicPr>
        <p:blipFill>
          <a:blip r:embed="rId6" cstate="print"/>
          <a:srcRect/>
          <a:stretch>
            <a:fillRect/>
          </a:stretch>
        </p:blipFill>
        <p:spPr>
          <a:xfrm>
            <a:off x="6526560" y="337494"/>
            <a:ext cx="2160240" cy="2137420"/>
          </a:xfrm>
          <a:prstGeom prst="rect">
            <a:avLst/>
          </a:prstGeom>
          <a:noFill/>
          <a:ln/>
        </p:spPr>
      </p:pic>
      <p:sp>
        <p:nvSpPr>
          <p:cNvPr id="19" name="Rectangle 18"/>
          <p:cNvSpPr/>
          <p:nvPr/>
        </p:nvSpPr>
        <p:spPr>
          <a:xfrm>
            <a:off x="7208875" y="2497994"/>
            <a:ext cx="988828" cy="369332"/>
          </a:xfrm>
          <a:prstGeom prst="rect">
            <a:avLst/>
          </a:prstGeom>
          <a:solidFill>
            <a:srgbClr val="92D050"/>
          </a:solidFill>
        </p:spPr>
        <p:txBody>
          <a:bodyPr wrap="square">
            <a:spAutoFit/>
          </a:bodyPr>
          <a:lstStyle/>
          <a:p>
            <a:pPr algn="ctr"/>
            <a:r>
              <a:rPr lang="en-GB" dirty="0" smtClean="0">
                <a:solidFill>
                  <a:schemeClr val="bg1"/>
                </a:solidFill>
              </a:rPr>
              <a:t>Sol</a:t>
            </a:r>
            <a:endParaRPr lang="en-GB" dirty="0">
              <a:solidFill>
                <a:schemeClr val="bg1"/>
              </a:solidFill>
            </a:endParaRPr>
          </a:p>
        </p:txBody>
      </p:sp>
    </p:spTree>
    <p:extLst>
      <p:ext uri="{BB962C8B-B14F-4D97-AF65-F5344CB8AC3E}">
        <p14:creationId xmlns:p14="http://schemas.microsoft.com/office/powerpoint/2010/main" val="409580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additive="base">
                                        <p:cTn id="49" dur="500" fill="hold"/>
                                        <p:tgtEl>
                                          <p:spTgt spid="13"/>
                                        </p:tgtEl>
                                        <p:attrNameLst>
                                          <p:attrName>ppt_x</p:attrName>
                                        </p:attrNameLst>
                                      </p:cBhvr>
                                      <p:tavLst>
                                        <p:tav tm="0">
                                          <p:val>
                                            <p:strVal val="#ppt_x"/>
                                          </p:val>
                                        </p:tav>
                                        <p:tav tm="100000">
                                          <p:val>
                                            <p:strVal val="#ppt_x"/>
                                          </p:val>
                                        </p:tav>
                                      </p:tavLst>
                                    </p:anim>
                                    <p:anim calcmode="lin" valueType="num">
                                      <p:cBhvr additive="base">
                                        <p:cTn id="50" dur="500" fill="hold"/>
                                        <p:tgtEl>
                                          <p:spTgt spid="13"/>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19"/>
                                        </p:tgtEl>
                                        <p:attrNameLst>
                                          <p:attrName>style.visibility</p:attrName>
                                        </p:attrNameLst>
                                      </p:cBhvr>
                                      <p:to>
                                        <p:strVal val="visible"/>
                                      </p:to>
                                    </p:set>
                                    <p:anim calcmode="lin" valueType="num">
                                      <p:cBhvr additive="base">
                                        <p:cTn id="53" dur="500" fill="hold"/>
                                        <p:tgtEl>
                                          <p:spTgt spid="19"/>
                                        </p:tgtEl>
                                        <p:attrNameLst>
                                          <p:attrName>ppt_x</p:attrName>
                                        </p:attrNameLst>
                                      </p:cBhvr>
                                      <p:tavLst>
                                        <p:tav tm="0">
                                          <p:val>
                                            <p:strVal val="#ppt_x"/>
                                          </p:val>
                                        </p:tav>
                                        <p:tav tm="100000">
                                          <p:val>
                                            <p:strVal val="#ppt_x"/>
                                          </p:val>
                                        </p:tav>
                                      </p:tavLst>
                                    </p:anim>
                                    <p:anim calcmode="lin" valueType="num">
                                      <p:cBhvr additive="base">
                                        <p:cTn id="5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3" grpId="0" animBg="1"/>
      <p:bldP spid="10" grpId="0" animBg="1"/>
      <p:bldP spid="12" grpId="0" animBg="1"/>
      <p:bldP spid="1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b="1" dirty="0">
                <a:solidFill>
                  <a:schemeClr val="bg1"/>
                </a:solidFill>
              </a:rPr>
              <a:t>Foundation of </a:t>
            </a:r>
            <a:r>
              <a:rPr lang="en-GB" b="1" dirty="0" smtClean="0">
                <a:solidFill>
                  <a:schemeClr val="bg1"/>
                </a:solidFill>
              </a:rPr>
              <a:t>Constantinople</a:t>
            </a:r>
            <a:endParaRPr lang="en-GB" dirty="0">
              <a:solidFill>
                <a:schemeClr val="bg1"/>
              </a:solidFill>
            </a:endParaRPr>
          </a:p>
        </p:txBody>
      </p:sp>
      <p:sp>
        <p:nvSpPr>
          <p:cNvPr id="5" name="Content Placeholder 4"/>
          <p:cNvSpPr>
            <a:spLocks noGrp="1"/>
          </p:cNvSpPr>
          <p:nvPr>
            <p:ph idx="1"/>
          </p:nvPr>
        </p:nvSpPr>
        <p:spPr>
          <a:xfrm>
            <a:off x="0" y="1556791"/>
            <a:ext cx="8892480" cy="2951413"/>
          </a:xfrm>
        </p:spPr>
        <p:txBody>
          <a:bodyPr>
            <a:normAutofit fontScale="92500" lnSpcReduction="20000"/>
          </a:bodyPr>
          <a:lstStyle/>
          <a:p>
            <a:r>
              <a:rPr lang="en-GB" dirty="0" smtClean="0">
                <a:solidFill>
                  <a:schemeClr val="bg1"/>
                </a:solidFill>
              </a:rPr>
              <a:t>Founded on the site of the city of </a:t>
            </a:r>
            <a:r>
              <a:rPr lang="en-GB" dirty="0" err="1" smtClean="0">
                <a:solidFill>
                  <a:schemeClr val="bg1"/>
                </a:solidFill>
              </a:rPr>
              <a:t>Byzantion</a:t>
            </a:r>
            <a:r>
              <a:rPr lang="en-GB" dirty="0" smtClean="0">
                <a:solidFill>
                  <a:schemeClr val="bg1"/>
                </a:solidFill>
              </a:rPr>
              <a:t> a Greek colony on the Thracian Bosphorus – directed by vision from the Divine – Constantinople as a Christian capital?</a:t>
            </a:r>
          </a:p>
          <a:p>
            <a:endParaRPr lang="en-GB" sz="1100" dirty="0" smtClean="0">
              <a:solidFill>
                <a:schemeClr val="bg1"/>
              </a:solidFill>
            </a:endParaRPr>
          </a:p>
          <a:p>
            <a:r>
              <a:rPr lang="en-GB" dirty="0" smtClean="0">
                <a:solidFill>
                  <a:schemeClr val="bg1"/>
                </a:solidFill>
              </a:rPr>
              <a:t>Inaugurated in 11</a:t>
            </a:r>
            <a:r>
              <a:rPr lang="en-GB" baseline="30000" dirty="0" smtClean="0">
                <a:solidFill>
                  <a:schemeClr val="bg1"/>
                </a:solidFill>
              </a:rPr>
              <a:t>th</a:t>
            </a:r>
            <a:r>
              <a:rPr lang="en-GB" dirty="0" smtClean="0">
                <a:solidFill>
                  <a:schemeClr val="bg1"/>
                </a:solidFill>
              </a:rPr>
              <a:t> of May AD 330.</a:t>
            </a:r>
          </a:p>
          <a:p>
            <a:endParaRPr lang="en-GB" sz="1100" dirty="0" smtClean="0">
              <a:solidFill>
                <a:schemeClr val="bg1"/>
              </a:solidFill>
            </a:endParaRPr>
          </a:p>
          <a:p>
            <a:r>
              <a:rPr lang="en-GB" dirty="0" smtClean="0">
                <a:solidFill>
                  <a:schemeClr val="bg1"/>
                </a:solidFill>
              </a:rPr>
              <a:t>Another </a:t>
            </a:r>
            <a:r>
              <a:rPr lang="en-GB" dirty="0" err="1" smtClean="0">
                <a:solidFill>
                  <a:schemeClr val="bg1"/>
                </a:solidFill>
              </a:rPr>
              <a:t>tetrarchic</a:t>
            </a:r>
            <a:r>
              <a:rPr lang="en-GB" dirty="0" smtClean="0">
                <a:solidFill>
                  <a:schemeClr val="bg1"/>
                </a:solidFill>
              </a:rPr>
              <a:t> capital (like Nicomedia, </a:t>
            </a:r>
            <a:r>
              <a:rPr lang="en-GB" dirty="0" err="1" smtClean="0">
                <a:solidFill>
                  <a:schemeClr val="bg1"/>
                </a:solidFill>
              </a:rPr>
              <a:t>Serdica</a:t>
            </a:r>
            <a:r>
              <a:rPr lang="en-GB" dirty="0" smtClean="0">
                <a:solidFill>
                  <a:schemeClr val="bg1"/>
                </a:solidFill>
              </a:rPr>
              <a:t>, Trier) – or new symbolic capitol?</a:t>
            </a:r>
          </a:p>
          <a:p>
            <a:pPr marL="0" indent="0">
              <a:buNone/>
            </a:pPr>
            <a:endParaRPr lang="en-GB" sz="1100" dirty="0">
              <a:solidFill>
                <a:schemeClr val="bg1"/>
              </a:solidFill>
            </a:endParaRPr>
          </a:p>
        </p:txBody>
      </p:sp>
      <p:sp>
        <p:nvSpPr>
          <p:cNvPr id="3" name="Rectangle 2"/>
          <p:cNvSpPr/>
          <p:nvPr/>
        </p:nvSpPr>
        <p:spPr>
          <a:xfrm>
            <a:off x="107740" y="4411636"/>
            <a:ext cx="2922539" cy="2354491"/>
          </a:xfrm>
          <a:prstGeom prst="rect">
            <a:avLst/>
          </a:prstGeom>
          <a:solidFill>
            <a:srgbClr val="FF0066"/>
          </a:solidFill>
        </p:spPr>
        <p:txBody>
          <a:bodyPr wrap="square">
            <a:spAutoFit/>
          </a:bodyPr>
          <a:lstStyle/>
          <a:p>
            <a:pPr lvl="0">
              <a:spcBef>
                <a:spcPct val="20000"/>
              </a:spcBef>
              <a:buClr>
                <a:srgbClr val="98C723"/>
              </a:buClr>
              <a:buSzPct val="85000"/>
            </a:pPr>
            <a:r>
              <a:rPr lang="en-GB" sz="2100" dirty="0">
                <a:solidFill>
                  <a:prstClr val="black"/>
                </a:solidFill>
              </a:rPr>
              <a:t>Artwork brought to Constantinople from all over the Empire, including image of wolf suckling Romulus and Remus from Rome.</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8807" y="4383433"/>
            <a:ext cx="3391413" cy="21069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5608807" y="6455631"/>
            <a:ext cx="3535194" cy="402369"/>
          </a:xfrm>
          <a:prstGeom prst="rect">
            <a:avLst/>
          </a:prstGeom>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buFont typeface="Arial" pitchFamily="34" charset="0"/>
              <a:buNone/>
            </a:pPr>
            <a:r>
              <a:rPr lang="en-GB" sz="1800" dirty="0" smtClean="0">
                <a:solidFill>
                  <a:schemeClr val="bg1"/>
                </a:solidFill>
              </a:rPr>
              <a:t>Aerial image of modern Istanbul</a:t>
            </a:r>
            <a:endParaRPr lang="en-GB" sz="1800" dirty="0">
              <a:solidFill>
                <a:schemeClr val="bg1"/>
              </a:solidFill>
            </a:endParaRPr>
          </a:p>
        </p:txBody>
      </p:sp>
      <p:pic>
        <p:nvPicPr>
          <p:cNvPr id="4" name="Picture 3"/>
          <p:cNvPicPr>
            <a:picLocks noChangeAspect="1"/>
          </p:cNvPicPr>
          <p:nvPr/>
        </p:nvPicPr>
        <p:blipFill>
          <a:blip r:embed="rId3"/>
          <a:stretch>
            <a:fillRect/>
          </a:stretch>
        </p:blipFill>
        <p:spPr>
          <a:xfrm>
            <a:off x="3086055" y="4411636"/>
            <a:ext cx="2466975" cy="1857375"/>
          </a:xfrm>
          <a:prstGeom prst="rect">
            <a:avLst/>
          </a:prstGeom>
        </p:spPr>
      </p:pic>
    </p:spTree>
    <p:extLst>
      <p:ext uri="{BB962C8B-B14F-4D97-AF65-F5344CB8AC3E}">
        <p14:creationId xmlns:p14="http://schemas.microsoft.com/office/powerpoint/2010/main" val="7712456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107504" y="548680"/>
            <a:ext cx="4388296" cy="6192688"/>
          </a:xfrm>
        </p:spPr>
        <p:txBody>
          <a:bodyPr>
            <a:normAutofit fontScale="92500" lnSpcReduction="10000"/>
          </a:bodyPr>
          <a:lstStyle/>
          <a:p>
            <a:r>
              <a:rPr lang="en-GB" dirty="0">
                <a:solidFill>
                  <a:schemeClr val="bg1"/>
                </a:solidFill>
              </a:rPr>
              <a:t>A senate is established in the new city.</a:t>
            </a:r>
          </a:p>
          <a:p>
            <a:endParaRPr lang="en-GB" sz="900" dirty="0">
              <a:solidFill>
                <a:schemeClr val="bg1"/>
              </a:solidFill>
            </a:endParaRPr>
          </a:p>
          <a:p>
            <a:r>
              <a:rPr lang="en-GB" dirty="0">
                <a:solidFill>
                  <a:schemeClr val="bg1"/>
                </a:solidFill>
              </a:rPr>
              <a:t>Inducements for settlers to move to the city including houses.</a:t>
            </a:r>
          </a:p>
          <a:p>
            <a:endParaRPr lang="en-GB" sz="900" dirty="0">
              <a:solidFill>
                <a:schemeClr val="bg1"/>
              </a:solidFill>
            </a:endParaRPr>
          </a:p>
          <a:p>
            <a:r>
              <a:rPr lang="en-GB" dirty="0">
                <a:solidFill>
                  <a:schemeClr val="bg1"/>
                </a:solidFill>
              </a:rPr>
              <a:t>Establishment of grain dole.</a:t>
            </a:r>
          </a:p>
          <a:p>
            <a:endParaRPr lang="en-GB" sz="900" dirty="0">
              <a:solidFill>
                <a:schemeClr val="bg1"/>
              </a:solidFill>
            </a:endParaRPr>
          </a:p>
          <a:p>
            <a:r>
              <a:rPr lang="en-GB" dirty="0">
                <a:solidFill>
                  <a:schemeClr val="bg1"/>
                </a:solidFill>
              </a:rPr>
              <a:t>Creation of a hippodrome (circus</a:t>
            </a:r>
            <a:r>
              <a:rPr lang="en-GB" dirty="0" smtClean="0">
                <a:solidFill>
                  <a:schemeClr val="bg1"/>
                </a:solidFill>
              </a:rPr>
              <a:t>) and Imperial palace.</a:t>
            </a:r>
            <a:endParaRPr lang="en-GB" dirty="0">
              <a:solidFill>
                <a:schemeClr val="bg1"/>
              </a:solidFill>
            </a:endParaRPr>
          </a:p>
          <a:p>
            <a:endParaRPr lang="en-GB" sz="900" dirty="0">
              <a:solidFill>
                <a:schemeClr val="bg1"/>
              </a:solidFill>
            </a:endParaRPr>
          </a:p>
          <a:p>
            <a:r>
              <a:rPr lang="en-GB" dirty="0">
                <a:solidFill>
                  <a:schemeClr val="bg1"/>
                </a:solidFill>
              </a:rPr>
              <a:t>Mausoleum of Constantine established</a:t>
            </a:r>
            <a:r>
              <a:rPr lang="en-GB" dirty="0" smtClean="0">
                <a:solidFill>
                  <a:schemeClr val="bg1"/>
                </a:solidFill>
              </a:rPr>
              <a:t>.</a:t>
            </a:r>
          </a:p>
          <a:p>
            <a:endParaRPr lang="en-GB" sz="900" dirty="0">
              <a:solidFill>
                <a:schemeClr val="bg1"/>
              </a:solidFill>
            </a:endParaRPr>
          </a:p>
          <a:p>
            <a:r>
              <a:rPr lang="en-GB" dirty="0" smtClean="0">
                <a:solidFill>
                  <a:schemeClr val="bg1"/>
                </a:solidFill>
              </a:rPr>
              <a:t>Strait colonnaded streets with </a:t>
            </a:r>
            <a:r>
              <a:rPr lang="en-GB" i="1" dirty="0" err="1" smtClean="0">
                <a:solidFill>
                  <a:schemeClr val="bg1"/>
                </a:solidFill>
              </a:rPr>
              <a:t>Fora</a:t>
            </a:r>
            <a:r>
              <a:rPr lang="en-GB" dirty="0" smtClean="0">
                <a:solidFill>
                  <a:schemeClr val="bg1"/>
                </a:solidFill>
              </a:rPr>
              <a:t>, basilicas, columns.</a:t>
            </a:r>
            <a:endParaRPr lang="en-GB" dirty="0">
              <a:solidFill>
                <a:schemeClr val="bg1"/>
              </a:solidFill>
            </a:endParaRPr>
          </a:p>
          <a:p>
            <a:endParaRPr lang="en-GB" dirty="0"/>
          </a:p>
        </p:txBody>
      </p:sp>
      <p:pic>
        <p:nvPicPr>
          <p:cNvPr id="4" name="Content Placeholder 3" descr="Constantinople.JPG"/>
          <p:cNvPicPr>
            <a:picLocks noGrp="1" noChangeAspect="1"/>
          </p:cNvPicPr>
          <p:nvPr>
            <p:ph sz="half" idx="2"/>
          </p:nvPr>
        </p:nvPicPr>
        <p:blipFill>
          <a:blip r:embed="rId2" cstate="print"/>
          <a:srcRect l="14160" t="26680" r="28784" b="30460"/>
          <a:stretch>
            <a:fillRect/>
          </a:stretch>
        </p:blipFill>
        <p:spPr>
          <a:xfrm>
            <a:off x="4572000" y="3861048"/>
            <a:ext cx="4392488" cy="2880320"/>
          </a:xfrm>
        </p:spPr>
      </p:pic>
      <p:pic>
        <p:nvPicPr>
          <p:cNvPr id="7" name="Picture 6" descr="Constantinople map satellite.jpg"/>
          <p:cNvPicPr>
            <a:picLocks noChangeAspect="1"/>
          </p:cNvPicPr>
          <p:nvPr/>
        </p:nvPicPr>
        <p:blipFill>
          <a:blip r:embed="rId3" cstate="print"/>
          <a:srcRect l="1639" t="10256" r="14754" b="10256"/>
          <a:stretch>
            <a:fillRect/>
          </a:stretch>
        </p:blipFill>
        <p:spPr>
          <a:xfrm>
            <a:off x="4572000" y="476672"/>
            <a:ext cx="4248472" cy="3168352"/>
          </a:xfrm>
          <a:prstGeom prst="rect">
            <a:avLst/>
          </a:prstGeom>
        </p:spPr>
      </p:pic>
      <p:cxnSp>
        <p:nvCxnSpPr>
          <p:cNvPr id="9" name="Straight Arrow Connector 8"/>
          <p:cNvCxnSpPr/>
          <p:nvPr/>
        </p:nvCxnSpPr>
        <p:spPr>
          <a:xfrm flipH="1">
            <a:off x="5940152" y="1340768"/>
            <a:ext cx="864096" cy="43204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97004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Succession</a:t>
            </a:r>
            <a:endParaRPr lang="en-GB" b="1" dirty="0">
              <a:solidFill>
                <a:schemeClr val="bg1"/>
              </a:solidFill>
            </a:endParaRPr>
          </a:p>
        </p:txBody>
      </p:sp>
      <p:sp>
        <p:nvSpPr>
          <p:cNvPr id="3" name="Content Placeholder 2"/>
          <p:cNvSpPr>
            <a:spLocks noGrp="1"/>
          </p:cNvSpPr>
          <p:nvPr>
            <p:ph idx="1"/>
          </p:nvPr>
        </p:nvSpPr>
        <p:spPr>
          <a:xfrm>
            <a:off x="251520" y="1600200"/>
            <a:ext cx="8640960" cy="5257800"/>
          </a:xfrm>
        </p:spPr>
        <p:txBody>
          <a:bodyPr>
            <a:normAutofit/>
          </a:bodyPr>
          <a:lstStyle/>
          <a:p>
            <a:r>
              <a:rPr lang="en-GB" dirty="0" smtClean="0">
                <a:solidFill>
                  <a:schemeClr val="bg1"/>
                </a:solidFill>
              </a:rPr>
              <a:t>Three (surviving sons) – Constantine II, </a:t>
            </a:r>
            <a:r>
              <a:rPr lang="en-GB" dirty="0" err="1" smtClean="0">
                <a:solidFill>
                  <a:schemeClr val="bg1"/>
                </a:solidFill>
              </a:rPr>
              <a:t>Constantius</a:t>
            </a:r>
            <a:r>
              <a:rPr lang="en-GB" dirty="0" smtClean="0">
                <a:solidFill>
                  <a:schemeClr val="bg1"/>
                </a:solidFill>
              </a:rPr>
              <a:t> II and </a:t>
            </a:r>
            <a:r>
              <a:rPr lang="en-GB" dirty="0" err="1" smtClean="0">
                <a:solidFill>
                  <a:schemeClr val="bg1"/>
                </a:solidFill>
              </a:rPr>
              <a:t>Constans</a:t>
            </a:r>
            <a:r>
              <a:rPr lang="en-GB" dirty="0" smtClean="0">
                <a:solidFill>
                  <a:schemeClr val="bg1"/>
                </a:solidFill>
              </a:rPr>
              <a:t> – all made Caesars.</a:t>
            </a:r>
          </a:p>
          <a:p>
            <a:endParaRPr lang="en-GB" sz="1200" dirty="0">
              <a:solidFill>
                <a:schemeClr val="bg1"/>
              </a:solidFill>
            </a:endParaRPr>
          </a:p>
          <a:p>
            <a:r>
              <a:rPr lang="en-GB" dirty="0" err="1" smtClean="0">
                <a:solidFill>
                  <a:schemeClr val="bg1"/>
                </a:solidFill>
              </a:rPr>
              <a:t>Dalmatius</a:t>
            </a:r>
            <a:r>
              <a:rPr lang="en-GB" dirty="0" smtClean="0">
                <a:solidFill>
                  <a:schemeClr val="bg1"/>
                </a:solidFill>
              </a:rPr>
              <a:t> son of Constantine’s half brother Fl. </a:t>
            </a:r>
            <a:r>
              <a:rPr lang="en-GB" dirty="0" err="1" smtClean="0">
                <a:solidFill>
                  <a:schemeClr val="bg1"/>
                </a:solidFill>
              </a:rPr>
              <a:t>Dalmatius</a:t>
            </a:r>
            <a:r>
              <a:rPr lang="en-GB" dirty="0" smtClean="0">
                <a:solidFill>
                  <a:schemeClr val="bg1"/>
                </a:solidFill>
              </a:rPr>
              <a:t>, made Caesar.</a:t>
            </a:r>
          </a:p>
          <a:p>
            <a:endParaRPr lang="en-GB" sz="1200" dirty="0">
              <a:solidFill>
                <a:schemeClr val="bg1"/>
              </a:solidFill>
            </a:endParaRPr>
          </a:p>
          <a:p>
            <a:r>
              <a:rPr lang="en-GB" dirty="0" smtClean="0">
                <a:solidFill>
                  <a:schemeClr val="bg1"/>
                </a:solidFill>
              </a:rPr>
              <a:t>Constantine’s half-brothers made consuls in AD 333 and 335.</a:t>
            </a:r>
          </a:p>
          <a:p>
            <a:endParaRPr lang="en-GB" sz="1200" dirty="0">
              <a:solidFill>
                <a:schemeClr val="bg1"/>
              </a:solidFill>
            </a:endParaRPr>
          </a:p>
          <a:p>
            <a:r>
              <a:rPr lang="en-GB" dirty="0" smtClean="0">
                <a:solidFill>
                  <a:schemeClr val="bg1"/>
                </a:solidFill>
              </a:rPr>
              <a:t>Sons of Constantine eliminate rivals relatively quickly after his death.</a:t>
            </a:r>
          </a:p>
          <a:p>
            <a:endParaRPr lang="en-GB" sz="1200" dirty="0">
              <a:solidFill>
                <a:schemeClr val="bg1"/>
              </a:solidFill>
            </a:endParaRPr>
          </a:p>
          <a:p>
            <a:r>
              <a:rPr lang="en-GB" dirty="0" smtClean="0">
                <a:solidFill>
                  <a:schemeClr val="bg1"/>
                </a:solidFill>
              </a:rPr>
              <a:t>Return to empire partitioned by several </a:t>
            </a:r>
            <a:r>
              <a:rPr lang="en-GB" dirty="0" err="1" smtClean="0">
                <a:solidFill>
                  <a:schemeClr val="bg1"/>
                </a:solidFill>
              </a:rPr>
              <a:t>Augusti</a:t>
            </a:r>
            <a:r>
              <a:rPr lang="en-GB" dirty="0" smtClean="0">
                <a:solidFill>
                  <a:schemeClr val="bg1"/>
                </a:solidFill>
              </a:rPr>
              <a:t>. </a:t>
            </a:r>
          </a:p>
          <a:p>
            <a:endParaRPr lang="en-GB" dirty="0"/>
          </a:p>
          <a:p>
            <a:endParaRPr lang="en-GB" dirty="0"/>
          </a:p>
        </p:txBody>
      </p:sp>
    </p:spTree>
    <p:extLst>
      <p:ext uri="{BB962C8B-B14F-4D97-AF65-F5344CB8AC3E}">
        <p14:creationId xmlns:p14="http://schemas.microsoft.com/office/powerpoint/2010/main" val="15026453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179512" y="1556792"/>
            <a:ext cx="8856984" cy="5301208"/>
          </a:xfrm>
        </p:spPr>
        <p:txBody>
          <a:bodyPr>
            <a:normAutofit lnSpcReduction="10000"/>
          </a:bodyPr>
          <a:lstStyle/>
          <a:p>
            <a:r>
              <a:rPr lang="en-GB" dirty="0" err="1" smtClean="0">
                <a:solidFill>
                  <a:schemeClr val="bg1"/>
                </a:solidFill>
              </a:rPr>
              <a:t>Grig</a:t>
            </a:r>
            <a:r>
              <a:rPr lang="en-GB" dirty="0" smtClean="0">
                <a:solidFill>
                  <a:schemeClr val="bg1"/>
                </a:solidFill>
              </a:rPr>
              <a:t>, L. and Kelly, G. (eds.), 2012: </a:t>
            </a:r>
            <a:r>
              <a:rPr lang="en-GB" i="1" dirty="0" smtClean="0">
                <a:solidFill>
                  <a:schemeClr val="bg1"/>
                </a:solidFill>
              </a:rPr>
              <a:t>Two Rome: Rome and Constantinople in Late Antiquity. </a:t>
            </a:r>
            <a:r>
              <a:rPr lang="en-GB" dirty="0" smtClean="0">
                <a:solidFill>
                  <a:schemeClr val="bg1"/>
                </a:solidFill>
              </a:rPr>
              <a:t>Oxford: Oxford University Press.</a:t>
            </a:r>
          </a:p>
          <a:p>
            <a:endParaRPr lang="en-GB" sz="800" dirty="0" smtClean="0">
              <a:solidFill>
                <a:schemeClr val="bg1"/>
              </a:solidFill>
            </a:endParaRPr>
          </a:p>
          <a:p>
            <a:r>
              <a:rPr lang="en-GB" dirty="0" smtClean="0">
                <a:solidFill>
                  <a:schemeClr val="bg1"/>
                </a:solidFill>
              </a:rPr>
              <a:t>Holloway, R. R. 2004: </a:t>
            </a:r>
            <a:r>
              <a:rPr lang="en-GB" i="1" dirty="0" smtClean="0">
                <a:solidFill>
                  <a:schemeClr val="bg1"/>
                </a:solidFill>
              </a:rPr>
              <a:t>Constantine and Rome</a:t>
            </a:r>
            <a:r>
              <a:rPr lang="en-GB" dirty="0" smtClean="0">
                <a:solidFill>
                  <a:schemeClr val="bg1"/>
                </a:solidFill>
              </a:rPr>
              <a:t>. New Haven: Yale University Press.</a:t>
            </a:r>
          </a:p>
          <a:p>
            <a:pPr marL="0" indent="0">
              <a:buNone/>
            </a:pPr>
            <a:endParaRPr lang="en-GB" sz="800" dirty="0" smtClean="0">
              <a:solidFill>
                <a:schemeClr val="bg1"/>
              </a:solidFill>
            </a:endParaRPr>
          </a:p>
          <a:p>
            <a:r>
              <a:rPr lang="en-GB" dirty="0" err="1" smtClean="0">
                <a:solidFill>
                  <a:schemeClr val="bg1"/>
                </a:solidFill>
              </a:rPr>
              <a:t>Pohlsander</a:t>
            </a:r>
            <a:r>
              <a:rPr lang="en-GB" dirty="0" smtClean="0">
                <a:solidFill>
                  <a:schemeClr val="bg1"/>
                </a:solidFill>
              </a:rPr>
              <a:t>, H. A. 1996: </a:t>
            </a:r>
            <a:r>
              <a:rPr lang="en-GB" i="1" dirty="0" smtClean="0">
                <a:solidFill>
                  <a:schemeClr val="bg1"/>
                </a:solidFill>
              </a:rPr>
              <a:t>The Emperor Constantine</a:t>
            </a:r>
            <a:r>
              <a:rPr lang="en-GB" dirty="0" smtClean="0">
                <a:solidFill>
                  <a:schemeClr val="bg1"/>
                </a:solidFill>
              </a:rPr>
              <a:t>. London: Routledge.</a:t>
            </a:r>
          </a:p>
          <a:p>
            <a:endParaRPr lang="en-GB" sz="800" dirty="0" smtClean="0">
              <a:solidFill>
                <a:schemeClr val="bg1"/>
              </a:solidFill>
            </a:endParaRPr>
          </a:p>
          <a:p>
            <a:r>
              <a:rPr lang="en-GB" dirty="0" smtClean="0">
                <a:solidFill>
                  <a:schemeClr val="bg1"/>
                </a:solidFill>
              </a:rPr>
              <a:t>Potter, D. S. 2004</a:t>
            </a:r>
            <a:r>
              <a:rPr lang="en-GB" dirty="0">
                <a:solidFill>
                  <a:schemeClr val="bg1"/>
                </a:solidFill>
              </a:rPr>
              <a:t>:</a:t>
            </a:r>
            <a:r>
              <a:rPr lang="en-GB" dirty="0" smtClean="0">
                <a:solidFill>
                  <a:schemeClr val="bg1"/>
                </a:solidFill>
              </a:rPr>
              <a:t> </a:t>
            </a:r>
            <a:r>
              <a:rPr lang="en-GB" i="1" dirty="0" smtClean="0">
                <a:solidFill>
                  <a:schemeClr val="bg1"/>
                </a:solidFill>
              </a:rPr>
              <a:t>The Roman Empire at Bay AD 180-395</a:t>
            </a:r>
            <a:r>
              <a:rPr lang="en-GB" dirty="0" smtClean="0">
                <a:solidFill>
                  <a:schemeClr val="bg1"/>
                </a:solidFill>
              </a:rPr>
              <a:t>. London: Routledge.</a:t>
            </a:r>
          </a:p>
          <a:p>
            <a:endParaRPr lang="en-GB" sz="800" dirty="0">
              <a:solidFill>
                <a:schemeClr val="bg1"/>
              </a:solidFill>
            </a:endParaRPr>
          </a:p>
          <a:p>
            <a:r>
              <a:rPr lang="en-GB" dirty="0" smtClean="0">
                <a:solidFill>
                  <a:schemeClr val="bg1"/>
                </a:solidFill>
              </a:rPr>
              <a:t>Rees, R. 2004: </a:t>
            </a:r>
            <a:r>
              <a:rPr lang="en-GB" i="1" dirty="0" smtClean="0">
                <a:solidFill>
                  <a:schemeClr val="bg1"/>
                </a:solidFill>
              </a:rPr>
              <a:t>Diocletian and the Tetrarchy</a:t>
            </a:r>
            <a:r>
              <a:rPr lang="en-GB" dirty="0" smtClean="0">
                <a:solidFill>
                  <a:schemeClr val="bg1"/>
                </a:solidFill>
              </a:rPr>
              <a:t>. Edinburgh: Edinburgh University Press. </a:t>
            </a:r>
            <a:endParaRPr lang="en-GB" dirty="0">
              <a:solidFill>
                <a:schemeClr val="bg1"/>
              </a:solidFill>
            </a:endParaRPr>
          </a:p>
        </p:txBody>
      </p:sp>
    </p:spTree>
    <p:extLst>
      <p:ext uri="{BB962C8B-B14F-4D97-AF65-F5344CB8AC3E}">
        <p14:creationId xmlns:p14="http://schemas.microsoft.com/office/powerpoint/2010/main" val="359825310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54</TotalTime>
  <Words>2102</Words>
  <Application>Microsoft Office PowerPoint</Application>
  <PresentationFormat>On-screen Show (4:3)</PresentationFormat>
  <Paragraphs>179</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Book Antiqua</vt:lpstr>
      <vt:lpstr>Lucida Sans</vt:lpstr>
      <vt:lpstr>Times New Roman</vt:lpstr>
      <vt:lpstr>Wingdings</vt:lpstr>
      <vt:lpstr>Wingdings 2</vt:lpstr>
      <vt:lpstr>Wingdings 3</vt:lpstr>
      <vt:lpstr>Apex</vt:lpstr>
      <vt:lpstr>Roman History and Literature</vt:lpstr>
      <vt:lpstr>PowerPoint Presentation</vt:lpstr>
      <vt:lpstr>Diocletian </vt:lpstr>
      <vt:lpstr>PowerPoint Presentation</vt:lpstr>
      <vt:lpstr>PowerPoint Presentation</vt:lpstr>
      <vt:lpstr>PowerPoint Presentation</vt:lpstr>
      <vt:lpstr>Break-Away Britain</vt:lpstr>
      <vt:lpstr>War Against Persia</vt:lpstr>
      <vt:lpstr>Coinage</vt:lpstr>
      <vt:lpstr>Edict of Maximum Prices – AD 301</vt:lpstr>
      <vt:lpstr>Religious Persecution</vt:lpstr>
      <vt:lpstr>Retirement of Diocletian and Maximian</vt:lpstr>
      <vt:lpstr>PowerPoint Presentation</vt:lpstr>
      <vt:lpstr>PowerPoint Presentation</vt:lpstr>
      <vt:lpstr>End of the Great Persecution AD 311</vt:lpstr>
      <vt:lpstr>Battle of Milvian Bridge – AD 312</vt:lpstr>
      <vt:lpstr>PowerPoint Presentation</vt:lpstr>
      <vt:lpstr>Constantine and the Church</vt:lpstr>
      <vt:lpstr>Arch of Constantine</vt:lpstr>
      <vt:lpstr>Foundation of Constantinople</vt:lpstr>
      <vt:lpstr>PowerPoint Presentation</vt:lpstr>
      <vt:lpstr>The Succession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dc:creator>
  <cp:lastModifiedBy>Matt</cp:lastModifiedBy>
  <cp:revision>21</cp:revision>
  <dcterms:created xsi:type="dcterms:W3CDTF">2020-02-19T10:18:55Z</dcterms:created>
  <dcterms:modified xsi:type="dcterms:W3CDTF">2020-02-19T11:13:32Z</dcterms:modified>
</cp:coreProperties>
</file>