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44"/>
  </p:notesMasterIdLst>
  <p:sldIdLst>
    <p:sldId id="257" r:id="rId2"/>
    <p:sldId id="411" r:id="rId3"/>
    <p:sldId id="298" r:id="rId4"/>
    <p:sldId id="299" r:id="rId5"/>
    <p:sldId id="345" r:id="rId6"/>
    <p:sldId id="304" r:id="rId7"/>
    <p:sldId id="349" r:id="rId8"/>
    <p:sldId id="395" r:id="rId9"/>
    <p:sldId id="394" r:id="rId10"/>
    <p:sldId id="396" r:id="rId11"/>
    <p:sldId id="397" r:id="rId12"/>
    <p:sldId id="412" r:id="rId13"/>
    <p:sldId id="350" r:id="rId14"/>
    <p:sldId id="398" r:id="rId15"/>
    <p:sldId id="404" r:id="rId16"/>
    <p:sldId id="399" r:id="rId17"/>
    <p:sldId id="405" r:id="rId18"/>
    <p:sldId id="400" r:id="rId19"/>
    <p:sldId id="401" r:id="rId20"/>
    <p:sldId id="275" r:id="rId21"/>
    <p:sldId id="354" r:id="rId22"/>
    <p:sldId id="413" r:id="rId23"/>
    <p:sldId id="302" r:id="rId24"/>
    <p:sldId id="306" r:id="rId25"/>
    <p:sldId id="414" r:id="rId26"/>
    <p:sldId id="390" r:id="rId27"/>
    <p:sldId id="353" r:id="rId28"/>
    <p:sldId id="415" r:id="rId29"/>
    <p:sldId id="352" r:id="rId30"/>
    <p:sldId id="384" r:id="rId31"/>
    <p:sldId id="407" r:id="rId32"/>
    <p:sldId id="408" r:id="rId33"/>
    <p:sldId id="418" r:id="rId34"/>
    <p:sldId id="406" r:id="rId35"/>
    <p:sldId id="303" r:id="rId36"/>
    <p:sldId id="409" r:id="rId37"/>
    <p:sldId id="410" r:id="rId38"/>
    <p:sldId id="416" r:id="rId39"/>
    <p:sldId id="351" r:id="rId40"/>
    <p:sldId id="346" r:id="rId41"/>
    <p:sldId id="417" r:id="rId42"/>
    <p:sldId id="297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C1FF"/>
    <a:srgbClr val="6600CC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105" d="100"/>
          <a:sy n="105" d="100"/>
        </p:scale>
        <p:origin x="181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A47E5B-E7B9-4023-AC62-30D04CDD4C58}" type="doc">
      <dgm:prSet loTypeId="urn:microsoft.com/office/officeart/2018/2/layout/IconCircleList" loCatId="icon" qsTypeId="urn:microsoft.com/office/officeart/2005/8/quickstyle/simple1#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991A6A-5E64-47E8-9017-A928C7B40F68}">
      <dgm:prSet/>
      <dgm:spPr/>
      <dgm:t>
        <a:bodyPr/>
        <a:lstStyle/>
        <a:p>
          <a:r>
            <a:rPr lang="en-US" dirty="0"/>
            <a:t>What is research? Research methodology</a:t>
          </a:r>
        </a:p>
      </dgm:t>
    </dgm:pt>
    <dgm:pt modelId="{E02D18D0-6507-4E41-AFF9-EC65D10558A6}" type="parTrans" cxnId="{2A027089-79D8-4ED5-9E45-59468B30FBF4}">
      <dgm:prSet/>
      <dgm:spPr/>
      <dgm:t>
        <a:bodyPr/>
        <a:lstStyle/>
        <a:p>
          <a:endParaRPr lang="en-US"/>
        </a:p>
      </dgm:t>
    </dgm:pt>
    <dgm:pt modelId="{26A7D590-6EA0-42B1-8D6B-1E4692465DD4}" type="sibTrans" cxnId="{2A027089-79D8-4ED5-9E45-59468B30FBF4}">
      <dgm:prSet/>
      <dgm:spPr/>
      <dgm:t>
        <a:bodyPr/>
        <a:lstStyle/>
        <a:p>
          <a:endParaRPr lang="en-US"/>
        </a:p>
      </dgm:t>
    </dgm:pt>
    <dgm:pt modelId="{35C38DC3-F8BD-421D-B0B2-EF1A6AFECBDD}">
      <dgm:prSet/>
      <dgm:spPr/>
      <dgm:t>
        <a:bodyPr/>
        <a:lstStyle/>
        <a:p>
          <a:r>
            <a:rPr lang="en-US"/>
            <a:t>Aims and objectives, literature reviews, how to read a journal paper</a:t>
          </a:r>
        </a:p>
      </dgm:t>
    </dgm:pt>
    <dgm:pt modelId="{F0A491DE-77E7-433D-832C-E744CF3D09DB}" type="parTrans" cxnId="{D5F21A22-092D-41E7-8931-ADB9D5DDB60B}">
      <dgm:prSet/>
      <dgm:spPr/>
      <dgm:t>
        <a:bodyPr/>
        <a:lstStyle/>
        <a:p>
          <a:endParaRPr lang="en-US"/>
        </a:p>
      </dgm:t>
    </dgm:pt>
    <dgm:pt modelId="{FAD7F5F6-05B5-46AA-AD44-CC83C81FE72A}" type="sibTrans" cxnId="{D5F21A22-092D-41E7-8931-ADB9D5DDB60B}">
      <dgm:prSet/>
      <dgm:spPr/>
      <dgm:t>
        <a:bodyPr/>
        <a:lstStyle/>
        <a:p>
          <a:endParaRPr lang="en-US"/>
        </a:p>
      </dgm:t>
    </dgm:pt>
    <dgm:pt modelId="{996BC72F-13D5-4434-BD94-8C9C23A05489}">
      <dgm:prSet/>
      <dgm:spPr/>
      <dgm:t>
        <a:bodyPr/>
        <a:lstStyle/>
        <a:p>
          <a:r>
            <a:rPr lang="en-US"/>
            <a:t>Project planning, writing proposals and reports</a:t>
          </a:r>
        </a:p>
      </dgm:t>
    </dgm:pt>
    <dgm:pt modelId="{BECAF836-5F92-4EFF-B98C-01D1F2294641}" type="parTrans" cxnId="{ABAED889-D3CD-4855-9015-24B0821F5145}">
      <dgm:prSet/>
      <dgm:spPr/>
      <dgm:t>
        <a:bodyPr/>
        <a:lstStyle/>
        <a:p>
          <a:endParaRPr lang="en-US"/>
        </a:p>
      </dgm:t>
    </dgm:pt>
    <dgm:pt modelId="{0360B069-2D48-46F7-BB13-B61B51530C2B}" type="sibTrans" cxnId="{ABAED889-D3CD-4855-9015-24B0821F5145}">
      <dgm:prSet/>
      <dgm:spPr/>
      <dgm:t>
        <a:bodyPr/>
        <a:lstStyle/>
        <a:p>
          <a:endParaRPr lang="en-US"/>
        </a:p>
      </dgm:t>
    </dgm:pt>
    <dgm:pt modelId="{A39F391D-9050-442F-AF0F-EED5CA81FC5F}">
      <dgm:prSet/>
      <dgm:spPr/>
      <dgm:t>
        <a:bodyPr/>
        <a:lstStyle/>
        <a:p>
          <a:r>
            <a:rPr lang="en-US"/>
            <a:t>Tools and techniques for research</a:t>
          </a:r>
        </a:p>
      </dgm:t>
    </dgm:pt>
    <dgm:pt modelId="{83EB9217-F3E7-4432-9C73-59878D3EEBEC}" type="parTrans" cxnId="{E0AB079B-C682-4EA2-9AD2-4EC47F8372A8}">
      <dgm:prSet/>
      <dgm:spPr/>
      <dgm:t>
        <a:bodyPr/>
        <a:lstStyle/>
        <a:p>
          <a:endParaRPr lang="en-US"/>
        </a:p>
      </dgm:t>
    </dgm:pt>
    <dgm:pt modelId="{4AFF6EC6-2FDD-4EB6-A85A-8E17B87A1C72}" type="sibTrans" cxnId="{E0AB079B-C682-4EA2-9AD2-4EC47F8372A8}">
      <dgm:prSet/>
      <dgm:spPr/>
      <dgm:t>
        <a:bodyPr/>
        <a:lstStyle/>
        <a:p>
          <a:endParaRPr lang="en-US"/>
        </a:p>
      </dgm:t>
    </dgm:pt>
    <dgm:pt modelId="{955778A8-48A3-4659-87E9-E17A07A7172A}" type="pres">
      <dgm:prSet presAssocID="{2AA47E5B-E7B9-4023-AC62-30D04CDD4C58}" presName="root" presStyleCnt="0">
        <dgm:presLayoutVars>
          <dgm:dir/>
          <dgm:resizeHandles val="exact"/>
        </dgm:presLayoutVars>
      </dgm:prSet>
      <dgm:spPr/>
    </dgm:pt>
    <dgm:pt modelId="{9961445C-3A51-4127-8032-90C745294DD7}" type="pres">
      <dgm:prSet presAssocID="{2AA47E5B-E7B9-4023-AC62-30D04CDD4C58}" presName="container" presStyleCnt="0">
        <dgm:presLayoutVars>
          <dgm:dir/>
          <dgm:resizeHandles val="exact"/>
        </dgm:presLayoutVars>
      </dgm:prSet>
      <dgm:spPr/>
    </dgm:pt>
    <dgm:pt modelId="{E9885AFD-0F80-4BD5-B478-0189AB4FAEDE}" type="pres">
      <dgm:prSet presAssocID="{2B991A6A-5E64-47E8-9017-A928C7B40F68}" presName="compNode" presStyleCnt="0"/>
      <dgm:spPr/>
    </dgm:pt>
    <dgm:pt modelId="{F9A14889-5198-4267-966E-0CCF946CDE5B}" type="pres">
      <dgm:prSet presAssocID="{2B991A6A-5E64-47E8-9017-A928C7B40F68}" presName="iconBgRect" presStyleLbl="bgShp" presStyleIdx="0" presStyleCnt="4"/>
      <dgm:spPr/>
    </dgm:pt>
    <dgm:pt modelId="{D6F7414C-85AB-4405-B58F-FC33C61E5765}" type="pres">
      <dgm:prSet presAssocID="{2B991A6A-5E64-47E8-9017-A928C7B40F6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10834E96-1A01-407D-A57D-79D02BEFE453}" type="pres">
      <dgm:prSet presAssocID="{2B991A6A-5E64-47E8-9017-A928C7B40F68}" presName="spaceRect" presStyleCnt="0"/>
      <dgm:spPr/>
    </dgm:pt>
    <dgm:pt modelId="{C3382213-544A-4DDD-9357-38524A873543}" type="pres">
      <dgm:prSet presAssocID="{2B991A6A-5E64-47E8-9017-A928C7B40F68}" presName="textRect" presStyleLbl="revTx" presStyleIdx="0" presStyleCnt="4">
        <dgm:presLayoutVars>
          <dgm:chMax val="1"/>
          <dgm:chPref val="1"/>
        </dgm:presLayoutVars>
      </dgm:prSet>
      <dgm:spPr/>
    </dgm:pt>
    <dgm:pt modelId="{2D99641E-FE69-4B91-9244-EF6650ADCFAD}" type="pres">
      <dgm:prSet presAssocID="{26A7D590-6EA0-42B1-8D6B-1E4692465DD4}" presName="sibTrans" presStyleLbl="sibTrans2D1" presStyleIdx="0" presStyleCnt="0"/>
      <dgm:spPr/>
    </dgm:pt>
    <dgm:pt modelId="{82C1CFBD-13B6-40C5-8CE9-B53035CD37F6}" type="pres">
      <dgm:prSet presAssocID="{35C38DC3-F8BD-421D-B0B2-EF1A6AFECBDD}" presName="compNode" presStyleCnt="0"/>
      <dgm:spPr/>
    </dgm:pt>
    <dgm:pt modelId="{AFFA114B-9508-4696-AEB2-3668D26E6E8F}" type="pres">
      <dgm:prSet presAssocID="{35C38DC3-F8BD-421D-B0B2-EF1A6AFECBDD}" presName="iconBgRect" presStyleLbl="bgShp" presStyleIdx="1" presStyleCnt="4"/>
      <dgm:spPr/>
    </dgm:pt>
    <dgm:pt modelId="{248916D3-BA16-4AE5-B578-EFD6AEBED73E}" type="pres">
      <dgm:prSet presAssocID="{35C38DC3-F8BD-421D-B0B2-EF1A6AFECBD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4F87F9-E738-4CE9-BB40-4CA29464701B}" type="pres">
      <dgm:prSet presAssocID="{35C38DC3-F8BD-421D-B0B2-EF1A6AFECBDD}" presName="spaceRect" presStyleCnt="0"/>
      <dgm:spPr/>
    </dgm:pt>
    <dgm:pt modelId="{F5D7A5D9-2BAB-4FF9-B87A-D5D2D2DF7F26}" type="pres">
      <dgm:prSet presAssocID="{35C38DC3-F8BD-421D-B0B2-EF1A6AFECBDD}" presName="textRect" presStyleLbl="revTx" presStyleIdx="1" presStyleCnt="4">
        <dgm:presLayoutVars>
          <dgm:chMax val="1"/>
          <dgm:chPref val="1"/>
        </dgm:presLayoutVars>
      </dgm:prSet>
      <dgm:spPr/>
    </dgm:pt>
    <dgm:pt modelId="{31A88754-2552-4F9F-9489-669ACA9EE15E}" type="pres">
      <dgm:prSet presAssocID="{FAD7F5F6-05B5-46AA-AD44-CC83C81FE72A}" presName="sibTrans" presStyleLbl="sibTrans2D1" presStyleIdx="0" presStyleCnt="0"/>
      <dgm:spPr/>
    </dgm:pt>
    <dgm:pt modelId="{862754AA-5A24-46FF-A1AF-198850AA22BB}" type="pres">
      <dgm:prSet presAssocID="{996BC72F-13D5-4434-BD94-8C9C23A05489}" presName="compNode" presStyleCnt="0"/>
      <dgm:spPr/>
    </dgm:pt>
    <dgm:pt modelId="{B0168D1B-FE80-4961-B839-5FDFB28074EB}" type="pres">
      <dgm:prSet presAssocID="{996BC72F-13D5-4434-BD94-8C9C23A05489}" presName="iconBgRect" presStyleLbl="bgShp" presStyleIdx="2" presStyleCnt="4"/>
      <dgm:spPr/>
    </dgm:pt>
    <dgm:pt modelId="{862060DB-60C9-4C7D-9CBD-C7CF1E4D1863}" type="pres">
      <dgm:prSet presAssocID="{996BC72F-13D5-4434-BD94-8C9C23A0548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17B3F9C-0814-4765-BF11-4CFB366A347B}" type="pres">
      <dgm:prSet presAssocID="{996BC72F-13D5-4434-BD94-8C9C23A05489}" presName="spaceRect" presStyleCnt="0"/>
      <dgm:spPr/>
    </dgm:pt>
    <dgm:pt modelId="{C352BAB6-49F1-4DBA-842B-FAB08410EF36}" type="pres">
      <dgm:prSet presAssocID="{996BC72F-13D5-4434-BD94-8C9C23A05489}" presName="textRect" presStyleLbl="revTx" presStyleIdx="2" presStyleCnt="4">
        <dgm:presLayoutVars>
          <dgm:chMax val="1"/>
          <dgm:chPref val="1"/>
        </dgm:presLayoutVars>
      </dgm:prSet>
      <dgm:spPr/>
    </dgm:pt>
    <dgm:pt modelId="{84717A53-6A69-4FEF-8DF6-07CD3A9A6AE4}" type="pres">
      <dgm:prSet presAssocID="{0360B069-2D48-46F7-BB13-B61B51530C2B}" presName="sibTrans" presStyleLbl="sibTrans2D1" presStyleIdx="0" presStyleCnt="0"/>
      <dgm:spPr/>
    </dgm:pt>
    <dgm:pt modelId="{77EC261E-E38D-4022-8EAB-49F8DB8BF473}" type="pres">
      <dgm:prSet presAssocID="{A39F391D-9050-442F-AF0F-EED5CA81FC5F}" presName="compNode" presStyleCnt="0"/>
      <dgm:spPr/>
    </dgm:pt>
    <dgm:pt modelId="{C3448518-4434-4C72-BC3E-AC9296CDB07F}" type="pres">
      <dgm:prSet presAssocID="{A39F391D-9050-442F-AF0F-EED5CA81FC5F}" presName="iconBgRect" presStyleLbl="bgShp" presStyleIdx="3" presStyleCnt="4"/>
      <dgm:spPr/>
    </dgm:pt>
    <dgm:pt modelId="{D56945EE-A0CC-4B58-BE07-D251BFF2394E}" type="pres">
      <dgm:prSet presAssocID="{A39F391D-9050-442F-AF0F-EED5CA81FC5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00488D-4CF3-423F-AA0B-4A742ABCC786}" type="pres">
      <dgm:prSet presAssocID="{A39F391D-9050-442F-AF0F-EED5CA81FC5F}" presName="spaceRect" presStyleCnt="0"/>
      <dgm:spPr/>
    </dgm:pt>
    <dgm:pt modelId="{AB2334D5-A560-40C0-A290-50EC32176E78}" type="pres">
      <dgm:prSet presAssocID="{A39F391D-9050-442F-AF0F-EED5CA81FC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74980C-2217-44B7-9FB2-A90F1FFDB82E}" type="presOf" srcId="{2AA47E5B-E7B9-4023-AC62-30D04CDD4C58}" destId="{955778A8-48A3-4659-87E9-E17A07A7172A}" srcOrd="0" destOrd="0" presId="urn:microsoft.com/office/officeart/2018/2/layout/IconCircleList"/>
    <dgm:cxn modelId="{D5F21A22-092D-41E7-8931-ADB9D5DDB60B}" srcId="{2AA47E5B-E7B9-4023-AC62-30D04CDD4C58}" destId="{35C38DC3-F8BD-421D-B0B2-EF1A6AFECBDD}" srcOrd="1" destOrd="0" parTransId="{F0A491DE-77E7-433D-832C-E744CF3D09DB}" sibTransId="{FAD7F5F6-05B5-46AA-AD44-CC83C81FE72A}"/>
    <dgm:cxn modelId="{550A6B35-583B-4804-B950-174B91EC0DED}" type="presOf" srcId="{A39F391D-9050-442F-AF0F-EED5CA81FC5F}" destId="{AB2334D5-A560-40C0-A290-50EC32176E78}" srcOrd="0" destOrd="0" presId="urn:microsoft.com/office/officeart/2018/2/layout/IconCircleList"/>
    <dgm:cxn modelId="{A8AD4140-2C00-4847-8EC6-C628EE4438E6}" type="presOf" srcId="{996BC72F-13D5-4434-BD94-8C9C23A05489}" destId="{C352BAB6-49F1-4DBA-842B-FAB08410EF36}" srcOrd="0" destOrd="0" presId="urn:microsoft.com/office/officeart/2018/2/layout/IconCircleList"/>
    <dgm:cxn modelId="{5B7B6B85-48BD-4025-94B2-67789133219F}" type="presOf" srcId="{26A7D590-6EA0-42B1-8D6B-1E4692465DD4}" destId="{2D99641E-FE69-4B91-9244-EF6650ADCFAD}" srcOrd="0" destOrd="0" presId="urn:microsoft.com/office/officeart/2018/2/layout/IconCircleList"/>
    <dgm:cxn modelId="{2A027089-79D8-4ED5-9E45-59468B30FBF4}" srcId="{2AA47E5B-E7B9-4023-AC62-30D04CDD4C58}" destId="{2B991A6A-5E64-47E8-9017-A928C7B40F68}" srcOrd="0" destOrd="0" parTransId="{E02D18D0-6507-4E41-AFF9-EC65D10558A6}" sibTransId="{26A7D590-6EA0-42B1-8D6B-1E4692465DD4}"/>
    <dgm:cxn modelId="{ABAED889-D3CD-4855-9015-24B0821F5145}" srcId="{2AA47E5B-E7B9-4023-AC62-30D04CDD4C58}" destId="{996BC72F-13D5-4434-BD94-8C9C23A05489}" srcOrd="2" destOrd="0" parTransId="{BECAF836-5F92-4EFF-B98C-01D1F2294641}" sibTransId="{0360B069-2D48-46F7-BB13-B61B51530C2B}"/>
    <dgm:cxn modelId="{112CA396-4CCC-4C35-A365-C4D05396E03D}" type="presOf" srcId="{35C38DC3-F8BD-421D-B0B2-EF1A6AFECBDD}" destId="{F5D7A5D9-2BAB-4FF9-B87A-D5D2D2DF7F26}" srcOrd="0" destOrd="0" presId="urn:microsoft.com/office/officeart/2018/2/layout/IconCircleList"/>
    <dgm:cxn modelId="{E0AB079B-C682-4EA2-9AD2-4EC47F8372A8}" srcId="{2AA47E5B-E7B9-4023-AC62-30D04CDD4C58}" destId="{A39F391D-9050-442F-AF0F-EED5CA81FC5F}" srcOrd="3" destOrd="0" parTransId="{83EB9217-F3E7-4432-9C73-59878D3EEBEC}" sibTransId="{4AFF6EC6-2FDD-4EB6-A85A-8E17B87A1C72}"/>
    <dgm:cxn modelId="{F4CC59AA-CD2C-4F11-86EB-669B90D559E2}" type="presOf" srcId="{0360B069-2D48-46F7-BB13-B61B51530C2B}" destId="{84717A53-6A69-4FEF-8DF6-07CD3A9A6AE4}" srcOrd="0" destOrd="0" presId="urn:microsoft.com/office/officeart/2018/2/layout/IconCircleList"/>
    <dgm:cxn modelId="{C4E96DE8-6AA3-4933-B56A-8C7354A8C466}" type="presOf" srcId="{2B991A6A-5E64-47E8-9017-A928C7B40F68}" destId="{C3382213-544A-4DDD-9357-38524A873543}" srcOrd="0" destOrd="0" presId="urn:microsoft.com/office/officeart/2018/2/layout/IconCircleList"/>
    <dgm:cxn modelId="{ED6938EC-742A-4C24-A898-4EC4638F2539}" type="presOf" srcId="{FAD7F5F6-05B5-46AA-AD44-CC83C81FE72A}" destId="{31A88754-2552-4F9F-9489-669ACA9EE15E}" srcOrd="0" destOrd="0" presId="urn:microsoft.com/office/officeart/2018/2/layout/IconCircleList"/>
    <dgm:cxn modelId="{AADB731B-F513-4A07-8F95-9905F7D76799}" type="presParOf" srcId="{955778A8-48A3-4659-87E9-E17A07A7172A}" destId="{9961445C-3A51-4127-8032-90C745294DD7}" srcOrd="0" destOrd="0" presId="urn:microsoft.com/office/officeart/2018/2/layout/IconCircleList"/>
    <dgm:cxn modelId="{8326E519-DEC2-485E-AB68-8796D610DE09}" type="presParOf" srcId="{9961445C-3A51-4127-8032-90C745294DD7}" destId="{E9885AFD-0F80-4BD5-B478-0189AB4FAEDE}" srcOrd="0" destOrd="0" presId="urn:microsoft.com/office/officeart/2018/2/layout/IconCircleList"/>
    <dgm:cxn modelId="{B1ACBD6C-1864-4F80-99ED-2F008DAA3B37}" type="presParOf" srcId="{E9885AFD-0F80-4BD5-B478-0189AB4FAEDE}" destId="{F9A14889-5198-4267-966E-0CCF946CDE5B}" srcOrd="0" destOrd="0" presId="urn:microsoft.com/office/officeart/2018/2/layout/IconCircleList"/>
    <dgm:cxn modelId="{FF6B1109-8ABD-413E-8E48-EF810E2F403D}" type="presParOf" srcId="{E9885AFD-0F80-4BD5-B478-0189AB4FAEDE}" destId="{D6F7414C-85AB-4405-B58F-FC33C61E5765}" srcOrd="1" destOrd="0" presId="urn:microsoft.com/office/officeart/2018/2/layout/IconCircleList"/>
    <dgm:cxn modelId="{B0E29D70-3E8F-4F17-A194-D162F6B9A254}" type="presParOf" srcId="{E9885AFD-0F80-4BD5-B478-0189AB4FAEDE}" destId="{10834E96-1A01-407D-A57D-79D02BEFE453}" srcOrd="2" destOrd="0" presId="urn:microsoft.com/office/officeart/2018/2/layout/IconCircleList"/>
    <dgm:cxn modelId="{D7B69B94-B449-4D64-8E1A-4B3F0FB0127D}" type="presParOf" srcId="{E9885AFD-0F80-4BD5-B478-0189AB4FAEDE}" destId="{C3382213-544A-4DDD-9357-38524A873543}" srcOrd="3" destOrd="0" presId="urn:microsoft.com/office/officeart/2018/2/layout/IconCircleList"/>
    <dgm:cxn modelId="{53384F28-0ACC-4E47-BC44-0B8E61E428E6}" type="presParOf" srcId="{9961445C-3A51-4127-8032-90C745294DD7}" destId="{2D99641E-FE69-4B91-9244-EF6650ADCFAD}" srcOrd="1" destOrd="0" presId="urn:microsoft.com/office/officeart/2018/2/layout/IconCircleList"/>
    <dgm:cxn modelId="{6521324A-3DF1-4C0C-A0A9-A9CAA68F5CC7}" type="presParOf" srcId="{9961445C-3A51-4127-8032-90C745294DD7}" destId="{82C1CFBD-13B6-40C5-8CE9-B53035CD37F6}" srcOrd="2" destOrd="0" presId="urn:microsoft.com/office/officeart/2018/2/layout/IconCircleList"/>
    <dgm:cxn modelId="{1674BD2F-0BA3-40D3-B591-3740A5DA3AD3}" type="presParOf" srcId="{82C1CFBD-13B6-40C5-8CE9-B53035CD37F6}" destId="{AFFA114B-9508-4696-AEB2-3668D26E6E8F}" srcOrd="0" destOrd="0" presId="urn:microsoft.com/office/officeart/2018/2/layout/IconCircleList"/>
    <dgm:cxn modelId="{B0F1DCF6-3846-415F-9036-691ADD6EEDA0}" type="presParOf" srcId="{82C1CFBD-13B6-40C5-8CE9-B53035CD37F6}" destId="{248916D3-BA16-4AE5-B578-EFD6AEBED73E}" srcOrd="1" destOrd="0" presId="urn:microsoft.com/office/officeart/2018/2/layout/IconCircleList"/>
    <dgm:cxn modelId="{DCC1B278-6B6E-41F2-99EA-384E2447C608}" type="presParOf" srcId="{82C1CFBD-13B6-40C5-8CE9-B53035CD37F6}" destId="{134F87F9-E738-4CE9-BB40-4CA29464701B}" srcOrd="2" destOrd="0" presId="urn:microsoft.com/office/officeart/2018/2/layout/IconCircleList"/>
    <dgm:cxn modelId="{F40C6334-53A9-4AD2-9AF2-EFE11FE84EEF}" type="presParOf" srcId="{82C1CFBD-13B6-40C5-8CE9-B53035CD37F6}" destId="{F5D7A5D9-2BAB-4FF9-B87A-D5D2D2DF7F26}" srcOrd="3" destOrd="0" presId="urn:microsoft.com/office/officeart/2018/2/layout/IconCircleList"/>
    <dgm:cxn modelId="{34AD6DB7-B5AB-439A-8536-44E08D9DE1F2}" type="presParOf" srcId="{9961445C-3A51-4127-8032-90C745294DD7}" destId="{31A88754-2552-4F9F-9489-669ACA9EE15E}" srcOrd="3" destOrd="0" presId="urn:microsoft.com/office/officeart/2018/2/layout/IconCircleList"/>
    <dgm:cxn modelId="{6EB4C78C-398E-405D-BD87-44B496EDF0BA}" type="presParOf" srcId="{9961445C-3A51-4127-8032-90C745294DD7}" destId="{862754AA-5A24-46FF-A1AF-198850AA22BB}" srcOrd="4" destOrd="0" presId="urn:microsoft.com/office/officeart/2018/2/layout/IconCircleList"/>
    <dgm:cxn modelId="{34C1F173-5DAC-41B7-B861-FB4B0366EA1A}" type="presParOf" srcId="{862754AA-5A24-46FF-A1AF-198850AA22BB}" destId="{B0168D1B-FE80-4961-B839-5FDFB28074EB}" srcOrd="0" destOrd="0" presId="urn:microsoft.com/office/officeart/2018/2/layout/IconCircleList"/>
    <dgm:cxn modelId="{B8E21FF0-DF54-41C1-A175-8588768400D2}" type="presParOf" srcId="{862754AA-5A24-46FF-A1AF-198850AA22BB}" destId="{862060DB-60C9-4C7D-9CBD-C7CF1E4D1863}" srcOrd="1" destOrd="0" presId="urn:microsoft.com/office/officeart/2018/2/layout/IconCircleList"/>
    <dgm:cxn modelId="{8A6A215A-7F84-4911-8D73-B36521A6B4A0}" type="presParOf" srcId="{862754AA-5A24-46FF-A1AF-198850AA22BB}" destId="{417B3F9C-0814-4765-BF11-4CFB366A347B}" srcOrd="2" destOrd="0" presId="urn:microsoft.com/office/officeart/2018/2/layout/IconCircleList"/>
    <dgm:cxn modelId="{D69B1FA6-EDAF-4AB3-A390-3EE6C8AAD36D}" type="presParOf" srcId="{862754AA-5A24-46FF-A1AF-198850AA22BB}" destId="{C352BAB6-49F1-4DBA-842B-FAB08410EF36}" srcOrd="3" destOrd="0" presId="urn:microsoft.com/office/officeart/2018/2/layout/IconCircleList"/>
    <dgm:cxn modelId="{784F5887-9719-4679-808E-DA8CAC42F548}" type="presParOf" srcId="{9961445C-3A51-4127-8032-90C745294DD7}" destId="{84717A53-6A69-4FEF-8DF6-07CD3A9A6AE4}" srcOrd="5" destOrd="0" presId="urn:microsoft.com/office/officeart/2018/2/layout/IconCircleList"/>
    <dgm:cxn modelId="{39C862CD-2893-4C99-84CE-1326807B00B0}" type="presParOf" srcId="{9961445C-3A51-4127-8032-90C745294DD7}" destId="{77EC261E-E38D-4022-8EAB-49F8DB8BF473}" srcOrd="6" destOrd="0" presId="urn:microsoft.com/office/officeart/2018/2/layout/IconCircleList"/>
    <dgm:cxn modelId="{C963B210-2691-4533-8A50-90269FF9BC77}" type="presParOf" srcId="{77EC261E-E38D-4022-8EAB-49F8DB8BF473}" destId="{C3448518-4434-4C72-BC3E-AC9296CDB07F}" srcOrd="0" destOrd="0" presId="urn:microsoft.com/office/officeart/2018/2/layout/IconCircleList"/>
    <dgm:cxn modelId="{94D742F8-B2B9-41B0-B936-DFBCA1814D62}" type="presParOf" srcId="{77EC261E-E38D-4022-8EAB-49F8DB8BF473}" destId="{D56945EE-A0CC-4B58-BE07-D251BFF2394E}" srcOrd="1" destOrd="0" presId="urn:microsoft.com/office/officeart/2018/2/layout/IconCircleList"/>
    <dgm:cxn modelId="{FE0CBC6E-AD65-407A-B829-2F26EFCE0AA0}" type="presParOf" srcId="{77EC261E-E38D-4022-8EAB-49F8DB8BF473}" destId="{E800488D-4CF3-423F-AA0B-4A742ABCC786}" srcOrd="2" destOrd="0" presId="urn:microsoft.com/office/officeart/2018/2/layout/IconCircleList"/>
    <dgm:cxn modelId="{96AAF5AC-AB76-4713-962C-247559DF5376}" type="presParOf" srcId="{77EC261E-E38D-4022-8EAB-49F8DB8BF473}" destId="{AB2334D5-A560-40C0-A290-50EC32176E7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4889-5198-4267-966E-0CCF946CDE5B}">
      <dsp:nvSpPr>
        <dsp:cNvPr id="0" name=""/>
        <dsp:cNvSpPr/>
      </dsp:nvSpPr>
      <dsp:spPr>
        <a:xfrm>
          <a:off x="2213" y="391195"/>
          <a:ext cx="1073779" cy="10737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7414C-85AB-4405-B58F-FC33C61E5765}">
      <dsp:nvSpPr>
        <dsp:cNvPr id="0" name=""/>
        <dsp:cNvSpPr/>
      </dsp:nvSpPr>
      <dsp:spPr>
        <a:xfrm>
          <a:off x="227707" y="616689"/>
          <a:ext cx="622792" cy="6227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82213-544A-4DDD-9357-38524A873543}">
      <dsp:nvSpPr>
        <dsp:cNvPr id="0" name=""/>
        <dsp:cNvSpPr/>
      </dsp:nvSpPr>
      <dsp:spPr>
        <a:xfrm>
          <a:off x="1306089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 is research? Research methodology</a:t>
          </a:r>
        </a:p>
      </dsp:txBody>
      <dsp:txXfrm>
        <a:off x="1306089" y="391195"/>
        <a:ext cx="2531052" cy="1073779"/>
      </dsp:txXfrm>
    </dsp:sp>
    <dsp:sp modelId="{AFFA114B-9508-4696-AEB2-3668D26E6E8F}">
      <dsp:nvSpPr>
        <dsp:cNvPr id="0" name=""/>
        <dsp:cNvSpPr/>
      </dsp:nvSpPr>
      <dsp:spPr>
        <a:xfrm>
          <a:off x="4278158" y="391195"/>
          <a:ext cx="1073779" cy="10737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916D3-BA16-4AE5-B578-EFD6AEBED73E}">
      <dsp:nvSpPr>
        <dsp:cNvPr id="0" name=""/>
        <dsp:cNvSpPr/>
      </dsp:nvSpPr>
      <dsp:spPr>
        <a:xfrm>
          <a:off x="4503652" y="616689"/>
          <a:ext cx="622792" cy="6227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7A5D9-2BAB-4FF9-B87A-D5D2D2DF7F26}">
      <dsp:nvSpPr>
        <dsp:cNvPr id="0" name=""/>
        <dsp:cNvSpPr/>
      </dsp:nvSpPr>
      <dsp:spPr>
        <a:xfrm>
          <a:off x="5582033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Aims and objectives, literature reviews, how to read a journal paper</a:t>
          </a:r>
        </a:p>
      </dsp:txBody>
      <dsp:txXfrm>
        <a:off x="5582033" y="391195"/>
        <a:ext cx="2531052" cy="1073779"/>
      </dsp:txXfrm>
    </dsp:sp>
    <dsp:sp modelId="{B0168D1B-FE80-4961-B839-5FDFB28074EB}">
      <dsp:nvSpPr>
        <dsp:cNvPr id="0" name=""/>
        <dsp:cNvSpPr/>
      </dsp:nvSpPr>
      <dsp:spPr>
        <a:xfrm>
          <a:off x="2213" y="2065086"/>
          <a:ext cx="1073779" cy="10737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060DB-60C9-4C7D-9CBD-C7CF1E4D1863}">
      <dsp:nvSpPr>
        <dsp:cNvPr id="0" name=""/>
        <dsp:cNvSpPr/>
      </dsp:nvSpPr>
      <dsp:spPr>
        <a:xfrm>
          <a:off x="227707" y="2290580"/>
          <a:ext cx="622792" cy="6227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2BAB6-49F1-4DBA-842B-FAB08410EF36}">
      <dsp:nvSpPr>
        <dsp:cNvPr id="0" name=""/>
        <dsp:cNvSpPr/>
      </dsp:nvSpPr>
      <dsp:spPr>
        <a:xfrm>
          <a:off x="1306089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Project planning, writing proposals and reports</a:t>
          </a:r>
        </a:p>
      </dsp:txBody>
      <dsp:txXfrm>
        <a:off x="1306089" y="2065086"/>
        <a:ext cx="2531052" cy="1073779"/>
      </dsp:txXfrm>
    </dsp:sp>
    <dsp:sp modelId="{C3448518-4434-4C72-BC3E-AC9296CDB07F}">
      <dsp:nvSpPr>
        <dsp:cNvPr id="0" name=""/>
        <dsp:cNvSpPr/>
      </dsp:nvSpPr>
      <dsp:spPr>
        <a:xfrm>
          <a:off x="4278158" y="2065086"/>
          <a:ext cx="1073779" cy="10737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945EE-A0CC-4B58-BE07-D251BFF2394E}">
      <dsp:nvSpPr>
        <dsp:cNvPr id="0" name=""/>
        <dsp:cNvSpPr/>
      </dsp:nvSpPr>
      <dsp:spPr>
        <a:xfrm>
          <a:off x="4503652" y="2290580"/>
          <a:ext cx="622792" cy="6227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334D5-A560-40C0-A290-50EC32176E78}">
      <dsp:nvSpPr>
        <dsp:cNvPr id="0" name=""/>
        <dsp:cNvSpPr/>
      </dsp:nvSpPr>
      <dsp:spPr>
        <a:xfrm>
          <a:off x="5582033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Tools and techniques for research</a:t>
          </a:r>
        </a:p>
      </dsp:txBody>
      <dsp:txXfrm>
        <a:off x="5582033" y="2065086"/>
        <a:ext cx="2531052" cy="1073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198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https://books.google.co.uk/books/about/Researching_Information_Systems_and_Comp.html?id=1JAeAQAAIAAJ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80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42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9/22/2026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manticscholar.org/" TargetMode="External"/><Relationship Id="rId3" Type="http://schemas.openxmlformats.org/officeDocument/2006/relationships/hyperlink" Target="http://www.acm.org/" TargetMode="External"/><Relationship Id="rId7" Type="http://schemas.openxmlformats.org/officeDocument/2006/relationships/hyperlink" Target="http://www.theregister.co.uk/" TargetMode="External"/><Relationship Id="rId2" Type="http://schemas.openxmlformats.org/officeDocument/2006/relationships/hyperlink" Target="https://librarysearch.uwtsd.ac.uk/permalink/44WHELF_UWTSD/11c0l68/alma9929887702421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theiet.org/" TargetMode="External"/><Relationship Id="rId5" Type="http://schemas.openxmlformats.org/officeDocument/2006/relationships/hyperlink" Target="http://www.bcs.org/" TargetMode="External"/><Relationship Id="rId4" Type="http://schemas.openxmlformats.org/officeDocument/2006/relationships/hyperlink" Target="http://www.ieee.org/" TargetMode="External"/><Relationship Id="rId9" Type="http://schemas.openxmlformats.org/officeDocument/2006/relationships/hyperlink" Target="chat.openai.co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787/9789264239012-en" TargetMode="Externa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/>
              <a:t>Dr Seena Joseph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149613"/>
            <a:ext cx="7773338" cy="1596177"/>
          </a:xfrm>
        </p:spPr>
        <p:txBody>
          <a:bodyPr>
            <a:normAutofit/>
          </a:bodyPr>
          <a:lstStyle/>
          <a:p>
            <a:r>
              <a:rPr lang="en-GB" dirty="0"/>
              <a:t>Warm-Up: What Does ‘Research’ Mean to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24532"/>
            <a:ext cx="7773339" cy="3424107"/>
          </a:xfrm>
        </p:spPr>
        <p:txBody>
          <a:bodyPr>
            <a:normAutofit fontScale="92500" lnSpcReduction="10000"/>
          </a:bodyPr>
          <a:lstStyle/>
          <a:p>
            <a:r>
              <a:rPr lang="en-GB" sz="2400" cap="none" dirty="0"/>
              <a:t>🗳️ 2-minute poll: before we define research formally, let's hear from you: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In one word, what comes to mind when you hear the word ‘research’? Use the poll link on screen.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Think about a placement task, an app you use daily, a game you've played, or a security breach you've read about.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We'll build a live word cloud together and use it to kick off today's session.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No wrong answers: this is just to get everyone's brain switched 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005840" cy="329184"/>
          </a:xfrm>
          <a:prstGeom prst="roundRect">
            <a:avLst>
              <a:gd name="adj" fmla="val 50000"/>
            </a:avLst>
          </a:prstGeom>
          <a:solidFill>
            <a:srgbClr val="297FD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POLL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A525B0-3CB7-6D72-7F6F-4A6BC4136C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51" y="4949054"/>
            <a:ext cx="1821582" cy="18215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8CEC15-82AE-F3AB-7FA9-D852BC55E289}"/>
              </a:ext>
            </a:extLst>
          </p:cNvPr>
          <p:cNvSpPr txBox="1"/>
          <p:nvPr/>
        </p:nvSpPr>
        <p:spPr>
          <a:xfrm>
            <a:off x="2915815" y="5311498"/>
            <a:ext cx="55646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https://app.sli.do/event/tZFBXyxpxtFbM2i7jiKZKg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</a:t>
            </a:r>
            <a:r>
              <a:rPr lang="en-GB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</a:t>
            </a: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appropriate system requirements for work-based projects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cap="none" dirty="0"/>
              <a:t>Upon successful completion of this module, the student will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analyse existing literature to identify know</a:t>
            </a: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ledge/research gaps</a:t>
            </a:r>
            <a:endParaRPr lang="en-GB" sz="1800" cap="none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problem. </a:t>
            </a:r>
            <a:endParaRPr lang="en-GB" sz="1800" cap="non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current research. </a:t>
            </a:r>
            <a:endParaRPr lang="en-GB" sz="1800" cap="non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/>
              <a:t>Module Content</a:t>
            </a:r>
            <a:endParaRPr lang="en-GB" dirty="0"/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69CAC3C7-A28E-C276-F30A-58FCDB6089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033706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8DC0F4-76EC-4928-B389-C9FEDA3416A3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46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Marder, M. (2011) Research methods for science,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U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niversity press: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1900" cap="none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Hughes, B. (2019), 3rd edition Project management for IT-related projects,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B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ritish computer society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Useful websites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www.acm.org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www.ieee.org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www.bcs.org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www.theiet.org</a:t>
            </a: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 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www.theregister.co.uk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www.semanticscholar.org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9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chat.openai.com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cap="none" dirty="0"/>
              <a:t>What is research ?</a:t>
            </a:r>
          </a:p>
          <a:p>
            <a:pPr lvl="1"/>
            <a:r>
              <a:rPr lang="en-US" sz="2400" cap="none" dirty="0"/>
              <a:t>Research = </a:t>
            </a:r>
            <a:r>
              <a:rPr lang="en-US" sz="2400" cap="none" dirty="0" err="1"/>
              <a:t>Re+Search</a:t>
            </a:r>
            <a:endParaRPr lang="en-US" sz="2400" cap="none" dirty="0"/>
          </a:p>
          <a:p>
            <a:pPr lvl="1"/>
            <a:r>
              <a:rPr lang="en-US" sz="2400" cap="none" dirty="0"/>
              <a:t>Search/find again</a:t>
            </a:r>
          </a:p>
          <a:p>
            <a:pPr lvl="1"/>
            <a:r>
              <a:rPr lang="en-US" sz="2400" cap="none" dirty="0"/>
              <a:t>Systematic investigation or activity to gain knew knowledge of the already existing facts</a:t>
            </a:r>
          </a:p>
          <a:p>
            <a:pPr lvl="1"/>
            <a:r>
              <a:rPr lang="en-US" sz="2400" cap="none" dirty="0"/>
              <a:t>intellectual activity</a:t>
            </a:r>
          </a:p>
          <a:p>
            <a:pPr lvl="1"/>
            <a:r>
              <a:rPr lang="en-US" sz="2400" cap="none" dirty="0"/>
              <a:t>Application of scientific method to solving problems</a:t>
            </a:r>
          </a:p>
          <a:p>
            <a:pPr marL="0" indent="0">
              <a:buNone/>
            </a:pPr>
            <a:r>
              <a:rPr lang="en-US" sz="2800" b="1" cap="none" dirty="0"/>
              <a:t>Definition</a:t>
            </a:r>
          </a:p>
          <a:p>
            <a:pPr lvl="1"/>
            <a:r>
              <a:rPr lang="en-US" sz="2400" cap="none" dirty="0"/>
              <a:t>Research is a systematic way of </a:t>
            </a:r>
            <a:r>
              <a:rPr lang="en-US" sz="2400" b="1" cap="none" dirty="0"/>
              <a:t>solving problem </a:t>
            </a:r>
            <a:r>
              <a:rPr lang="en-US" sz="2400" cap="none" dirty="0"/>
              <a:t>and gaining new knowledge</a:t>
            </a:r>
          </a:p>
          <a:p>
            <a:pPr lvl="1"/>
            <a:r>
              <a:rPr lang="en-US" sz="2400" cap="none" dirty="0"/>
              <a:t>Research is a systematic effort to gain new knowledge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9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cap="none" dirty="0"/>
              <a:t>The Frascati definition of research</a:t>
            </a:r>
          </a:p>
          <a:p>
            <a:pPr marL="0" indent="0">
              <a:buNone/>
            </a:pPr>
            <a:r>
              <a:rPr lang="en-US" sz="2400" cap="none" dirty="0"/>
              <a:t>Research and experimental development (R&amp;D) comprise creative and systematic work undertaken in order to increase the stock of knowledge – including knowledge of humankind, culture and society – and to devise new applications of available knowledge.</a:t>
            </a:r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r>
              <a:rPr lang="en-US" cap="none" dirty="0"/>
              <a:t>OECD (2015), Frascati Manual 2015: Guidelines for collecting and reporting data on research and experimental development, the measurement of scientific, technological and innovation activities, OECD publishing, </a:t>
            </a:r>
            <a:r>
              <a:rPr lang="en-US" cap="none" dirty="0" err="1"/>
              <a:t>paris</a:t>
            </a:r>
            <a:r>
              <a:rPr lang="en-US" cap="none" dirty="0"/>
              <a:t>, </a:t>
            </a:r>
            <a:r>
              <a:rPr lang="en-US" cap="none" dirty="0">
                <a:hlinkClick r:id="rId2"/>
              </a:rPr>
              <a:t>https://doi.Org/10.1787/9789264239012-en</a:t>
            </a:r>
            <a:r>
              <a:rPr lang="en-US" cap="none" dirty="0"/>
              <a:t> </a:t>
            </a: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</a:t>
            </a:r>
            <a:r>
              <a:rPr lang="en-US" sz="2400" b="1" cap="none" dirty="0"/>
              <a:t>basic research</a:t>
            </a:r>
            <a:r>
              <a:rPr lang="en-US" sz="2400" cap="none" dirty="0"/>
              <a:t>, applied research and experimental development.</a:t>
            </a:r>
          </a:p>
          <a:p>
            <a:pPr marL="0" indent="0">
              <a:buNone/>
            </a:pPr>
            <a:endParaRPr lang="en-US" sz="2400" cap="none" dirty="0"/>
          </a:p>
          <a:p>
            <a:pPr lvl="1" algn="just"/>
            <a:r>
              <a:rPr lang="en-US" sz="2400" b="1" cap="none" dirty="0"/>
              <a:t>Basic research </a:t>
            </a:r>
            <a:r>
              <a:rPr lang="en-US" sz="2400" cap="none" dirty="0"/>
              <a:t>is experimental or theoretical work undertaken primarily to acquire new knowledge of the underlying foundation of phenomena and observable facts, without any particular application or use in view.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685800" y="5760720"/>
            <a:ext cx="7772400" cy="960120"/>
          </a:xfrm>
          <a:prstGeom prst="roundRect">
            <a:avLst>
              <a:gd name="adj" fmla="val 6000"/>
            </a:avLst>
          </a:prstGeom>
          <a:solidFill>
            <a:srgbClr val="EEF2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l"/>
            <a:r>
              <a:rPr sz="1100" b="1">
                <a:solidFill>
                  <a:srgbClr val="242852"/>
                </a:solidFill>
                <a:latin typeface="Arial"/>
              </a:rPr>
              <a:t>💡 In your discipline, basic research looks like: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Cyber security: proving new properties of a cryptographic algorithm.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Software engineering: exploring a fundamentally new programming paradigm.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Game development: researching the theory behind procedural generation.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General computing: investigating the limits of what algorithms can compute.</a:t>
            </a:r>
          </a:p>
        </p:txBody>
      </p: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basic research, </a:t>
            </a:r>
            <a:r>
              <a:rPr lang="en-US" sz="2400" b="1" cap="none" dirty="0"/>
              <a:t>applied research</a:t>
            </a:r>
            <a:r>
              <a:rPr lang="en-US" sz="2400" cap="none" dirty="0"/>
              <a:t> and experimental development.</a:t>
            </a:r>
          </a:p>
          <a:p>
            <a:endParaRPr lang="en-US" sz="2400" cap="none" dirty="0"/>
          </a:p>
          <a:p>
            <a:pPr lvl="1" algn="just"/>
            <a:r>
              <a:rPr lang="en-US" sz="2400" b="1" cap="none" dirty="0"/>
              <a:t>Applied research </a:t>
            </a:r>
            <a:r>
              <a:rPr lang="en-US" sz="2400" cap="none" dirty="0"/>
              <a:t>is also original investigation undertaken in order to acquire new knowledge. It is, however, directed primarily towards a specific practical aim or objective.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685800" y="5760720"/>
            <a:ext cx="7772400" cy="960120"/>
          </a:xfrm>
          <a:prstGeom prst="roundRect">
            <a:avLst>
              <a:gd name="adj" fmla="val 6000"/>
            </a:avLst>
          </a:prstGeom>
          <a:solidFill>
            <a:srgbClr val="EEF2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l"/>
            <a:r>
              <a:rPr sz="1100" b="1">
                <a:solidFill>
                  <a:srgbClr val="242852"/>
                </a:solidFill>
                <a:latin typeface="Arial"/>
              </a:rPr>
              <a:t>💡 In your discipline, applied research looks like: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Cyber security: comparing intrusion-detection techniques for a specific network type.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Software engineering: testing which agile practice speeds up YOUR team's delivery.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Game development: studying which UI layout reduces confusion in mobile games.</a:t>
            </a:r>
          </a:p>
          <a:p>
            <a:pPr algn="l">
              <a:spcBef>
                <a:spcPts val="100"/>
              </a:spcBef>
            </a:pPr>
            <a:r>
              <a:rPr sz="1000" b="0">
                <a:solidFill>
                  <a:srgbClr val="242852"/>
                </a:solidFill>
                <a:latin typeface="Arial"/>
              </a:rPr>
              <a:t>General computing: evaluating which database index strategy suits a retail dataset.</a:t>
            </a:r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000" cap="none" dirty="0"/>
              <a:t>The term R&amp;D covers three activities: basic research, applied research and </a:t>
            </a:r>
            <a:r>
              <a:rPr lang="en-US" sz="2000" b="1" cap="none" dirty="0"/>
              <a:t>experimental development</a:t>
            </a:r>
            <a:r>
              <a:rPr lang="en-US" sz="2000" cap="none" dirty="0"/>
              <a:t>.</a:t>
            </a:r>
          </a:p>
          <a:p>
            <a:endParaRPr lang="en-US" sz="2000" cap="none" dirty="0"/>
          </a:p>
          <a:p>
            <a:pPr lvl="1" algn="just"/>
            <a:r>
              <a:rPr lang="en-US" sz="2000" b="1" cap="none" dirty="0"/>
              <a:t>Experimental development </a:t>
            </a:r>
            <a:r>
              <a:rPr lang="en-US" sz="2000" cap="none" dirty="0"/>
              <a:t>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  <a:endParaRPr lang="en-GB" sz="20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685800" y="5989320"/>
            <a:ext cx="7772400" cy="777240"/>
          </a:xfrm>
          <a:prstGeom prst="roundRect">
            <a:avLst>
              <a:gd name="adj" fmla="val 6000"/>
            </a:avLst>
          </a:prstGeom>
          <a:solidFill>
            <a:srgbClr val="EEF2F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l"/>
            <a:r>
              <a:rPr sz="1000" b="1">
                <a:solidFill>
                  <a:srgbClr val="242852"/>
                </a:solidFill>
                <a:latin typeface="Arial"/>
              </a:rPr>
              <a:t>💡 In your discipline, experimental development looks like:</a:t>
            </a:r>
          </a:p>
          <a:p>
            <a:pPr algn="l">
              <a:spcBef>
                <a:spcPts val="100"/>
              </a:spcBef>
            </a:pPr>
            <a:r>
              <a:rPr sz="900" b="0">
                <a:solidFill>
                  <a:srgbClr val="242852"/>
                </a:solidFill>
                <a:latin typeface="Arial"/>
              </a:rPr>
              <a:t>Cyber security: building and deploying a working intrusion-detection prototype.</a:t>
            </a:r>
          </a:p>
          <a:p>
            <a:pPr algn="l">
              <a:spcBef>
                <a:spcPts val="100"/>
              </a:spcBef>
            </a:pPr>
            <a:r>
              <a:rPr sz="900" b="0">
                <a:solidFill>
                  <a:srgbClr val="242852"/>
                </a:solidFill>
                <a:latin typeface="Arial"/>
              </a:rPr>
              <a:t>Software engineering: shipping a new CI/CD pipeline tool for the team.</a:t>
            </a:r>
          </a:p>
          <a:p>
            <a:pPr algn="l">
              <a:spcBef>
                <a:spcPts val="100"/>
              </a:spcBef>
            </a:pPr>
            <a:r>
              <a:rPr sz="900" b="0">
                <a:solidFill>
                  <a:srgbClr val="242852"/>
                </a:solidFill>
                <a:latin typeface="Arial"/>
              </a:rPr>
              <a:t>Game development: building a playable level with a new procedural-generation technique.</a:t>
            </a:r>
          </a:p>
          <a:p>
            <a:pPr algn="l">
              <a:spcBef>
                <a:spcPts val="100"/>
              </a:spcBef>
            </a:pPr>
            <a:r>
              <a:rPr sz="900" b="0">
                <a:solidFill>
                  <a:srgbClr val="242852"/>
                </a:solidFill>
                <a:latin typeface="Arial"/>
              </a:rPr>
              <a:t>General computing: developing a working recommendation engine for an app.</a:t>
            </a:r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Quick Check: Basic, Applied, or Experimental Development?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400" cap="none" dirty="0"/>
              <a:t>🗳️ Vote A, B or C for each scenario : then compare with the person next to you: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 Cybersecurity: studying whether a new class of quantum algorithm could theoretically break today's encryption schemes.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Software engineering: testing which unit-testing framework reduces bug rates on YOUR team's specific codebase.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Game development: building and shipping a working anti-cheat plug-in using known detection techniques.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General computing: exploring the fundamental limits of what any algorithm can compute.</a:t>
            </a:r>
          </a:p>
          <a:p>
            <a:pPr marL="457200" lvl="1" indent="0" algn="just">
              <a:spcBef>
                <a:spcPts val="1200"/>
              </a:spcBef>
              <a:buNone/>
            </a:pPr>
            <a:r>
              <a:rPr lang="en-GB" sz="1800" cap="none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(A = Basic research    B = Applied research    C = Experimental development)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005840" cy="329184"/>
          </a:xfrm>
          <a:prstGeom prst="roundRect">
            <a:avLst>
              <a:gd name="adj" fmla="val 50000"/>
            </a:avLst>
          </a:prstGeom>
          <a:solidFill>
            <a:srgbClr val="297FD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POLL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695017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102268" y="2321896"/>
            <a:ext cx="1435445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Investigate Research Area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048276" y="232377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US" sz="1350" b="1" dirty="0">
                <a:solidFill>
                  <a:srgbClr val="6600CC"/>
                </a:solidFill>
                <a:latin typeface="Arial"/>
              </a:rPr>
              <a:t>E</a:t>
            </a:r>
            <a:r>
              <a:rPr lang="en-GB" sz="1350" b="1" dirty="0" err="1">
                <a:solidFill>
                  <a:srgbClr val="6600CC"/>
                </a:solidFill>
                <a:latin typeface="Arial"/>
              </a:rPr>
              <a:t>xecute</a:t>
            </a:r>
            <a:r>
              <a:rPr lang="en-GB" sz="1350" b="1" dirty="0">
                <a:solidFill>
                  <a:srgbClr val="6600CC"/>
                </a:solidFill>
                <a:latin typeface="Arial"/>
              </a:rPr>
              <a:t> plan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243926" y="4602697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Plan Execution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216387" y="3356992"/>
            <a:ext cx="1207206" cy="71558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Define 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6048276" y="337455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Evaluate evidence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04149" y="4390214"/>
            <a:ext cx="1368151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Communicate results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868144" y="1650569"/>
            <a:ext cx="1440159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PROJECT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7388" y="2830355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693" y="5618357"/>
            <a:ext cx="2455375" cy="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H="1" flipV="1">
            <a:off x="5201841" y="2576114"/>
            <a:ext cx="18227" cy="304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4716016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971600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644045" y="1650569"/>
            <a:ext cx="2351891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PROPOSAL</a:t>
            </a:r>
          </a:p>
        </p:txBody>
      </p:sp>
      <p:sp>
        <p:nvSpPr>
          <p:cNvPr id="5" name="Line 23">
            <a:extLst>
              <a:ext uri="{FF2B5EF4-FFF2-40B4-BE49-F238E27FC236}">
                <a16:creationId xmlns:a16="http://schemas.microsoft.com/office/drawing/2014/main" id="{B3667202-962C-F951-386D-0A3946C6F8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4072573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3">
            <a:extLst>
              <a:ext uri="{FF2B5EF4-FFF2-40B4-BE49-F238E27FC236}">
                <a16:creationId xmlns:a16="http://schemas.microsoft.com/office/drawing/2014/main" id="{7D16E663-5D6A-D581-976E-258C54A746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5110528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3">
            <a:extLst>
              <a:ext uri="{FF2B5EF4-FFF2-40B4-BE49-F238E27FC236}">
                <a16:creationId xmlns:a16="http://schemas.microsoft.com/office/drawing/2014/main" id="{AFC17588-D7A3-70D8-B215-B33BEACAA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01841" y="2576114"/>
            <a:ext cx="846435" cy="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Line 23">
            <a:extLst>
              <a:ext uri="{FF2B5EF4-FFF2-40B4-BE49-F238E27FC236}">
                <a16:creationId xmlns:a16="http://schemas.microsoft.com/office/drawing/2014/main" id="{4374FE00-4B0B-AB5A-2C7D-9EF3063F70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8224" y="2849162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9" name="Line 23">
            <a:extLst>
              <a:ext uri="{FF2B5EF4-FFF2-40B4-BE49-F238E27FC236}">
                <a16:creationId xmlns:a16="http://schemas.microsoft.com/office/drawing/2014/main" id="{EB545BE8-C87E-3EA4-500C-3B60495C8CD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6553" y="3882384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BC11FEE-582D-5C3E-8D4A-51F811EC3019}"/>
              </a:ext>
            </a:extLst>
          </p:cNvPr>
          <p:cNvSpPr/>
          <p:nvPr/>
        </p:nvSpPr>
        <p:spPr>
          <a:xfrm>
            <a:off x="1115622" y="1491510"/>
            <a:ext cx="3381030" cy="43585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468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Identifying your area of research </a:t>
            </a:r>
          </a:p>
          <a:p>
            <a:r>
              <a:rPr lang="en-US" sz="2400" cap="none" dirty="0"/>
              <a:t>Identifying the gaps in knowledge or the important questions that you want to address </a:t>
            </a:r>
          </a:p>
          <a:p>
            <a:r>
              <a:rPr lang="en-US" sz="2400" cap="none" dirty="0"/>
              <a:t>Formulating a Research Question or hypothesis</a:t>
            </a:r>
          </a:p>
          <a:p>
            <a:r>
              <a:rPr lang="en-US" sz="2400" cap="none" dirty="0"/>
              <a:t>Initial Literature Review </a:t>
            </a:r>
          </a:p>
          <a:p>
            <a:r>
              <a:rPr lang="en-US" sz="2400" cap="none" dirty="0"/>
              <a:t>Narrowing down and focusing your research question or hypothesis </a:t>
            </a:r>
          </a:p>
          <a:p>
            <a:r>
              <a:rPr lang="en-US" sz="2400" cap="none" dirty="0"/>
              <a:t>Identifying a subset of further questions </a:t>
            </a:r>
          </a:p>
          <a:p>
            <a:r>
              <a:rPr lang="en-US" sz="2400" cap="none" dirty="0"/>
              <a:t>Selecting the appropriate research method </a:t>
            </a:r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Detailed Literature Review</a:t>
            </a:r>
          </a:p>
          <a:p>
            <a:r>
              <a:rPr lang="en-US" sz="2400" cap="none" dirty="0"/>
              <a:t>Identifying and narrowing down your goals and objectives (There may be primary and secondary objectives and gains from your study) </a:t>
            </a:r>
          </a:p>
          <a:p>
            <a:r>
              <a:rPr lang="en-US" sz="2400" cap="none" dirty="0"/>
              <a:t>Writing a Research Proposal or Protocol </a:t>
            </a:r>
          </a:p>
          <a:p>
            <a:r>
              <a:rPr lang="en-US" sz="2400" cap="none" dirty="0"/>
              <a:t>Getting permission from the department and approval from Ethical Review Committee.  </a:t>
            </a:r>
          </a:p>
          <a:p>
            <a:r>
              <a:rPr lang="en-US" sz="2400" cap="none" dirty="0"/>
              <a:t>Work and plan on the practical aspects: Resources, timeline and budget </a:t>
            </a:r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Possibly apply for a grant </a:t>
            </a:r>
          </a:p>
          <a:p>
            <a:r>
              <a:rPr lang="en-US" cap="none" dirty="0"/>
              <a:t>Practical aspects: doing experiments or ‘fieldwork’; collecting the data </a:t>
            </a:r>
          </a:p>
          <a:p>
            <a:r>
              <a:rPr lang="en-US" cap="none" dirty="0"/>
              <a:t>Analyzing the data (statistical analysis) </a:t>
            </a:r>
          </a:p>
          <a:p>
            <a:r>
              <a:rPr lang="en-US" cap="none" dirty="0"/>
              <a:t>Present your findings in simple and easy to understand ways. Tables, graphs and charts may be employed. </a:t>
            </a:r>
          </a:p>
          <a:p>
            <a:r>
              <a:rPr lang="en-US" cap="none" dirty="0"/>
              <a:t>Answering your research questions based on your findings </a:t>
            </a:r>
          </a:p>
          <a:p>
            <a:r>
              <a:rPr lang="en-US" cap="none" dirty="0"/>
              <a:t>Producing conclusions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Writing down your results as a paper, dissertation or thesis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Choosing the right journal of forum for sharing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Publishing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Promoting or sharing your findings.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Getting feedback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Implementing your findings. The research should translate into practice and bring about a change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The road ahead: identifying and starting work on unanswered questions or questions/queries that emerged from your study </a:t>
            </a:r>
          </a:p>
          <a:p>
            <a:pPr marL="0" indent="0">
              <a:buNone/>
            </a:pPr>
            <a:r>
              <a:rPr lang="en-US" sz="1200" b="1" dirty="0"/>
              <a:t>Source : Research: What, Why and How? A Treatise from Researchers to Researchers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Introduction to ACCA6020 Sem1 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496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How to choose your research topic ?</a:t>
            </a:r>
          </a:p>
          <a:p>
            <a:r>
              <a:rPr lang="en-US" cap="none" dirty="0"/>
              <a:t>What would this project help in answering?</a:t>
            </a:r>
          </a:p>
          <a:p>
            <a:r>
              <a:rPr lang="en-US" cap="none" dirty="0"/>
              <a:t>Would this be of use to others?</a:t>
            </a:r>
          </a:p>
          <a:p>
            <a:r>
              <a:rPr lang="en-US" cap="none" dirty="0"/>
              <a:t>Has the question already been addressed by previous Studies?</a:t>
            </a:r>
          </a:p>
          <a:p>
            <a:r>
              <a:rPr lang="en-US" cap="none" dirty="0"/>
              <a:t>Does it need to be done?</a:t>
            </a:r>
          </a:p>
          <a:p>
            <a:r>
              <a:rPr lang="en-US" cap="none" dirty="0"/>
              <a:t>Will it be of any benefit to the scientific community in General and the public at large?</a:t>
            </a:r>
          </a:p>
          <a:p>
            <a:r>
              <a:rPr lang="en-US" cap="none" dirty="0"/>
              <a:t>Would it be practical?</a:t>
            </a:r>
          </a:p>
          <a:p>
            <a:r>
              <a:rPr lang="en-US" cap="none" dirty="0"/>
              <a:t>Would this fill a gap in the existing pool of knowledge?</a:t>
            </a:r>
          </a:p>
          <a:p>
            <a:r>
              <a:rPr lang="en-US" cap="none" dirty="0"/>
              <a:t>Can the means to do the project be arranged?</a:t>
            </a:r>
          </a:p>
          <a:p>
            <a:r>
              <a:rPr lang="en-US" cap="none" dirty="0"/>
              <a:t>Do you have the necessary time and resources that the Project requires?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827584" y="156210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770945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899592" y="2471330"/>
            <a:ext cx="155198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015462" y="49373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007775" y="2295424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391479" y="4259381"/>
            <a:ext cx="1152128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427504" y="31375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908409" y="2744656"/>
            <a:ext cx="129210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Software Development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3971727" y="3401637"/>
            <a:ext cx="1151993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07775" y="3850869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007775" y="4507850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3928" y="5164831"/>
            <a:ext cx="124759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787368" y="1644280"/>
            <a:ext cx="1505928" cy="33855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364088" y="1639492"/>
            <a:ext cx="1681555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7201186" y="1639492"/>
            <a:ext cx="131210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</a:t>
            </a:r>
            <a:r>
              <a:rPr lang="en-GB" sz="1600" b="1" dirty="0">
                <a:solidFill>
                  <a:srgbClr val="660066"/>
                </a:solidFill>
                <a:latin typeface="Arial"/>
              </a:rPr>
              <a:t> 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5705201" y="2416969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618559" y="3086333"/>
            <a:ext cx="125318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493911" y="3755697"/>
            <a:ext cx="1498680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Questionnaires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5668974" y="4425062"/>
            <a:ext cx="115235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351446" y="2819997"/>
            <a:ext cx="1180994" cy="300082"/>
          </a:xfrm>
          <a:prstGeom prst="rect">
            <a:avLst/>
          </a:prstGeom>
          <a:solidFill>
            <a:srgbClr val="E0C1FF"/>
          </a:solidFill>
          <a:ln w="38100">
            <a:solidFill>
              <a:srgbClr val="6600CC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1446" y="3834408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333072" y="5589241"/>
            <a:ext cx="6317270" cy="300082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(After Oates, 2006, p33</a:t>
            </a:r>
            <a:r>
              <a:rPr lang="en-GB" sz="1350" b="1" dirty="0">
                <a:solidFill>
                  <a:schemeClr val="accent4"/>
                </a:solidFill>
                <a:latin typeface="Arial"/>
              </a:rPr>
              <a:t>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 flipV="1">
            <a:off x="1571156" y="3277438"/>
            <a:ext cx="856347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1571156" y="3501008"/>
            <a:ext cx="847343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2095359" y="5230857"/>
            <a:ext cx="820451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3707904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344524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164288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016296" y="1650569"/>
            <a:ext cx="235189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WHAT TO DO? </a:t>
            </a:r>
          </a:p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HOW TO DO IT?</a:t>
            </a:r>
          </a:p>
        </p:txBody>
      </p:sp>
      <p:sp>
        <p:nvSpPr>
          <p:cNvPr id="5" name="Line 24">
            <a:extLst>
              <a:ext uri="{FF2B5EF4-FFF2-40B4-BE49-F238E27FC236}">
                <a16:creationId xmlns:a16="http://schemas.microsoft.com/office/drawing/2014/main" id="{01A7FB0A-60EE-2F7B-277D-70EE49DFC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11293" y="4781253"/>
            <a:ext cx="4503" cy="457150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5">
            <a:extLst>
              <a:ext uri="{FF2B5EF4-FFF2-40B4-BE49-F238E27FC236}">
                <a16:creationId xmlns:a16="http://schemas.microsoft.com/office/drawing/2014/main" id="{4917C1AE-8711-F28F-C642-1C9097166F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562151" y="3488650"/>
            <a:ext cx="13507" cy="1448742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5">
            <a:extLst>
              <a:ext uri="{FF2B5EF4-FFF2-40B4-BE49-F238E27FC236}">
                <a16:creationId xmlns:a16="http://schemas.microsoft.com/office/drawing/2014/main" id="{E8576357-3FED-E1BB-A2F0-FC9CBA6BF4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584655" y="2979160"/>
            <a:ext cx="0" cy="314737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CD061B7-296A-1B36-0CAC-7AFB9C77D008}"/>
              </a:ext>
            </a:extLst>
          </p:cNvPr>
          <p:cNvSpPr/>
          <p:nvPr/>
        </p:nvSpPr>
        <p:spPr>
          <a:xfrm>
            <a:off x="395537" y="1766810"/>
            <a:ext cx="3372268" cy="4182469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90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So what am I going to research?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What topic to research?</a:t>
            </a:r>
          </a:p>
          <a:p>
            <a:r>
              <a:rPr lang="en-GB" altLang="zh-CN" sz="2400" cap="none" dirty="0"/>
              <a:t>Where can I get ideas?</a:t>
            </a:r>
          </a:p>
          <a:p>
            <a:pPr lvl="1"/>
            <a:r>
              <a:rPr lang="en-GB" altLang="zh-CN" sz="2000" cap="none" dirty="0"/>
              <a:t>Your strengths and interests</a:t>
            </a:r>
          </a:p>
          <a:p>
            <a:pPr lvl="1"/>
            <a:r>
              <a:rPr lang="en-GB" altLang="zh-CN" sz="2000" cap="none" dirty="0"/>
              <a:t>Your work, your job</a:t>
            </a:r>
          </a:p>
          <a:p>
            <a:pPr lvl="1"/>
            <a:r>
              <a:rPr lang="en-GB" altLang="zh-CN" sz="2000" cap="none" dirty="0"/>
              <a:t>Lecturers’ ideas</a:t>
            </a:r>
          </a:p>
          <a:p>
            <a:pPr lvl="1"/>
            <a:r>
              <a:rPr lang="en-GB" altLang="zh-CN" sz="2000" cap="none" dirty="0"/>
              <a:t>The literature</a:t>
            </a:r>
          </a:p>
          <a:p>
            <a:pPr lvl="1"/>
            <a:r>
              <a:rPr lang="en-GB" altLang="zh-CN" sz="2000" cap="none" dirty="0"/>
              <a:t>Fit with career ambitions</a:t>
            </a:r>
          </a:p>
          <a:p>
            <a:r>
              <a:rPr lang="en-GB" altLang="zh-CN" sz="2400" cap="none" dirty="0"/>
              <a:t>Must be rooted in academic theory (you’ll compare your findings with previous studies &amp; the academic literature)</a:t>
            </a:r>
          </a:p>
          <a:p>
            <a:r>
              <a:rPr lang="en-GB" altLang="zh-CN" sz="2400" cap="none" dirty="0"/>
              <a:t>Can you access the data you’ll need?</a:t>
            </a:r>
            <a:endParaRPr lang="en-US" sz="2400" cap="none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Pair &amp; Share: Where Are You on the Map?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cap="none" dirty="0"/>
              <a:t>🗣️ Turn to the person next to you : 2 minutes each way: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Looking back at the research process diagrams, which stage do you think you're at right now?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Name one existing app, game, tool or security system you use that genuinely frustrates you, or that you think could be improved.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That frustration might be the seed of your final year project topic.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Be ready to share one idea with the group.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5AA2A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DISCUSS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aim and objectives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Most research topics have one overarching aim </a:t>
            </a:r>
          </a:p>
          <a:p>
            <a:pPr lvl="1"/>
            <a:r>
              <a:rPr lang="en-GB" altLang="zh-CN" sz="2000" cap="none" dirty="0"/>
              <a:t>The broad thing you are trying to achieve</a:t>
            </a:r>
          </a:p>
          <a:p>
            <a:pPr lvl="1"/>
            <a:r>
              <a:rPr lang="en-GB" altLang="zh-CN" sz="2000" cap="none" dirty="0"/>
              <a:t>Often mirrored in the title of the research</a:t>
            </a:r>
          </a:p>
          <a:p>
            <a:r>
              <a:rPr lang="en-GB" altLang="zh-CN" sz="2400" cap="none" dirty="0"/>
              <a:t>This aim is then broken down into research objectives (typically 3 or 4)</a:t>
            </a:r>
          </a:p>
          <a:p>
            <a:pPr lvl="1"/>
            <a:r>
              <a:rPr lang="en-GB" altLang="zh-CN" sz="2000" cap="none" dirty="0"/>
              <a:t>The </a:t>
            </a:r>
            <a:r>
              <a:rPr lang="en-GB" altLang="zh-CN" sz="2000" b="1" cap="none" dirty="0"/>
              <a:t>things</a:t>
            </a:r>
            <a:r>
              <a:rPr lang="en-GB" altLang="zh-CN" sz="2000" cap="none" dirty="0"/>
              <a:t> </a:t>
            </a:r>
            <a:r>
              <a:rPr lang="en-GB" altLang="zh-CN" sz="2000" b="1" cap="none" dirty="0"/>
              <a:t>you will do </a:t>
            </a:r>
            <a:r>
              <a:rPr lang="en-GB" altLang="zh-CN" sz="2000" cap="none" dirty="0"/>
              <a:t>to achieve the aim</a:t>
            </a:r>
            <a:endParaRPr lang="en-US" sz="2000" cap="none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/>
          </a:bodyPr>
          <a:lstStyle/>
          <a:p>
            <a:r>
              <a:rPr lang="en-GB" altLang="zh-CN" dirty="0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773339" cy="4594449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Consider the SMART test.  Are your objectives:</a:t>
            </a:r>
          </a:p>
          <a:p>
            <a:pPr lvl="1"/>
            <a:r>
              <a:rPr lang="en-GB" altLang="zh-CN" cap="none" dirty="0"/>
              <a:t>Specific</a:t>
            </a:r>
          </a:p>
          <a:p>
            <a:pPr lvl="2"/>
            <a:r>
              <a:rPr lang="en-GB" altLang="zh-CN" cap="none" dirty="0"/>
              <a:t>What precisely do you hope to achieve?</a:t>
            </a:r>
          </a:p>
          <a:p>
            <a:pPr lvl="1"/>
            <a:r>
              <a:rPr lang="en-GB" altLang="zh-CN" cap="none" dirty="0"/>
              <a:t>Measurable</a:t>
            </a:r>
          </a:p>
          <a:p>
            <a:pPr lvl="2"/>
            <a:r>
              <a:rPr lang="en-GB" altLang="zh-CN" cap="none" dirty="0"/>
              <a:t>How will you determine if you’ve achieved your objectives?</a:t>
            </a:r>
          </a:p>
          <a:p>
            <a:pPr lvl="1"/>
            <a:r>
              <a:rPr lang="en-GB" altLang="zh-CN" cap="none" dirty="0"/>
              <a:t>Achievable?</a:t>
            </a:r>
          </a:p>
          <a:p>
            <a:pPr lvl="2"/>
            <a:r>
              <a:rPr lang="en-GB" altLang="zh-CN" cap="none" dirty="0"/>
              <a:t>Can it be done</a:t>
            </a:r>
          </a:p>
          <a:p>
            <a:pPr lvl="1"/>
            <a:r>
              <a:rPr lang="en-GB" altLang="zh-CN" cap="none" dirty="0"/>
              <a:t>Realistic?</a:t>
            </a:r>
          </a:p>
          <a:p>
            <a:pPr lvl="2"/>
            <a:r>
              <a:rPr lang="en-GB" altLang="zh-CN" cap="none" dirty="0"/>
              <a:t>Can </a:t>
            </a:r>
            <a:r>
              <a:rPr lang="en-GB" altLang="zh-CN" u="sng" cap="none" dirty="0"/>
              <a:t>you</a:t>
            </a:r>
            <a:r>
              <a:rPr lang="en-GB" altLang="zh-CN" cap="none" dirty="0"/>
              <a:t> do it?</a:t>
            </a:r>
          </a:p>
          <a:p>
            <a:pPr lvl="1"/>
            <a:r>
              <a:rPr lang="en-GB" altLang="zh-CN" cap="none" dirty="0"/>
              <a:t>Time bound?</a:t>
            </a:r>
          </a:p>
          <a:p>
            <a:pPr lvl="2"/>
            <a:r>
              <a:rPr lang="en-GB" altLang="zh-CN" cap="none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SMART or Not SMART? You Decide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cap="none" dirty="0"/>
              <a:t>👍 👎 Vote thumbs up or thumbs down for each objective, then explain why: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“To make software more secure.”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“To design and evaluate a multi-factor authentication prototype for a university login portal, tested with 20 users by week 10.”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“To make an app that everyone will love.”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“To reduce average matchmaking wait time in a multiplayer game prototype by 20%, tested across 200 simulated matches.”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005840" cy="329184"/>
          </a:xfrm>
          <a:prstGeom prst="roundRect">
            <a:avLst>
              <a:gd name="adj" fmla="val 50000"/>
            </a:avLst>
          </a:prstGeom>
          <a:solidFill>
            <a:srgbClr val="297FD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POLL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GB" cap="none" dirty="0"/>
              <a:t>Once you have a research aim or hypothesis you need to define the tasks that you will carry out to meet that aim</a:t>
            </a:r>
          </a:p>
          <a:p>
            <a:r>
              <a:rPr lang="en-GB" cap="none" dirty="0"/>
              <a:t>These will be your </a:t>
            </a:r>
            <a:r>
              <a:rPr lang="en-GB" i="1" cap="none" dirty="0"/>
              <a:t>research objectives</a:t>
            </a:r>
            <a:endParaRPr lang="en-GB" cap="none" dirty="0"/>
          </a:p>
          <a:p>
            <a:r>
              <a:rPr lang="en-GB" cap="none" dirty="0"/>
              <a:t>You should have 3-5 research objectives, representing 3-5 parts of your project</a:t>
            </a:r>
          </a:p>
          <a:p>
            <a:r>
              <a:rPr lang="en-GB" cap="none" dirty="0"/>
              <a:t>In general these will be:</a:t>
            </a:r>
          </a:p>
          <a:p>
            <a:pPr lvl="1"/>
            <a:r>
              <a:rPr lang="en-GB" cap="none" dirty="0"/>
              <a:t>Conduct a review of the relevant literature</a:t>
            </a:r>
          </a:p>
          <a:p>
            <a:pPr lvl="1"/>
            <a:r>
              <a:rPr lang="en-GB" cap="none" dirty="0"/>
              <a:t>Design something</a:t>
            </a:r>
          </a:p>
          <a:p>
            <a:pPr lvl="1"/>
            <a:r>
              <a:rPr lang="en-GB" cap="none" dirty="0"/>
              <a:t>Build something</a:t>
            </a:r>
          </a:p>
          <a:p>
            <a:pPr lvl="1"/>
            <a:r>
              <a:rPr lang="en-GB" cap="none" dirty="0"/>
              <a:t>Evaluate something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9/22/2026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0" y="1340769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cap="none" dirty="0"/>
              <a:t>Bloom’s taxonomy provides a good basis for identifying higher-level verbs for writing objectives</a:t>
            </a:r>
          </a:p>
          <a:p>
            <a:r>
              <a:rPr lang="en-US" sz="2400" cap="none" dirty="0"/>
              <a:t>Aim for those related to analysis, synthesis and evaluation</a:t>
            </a:r>
            <a:endParaRPr lang="en-GB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Verb Match: Level Up Your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cap="none" dirty="0"/>
              <a:t>🧩 Match each verb below to a level of Bloom's Taxonomy (Remember → Create). Call out your answers: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“List” / “Describe” → 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“Analyse” → 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“Evaluate critically” → 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“Design and develop” → 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Notice how every worked example coming up uses the higher-order verbs on the right of the taxonomy.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9150" y="248647"/>
            <a:ext cx="7773338" cy="1020113"/>
          </a:xfrm>
        </p:spPr>
        <p:txBody>
          <a:bodyPr>
            <a:normAutofit fontScale="90000"/>
          </a:bodyPr>
          <a:lstStyle/>
          <a:p>
            <a:r>
              <a:rPr lang="en-GB" altLang="zh-CN" dirty="0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996751"/>
            <a:ext cx="7429499" cy="5877273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why have organisations introduced project teams for software development?</a:t>
            </a:r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analyse organisations’ objectives for software development project teams</a:t>
            </a:r>
          </a:p>
          <a:p>
            <a:pPr marL="0" indent="0">
              <a:buNone/>
            </a:pPr>
            <a:endParaRPr lang="en-GB" altLang="zh-CN" cap="none" dirty="0"/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how can the effectiveness of software development project teams be measured?</a:t>
            </a:r>
            <a:endParaRPr lang="en-US" cap="none" dirty="0"/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establish suitable effectiveness criteria for software development project teams</a:t>
            </a:r>
            <a:endParaRPr lang="en-US" cap="none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692696"/>
            <a:ext cx="7773338" cy="61206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1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develop a secure authentication system to enhance user data protection in cloud computing environments.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</a:t>
            </a:r>
            <a:r>
              <a:rPr lang="en-US" cap="none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analyse</a:t>
            </a: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existing authentication techniques in cloud computing.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vulnerabilities and threats in current systems.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and implement a multi-factor authentication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evaluate the performance and security of the proposed system.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2</a:t>
            </a:r>
          </a:p>
          <a:p>
            <a:pPr marL="0" indent="0">
              <a:buNone/>
            </a:pPr>
            <a:r>
              <a:rPr lang="en-US" cap="none" dirty="0"/>
              <a:t>AIM: To improve software development efficiency through the implementation of agile methodologies in large-scale projects.</a:t>
            </a:r>
          </a:p>
          <a:p>
            <a:pPr marL="0" indent="0">
              <a:buNone/>
            </a:pPr>
            <a:r>
              <a:rPr lang="en-US" cap="none" dirty="0"/>
              <a:t>Research Objectives: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assess the challenges of scaling agile methodologies in large organizations.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evaluate the effectiveness of existing agile practices for project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propose modifications to agile frameworks for scalability in large teams.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validate the proposed framework through a case study analysis.</a:t>
            </a:r>
          </a:p>
          <a:p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455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3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explore the impact of adaptive learning algorithms on player engagement in serious games designed for educational purposes.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</a:t>
            </a:r>
            <a:r>
              <a:rPr lang="en-US" cap="none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analyse</a:t>
            </a: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current adaptive learning algorithms used in gaming.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 game prototype incorporating an adaptive learning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measure the effect of the adaptive system on user engagement and learning outcomes.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conduct user testing and gather feedback for further improvement 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4</a:t>
            </a:r>
          </a:p>
          <a:p>
            <a:pPr marL="0" indent="0">
              <a:buNone/>
            </a:pPr>
            <a:r>
              <a:rPr lang="en-US" cap="none" dirty="0"/>
              <a:t>AIM: To develop an AI-based predictive model for early detection of anomalies in network traffic data.</a:t>
            </a:r>
          </a:p>
          <a:p>
            <a:r>
              <a:rPr lang="en-US" cap="none" dirty="0"/>
              <a:t>To review existing AI techniques for anomaly detection in network security</a:t>
            </a:r>
          </a:p>
          <a:p>
            <a:r>
              <a:rPr lang="en-US" cap="none" dirty="0"/>
              <a:t>To collect and preprocess network traffic datasets for training the model.</a:t>
            </a:r>
          </a:p>
          <a:p>
            <a:r>
              <a:rPr lang="en-US" cap="none" dirty="0"/>
              <a:t>To implement machine learning algorithms (e.g., neural networks, SVM) for anomaly detection.</a:t>
            </a:r>
          </a:p>
          <a:p>
            <a:r>
              <a:rPr lang="en-US" cap="none" dirty="0"/>
              <a:t>To evaluate the model’s accuracy and effectiveness using real-world data.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40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5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AIM: To create a predictive model for customer churn using machine learning techniques in the e-commerce industry.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key factors influencing customer churn in e-commerce.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collect and preprocess customer behavior data from e-commerce platforms.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implement various machine learning models (e.g., decision trees, logistic regression, random forests) for churn prediction.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compare the performance of different models and select the most accurate one</a:t>
            </a:r>
            <a:r>
              <a:rPr lang="en-US" cap="none" dirty="0"/>
              <a:t>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49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: How We’ll Run 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400" cap="none" dirty="0"/>
              <a:t>👥 Groups of 3–4 : 10 minutes to draft, 1 minute each to report back: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Each group is assigned (or picks) ONE of the five topics on the next slide.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Draft one aim and 3–4 SMART objectives, using higher-order verbs from Bloom's Taxonomy.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Try to write it as if it belonged to your own discipline : cyber security, software engineering, game development or general computing.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Generative AI can support this : try the prompt below, then compare its answer with your group's.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Prompt idea: “Suggest a research aim and 4 SMART objectives for [topic], written for a final-year Computing student.”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If you use GenAI: try more than one tool, ask for multiple answers, and check : are they practical? Missing anything? Any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1196752"/>
            <a:ext cx="7429499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cap="none" dirty="0"/>
              <a:t>For the following five topics, define an aim and 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Improving password strength through user education programs.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Evaluating the benefits of automated testing in small software projects.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Creating a mobile game to teach basic math skills to primary school students.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Using ai chatbots to improve customer service response times in online retail.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 err="1"/>
              <a:t>Analysing</a:t>
            </a:r>
            <a:r>
              <a:rPr lang="en-US" b="1" cap="none" dirty="0"/>
              <a:t> social media data to identify trends in online shopping </a:t>
            </a:r>
            <a:r>
              <a:rPr lang="en-US" b="1" cap="none" dirty="0" err="1"/>
              <a:t>behaviour</a:t>
            </a:r>
            <a:r>
              <a:rPr lang="en-US" b="1" dirty="0"/>
              <a:t>.</a:t>
            </a:r>
            <a:endParaRPr lang="en-GB" b="1" cap="none" dirty="0"/>
          </a:p>
          <a:p>
            <a:r>
              <a:rPr lang="en-GB" cap="none" dirty="0"/>
              <a:t>Generative AI can be used to support this. You’ll need a prompt similar to the following:</a:t>
            </a:r>
          </a:p>
          <a:p>
            <a:r>
              <a:rPr lang="en-GB" cap="none" dirty="0">
                <a:latin typeface="Söhne"/>
              </a:rPr>
              <a:t>If you use </a:t>
            </a:r>
            <a:r>
              <a:rPr lang="en-GB" cap="none" dirty="0" err="1">
                <a:latin typeface="Söhne"/>
              </a:rPr>
              <a:t>GenAI</a:t>
            </a:r>
            <a:r>
              <a:rPr lang="en-GB" cap="none" dirty="0">
                <a:latin typeface="Söhne"/>
              </a:rPr>
              <a:t>, try several systems and compare their answers. Ask for multiple responses. Are they practical? Are they missing anything? Have they made any errors?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34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6586238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8207149" cy="5184574"/>
          </a:xfrm>
        </p:spPr>
        <p:txBody>
          <a:bodyPr>
            <a:normAutofit fontScale="47500" lnSpcReduction="20000"/>
          </a:bodyPr>
          <a:lstStyle/>
          <a:p>
            <a:r>
              <a:rPr lang="en-GB" altLang="zh-CN" sz="3800" cap="none" dirty="0"/>
              <a:t>Instead of an aim, you may prefer to use a research hypothesis, which is a statement which needs to be proved or disproved. </a:t>
            </a:r>
          </a:p>
          <a:p>
            <a:r>
              <a:rPr lang="en-US" altLang="zh-CN" sz="3800" cap="none" dirty="0"/>
              <a:t>A hypothesis is a clear, testable statement predicting the relationship between two or more variables. It serves as a guide to the research process and can be tested through experiments, observations, or data analysis</a:t>
            </a:r>
            <a:endParaRPr lang="en-GB" altLang="zh-CN" sz="3800" cap="none" dirty="0"/>
          </a:p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using more features in a machine learning model improves prediction accuracy 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Adding more features does not improve the accuracy of the machine learning model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Adding more features does improve the accuracy of the machine learning model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r>
              <a:rPr lang="en-GB" altLang="zh-CN" sz="3800" cap="none" dirty="0"/>
              <a:t>You would then specify the objectives necessary to test that hypothesis</a:t>
            </a:r>
          </a:p>
          <a:p>
            <a:endParaRPr lang="en-US" dirty="0"/>
          </a:p>
        </p:txBody>
      </p:sp>
      <p:sp>
        <p:nvSpPr>
          <p:cNvPr id="9220" name="Rounded Rectangle 9219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625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writing unit tests improves quality of the code.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Writing unit code does  not improve the code quality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Writing unit code does improve the code quality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  <p:sp>
        <p:nvSpPr>
          <p:cNvPr id="9220" name="Rounded Rectangle 9219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8983529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550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Scenario: To</a:t>
            </a:r>
            <a:r>
              <a:rPr lang="en-US" altLang="zh-CN" sz="3800" cap="none" dirty="0"/>
              <a:t> know if enabling multi-factor authentication (MFA) reduces the likelihood of </a:t>
            </a:r>
            <a:r>
              <a:rPr lang="en-US" altLang="zh-CN" sz="3800" cap="none" dirty="0" err="1"/>
              <a:t>unauthorised</a:t>
            </a:r>
            <a:r>
              <a:rPr lang="en-US" altLang="zh-CN" sz="3800" cap="none" dirty="0"/>
              <a:t> access to user accounts.</a:t>
            </a:r>
            <a:endParaRPr lang="en-GB" altLang="zh-CN" sz="3800" cap="none" dirty="0"/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Enabling multi-factor authentication does not reduce the likelihood of unauthorised access.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): Enabling multi-factor authentication does reduce the likelihood of unauthorised access.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variable:?</a:t>
            </a:r>
          </a:p>
          <a:p>
            <a:r>
              <a:rPr lang="en-GB" altLang="zh-CN" sz="3800" cap="none" dirty="0"/>
              <a:t>Dependent variable:?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  <p:sp>
        <p:nvSpPr>
          <p:cNvPr id="9220" name="Rounded Rectangle 9219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3724575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370322"/>
          </a:xfrm>
        </p:spPr>
        <p:txBody>
          <a:bodyPr>
            <a:normAutofit/>
          </a:bodyPr>
          <a:lstStyle/>
          <a:p>
            <a:r>
              <a:rPr lang="en-GB" dirty="0"/>
              <a:t>Research Hypothesis : Game Development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cap="none" dirty="0"/>
              <a:t>For example…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Scenario: to know if adding a guided tutorial level improves new-player retention in a mobile game.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Null Hypothesis (H0): Adding a guided tutorial does not improve new-player retention.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Alternative Hypothesis (Ha): Adding a guided tutorial does improve new-player retention.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✏️ Fill in together : Independent variable: ?     Dependent variable: ?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You would then specify the objectives necessary to test that hypothesis.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38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834C-00C4-B254-2DF5-41DE95003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082290"/>
          </a:xfrm>
        </p:spPr>
        <p:txBody>
          <a:bodyPr/>
          <a:lstStyle/>
          <a:p>
            <a:r>
              <a:rPr lang="en-US" dirty="0"/>
              <a:t>Hypothesis or research question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033BF-6753-5310-3C15-4E72C9DDB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628800"/>
            <a:ext cx="7773339" cy="4162401"/>
          </a:xfrm>
        </p:spPr>
        <p:txBody>
          <a:bodyPr>
            <a:normAutofit lnSpcReduction="10000"/>
          </a:bodyPr>
          <a:lstStyle/>
          <a:p>
            <a:r>
              <a:rPr lang="en-US" sz="2400" cap="none" dirty="0"/>
              <a:t>Refines/scopes the question and sets the AIM</a:t>
            </a:r>
          </a:p>
          <a:p>
            <a:r>
              <a:rPr lang="en-US" sz="2400" cap="none" dirty="0"/>
              <a:t>Leads to the intermediate OBJECTIVES</a:t>
            </a:r>
          </a:p>
          <a:p>
            <a:r>
              <a:rPr lang="en-US" sz="2400" cap="none" dirty="0"/>
              <a:t>Determines the work you do and defines when you finish</a:t>
            </a:r>
          </a:p>
          <a:p>
            <a:r>
              <a:rPr lang="en-US" sz="2400" cap="none" dirty="0"/>
              <a:t>Something capable of proof or otherwise</a:t>
            </a:r>
          </a:p>
          <a:p>
            <a:endParaRPr lang="en-US" sz="2400" cap="none" dirty="0"/>
          </a:p>
          <a:p>
            <a:r>
              <a:rPr lang="en-US" sz="2400" cap="none" dirty="0"/>
              <a:t>Having a hypothesis normally implies that you’ll do some statistical analysis with your data to look for significant differences between conditions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5758E-CFCE-9D1D-14A3-C9F4FDC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501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7773338" cy="648073"/>
          </a:xfrm>
        </p:spPr>
        <p:txBody>
          <a:bodyPr>
            <a:normAutofit/>
          </a:bodyPr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02" y="908722"/>
            <a:ext cx="7429499" cy="659735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cap="none" dirty="0"/>
              <a:t>Listen, assess and distil</a:t>
            </a:r>
          </a:p>
          <a:p>
            <a:r>
              <a:rPr lang="en-GB" altLang="en-US" cap="none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Before You Go: 3-2-1 Exit Ticket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cap="none" dirty="0"/>
              <a:t>✍️ Take 3 minutes to jot down: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3 things you learned about starting a research project today.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2 possible project topics you're now considering : cyber security, software engineering, game development or general computing.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>
                <a:latin typeface="Arial" panose="020B0604020202020204" pitchFamily="34" charset="0"/>
                <a:ea typeface="Times New Roman" panose="02020603050405020304" pitchFamily="18" charset="0"/>
              </a:rPr>
              <a:t>Submit </a:t>
            </a: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it before you leave : we'll use these to shape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41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629D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REFLECT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LITERATURE review, Finding and reading academic publications; </a:t>
            </a:r>
            <a:r>
              <a:rPr lang="en-GB"/>
              <a:t>CITATION and REFERENCING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42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3422</Words>
  <Application>Microsoft Office PowerPoint</Application>
  <PresentationFormat>On-screen Show (4:3)</PresentationFormat>
  <Paragraphs>389</Paragraphs>
  <Slides>42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Söhne</vt:lpstr>
      <vt:lpstr>Arial</vt:lpstr>
      <vt:lpstr>Calibri</vt:lpstr>
      <vt:lpstr>Symbol</vt:lpstr>
      <vt:lpstr>Times New Roman</vt:lpstr>
      <vt:lpstr>Tw Cen MT</vt:lpstr>
      <vt:lpstr>Droplet</vt:lpstr>
      <vt:lpstr>Essential Research Methods</vt:lpstr>
      <vt:lpstr>Warm-Up: What Does ‘Research’ Mean to You?</vt:lpstr>
      <vt:lpstr>Aim</vt:lpstr>
      <vt:lpstr>Learning Outcomes</vt:lpstr>
      <vt:lpstr>Module Content</vt:lpstr>
      <vt:lpstr>Recommended Texts</vt:lpstr>
      <vt:lpstr>What is Research?</vt:lpstr>
      <vt:lpstr>What is Research?</vt:lpstr>
      <vt:lpstr>What is Research?</vt:lpstr>
      <vt:lpstr>What is Research?</vt:lpstr>
      <vt:lpstr>What is Research?</vt:lpstr>
      <vt:lpstr>Quick Check: Basic, Applied, or Experimental Development?</vt:lpstr>
      <vt:lpstr>The Research Process</vt:lpstr>
      <vt:lpstr>The research process</vt:lpstr>
      <vt:lpstr>The research process</vt:lpstr>
      <vt:lpstr>The research process</vt:lpstr>
      <vt:lpstr>The research process</vt:lpstr>
      <vt:lpstr>Research topic</vt:lpstr>
      <vt:lpstr>research topic</vt:lpstr>
      <vt:lpstr>The Research Process</vt:lpstr>
      <vt:lpstr>So what am I going to research?</vt:lpstr>
      <vt:lpstr>Pair &amp; Share: Where Are You on the Map?</vt:lpstr>
      <vt:lpstr>Research aim and objectives</vt:lpstr>
      <vt:lpstr>Phrasing research objectives</vt:lpstr>
      <vt:lpstr>SMART or Not SMART? You Decide</vt:lpstr>
      <vt:lpstr>Research Objectives</vt:lpstr>
      <vt:lpstr>Bloom’s Taxonomy</vt:lpstr>
      <vt:lpstr>Verb Match: Level Up Your Objectives</vt:lpstr>
      <vt:lpstr>How to phrase research objectives</vt:lpstr>
      <vt:lpstr>Example – Research aim and objectives </vt:lpstr>
      <vt:lpstr>Example – Research aim and objectives </vt:lpstr>
      <vt:lpstr>Example – Research aim and objectives </vt:lpstr>
      <vt:lpstr>Activity : How We’ll Run It</vt:lpstr>
      <vt:lpstr>Activity</vt:lpstr>
      <vt:lpstr>Research hypothesis</vt:lpstr>
      <vt:lpstr>Research hypothesis</vt:lpstr>
      <vt:lpstr>Research hypothesis</vt:lpstr>
      <vt:lpstr>Research Hypothesis : Game Development Example</vt:lpstr>
      <vt:lpstr>Hypothesis or research question</vt:lpstr>
      <vt:lpstr>Key Skills</vt:lpstr>
      <vt:lpstr>Before You Go: 3-2-1 Exit Ticket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122</cp:revision>
  <dcterms:created xsi:type="dcterms:W3CDTF">2006-01-28T12:00:35Z</dcterms:created>
  <dcterms:modified xsi:type="dcterms:W3CDTF">2026-09-22T09:06:14Z</dcterms:modified>
</cp:coreProperties>
</file>