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9"/>
  </p:notesMasterIdLst>
  <p:sldIdLst>
    <p:sldId id="257" r:id="rId2"/>
    <p:sldId id="363" r:id="rId3"/>
    <p:sldId id="397" r:id="rId4"/>
    <p:sldId id="427" r:id="rId5"/>
    <p:sldId id="398" r:id="rId6"/>
    <p:sldId id="399" r:id="rId7"/>
    <p:sldId id="377" r:id="rId8"/>
    <p:sldId id="446" r:id="rId9"/>
    <p:sldId id="451" r:id="rId10"/>
    <p:sldId id="434" r:id="rId11"/>
    <p:sldId id="382" r:id="rId12"/>
    <p:sldId id="415" r:id="rId13"/>
    <p:sldId id="405" r:id="rId14"/>
    <p:sldId id="417" r:id="rId15"/>
    <p:sldId id="418" r:id="rId16"/>
    <p:sldId id="380" r:id="rId17"/>
    <p:sldId id="420" r:id="rId18"/>
    <p:sldId id="368" r:id="rId19"/>
    <p:sldId id="416" r:id="rId20"/>
    <p:sldId id="401" r:id="rId21"/>
    <p:sldId id="438" r:id="rId22"/>
    <p:sldId id="437" r:id="rId23"/>
    <p:sldId id="402" r:id="rId24"/>
    <p:sldId id="403" r:id="rId25"/>
    <p:sldId id="422" r:id="rId26"/>
    <p:sldId id="447" r:id="rId27"/>
    <p:sldId id="423" r:id="rId28"/>
    <p:sldId id="449" r:id="rId29"/>
    <p:sldId id="450" r:id="rId30"/>
    <p:sldId id="421" r:id="rId31"/>
    <p:sldId id="404" r:id="rId32"/>
    <p:sldId id="413" r:id="rId33"/>
    <p:sldId id="414" r:id="rId34"/>
    <p:sldId id="410" r:id="rId35"/>
    <p:sldId id="406" r:id="rId36"/>
    <p:sldId id="407" r:id="rId37"/>
    <p:sldId id="430" r:id="rId38"/>
    <p:sldId id="431" r:id="rId39"/>
    <p:sldId id="432" r:id="rId40"/>
    <p:sldId id="419" r:id="rId41"/>
    <p:sldId id="433" r:id="rId42"/>
    <p:sldId id="385" r:id="rId43"/>
    <p:sldId id="386" r:id="rId44"/>
    <p:sldId id="387" r:id="rId45"/>
    <p:sldId id="429" r:id="rId46"/>
    <p:sldId id="388" r:id="rId47"/>
    <p:sldId id="375" r:id="rId48"/>
    <p:sldId id="440" r:id="rId49"/>
    <p:sldId id="441" r:id="rId50"/>
    <p:sldId id="442" r:id="rId51"/>
    <p:sldId id="443" r:id="rId52"/>
    <p:sldId id="378" r:id="rId53"/>
    <p:sldId id="445" r:id="rId54"/>
    <p:sldId id="394" r:id="rId55"/>
    <p:sldId id="426" r:id="rId56"/>
    <p:sldId id="395" r:id="rId57"/>
    <p:sldId id="39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7D3B45-90F7-40D1-8035-794FC3EB9260}" type="doc">
      <dgm:prSet loTypeId="urn:microsoft.com/office/officeart/2005/8/layout/pyramid4" loCatId="pyramid" qsTypeId="urn:microsoft.com/office/officeart/2005/8/quickstyle/3d8" qsCatId="3D" csTypeId="urn:microsoft.com/office/officeart/2005/8/colors/colorful5" csCatId="colorful" phldr="1"/>
      <dgm:spPr/>
      <dgm:t>
        <a:bodyPr/>
        <a:lstStyle/>
        <a:p>
          <a:endParaRPr lang="en-GB"/>
        </a:p>
      </dgm:t>
    </dgm:pt>
    <dgm:pt modelId="{3E3B03E6-DA98-4161-A38F-4165269F0442}">
      <dgm:prSet custT="1"/>
      <dgm:spPr/>
      <dgm:t>
        <a:bodyPr/>
        <a:lstStyle/>
        <a:p>
          <a:pPr rtl="0"/>
          <a:endParaRPr lang="en-GB" sz="3200" dirty="0"/>
        </a:p>
      </dgm:t>
    </dgm:pt>
    <dgm:pt modelId="{D3560F63-3514-4281-853A-55D9F7F18610}" type="parTrans" cxnId="{AFBB88AF-A05A-4C2A-A4AA-80BE693EE085}">
      <dgm:prSet/>
      <dgm:spPr/>
      <dgm:t>
        <a:bodyPr/>
        <a:lstStyle/>
        <a:p>
          <a:endParaRPr lang="en-GB"/>
        </a:p>
      </dgm:t>
    </dgm:pt>
    <dgm:pt modelId="{58A40EEB-9C6E-4BE1-B62A-6C75BD5634C2}" type="sibTrans" cxnId="{AFBB88AF-A05A-4C2A-A4AA-80BE693EE085}">
      <dgm:prSet/>
      <dgm:spPr/>
      <dgm:t>
        <a:bodyPr/>
        <a:lstStyle/>
        <a:p>
          <a:endParaRPr lang="en-GB"/>
        </a:p>
      </dgm:t>
    </dgm:pt>
    <dgm:pt modelId="{14ECD949-69D9-4EE1-91C1-CD3C317378BB}" type="pres">
      <dgm:prSet presAssocID="{6C7D3B45-90F7-40D1-8035-794FC3EB9260}" presName="compositeShape" presStyleCnt="0">
        <dgm:presLayoutVars>
          <dgm:chMax val="9"/>
          <dgm:dir/>
          <dgm:resizeHandles val="exact"/>
        </dgm:presLayoutVars>
      </dgm:prSet>
      <dgm:spPr/>
    </dgm:pt>
    <dgm:pt modelId="{253BE053-A604-40D0-9AD7-308CABD8AECB}" type="pres">
      <dgm:prSet presAssocID="{6C7D3B45-90F7-40D1-8035-794FC3EB9260}" presName="triangle1" presStyleLbl="node1" presStyleIdx="0" presStyleCnt="1">
        <dgm:presLayoutVars>
          <dgm:bulletEnabled val="1"/>
        </dgm:presLayoutVars>
      </dgm:prSet>
      <dgm:spPr/>
    </dgm:pt>
  </dgm:ptLst>
  <dgm:cxnLst>
    <dgm:cxn modelId="{96C9783E-0946-4ED2-A863-964D1F70CADB}" type="presOf" srcId="{3E3B03E6-DA98-4161-A38F-4165269F0442}" destId="{253BE053-A604-40D0-9AD7-308CABD8AECB}" srcOrd="0" destOrd="0" presId="urn:microsoft.com/office/officeart/2005/8/layout/pyramid4"/>
    <dgm:cxn modelId="{73ECF072-8263-4FF3-BFAD-F4C7BBBD7BE3}" type="presOf" srcId="{6C7D3B45-90F7-40D1-8035-794FC3EB9260}" destId="{14ECD949-69D9-4EE1-91C1-CD3C317378BB}" srcOrd="0" destOrd="0" presId="urn:microsoft.com/office/officeart/2005/8/layout/pyramid4"/>
    <dgm:cxn modelId="{AFBB88AF-A05A-4C2A-A4AA-80BE693EE085}" srcId="{6C7D3B45-90F7-40D1-8035-794FC3EB9260}" destId="{3E3B03E6-DA98-4161-A38F-4165269F0442}" srcOrd="0" destOrd="0" parTransId="{D3560F63-3514-4281-853A-55D9F7F18610}" sibTransId="{58A40EEB-9C6E-4BE1-B62A-6C75BD5634C2}"/>
    <dgm:cxn modelId="{C7DAA457-2208-4195-860B-A42444BAE485}" type="presParOf" srcId="{14ECD949-69D9-4EE1-91C1-CD3C317378BB}" destId="{253BE053-A604-40D0-9AD7-308CABD8AECB}" srcOrd="0"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3BE053-A604-40D0-9AD7-308CABD8AECB}">
      <dsp:nvSpPr>
        <dsp:cNvPr id="0" name=""/>
        <dsp:cNvSpPr/>
      </dsp:nvSpPr>
      <dsp:spPr>
        <a:xfrm>
          <a:off x="137607" y="0"/>
          <a:ext cx="3209365" cy="3209365"/>
        </a:xfrm>
        <a:prstGeom prst="triangle">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p3d extrusionH="190500" prstMaterial="matte">
          <a:bevelT w="120650" h="38100" prst="relaxedInset"/>
          <a:bevelB w="120650" h="571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endParaRPr lang="en-GB" sz="3200" kern="1200" dirty="0"/>
        </a:p>
      </dsp:txBody>
      <dsp:txXfrm>
        <a:off x="939948" y="1604683"/>
        <a:ext cx="1604683" cy="1604682"/>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8">
  <dgm:title val=""/>
  <dgm:desc val=""/>
  <dgm:catLst>
    <dgm:cat type="3D" pri="11800"/>
  </dgm:catLst>
  <dgm:scene3d>
    <a:camera prst="perspectiveHeroicExtremeRightFacing" zoom="82000">
      <a:rot lat="21300000" lon="20400000" rev="180000"/>
    </a:camera>
    <a:lightRig rig="morning" dir="t">
      <a:rot lat="0" lon="0" rev="20400000"/>
    </a:lightRig>
  </dgm:scene3d>
  <dgm:styleLbl name="node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0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60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635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1520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conF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90500" prstMaterial="matte">
      <a:bevelT w="120650" h="38100"/>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solidFgAcc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152400" extrusionH="63500" prstMaterial="matte">
      <a:bevelT w="44450" h="6350" prst="relaxedInset"/>
      <a:contourClr>
        <a:schemeClr val="bg1"/>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190500" prstMaterial="matte">
      <a:bevelT w="120650" h="38100" prst="relaxedInset"/>
      <a:bevelB w="120650" h="571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571E55-CE63-4705-BC7A-FDACDEB2D37A}" type="datetimeFigureOut">
              <a:rPr lang="en-GB" smtClean="0"/>
              <a:t>20/09/2024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0BA3B6-5CCE-4304-BAF9-34BC44B0CE9A}" type="slidenum">
              <a:rPr lang="en-GB" smtClean="0"/>
              <a:t>‹#›</a:t>
            </a:fld>
            <a:endParaRPr lang="en-GB"/>
          </a:p>
        </p:txBody>
      </p:sp>
    </p:spTree>
    <p:extLst>
      <p:ext uri="{BB962C8B-B14F-4D97-AF65-F5344CB8AC3E}">
        <p14:creationId xmlns:p14="http://schemas.microsoft.com/office/powerpoint/2010/main" val="3727387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mindtools.com/pages/article/newPPM_Words.htm#Mandat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mindtools.com/pages/article/newPPM_57.ht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3" Type="http://schemas.openxmlformats.org/officeDocument/2006/relationships/hyperlink" Target="https://en.wikipedia.org/wiki/Systems_engineering" TargetMode="External"/><Relationship Id="rId2" Type="http://schemas.openxmlformats.org/officeDocument/2006/relationships/slide" Target="../slides/slide55.xml"/><Relationship Id="rId1" Type="http://schemas.openxmlformats.org/officeDocument/2006/relationships/notesMaster" Target="../notesMasters/notesMaster1.xml"/><Relationship Id="rId5" Type="http://schemas.openxmlformats.org/officeDocument/2006/relationships/hyperlink" Target="https://en.wikipedia.org/wiki/Configuration_management#cite_note-2" TargetMode="External"/><Relationship Id="rId4" Type="http://schemas.openxmlformats.org/officeDocument/2006/relationships/hyperlink" Target="https://en.wikipedia.org/wiki/Configuration_management#cite_note-1" TargetMode="Externa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www.simplilearn.com/project-management/"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01A75BC-1F79-40A1-8989-9594D6EB86C6}"/>
              </a:ext>
            </a:extLst>
          </p:cNvPr>
          <p:cNvSpPr>
            <a:spLocks noGrp="1" noRot="1" noChangeAspect="1" noChangeArrowheads="1" noTextEdit="1"/>
          </p:cNvSpPr>
          <p:nvPr>
            <p:ph type="sldImg"/>
          </p:nvPr>
        </p:nvSpPr>
        <p:spPr>
          <a:ln/>
        </p:spPr>
      </p:sp>
      <p:sp>
        <p:nvSpPr>
          <p:cNvPr id="9219" name="Rectangle 3">
            <a:extLst>
              <a:ext uri="{FF2B5EF4-FFF2-40B4-BE49-F238E27FC236}">
                <a16:creationId xmlns:a16="http://schemas.microsoft.com/office/drawing/2014/main" id="{AA6D76E8-4FC0-40B1-BBA9-DC24DE27E8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71396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0610B00-0720-4F62-BBB1-A041288F4904}"/>
              </a:ext>
            </a:extLst>
          </p:cNvPr>
          <p:cNvSpPr>
            <a:spLocks noGrp="1" noRot="1" noChangeAspect="1" noChangeArrowheads="1" noTextEdit="1"/>
          </p:cNvSpPr>
          <p:nvPr>
            <p:ph type="sldImg"/>
          </p:nvPr>
        </p:nvSpPr>
        <p:spPr>
          <a:ln/>
        </p:spPr>
      </p:sp>
      <p:sp>
        <p:nvSpPr>
          <p:cNvPr id="11267" name="Rectangle 3">
            <a:extLst>
              <a:ext uri="{FF2B5EF4-FFF2-40B4-BE49-F238E27FC236}">
                <a16:creationId xmlns:a16="http://schemas.microsoft.com/office/drawing/2014/main" id="{57F16A6C-38B9-432F-B362-B24AEEA7012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07229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5FF1FD6-6C16-4DC1-93D6-31CF584F4AEC}"/>
              </a:ext>
            </a:extLst>
          </p:cNvPr>
          <p:cNvSpPr>
            <a:spLocks noGrp="1" noRot="1" noChangeAspect="1" noChangeArrowheads="1" noTextEdit="1"/>
          </p:cNvSpPr>
          <p:nvPr>
            <p:ph type="sldImg"/>
          </p:nvPr>
        </p:nvSpPr>
        <p:spPr>
          <a:ln/>
        </p:spPr>
      </p:sp>
      <p:sp>
        <p:nvSpPr>
          <p:cNvPr id="13315" name="Rectangle 3">
            <a:extLst>
              <a:ext uri="{FF2B5EF4-FFF2-40B4-BE49-F238E27FC236}">
                <a16:creationId xmlns:a16="http://schemas.microsoft.com/office/drawing/2014/main" id="{7B9D97DE-EBF4-4460-913B-DC11F6EA1C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project champion is the person within an organization implementing a project who takes on the burden of ensuring everyone involved is on board and behind the ultimate success of the project.</a:t>
            </a:r>
          </a:p>
          <a:p>
            <a:endParaRPr lang="en-GB" altLang="en-US"/>
          </a:p>
          <a:p>
            <a:r>
              <a:rPr lang="en-GB" altLang="en-US"/>
              <a:t>In short, the Project Champion is an </a:t>
            </a:r>
            <a:r>
              <a:rPr lang="en-GB" altLang="en-US" i="1"/>
              <a:t>informal</a:t>
            </a:r>
            <a:r>
              <a:rPr lang="en-GB" altLang="en-US"/>
              <a:t> role whose main goal is to make the project succeed by addressing different obstacles while making sure that the stakeholders are always satisfied with the project.</a:t>
            </a:r>
          </a:p>
          <a:p>
            <a:endParaRPr lang="en-GB" altLang="en-US"/>
          </a:p>
          <a:p>
            <a:r>
              <a:rPr lang="en-GB" altLang="en-US"/>
              <a:t> The Project Champion’s involvement in the project (other than moral support) is solely limited to </a:t>
            </a:r>
            <a:r>
              <a:rPr lang="en-GB" altLang="en-US" i="1"/>
              <a:t>receiving</a:t>
            </a:r>
            <a:r>
              <a:rPr lang="en-GB" altLang="en-US"/>
              <a:t> (note the word </a:t>
            </a:r>
            <a:r>
              <a:rPr lang="en-GB" altLang="en-US" i="1"/>
              <a:t>receiving</a:t>
            </a:r>
            <a:r>
              <a:rPr lang="en-GB" altLang="en-US"/>
              <a:t>, the Project Manager </a:t>
            </a:r>
            <a:r>
              <a:rPr lang="en-GB" altLang="en-US" i="1"/>
              <a:t>provides</a:t>
            </a:r>
            <a:r>
              <a:rPr lang="en-GB" altLang="en-US"/>
              <a:t> the Project Champion with feedback, it is not the responsibility of the Project Champion to </a:t>
            </a:r>
            <a:r>
              <a:rPr lang="en-GB" altLang="en-US" i="1"/>
              <a:t>ask</a:t>
            </a:r>
            <a:r>
              <a:rPr lang="en-GB" altLang="en-US"/>
              <a:t> for feedback) feedback from the Project Manager about the problems that the project and/or the project team is facing, and escalating the feedback to the stakeholders along with suggested solutions to ensure a smooth project.</a:t>
            </a:r>
            <a:endParaRPr lang="en-US" altLang="en-US"/>
          </a:p>
        </p:txBody>
      </p:sp>
    </p:spTree>
    <p:extLst>
      <p:ext uri="{BB962C8B-B14F-4D97-AF65-F5344CB8AC3E}">
        <p14:creationId xmlns:p14="http://schemas.microsoft.com/office/powerpoint/2010/main" val="2780652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93150E8-2A69-4509-AEE4-86D1049436AF}"/>
              </a:ext>
            </a:extLst>
          </p:cNvPr>
          <p:cNvSpPr>
            <a:spLocks noGrp="1" noRot="1" noChangeAspect="1" noChangeArrowheads="1" noTextEdit="1"/>
          </p:cNvSpPr>
          <p:nvPr>
            <p:ph type="sldImg"/>
          </p:nvPr>
        </p:nvSpPr>
        <p:spPr>
          <a:ln/>
        </p:spPr>
      </p:sp>
      <p:sp>
        <p:nvSpPr>
          <p:cNvPr id="15363" name="Rectangle 3">
            <a:extLst>
              <a:ext uri="{FF2B5EF4-FFF2-40B4-BE49-F238E27FC236}">
                <a16:creationId xmlns:a16="http://schemas.microsoft.com/office/drawing/2014/main" id="{19CDEF81-C277-47D3-B5DB-B160AD4B6AF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81875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9B1B229F-6443-43AC-A7B9-549E42177616}"/>
              </a:ext>
            </a:extLst>
          </p:cNvPr>
          <p:cNvSpPr>
            <a:spLocks noGrp="1" noRot="1" noChangeAspect="1" noChangeArrowheads="1" noTextEdit="1"/>
          </p:cNvSpPr>
          <p:nvPr>
            <p:ph type="sldImg"/>
          </p:nvPr>
        </p:nvSpPr>
        <p:spPr>
          <a:ln/>
        </p:spPr>
      </p:sp>
      <p:sp>
        <p:nvSpPr>
          <p:cNvPr id="17411" name="Rectangle 3">
            <a:extLst>
              <a:ext uri="{FF2B5EF4-FFF2-40B4-BE49-F238E27FC236}">
                <a16:creationId xmlns:a16="http://schemas.microsoft.com/office/drawing/2014/main" id="{D222B5CA-D7D9-4934-A131-4C00744619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440824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0883DF2-A972-4650-8366-02CF9792133A}"/>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0DFA5C31-1B2E-427D-AFB2-8989DC52903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9460" name="Slide Number Placeholder 3">
            <a:extLst>
              <a:ext uri="{FF2B5EF4-FFF2-40B4-BE49-F238E27FC236}">
                <a16:creationId xmlns:a16="http://schemas.microsoft.com/office/drawing/2014/main" id="{1B7B3192-1669-446C-85B6-0DD8BE318B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E09F4DD5-8C41-488F-8EE4-A8D8A9A25A93}" type="slidenum">
              <a:rPr lang="en-GB" altLang="en-US" sz="1200">
                <a:latin typeface="Times New Roman" panose="02020603050405020304" pitchFamily="18" charset="0"/>
              </a:rPr>
              <a:pPr/>
              <a:t>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700450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6042B94-D0DE-4376-8DB6-7D0983E1AB9C}"/>
              </a:ext>
            </a:extLst>
          </p:cNvPr>
          <p:cNvSpPr>
            <a:spLocks noGrp="1" noRot="1" noChangeAspect="1" noChangeArrowheads="1" noTextEdit="1"/>
          </p:cNvSpPr>
          <p:nvPr>
            <p:ph type="sldImg"/>
          </p:nvPr>
        </p:nvSpPr>
        <p:spPr>
          <a:ln/>
        </p:spPr>
      </p:sp>
      <p:sp>
        <p:nvSpPr>
          <p:cNvPr id="22531" name="Rectangle 3">
            <a:extLst>
              <a:ext uri="{FF2B5EF4-FFF2-40B4-BE49-F238E27FC236}">
                <a16:creationId xmlns:a16="http://schemas.microsoft.com/office/drawing/2014/main" id="{8349DCA6-5743-47B3-A41A-17770756BA0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74647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FC60E76-3079-4DBA-9B37-B4FF7B15E7F2}"/>
              </a:ext>
            </a:extLst>
          </p:cNvPr>
          <p:cNvSpPr>
            <a:spLocks noGrp="1" noRot="1" noChangeAspect="1" noChangeArrowheads="1" noTextEdit="1"/>
          </p:cNvSpPr>
          <p:nvPr>
            <p:ph type="sldImg"/>
          </p:nvPr>
        </p:nvSpPr>
        <p:spPr>
          <a:ln/>
        </p:spPr>
      </p:sp>
      <p:sp>
        <p:nvSpPr>
          <p:cNvPr id="24579" name="Rectangle 3">
            <a:extLst>
              <a:ext uri="{FF2B5EF4-FFF2-40B4-BE49-F238E27FC236}">
                <a16:creationId xmlns:a16="http://schemas.microsoft.com/office/drawing/2014/main" id="{CC6B08E9-68F3-4E57-B05E-277F7B73E2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408369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B24B73F-F67B-4839-9CB9-706F172349A8}"/>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8FD954CA-2012-4611-BDF9-D06BC81FA7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21155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3C9A2510-CFF4-4893-B050-C5278AFCDB39}"/>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84041B89-A252-4608-A43A-A97002D9AB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297274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D8110884-0ED3-49C5-8958-70ACB7EE280E}"/>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BE9392FF-4840-4A72-99D9-4FD840FADD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4820" name="Slide Number Placeholder 3">
            <a:extLst>
              <a:ext uri="{FF2B5EF4-FFF2-40B4-BE49-F238E27FC236}">
                <a16:creationId xmlns:a16="http://schemas.microsoft.com/office/drawing/2014/main" id="{C019A8B8-7775-42BC-A87C-4270E80FDE6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AC51A998-F803-4717-A417-9B41DD4078E2}" type="slidenum">
              <a:rPr lang="en-GB" altLang="en-US" sz="1200">
                <a:latin typeface="Times New Roman" panose="02020603050405020304" pitchFamily="18" charset="0"/>
              </a:rPr>
              <a:pPr/>
              <a:t>14</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691008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F6A17A12-A7BB-4A8D-BAF6-A25190BBA985}"/>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0185522B-2A10-4C32-9B4B-2A4B52BD3DE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Betamax was the first home video recording tape to hit the market in May 1975. </a:t>
            </a:r>
          </a:p>
          <a:p>
            <a:endParaRPr lang="en-GB" altLang="en-US"/>
          </a:p>
          <a:p>
            <a:r>
              <a:rPr lang="en-GB" altLang="en-US"/>
              <a:t>Zune was a brand of digital media products and services marketed by </a:t>
            </a:r>
            <a:r>
              <a:rPr lang="en-GB" altLang="en-US" b="1"/>
              <a:t>Microsoft</a:t>
            </a:r>
            <a:r>
              <a:rPr lang="en-GB" altLang="en-US"/>
              <a:t>. </a:t>
            </a:r>
            <a:r>
              <a:rPr lang="en-GB" altLang="en-US" b="1"/>
              <a:t>Zune</a:t>
            </a:r>
            <a:r>
              <a:rPr lang="en-GB" altLang="en-US"/>
              <a:t> included a line of portable media players. Microsoft's (MSFT) Zune was launched in November 2006. The world's largest software company believed that it could compete with the Apple (AAPL) iPod, which had been in the market since 2001 and dominated the multimedia player and music download business around the world. </a:t>
            </a:r>
            <a:endParaRPr lang="en-US" altLang="en-US"/>
          </a:p>
          <a:p>
            <a:endParaRPr lang="en-GB" altLang="en-US"/>
          </a:p>
          <a:p>
            <a:endParaRPr lang="en-GB" altLang="en-US"/>
          </a:p>
          <a:p>
            <a:endParaRPr lang="en-GB" altLang="en-US"/>
          </a:p>
          <a:p>
            <a:r>
              <a:rPr lang="en-GB" altLang="en-US"/>
              <a:t>On this day in 1957, Ford released a car that flopped so spectacularly, Ford was so confident in the product that it pumped $250 million into it. But instead of starting a revolution, the company lost $350 million on the unattractive gas-guzzler.</a:t>
            </a:r>
          </a:p>
        </p:txBody>
      </p:sp>
      <p:sp>
        <p:nvSpPr>
          <p:cNvPr id="36868" name="Slide Number Placeholder 3">
            <a:extLst>
              <a:ext uri="{FF2B5EF4-FFF2-40B4-BE49-F238E27FC236}">
                <a16:creationId xmlns:a16="http://schemas.microsoft.com/office/drawing/2014/main" id="{29368945-DEBD-45B4-B12E-A52560D4A5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9677E540-DBB0-47A9-A0AC-8A1986CBBA6D}" type="slidenum">
              <a:rPr lang="en-GB" altLang="en-US" sz="1200">
                <a:latin typeface="Times New Roman" panose="02020603050405020304" pitchFamily="18" charset="0"/>
              </a:rPr>
              <a:pPr/>
              <a:t>15</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6806369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FD32E2BB-BEEF-4874-9DFA-896F104D11A0}"/>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2B44D3D8-F59D-4D09-BD0F-0602ACD3325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8916" name="Slide Number Placeholder 3">
            <a:extLst>
              <a:ext uri="{FF2B5EF4-FFF2-40B4-BE49-F238E27FC236}">
                <a16:creationId xmlns:a16="http://schemas.microsoft.com/office/drawing/2014/main" id="{0B991AA2-6698-4C78-AA5F-B5128BB8C5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68306BD1-10CA-442F-97B0-CBCA9BE4EC6C}" type="slidenum">
              <a:rPr lang="en-GB" altLang="en-US" sz="1200">
                <a:latin typeface="Times New Roman" panose="02020603050405020304" pitchFamily="18" charset="0"/>
              </a:rPr>
              <a:pPr/>
              <a:t>16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5297766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0E26D45-8B27-4ED0-A543-D6DB8B8B30B7}"/>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43555838-5835-4782-B3F2-060C441ECB4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4" name="Slide Number Placeholder 3">
            <a:extLst>
              <a:ext uri="{FF2B5EF4-FFF2-40B4-BE49-F238E27FC236}">
                <a16:creationId xmlns:a16="http://schemas.microsoft.com/office/drawing/2014/main" id="{5F4D8AF0-9F54-4953-9592-B7EDD0DBA35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8165870-E5A2-4E8B-9CE1-5633336F34DD}" type="slidenum">
              <a:rPr lang="en-GB" altLang="en-US" sz="1200">
                <a:latin typeface="Times New Roman" panose="02020603050405020304" pitchFamily="18" charset="0"/>
              </a:rPr>
              <a:pPr/>
              <a:t>17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7533478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0010E91-FDBC-444F-807F-05F0AB6D4E33}"/>
              </a:ext>
            </a:extLst>
          </p:cNvPr>
          <p:cNvSpPr>
            <a:spLocks noGrp="1" noRot="1" noChangeAspect="1" noChangeArrowheads="1" noTextEdit="1"/>
          </p:cNvSpPr>
          <p:nvPr>
            <p:ph type="sldImg"/>
          </p:nvPr>
        </p:nvSpPr>
        <p:spPr>
          <a:ln/>
        </p:spPr>
      </p:sp>
      <p:sp>
        <p:nvSpPr>
          <p:cNvPr id="43011" name="Rectangle 3">
            <a:extLst>
              <a:ext uri="{FF2B5EF4-FFF2-40B4-BE49-F238E27FC236}">
                <a16:creationId xmlns:a16="http://schemas.microsoft.com/office/drawing/2014/main" id="{E675EC04-7015-4746-A9E2-325CD4FC2C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090254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9CA5D788-43B0-4730-8A1F-417636A012DB}"/>
              </a:ext>
            </a:extLst>
          </p:cNvPr>
          <p:cNvSpPr>
            <a:spLocks noGrp="1" noRot="1" noChangeAspect="1" noChangeArrowheads="1" noTextEdit="1"/>
          </p:cNvSpPr>
          <p:nvPr>
            <p:ph type="sldImg"/>
          </p:nvPr>
        </p:nvSpPr>
        <p:spPr>
          <a:ln/>
        </p:spPr>
      </p:sp>
      <p:sp>
        <p:nvSpPr>
          <p:cNvPr id="45059" name="Rectangle 3">
            <a:extLst>
              <a:ext uri="{FF2B5EF4-FFF2-40B4-BE49-F238E27FC236}">
                <a16:creationId xmlns:a16="http://schemas.microsoft.com/office/drawing/2014/main" id="{0E0D0B5D-78DD-4712-972E-821DE41409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588477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DFDC27D-75D3-42CE-9B0D-060BDC4CB135}"/>
              </a:ext>
            </a:extLst>
          </p:cNvPr>
          <p:cNvSpPr>
            <a:spLocks noGrp="1" noRot="1" noChangeAspect="1" noChangeArrowheads="1" noTextEdit="1"/>
          </p:cNvSpPr>
          <p:nvPr>
            <p:ph type="sldImg"/>
          </p:nvPr>
        </p:nvSpPr>
        <p:spPr>
          <a:ln/>
        </p:spPr>
      </p:sp>
      <p:sp>
        <p:nvSpPr>
          <p:cNvPr id="47107" name="Rectangle 3">
            <a:extLst>
              <a:ext uri="{FF2B5EF4-FFF2-40B4-BE49-F238E27FC236}">
                <a16:creationId xmlns:a16="http://schemas.microsoft.com/office/drawing/2014/main" id="{0920CD01-BD33-4C8D-B2DB-6A02F070258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9148652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BB2603EF-D533-4505-8798-7F3841B1D3C8}"/>
              </a:ext>
            </a:extLst>
          </p:cNvPr>
          <p:cNvSpPr>
            <a:spLocks noGrp="1" noRot="1" noChangeAspect="1" noChangeArrowheads="1" noTextEdit="1"/>
          </p:cNvSpPr>
          <p:nvPr>
            <p:ph type="sldImg"/>
          </p:nvPr>
        </p:nvSpPr>
        <p:spPr>
          <a:ln/>
        </p:spPr>
      </p:sp>
      <p:sp>
        <p:nvSpPr>
          <p:cNvPr id="49155" name="Rectangle 3">
            <a:extLst>
              <a:ext uri="{FF2B5EF4-FFF2-40B4-BE49-F238E27FC236}">
                <a16:creationId xmlns:a16="http://schemas.microsoft.com/office/drawing/2014/main" id="{6DB4CC63-2D0D-4185-854C-18D9A67DCF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Benefits management is the identification, definition, planning, tracking and realisation of business benefits.</a:t>
            </a:r>
            <a:endParaRPr lang="en-US" altLang="en-US"/>
          </a:p>
        </p:txBody>
      </p:sp>
    </p:spTree>
    <p:extLst>
      <p:ext uri="{BB962C8B-B14F-4D97-AF65-F5344CB8AC3E}">
        <p14:creationId xmlns:p14="http://schemas.microsoft.com/office/powerpoint/2010/main" val="19652484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798CE7EC-2EA1-4C38-9AC0-ED789CAE6E58}"/>
              </a:ext>
            </a:extLst>
          </p:cNvPr>
          <p:cNvSpPr>
            <a:spLocks noGrp="1" noRot="1" noChangeAspect="1" noChangeArrowheads="1" noTextEdit="1"/>
          </p:cNvSpPr>
          <p:nvPr>
            <p:ph type="sldImg"/>
          </p:nvPr>
        </p:nvSpPr>
        <p:spPr>
          <a:ln/>
        </p:spPr>
      </p:sp>
      <p:sp>
        <p:nvSpPr>
          <p:cNvPr id="51203" name="Rectangle 3">
            <a:extLst>
              <a:ext uri="{FF2B5EF4-FFF2-40B4-BE49-F238E27FC236}">
                <a16:creationId xmlns:a16="http://schemas.microsoft.com/office/drawing/2014/main" id="{29ECE598-9D4F-45CB-AC7A-07F3916BE10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825780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7F0B4D42-9D21-42CC-A92C-608A61CF69AD}"/>
              </a:ext>
            </a:extLst>
          </p:cNvPr>
          <p:cNvSpPr>
            <a:spLocks noGrp="1" noRot="1" noChangeAspect="1" noChangeArrowheads="1" noTextEdit="1"/>
          </p:cNvSpPr>
          <p:nvPr>
            <p:ph type="sldImg"/>
          </p:nvPr>
        </p:nvSpPr>
        <p:spPr>
          <a:ln/>
        </p:spPr>
      </p:sp>
      <p:sp>
        <p:nvSpPr>
          <p:cNvPr id="53251" name="Rectangle 3">
            <a:extLst>
              <a:ext uri="{FF2B5EF4-FFF2-40B4-BE49-F238E27FC236}">
                <a16:creationId xmlns:a16="http://schemas.microsoft.com/office/drawing/2014/main" id="{58963966-5B5C-44D9-8F3E-1A7DE059A0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736139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A0F69E5F-2E06-4B75-8A0F-ACDFD9C60FFB}"/>
              </a:ext>
            </a:extLst>
          </p:cNvPr>
          <p:cNvSpPr>
            <a:spLocks noGrp="1" noRot="1" noChangeAspect="1" noChangeArrowheads="1" noTextEdit="1"/>
          </p:cNvSpPr>
          <p:nvPr>
            <p:ph type="sldImg"/>
          </p:nvPr>
        </p:nvSpPr>
        <p:spPr>
          <a:ln/>
        </p:spPr>
      </p:sp>
      <p:sp>
        <p:nvSpPr>
          <p:cNvPr id="55299" name="Rectangle 3">
            <a:extLst>
              <a:ext uri="{FF2B5EF4-FFF2-40B4-BE49-F238E27FC236}">
                <a16:creationId xmlns:a16="http://schemas.microsoft.com/office/drawing/2014/main" id="{C0D13379-0F7A-41D6-A44C-A32A2934824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28720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4B563CD2-B104-42C9-BC44-7AA2F92DA3B6}"/>
              </a:ext>
            </a:extLst>
          </p:cNvPr>
          <p:cNvSpPr>
            <a:spLocks noGrp="1" noRot="1" noChangeAspect="1" noChangeArrowheads="1" noTextEdit="1"/>
          </p:cNvSpPr>
          <p:nvPr>
            <p:ph type="sldImg"/>
          </p:nvPr>
        </p:nvSpPr>
        <p:spPr>
          <a:ln/>
        </p:spPr>
      </p:sp>
      <p:sp>
        <p:nvSpPr>
          <p:cNvPr id="57347" name="Rectangle 3">
            <a:extLst>
              <a:ext uri="{FF2B5EF4-FFF2-40B4-BE49-F238E27FC236}">
                <a16:creationId xmlns:a16="http://schemas.microsoft.com/office/drawing/2014/main" id="{99E3845F-625A-4483-BE6F-8F7877F3E0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4500300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857FAC8-D247-4D3E-94AC-D878DA8F348B}"/>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267D047A-8D42-4D25-A0D4-B9AF37C2F00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The </a:t>
            </a:r>
            <a:r>
              <a:rPr lang="en-GB" altLang="en-US" b="1">
                <a:hlinkClick r:id="rId3"/>
              </a:rPr>
              <a:t>project mandate</a:t>
            </a:r>
            <a:r>
              <a:rPr lang="en-GB" altLang="en-US"/>
              <a:t>  and </a:t>
            </a:r>
            <a:r>
              <a:rPr lang="en-GB" altLang="en-US" b="1">
                <a:hlinkClick r:id="rId4"/>
              </a:rPr>
              <a:t>project charter</a:t>
            </a:r>
            <a:r>
              <a:rPr lang="en-GB" altLang="en-US"/>
              <a:t>  identify the project's objectives. At the core of these documents is a requirements statement that says what the project needs to deliver. This includes a definition of what is in and out of scope for the project. It also establishes the project's deadlines and its budget.</a:t>
            </a:r>
          </a:p>
          <a:p>
            <a:r>
              <a:rPr lang="en-GB" altLang="en-US"/>
              <a:t>These constraints of scope, budget, and schedule are known as the "iron triangle" (see figure 1).</a:t>
            </a:r>
          </a:p>
          <a:p>
            <a:r>
              <a:rPr lang="en-GB" altLang="en-US"/>
              <a:t>These constraints are considered an iron triangle because you can rarely change one constraint without also impacting the others. The way that you deliver the project within these constraints impacts the quality of the project's outcomes, either positively or negatively.</a:t>
            </a:r>
          </a:p>
          <a:p>
            <a:endParaRPr lang="en-GB" altLang="en-US"/>
          </a:p>
          <a:p>
            <a:r>
              <a:rPr lang="en-GB" altLang="en-US"/>
              <a:t>Pick any two</a:t>
            </a:r>
          </a:p>
        </p:txBody>
      </p:sp>
    </p:spTree>
    <p:extLst>
      <p:ext uri="{BB962C8B-B14F-4D97-AF65-F5344CB8AC3E}">
        <p14:creationId xmlns:p14="http://schemas.microsoft.com/office/powerpoint/2010/main" val="16117121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2696362D-002A-400D-85FB-ED20438473F9}"/>
              </a:ext>
            </a:extLst>
          </p:cNvPr>
          <p:cNvSpPr>
            <a:spLocks noGrp="1" noRot="1" noChangeAspect="1" noChangeArrowheads="1" noTextEdit="1"/>
          </p:cNvSpPr>
          <p:nvPr>
            <p:ph type="sldImg"/>
          </p:nvPr>
        </p:nvSpPr>
        <p:spPr>
          <a:ln/>
        </p:spPr>
      </p:sp>
      <p:sp>
        <p:nvSpPr>
          <p:cNvPr id="61443" name="Rectangle 3">
            <a:extLst>
              <a:ext uri="{FF2B5EF4-FFF2-40B4-BE49-F238E27FC236}">
                <a16:creationId xmlns:a16="http://schemas.microsoft.com/office/drawing/2014/main" id="{C793C1D1-BF4E-4D5F-BDF5-18E295C86F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1921644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F7D10A00-1CC9-4569-80D7-77FB94D1C3BE}"/>
              </a:ext>
            </a:extLst>
          </p:cNvPr>
          <p:cNvSpPr>
            <a:spLocks noGrp="1" noRot="1" noChangeAspect="1" noChangeArrowheads="1" noTextEdit="1"/>
          </p:cNvSpPr>
          <p:nvPr>
            <p:ph type="sldImg"/>
          </p:nvPr>
        </p:nvSpPr>
        <p:spPr>
          <a:ln/>
        </p:spPr>
      </p:sp>
      <p:sp>
        <p:nvSpPr>
          <p:cNvPr id="65539" name="Rectangle 3">
            <a:extLst>
              <a:ext uri="{FF2B5EF4-FFF2-40B4-BE49-F238E27FC236}">
                <a16:creationId xmlns:a16="http://schemas.microsoft.com/office/drawing/2014/main" id="{803636AE-9F8D-4B5E-8BF8-DD880A12FE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070507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a:extLst>
              <a:ext uri="{FF2B5EF4-FFF2-40B4-BE49-F238E27FC236}">
                <a16:creationId xmlns:a16="http://schemas.microsoft.com/office/drawing/2014/main" id="{170D394B-8C76-494A-9800-D8D08ED80774}"/>
              </a:ext>
            </a:extLst>
          </p:cNvPr>
          <p:cNvSpPr>
            <a:spLocks noGrp="1" noRot="1" noChangeAspect="1" noChangeArrowheads="1" noTextEdit="1"/>
          </p:cNvSpPr>
          <p:nvPr>
            <p:ph type="sldImg"/>
          </p:nvPr>
        </p:nvSpPr>
        <p:spPr>
          <a:ln/>
        </p:spPr>
      </p:sp>
      <p:sp>
        <p:nvSpPr>
          <p:cNvPr id="67587" name="Rectangle 3">
            <a:extLst>
              <a:ext uri="{FF2B5EF4-FFF2-40B4-BE49-F238E27FC236}">
                <a16:creationId xmlns:a16="http://schemas.microsoft.com/office/drawing/2014/main" id="{BB1A2B8A-E634-4601-9461-DD07E99C14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9729437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759AA359-E7A3-4A7E-8BD4-BCE7990AB0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774E0641-43E9-401A-87CF-F7B645F83364}" type="slidenum">
              <a:rPr lang="en-GB" altLang="en-US" sz="1200">
                <a:latin typeface="Times New Roman" panose="02020603050405020304" pitchFamily="18" charset="0"/>
              </a:rPr>
              <a:pPr/>
              <a:t>32</a:t>
            </a:fld>
            <a:endParaRPr lang="en-GB" altLang="en-US" sz="1200">
              <a:latin typeface="Times New Roman" panose="02020603050405020304" pitchFamily="18" charset="0"/>
            </a:endParaRPr>
          </a:p>
        </p:txBody>
      </p:sp>
      <p:sp>
        <p:nvSpPr>
          <p:cNvPr id="69635" name="Rectangle 2">
            <a:extLst>
              <a:ext uri="{FF2B5EF4-FFF2-40B4-BE49-F238E27FC236}">
                <a16:creationId xmlns:a16="http://schemas.microsoft.com/office/drawing/2014/main" id="{FFA817B7-4AA1-47CA-847E-99C4D3BFEB1D}"/>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C6156368-BCEF-4AE6-81EE-6A18606F25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231792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6AE6B0D6-2DC4-4782-9F0C-E83F29FC18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BEE59055-AEBC-4988-9262-D6485F9772A1}" type="slidenum">
              <a:rPr lang="en-GB" altLang="en-US" sz="1200">
                <a:latin typeface="Times New Roman" panose="02020603050405020304" pitchFamily="18" charset="0"/>
              </a:rPr>
              <a:pPr/>
              <a:t>33</a:t>
            </a:fld>
            <a:endParaRPr lang="en-GB" altLang="en-US" sz="1200">
              <a:latin typeface="Times New Roman" panose="02020603050405020304" pitchFamily="18" charset="0"/>
            </a:endParaRPr>
          </a:p>
        </p:txBody>
      </p:sp>
      <p:sp>
        <p:nvSpPr>
          <p:cNvPr id="71683" name="Rectangle 2">
            <a:extLst>
              <a:ext uri="{FF2B5EF4-FFF2-40B4-BE49-F238E27FC236}">
                <a16:creationId xmlns:a16="http://schemas.microsoft.com/office/drawing/2014/main" id="{39A57C0A-3716-453D-89D7-FA86F60D70D7}"/>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8D1C732E-7C72-4769-8837-5B4CF60C04B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7973053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DB97D62E-C592-452A-89A2-4CE35BFC6500}"/>
              </a:ext>
            </a:extLst>
          </p:cNvPr>
          <p:cNvSpPr>
            <a:spLocks noGrp="1" noRot="1" noChangeAspect="1" noChangeArrowheads="1" noTextEdit="1"/>
          </p:cNvSpPr>
          <p:nvPr>
            <p:ph type="sldImg"/>
          </p:nvPr>
        </p:nvSpPr>
        <p:spPr>
          <a:ln/>
        </p:spPr>
      </p:sp>
      <p:sp>
        <p:nvSpPr>
          <p:cNvPr id="73731" name="Rectangle 3">
            <a:extLst>
              <a:ext uri="{FF2B5EF4-FFF2-40B4-BE49-F238E27FC236}">
                <a16:creationId xmlns:a16="http://schemas.microsoft.com/office/drawing/2014/main" id="{B3A804F9-8AF5-48C8-96E1-52770B2A6B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035530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71D3CE98-ABB7-4B01-B6B8-A25C3794D5E6}"/>
              </a:ext>
            </a:extLst>
          </p:cNvPr>
          <p:cNvSpPr>
            <a:spLocks noGrp="1" noRot="1" noChangeAspect="1" noChangeArrowheads="1" noTextEdit="1"/>
          </p:cNvSpPr>
          <p:nvPr>
            <p:ph type="sldImg"/>
          </p:nvPr>
        </p:nvSpPr>
        <p:spPr>
          <a:ln/>
        </p:spPr>
      </p:sp>
      <p:sp>
        <p:nvSpPr>
          <p:cNvPr id="75779" name="Rectangle 3">
            <a:extLst>
              <a:ext uri="{FF2B5EF4-FFF2-40B4-BE49-F238E27FC236}">
                <a16:creationId xmlns:a16="http://schemas.microsoft.com/office/drawing/2014/main" id="{BA3F0C14-408A-421A-ACC6-3CFBD1FF2AF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7425336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a:extLst>
              <a:ext uri="{FF2B5EF4-FFF2-40B4-BE49-F238E27FC236}">
                <a16:creationId xmlns:a16="http://schemas.microsoft.com/office/drawing/2014/main" id="{9E05F573-DAD5-473F-A8E3-6A7373FF1232}"/>
              </a:ext>
            </a:extLst>
          </p:cNvPr>
          <p:cNvSpPr>
            <a:spLocks noGrp="1" noRot="1" noChangeAspect="1" noChangeArrowheads="1" noTextEdit="1"/>
          </p:cNvSpPr>
          <p:nvPr>
            <p:ph type="sldImg"/>
          </p:nvPr>
        </p:nvSpPr>
        <p:spPr>
          <a:ln/>
        </p:spPr>
      </p:sp>
      <p:sp>
        <p:nvSpPr>
          <p:cNvPr id="77827" name="Rectangle 3">
            <a:extLst>
              <a:ext uri="{FF2B5EF4-FFF2-40B4-BE49-F238E27FC236}">
                <a16:creationId xmlns:a16="http://schemas.microsoft.com/office/drawing/2014/main" id="{F384734C-D02F-42B9-865F-0BE71F9AA36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5831109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A2E829BC-EF64-4F8D-B79D-5047BB3066AB}"/>
              </a:ext>
            </a:extLst>
          </p:cNvPr>
          <p:cNvSpPr>
            <a:spLocks noGrp="1" noRot="1" noChangeAspect="1" noChangeArrowheads="1" noTextEdit="1"/>
          </p:cNvSpPr>
          <p:nvPr>
            <p:ph type="sldImg"/>
          </p:nvPr>
        </p:nvSpPr>
        <p:spPr>
          <a:ln/>
        </p:spPr>
      </p:sp>
      <p:sp>
        <p:nvSpPr>
          <p:cNvPr id="79875" name="Rectangle 3">
            <a:extLst>
              <a:ext uri="{FF2B5EF4-FFF2-40B4-BE49-F238E27FC236}">
                <a16:creationId xmlns:a16="http://schemas.microsoft.com/office/drawing/2014/main" id="{64AEDD34-00F8-4480-B0AF-8EE167727E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5417125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4055FF07-7BC5-4962-A816-2F47C0845548}"/>
              </a:ext>
            </a:extLst>
          </p:cNvPr>
          <p:cNvSpPr>
            <a:spLocks noGrp="1" noRot="1" noChangeAspect="1" noChangeArrowheads="1" noTextEdit="1"/>
          </p:cNvSpPr>
          <p:nvPr>
            <p:ph type="sldImg"/>
          </p:nvPr>
        </p:nvSpPr>
        <p:spPr>
          <a:ln/>
        </p:spPr>
      </p:sp>
      <p:sp>
        <p:nvSpPr>
          <p:cNvPr id="81923" name="Rectangle 3">
            <a:extLst>
              <a:ext uri="{FF2B5EF4-FFF2-40B4-BE49-F238E27FC236}">
                <a16:creationId xmlns:a16="http://schemas.microsoft.com/office/drawing/2014/main" id="{4D752BA4-89EC-49C6-B359-D051EC424B7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339906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19022D0A-11C4-4A40-9DF6-66709B2C0AA4}"/>
              </a:ext>
            </a:extLst>
          </p:cNvPr>
          <p:cNvSpPr>
            <a:spLocks noGrp="1" noRot="1" noChangeAspect="1" noChangeArrowheads="1" noTextEdit="1"/>
          </p:cNvSpPr>
          <p:nvPr>
            <p:ph type="sldImg"/>
          </p:nvPr>
        </p:nvSpPr>
        <p:spPr>
          <a:ln/>
        </p:spPr>
      </p:sp>
      <p:sp>
        <p:nvSpPr>
          <p:cNvPr id="83971" name="Rectangle 3">
            <a:extLst>
              <a:ext uri="{FF2B5EF4-FFF2-40B4-BE49-F238E27FC236}">
                <a16:creationId xmlns:a16="http://schemas.microsoft.com/office/drawing/2014/main" id="{1ED832A1-FB18-450A-B78D-1E38DDB255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4493441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E6A3AFCD-7252-40E0-B0DD-5B38E8C0A754}"/>
              </a:ext>
            </a:extLst>
          </p:cNvPr>
          <p:cNvSpPr>
            <a:spLocks noGrp="1" noRot="1" noChangeAspect="1" noChangeArrowheads="1" noTextEdit="1"/>
          </p:cNvSpPr>
          <p:nvPr>
            <p:ph type="sldImg"/>
          </p:nvPr>
        </p:nvSpPr>
        <p:spPr>
          <a:ln/>
        </p:spPr>
      </p:sp>
      <p:sp>
        <p:nvSpPr>
          <p:cNvPr id="90115" name="Rectangle 3">
            <a:extLst>
              <a:ext uri="{FF2B5EF4-FFF2-40B4-BE49-F238E27FC236}">
                <a16:creationId xmlns:a16="http://schemas.microsoft.com/office/drawing/2014/main" id="{DCEA4469-477D-4B7B-BBAB-5EE7E37B21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41522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a:extLst>
              <a:ext uri="{FF2B5EF4-FFF2-40B4-BE49-F238E27FC236}">
                <a16:creationId xmlns:a16="http://schemas.microsoft.com/office/drawing/2014/main" id="{995EF284-7BC2-424A-B585-A6928574B4F2}"/>
              </a:ext>
            </a:extLst>
          </p:cNvPr>
          <p:cNvSpPr>
            <a:spLocks noGrp="1" noRot="1" noChangeAspect="1" noChangeArrowheads="1" noTextEdit="1"/>
          </p:cNvSpPr>
          <p:nvPr>
            <p:ph type="sldImg"/>
          </p:nvPr>
        </p:nvSpPr>
        <p:spPr>
          <a:ln/>
        </p:spPr>
      </p:sp>
      <p:sp>
        <p:nvSpPr>
          <p:cNvPr id="92163" name="Rectangle 3">
            <a:extLst>
              <a:ext uri="{FF2B5EF4-FFF2-40B4-BE49-F238E27FC236}">
                <a16:creationId xmlns:a16="http://schemas.microsoft.com/office/drawing/2014/main" id="{F31AF2B6-CE44-4D31-B15E-1ACEB936479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Scope creep</a:t>
            </a:r>
            <a:r>
              <a:rPr lang="en-GB" altLang="en-US"/>
              <a:t> (also called requirement </a:t>
            </a:r>
            <a:r>
              <a:rPr lang="en-GB" altLang="en-US" b="1"/>
              <a:t>creep</a:t>
            </a:r>
            <a:r>
              <a:rPr lang="en-GB" altLang="en-US"/>
              <a:t>, function </a:t>
            </a:r>
            <a:r>
              <a:rPr lang="en-GB" altLang="en-US" b="1"/>
              <a:t>creep</a:t>
            </a:r>
            <a:r>
              <a:rPr lang="en-GB" altLang="en-US"/>
              <a:t> and feature </a:t>
            </a:r>
            <a:r>
              <a:rPr lang="en-GB" altLang="en-US" b="1"/>
              <a:t>creep) in project management</a:t>
            </a:r>
            <a:r>
              <a:rPr lang="en-GB" altLang="en-US"/>
              <a:t> refers to uncontrolled changes or continuous growth in a</a:t>
            </a:r>
            <a:r>
              <a:rPr lang="en-GB" altLang="en-US" b="1"/>
              <a:t>project</a:t>
            </a:r>
            <a:r>
              <a:rPr lang="en-GB" altLang="en-US"/>
              <a:t>'s </a:t>
            </a:r>
            <a:r>
              <a:rPr lang="en-GB" altLang="en-US" b="1"/>
              <a:t>scope</a:t>
            </a:r>
            <a:r>
              <a:rPr lang="en-GB" altLang="en-US"/>
              <a:t>. This can occur when the </a:t>
            </a:r>
            <a:r>
              <a:rPr lang="en-GB" altLang="en-US" b="1"/>
              <a:t>scope</a:t>
            </a:r>
            <a:r>
              <a:rPr lang="en-GB" altLang="en-US"/>
              <a:t> of a </a:t>
            </a:r>
            <a:r>
              <a:rPr lang="en-GB" altLang="en-US" b="1"/>
              <a:t>project</a:t>
            </a:r>
            <a:r>
              <a:rPr lang="en-GB" altLang="en-US"/>
              <a:t> is not properly defined, documented, or controlled. It is generally considered harmful.</a:t>
            </a:r>
            <a:endParaRPr lang="en-US" altLang="en-US"/>
          </a:p>
        </p:txBody>
      </p:sp>
    </p:spTree>
    <p:extLst>
      <p:ext uri="{BB962C8B-B14F-4D97-AF65-F5344CB8AC3E}">
        <p14:creationId xmlns:p14="http://schemas.microsoft.com/office/powerpoint/2010/main" val="33284601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2DAFE143-49CA-4067-8C83-34486B952E48}"/>
              </a:ext>
            </a:extLst>
          </p:cNvPr>
          <p:cNvSpPr>
            <a:spLocks noGrp="1" noRot="1" noChangeAspect="1" noChangeArrowheads="1" noTextEdit="1"/>
          </p:cNvSpPr>
          <p:nvPr>
            <p:ph type="sldImg"/>
          </p:nvPr>
        </p:nvSpPr>
        <p:spPr>
          <a:ln/>
        </p:spPr>
      </p:sp>
      <p:sp>
        <p:nvSpPr>
          <p:cNvPr id="94211" name="Rectangle 3">
            <a:extLst>
              <a:ext uri="{FF2B5EF4-FFF2-40B4-BE49-F238E27FC236}">
                <a16:creationId xmlns:a16="http://schemas.microsoft.com/office/drawing/2014/main" id="{2745BBEB-A2F1-42F6-9812-130E17EDDA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6366196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1B2B0B08-28F2-479D-A274-647AA12CA735}"/>
              </a:ext>
            </a:extLst>
          </p:cNvPr>
          <p:cNvSpPr>
            <a:spLocks noGrp="1" noRot="1" noChangeAspect="1" noChangeArrowheads="1" noTextEdit="1"/>
          </p:cNvSpPr>
          <p:nvPr>
            <p:ph type="sldImg"/>
          </p:nvPr>
        </p:nvSpPr>
        <p:spPr>
          <a:ln/>
        </p:spPr>
      </p:sp>
      <p:sp>
        <p:nvSpPr>
          <p:cNvPr id="96259" name="Rectangle 3">
            <a:extLst>
              <a:ext uri="{FF2B5EF4-FFF2-40B4-BE49-F238E27FC236}">
                <a16:creationId xmlns:a16="http://schemas.microsoft.com/office/drawing/2014/main" id="{3A722FA3-CCE2-4F10-A88B-1693895D5C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859939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a:extLst>
              <a:ext uri="{FF2B5EF4-FFF2-40B4-BE49-F238E27FC236}">
                <a16:creationId xmlns:a16="http://schemas.microsoft.com/office/drawing/2014/main" id="{DA635EA0-9F17-4A13-A9C5-535314A60B20}"/>
              </a:ext>
            </a:extLst>
          </p:cNvPr>
          <p:cNvSpPr>
            <a:spLocks noGrp="1" noRot="1" noChangeAspect="1" noChangeArrowheads="1" noTextEdit="1"/>
          </p:cNvSpPr>
          <p:nvPr>
            <p:ph type="sldImg"/>
          </p:nvPr>
        </p:nvSpPr>
        <p:spPr>
          <a:ln/>
        </p:spPr>
      </p:sp>
      <p:sp>
        <p:nvSpPr>
          <p:cNvPr id="98307" name="Rectangle 3">
            <a:extLst>
              <a:ext uri="{FF2B5EF4-FFF2-40B4-BE49-F238E27FC236}">
                <a16:creationId xmlns:a16="http://schemas.microsoft.com/office/drawing/2014/main" id="{9FAEBE17-AD06-4762-A53C-A9E20A8DFA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91593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C15CEFAC-C574-4412-8445-2C6E06F2B26E}"/>
              </a:ext>
            </a:extLst>
          </p:cNvPr>
          <p:cNvSpPr>
            <a:spLocks noGrp="1" noRot="1" noChangeAspect="1" noChangeArrowheads="1" noTextEdit="1"/>
          </p:cNvSpPr>
          <p:nvPr>
            <p:ph type="sldImg"/>
          </p:nvPr>
        </p:nvSpPr>
        <p:spPr>
          <a:ln/>
        </p:spPr>
      </p:sp>
      <p:sp>
        <p:nvSpPr>
          <p:cNvPr id="100355" name="Rectangle 3">
            <a:extLst>
              <a:ext uri="{FF2B5EF4-FFF2-40B4-BE49-F238E27FC236}">
                <a16:creationId xmlns:a16="http://schemas.microsoft.com/office/drawing/2014/main" id="{13A52E25-2E52-4548-B369-3B96B0E82BC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041903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A2A6B218-2EB5-4326-937A-8FDACD01C01F}"/>
              </a:ext>
            </a:extLst>
          </p:cNvPr>
          <p:cNvSpPr>
            <a:spLocks noGrp="1" noChangeArrowheads="1"/>
          </p:cNvSpPr>
          <p:nvPr>
            <p:ph type="body" idx="1"/>
          </p:nvPr>
        </p:nvSpPr>
        <p:spPr>
          <a:xfrm>
            <a:off x="914400" y="4551363"/>
            <a:ext cx="5027613" cy="43227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endParaRPr lang="en-US" altLang="en-US"/>
          </a:p>
        </p:txBody>
      </p:sp>
      <p:sp>
        <p:nvSpPr>
          <p:cNvPr id="102403" name="Rectangle 3">
            <a:extLst>
              <a:ext uri="{FF2B5EF4-FFF2-40B4-BE49-F238E27FC236}">
                <a16:creationId xmlns:a16="http://schemas.microsoft.com/office/drawing/2014/main" id="{8C17843E-ACED-438A-8AB8-A37A546E0169}"/>
              </a:ext>
            </a:extLst>
          </p:cNvPr>
          <p:cNvSpPr>
            <a:spLocks noGrp="1" noRot="1" noChangeAspect="1" noChangeArrowheads="1" noTextEdit="1"/>
          </p:cNvSpPr>
          <p:nvPr>
            <p:ph type="sldImg"/>
          </p:nvPr>
        </p:nvSpPr>
        <p:spPr>
          <a:xfrm>
            <a:off x="257175" y="723900"/>
            <a:ext cx="6345238" cy="3570288"/>
          </a:xfrm>
          <a:ln w="12700" cap="flat">
            <a:solidFill>
              <a:schemeClr val="tx1"/>
            </a:solidFill>
          </a:ln>
        </p:spPr>
      </p:sp>
    </p:spTree>
    <p:extLst>
      <p:ext uri="{BB962C8B-B14F-4D97-AF65-F5344CB8AC3E}">
        <p14:creationId xmlns:p14="http://schemas.microsoft.com/office/powerpoint/2010/main" val="319472469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Slide Image Placeholder 1">
            <a:extLst>
              <a:ext uri="{FF2B5EF4-FFF2-40B4-BE49-F238E27FC236}">
                <a16:creationId xmlns:a16="http://schemas.microsoft.com/office/drawing/2014/main" id="{50785AD0-A688-43C5-BC4B-CB218E4630EF}"/>
              </a:ext>
            </a:extLst>
          </p:cNvPr>
          <p:cNvSpPr>
            <a:spLocks noGrp="1" noRot="1" noChangeAspect="1" noTextEdit="1"/>
          </p:cNvSpPr>
          <p:nvPr>
            <p:ph type="sldImg"/>
          </p:nvPr>
        </p:nvSpPr>
        <p:spPr>
          <a:ln/>
        </p:spPr>
      </p:sp>
      <p:sp>
        <p:nvSpPr>
          <p:cNvPr id="104451" name="Notes Placeholder 2">
            <a:extLst>
              <a:ext uri="{FF2B5EF4-FFF2-40B4-BE49-F238E27FC236}">
                <a16:creationId xmlns:a16="http://schemas.microsoft.com/office/drawing/2014/main" id="{6FE239B0-E2C7-491E-B29B-EA3A00694A7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04452" name="Slide Number Placeholder 3">
            <a:extLst>
              <a:ext uri="{FF2B5EF4-FFF2-40B4-BE49-F238E27FC236}">
                <a16:creationId xmlns:a16="http://schemas.microsoft.com/office/drawing/2014/main" id="{19B9AC8A-D037-4D17-8D11-A1A49A61C65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1F4EB15A-0AFA-4992-B3D2-6011BDEEDF59}" type="slidenum">
              <a:rPr lang="en-GB" altLang="en-US" sz="1200">
                <a:latin typeface="Times New Roman" panose="02020603050405020304" pitchFamily="18" charset="0"/>
              </a:rPr>
              <a:pPr/>
              <a:t>47</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9042389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a:extLst>
              <a:ext uri="{FF2B5EF4-FFF2-40B4-BE49-F238E27FC236}">
                <a16:creationId xmlns:a16="http://schemas.microsoft.com/office/drawing/2014/main" id="{2A69378C-77B6-4D8F-BD1B-4B25144F2737}"/>
              </a:ext>
            </a:extLst>
          </p:cNvPr>
          <p:cNvSpPr>
            <a:spLocks noGrp="1" noRot="1" noChangeAspect="1" noTextEdit="1"/>
          </p:cNvSpPr>
          <p:nvPr>
            <p:ph type="sldImg"/>
          </p:nvPr>
        </p:nvSpPr>
        <p:spPr>
          <a:ln/>
        </p:spPr>
      </p:sp>
      <p:sp>
        <p:nvSpPr>
          <p:cNvPr id="106499" name="Notes Placeholder 2">
            <a:extLst>
              <a:ext uri="{FF2B5EF4-FFF2-40B4-BE49-F238E27FC236}">
                <a16:creationId xmlns:a16="http://schemas.microsoft.com/office/drawing/2014/main" id="{DA339B7F-1236-4278-8B1E-C5D6155093B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The “project initiator” or Project Sponsor is external to the project organization and at a level that is able to fund the project. The development and issuance of the Project Charter by the project initiator links the project to the ongoing work of the organization. The project initiator or sponsor will either create the project charter themselves or delegate that task to the project manager. In either case, it needs to be done before planning starts. To start writing your project charter you will need to perform certain tasks which enable you to: 1) Identify the high-level requirements 2) Define and agree the high-level project scope 3) Identify the project or stage objectives 4) Define the project success criteria 5) Identify and define any obvious project milestones 6) Define the approximate budget 7) Ensure that the project is aligned with the organizations strategic goals –</a:t>
            </a:r>
          </a:p>
          <a:p>
            <a:r>
              <a:rPr lang="en-GB" altLang="en-US"/>
              <a:t>The right to apply project resources, expend funds, make decisions, or give approvals.</a:t>
            </a:r>
          </a:p>
          <a:p>
            <a:endParaRPr lang="en-GB" altLang="en-US"/>
          </a:p>
          <a:p>
            <a:r>
              <a:rPr lang="en-GB" altLang="en-US">
                <a:latin typeface="Arial" panose="020B0604020202020204" pitchFamily="34" charset="0"/>
              </a:rPr>
              <a:t>A project charter provides a bird’s eye view of the project by describing a preliminary framework of the project’s goals, scope and high level deliverables.  It demonstrates the commitment of the organization and senior management to the project and provides formal agreement about the projects details.  It will set your project on the right track and help it to continue in the right direction. It's a critical component of the </a:t>
            </a:r>
            <a:r>
              <a:rPr lang="en-GB" altLang="en-US" b="1">
                <a:latin typeface="Arial" panose="020B0604020202020204" pitchFamily="34" charset="0"/>
              </a:rPr>
              <a:t>project</a:t>
            </a:r>
            <a:r>
              <a:rPr lang="en-GB" altLang="en-US">
                <a:latin typeface="Arial" panose="020B0604020202020204" pitchFamily="34" charset="0"/>
              </a:rPr>
              <a:t> management initiation and planning phases, and you'll refer to it throughout the life of the </a:t>
            </a:r>
            <a:r>
              <a:rPr lang="en-GB" altLang="en-US" b="1">
                <a:latin typeface="Arial" panose="020B0604020202020204" pitchFamily="34" charset="0"/>
              </a:rPr>
              <a:t>project</a:t>
            </a:r>
            <a:r>
              <a:rPr lang="en-GB" altLang="en-US">
                <a:latin typeface="Arial" panose="020B0604020202020204" pitchFamily="34" charset="0"/>
              </a:rPr>
              <a:t>.</a:t>
            </a:r>
            <a:endParaRPr lang="en-GB" altLang="en-US"/>
          </a:p>
        </p:txBody>
      </p:sp>
    </p:spTree>
    <p:extLst>
      <p:ext uri="{BB962C8B-B14F-4D97-AF65-F5344CB8AC3E}">
        <p14:creationId xmlns:p14="http://schemas.microsoft.com/office/powerpoint/2010/main" val="55160314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a:extLst>
              <a:ext uri="{FF2B5EF4-FFF2-40B4-BE49-F238E27FC236}">
                <a16:creationId xmlns:a16="http://schemas.microsoft.com/office/drawing/2014/main" id="{2F02A506-10D3-4A0D-8224-9002E8F0662E}"/>
              </a:ext>
            </a:extLst>
          </p:cNvPr>
          <p:cNvSpPr>
            <a:spLocks noGrp="1" noRot="1" noChangeAspect="1" noTextEdit="1"/>
          </p:cNvSpPr>
          <p:nvPr>
            <p:ph type="sldImg"/>
          </p:nvPr>
        </p:nvSpPr>
        <p:spPr>
          <a:ln/>
        </p:spPr>
      </p:sp>
      <p:sp>
        <p:nvSpPr>
          <p:cNvPr id="108547" name="Notes Placeholder 2">
            <a:extLst>
              <a:ext uri="{FF2B5EF4-FFF2-40B4-BE49-F238E27FC236}">
                <a16:creationId xmlns:a16="http://schemas.microsoft.com/office/drawing/2014/main" id="{D23DF51B-14C3-485D-8D7C-1E06B4F198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 </a:t>
            </a:r>
            <a:r>
              <a:rPr lang="en-GB" altLang="en-US" b="1">
                <a:latin typeface="Arial" panose="020B0604020202020204" pitchFamily="34" charset="0"/>
              </a:rPr>
              <a:t>project charter</a:t>
            </a:r>
            <a:r>
              <a:rPr lang="en-GB" altLang="en-US">
                <a:latin typeface="Arial" panose="020B0604020202020204" pitchFamily="34" charset="0"/>
              </a:rPr>
              <a:t> describes what your </a:t>
            </a:r>
            <a:r>
              <a:rPr lang="en-GB" altLang="en-US" b="1">
                <a:latin typeface="Arial" panose="020B0604020202020204" pitchFamily="34" charset="0"/>
              </a:rPr>
              <a:t>project</a:t>
            </a:r>
            <a:r>
              <a:rPr lang="en-GB" altLang="en-US">
                <a:latin typeface="Arial" panose="020B0604020202020204" pitchFamily="34" charset="0"/>
              </a:rPr>
              <a:t> is</a:t>
            </a:r>
            <a:endParaRPr lang="en-GB" altLang="en-US"/>
          </a:p>
        </p:txBody>
      </p:sp>
    </p:spTree>
    <p:extLst>
      <p:ext uri="{BB962C8B-B14F-4D97-AF65-F5344CB8AC3E}">
        <p14:creationId xmlns:p14="http://schemas.microsoft.com/office/powerpoint/2010/main" val="345247321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Slide Image Placeholder 1">
            <a:extLst>
              <a:ext uri="{FF2B5EF4-FFF2-40B4-BE49-F238E27FC236}">
                <a16:creationId xmlns:a16="http://schemas.microsoft.com/office/drawing/2014/main" id="{EA4913E0-B930-4ED1-A69F-A7D797CE9F4E}"/>
              </a:ext>
            </a:extLst>
          </p:cNvPr>
          <p:cNvSpPr>
            <a:spLocks noGrp="1" noRot="1" noChangeAspect="1" noTextEdit="1"/>
          </p:cNvSpPr>
          <p:nvPr>
            <p:ph type="sldImg"/>
          </p:nvPr>
        </p:nvSpPr>
        <p:spPr>
          <a:ln/>
        </p:spPr>
      </p:sp>
      <p:sp>
        <p:nvSpPr>
          <p:cNvPr id="112643" name="Notes Placeholder 2">
            <a:extLst>
              <a:ext uri="{FF2B5EF4-FFF2-40B4-BE49-F238E27FC236}">
                <a16:creationId xmlns:a16="http://schemas.microsoft.com/office/drawing/2014/main" id="{8A10BE9D-9251-42D3-8A86-15A29F6A3D0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12644" name="Slide Number Placeholder 3">
            <a:extLst>
              <a:ext uri="{FF2B5EF4-FFF2-40B4-BE49-F238E27FC236}">
                <a16:creationId xmlns:a16="http://schemas.microsoft.com/office/drawing/2014/main" id="{6FF44142-0420-469B-8A7A-3EDE4ADDDD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defRPr>
            </a:lvl1pPr>
            <a:lvl2pPr marL="742950" indent="-285750">
              <a:defRPr sz="2400">
                <a:solidFill>
                  <a:schemeClr val="tx1"/>
                </a:solidFill>
                <a:latin typeface="Arial" panose="020B0604020202020204" pitchFamily="34" charset="0"/>
              </a:defRPr>
            </a:lvl2pPr>
            <a:lvl3pPr marL="1143000" indent="-228600">
              <a:defRPr sz="2400">
                <a:solidFill>
                  <a:schemeClr val="tx1"/>
                </a:solidFill>
                <a:latin typeface="Arial" panose="020B0604020202020204" pitchFamily="34" charset="0"/>
              </a:defRPr>
            </a:lvl3pPr>
            <a:lvl4pPr marL="1600200" indent="-228600">
              <a:defRPr sz="2400">
                <a:solidFill>
                  <a:schemeClr val="tx1"/>
                </a:solidFill>
                <a:latin typeface="Arial" panose="020B0604020202020204" pitchFamily="34" charset="0"/>
              </a:defRPr>
            </a:lvl4pPr>
            <a:lvl5pPr marL="2057400" indent="-22860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fld id="{FCE32290-5EA3-4B39-8478-A07BE1DC9664}" type="slidenum">
              <a:rPr lang="en-GB" altLang="en-US" sz="1200">
                <a:latin typeface="Times New Roman" panose="02020603050405020304" pitchFamily="18" charset="0"/>
              </a:rPr>
              <a:pPr/>
              <a:t>52</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1935586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a:extLst>
              <a:ext uri="{FF2B5EF4-FFF2-40B4-BE49-F238E27FC236}">
                <a16:creationId xmlns:a16="http://schemas.microsoft.com/office/drawing/2014/main" id="{29E26F8F-FC8C-47A5-A13E-702DB7E7FB9C}"/>
              </a:ext>
            </a:extLst>
          </p:cNvPr>
          <p:cNvSpPr>
            <a:spLocks noGrp="1" noRot="1" noChangeAspect="1" noChangeArrowheads="1" noTextEdit="1"/>
          </p:cNvSpPr>
          <p:nvPr>
            <p:ph type="sldImg"/>
          </p:nvPr>
        </p:nvSpPr>
        <p:spPr>
          <a:ln/>
        </p:spPr>
      </p:sp>
      <p:sp>
        <p:nvSpPr>
          <p:cNvPr id="126979" name="Rectangle 3">
            <a:extLst>
              <a:ext uri="{FF2B5EF4-FFF2-40B4-BE49-F238E27FC236}">
                <a16:creationId xmlns:a16="http://schemas.microsoft.com/office/drawing/2014/main" id="{56D2355F-C5BA-4086-A002-80703733A46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213025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a:extLst>
              <a:ext uri="{FF2B5EF4-FFF2-40B4-BE49-F238E27FC236}">
                <a16:creationId xmlns:a16="http://schemas.microsoft.com/office/drawing/2014/main" id="{2B24DC48-16F2-4783-AF9C-4F878D0DA434}"/>
              </a:ext>
            </a:extLst>
          </p:cNvPr>
          <p:cNvSpPr>
            <a:spLocks noGrp="1" noRot="1" noChangeAspect="1" noChangeArrowheads="1" noTextEdit="1"/>
          </p:cNvSpPr>
          <p:nvPr>
            <p:ph type="sldImg"/>
          </p:nvPr>
        </p:nvSpPr>
        <p:spPr>
          <a:ln/>
        </p:spPr>
      </p:sp>
      <p:sp>
        <p:nvSpPr>
          <p:cNvPr id="129027" name="Rectangle 3">
            <a:extLst>
              <a:ext uri="{FF2B5EF4-FFF2-40B4-BE49-F238E27FC236}">
                <a16:creationId xmlns:a16="http://schemas.microsoft.com/office/drawing/2014/main" id="{86667D9E-C0BF-49A9-9505-641BD1D9DB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Configuration management</a:t>
            </a:r>
            <a:r>
              <a:rPr lang="en-GB" altLang="en-US"/>
              <a:t> (</a:t>
            </a:r>
            <a:r>
              <a:rPr lang="en-GB" altLang="en-US" b="1"/>
              <a:t>CM</a:t>
            </a:r>
            <a:r>
              <a:rPr lang="en-GB" altLang="en-US"/>
              <a:t>) is a </a:t>
            </a:r>
            <a:r>
              <a:rPr lang="en-GB" altLang="en-US">
                <a:hlinkClick r:id="rId3" tooltip="Systems engineering"/>
              </a:rPr>
              <a:t>systems engineering</a:t>
            </a:r>
            <a:r>
              <a:rPr lang="en-GB" altLang="en-US"/>
              <a:t> process for establishing and maintaining consistency of a product's performance, functional, and physical attributes with its requirements, design, and operational information throughout its life.</a:t>
            </a:r>
            <a:r>
              <a:rPr lang="en-GB" altLang="en-US" baseline="30000">
                <a:hlinkClick r:id="rId4"/>
              </a:rPr>
              <a:t>[1]</a:t>
            </a:r>
            <a:r>
              <a:rPr lang="en-GB" altLang="en-US" baseline="30000">
                <a:hlinkClick r:id="rId5"/>
              </a:rPr>
              <a:t>[2]</a:t>
            </a:r>
            <a:r>
              <a:rPr lang="en-GB" altLang="en-US" baseline="30000"/>
              <a:t> </a:t>
            </a:r>
            <a:r>
              <a:rPr lang="en-GB" altLang="en-US"/>
              <a:t>A </a:t>
            </a:r>
            <a:r>
              <a:rPr lang="en-GB" altLang="en-US" b="1"/>
              <a:t>configuration</a:t>
            </a:r>
            <a:r>
              <a:rPr lang="en-GB" altLang="en-US"/>
              <a:t> is the set of functional and physical characteristics of a final deliverable defined in the</a:t>
            </a:r>
            <a:r>
              <a:rPr lang="en-GB" altLang="en-US" b="1"/>
              <a:t>specification</a:t>
            </a:r>
            <a:r>
              <a:rPr lang="en-GB" altLang="en-US"/>
              <a:t> and achieved in the execution of plans.</a:t>
            </a:r>
          </a:p>
          <a:p>
            <a:endParaRPr lang="en-GB" altLang="en-US"/>
          </a:p>
          <a:p>
            <a:r>
              <a:rPr lang="en-GB" altLang="en-US"/>
              <a:t>The process ensures that the deliverable meets the specified performance criteria. </a:t>
            </a:r>
            <a:endParaRPr lang="en-US" altLang="en-US"/>
          </a:p>
        </p:txBody>
      </p:sp>
    </p:spTree>
    <p:extLst>
      <p:ext uri="{BB962C8B-B14F-4D97-AF65-F5344CB8AC3E}">
        <p14:creationId xmlns:p14="http://schemas.microsoft.com/office/powerpoint/2010/main" val="9920596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a:extLst>
              <a:ext uri="{FF2B5EF4-FFF2-40B4-BE49-F238E27FC236}">
                <a16:creationId xmlns:a16="http://schemas.microsoft.com/office/drawing/2014/main" id="{F6C8B360-01A8-4F91-9ED3-63F05F71E988}"/>
              </a:ext>
            </a:extLst>
          </p:cNvPr>
          <p:cNvSpPr>
            <a:spLocks noGrp="1" noRot="1" noChangeAspect="1" noChangeArrowheads="1" noTextEdit="1"/>
          </p:cNvSpPr>
          <p:nvPr>
            <p:ph type="sldImg"/>
          </p:nvPr>
        </p:nvSpPr>
        <p:spPr>
          <a:ln/>
        </p:spPr>
      </p:sp>
      <p:sp>
        <p:nvSpPr>
          <p:cNvPr id="131075" name="Rectangle 3">
            <a:extLst>
              <a:ext uri="{FF2B5EF4-FFF2-40B4-BE49-F238E27FC236}">
                <a16:creationId xmlns:a16="http://schemas.microsoft.com/office/drawing/2014/main" id="{46499D65-D571-461F-AB09-42A518DBC15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Project Documentation is an important part of </a:t>
            </a:r>
            <a:r>
              <a:rPr lang="en-GB" altLang="en-US">
                <a:hlinkClick r:id="rId3" tooltip="project management"/>
              </a:rPr>
              <a:t>project management</a:t>
            </a:r>
            <a:r>
              <a:rPr lang="en-GB" altLang="en-US"/>
              <a:t>. It is substantiated by the essential two functions of documentation: to make sure that project requirements are fulfilled and to establish traceability with regard to what has been done, who has done it, and when it has been done.</a:t>
            </a:r>
            <a:endParaRPr lang="en-US" altLang="en-US"/>
          </a:p>
        </p:txBody>
      </p:sp>
    </p:spTree>
    <p:extLst>
      <p:ext uri="{BB962C8B-B14F-4D97-AF65-F5344CB8AC3E}">
        <p14:creationId xmlns:p14="http://schemas.microsoft.com/office/powerpoint/2010/main" val="23741552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a:extLst>
              <a:ext uri="{FF2B5EF4-FFF2-40B4-BE49-F238E27FC236}">
                <a16:creationId xmlns:a16="http://schemas.microsoft.com/office/drawing/2014/main" id="{65E91FEA-2345-44A2-808D-9D8574B29414}"/>
              </a:ext>
            </a:extLst>
          </p:cNvPr>
          <p:cNvSpPr>
            <a:spLocks noGrp="1" noRot="1" noChangeAspect="1" noChangeArrowheads="1" noTextEdit="1"/>
          </p:cNvSpPr>
          <p:nvPr>
            <p:ph type="sldImg"/>
          </p:nvPr>
        </p:nvSpPr>
        <p:spPr>
          <a:ln/>
        </p:spPr>
      </p:sp>
      <p:sp>
        <p:nvSpPr>
          <p:cNvPr id="133123" name="Rectangle 3">
            <a:extLst>
              <a:ext uri="{FF2B5EF4-FFF2-40B4-BE49-F238E27FC236}">
                <a16:creationId xmlns:a16="http://schemas.microsoft.com/office/drawing/2014/main" id="{D31556C4-14A2-45E5-A99F-18FD68A76C8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389829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7486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7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1215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052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2491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9809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1535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01505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27957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41954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1187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8622009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news.bbc.co.uk/1/hi/business/4598090.stm%2020/1/2006"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19.wmf"/><Relationship Id="rId3" Type="http://schemas.openxmlformats.org/officeDocument/2006/relationships/image" Target="../media/image14.wmf"/><Relationship Id="rId7" Type="http://schemas.openxmlformats.org/officeDocument/2006/relationships/image" Target="../media/image18.wmf"/><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17.wmf"/><Relationship Id="rId5" Type="http://schemas.openxmlformats.org/officeDocument/2006/relationships/image" Target="../media/image16.wmf"/><Relationship Id="rId4" Type="http://schemas.openxmlformats.org/officeDocument/2006/relationships/image" Target="../media/image15.wmf"/><Relationship Id="rId9" Type="http://schemas.openxmlformats.org/officeDocument/2006/relationships/image" Target="../media/image20.wmf"/></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0468" y="559532"/>
            <a:ext cx="11001983" cy="5452162"/>
          </a:xfrm>
        </p:spPr>
        <p:txBody>
          <a:bodyPr>
            <a:normAutofit/>
          </a:bodyPr>
          <a:lstStyle/>
          <a:p>
            <a:br>
              <a:rPr lang="en-GB" altLang="en-US" sz="2400" dirty="0"/>
            </a:br>
            <a:br>
              <a:rPr lang="en-GB" altLang="en-US" b="1" dirty="0"/>
            </a:br>
            <a:r>
              <a:rPr lang="en-GB" b="1" dirty="0"/>
              <a:t>Project Management LCBB5005 </a:t>
            </a:r>
            <a:br>
              <a:rPr lang="en-GB" sz="3200" b="1" dirty="0">
                <a:solidFill>
                  <a:schemeClr val="accent2">
                    <a:lumMod val="20000"/>
                    <a:lumOff val="80000"/>
                  </a:schemeClr>
                </a:solidFill>
              </a:rPr>
            </a:br>
            <a:br>
              <a:rPr lang="en-GB" sz="3200" b="1" dirty="0"/>
            </a:br>
            <a:r>
              <a:rPr lang="en-GB" sz="3200" b="1" dirty="0"/>
              <a:t>WEEK 2</a:t>
            </a:r>
            <a:br>
              <a:rPr lang="en-GB" sz="3200" b="1" dirty="0"/>
            </a:br>
            <a:r>
              <a:rPr lang="en-GB" sz="3200" b="1" dirty="0"/>
              <a:t>Making Business Case for a Project or Projects</a:t>
            </a:r>
            <a:br>
              <a:rPr lang="en-GB" sz="3200" b="1" dirty="0">
                <a:solidFill>
                  <a:schemeClr val="accent2">
                    <a:lumMod val="20000"/>
                    <a:lumOff val="80000"/>
                  </a:schemeClr>
                </a:solidFill>
              </a:rPr>
            </a:b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BEC8D9-6B4A-4902-9EF8-8EF8F86D8295}"/>
              </a:ext>
            </a:extLst>
          </p:cNvPr>
          <p:cNvSpPr>
            <a:spLocks noGrp="1" noChangeArrowheads="1"/>
          </p:cNvSpPr>
          <p:nvPr>
            <p:ph type="title"/>
          </p:nvPr>
        </p:nvSpPr>
        <p:spPr>
          <a:xfrm>
            <a:off x="3098800" y="0"/>
            <a:ext cx="7772400" cy="1143000"/>
          </a:xfrm>
        </p:spPr>
        <p:txBody>
          <a:bodyPr/>
          <a:lstStyle/>
          <a:p>
            <a:r>
              <a:rPr lang="en-GB" altLang="en-US" b="1">
                <a:latin typeface="Verdana" panose="020B0604030504040204" pitchFamily="34" charset="0"/>
              </a:rPr>
              <a:t>Learning Objectives</a:t>
            </a:r>
          </a:p>
        </p:txBody>
      </p:sp>
      <p:sp>
        <p:nvSpPr>
          <p:cNvPr id="8195" name="Rectangle 3">
            <a:extLst>
              <a:ext uri="{FF2B5EF4-FFF2-40B4-BE49-F238E27FC236}">
                <a16:creationId xmlns:a16="http://schemas.microsoft.com/office/drawing/2014/main" id="{F2565C64-40E7-46E5-ADC8-23084602A4BF}"/>
              </a:ext>
            </a:extLst>
          </p:cNvPr>
          <p:cNvSpPr>
            <a:spLocks noGrp="1" noChangeArrowheads="1"/>
          </p:cNvSpPr>
          <p:nvPr>
            <p:ph type="body" idx="1"/>
          </p:nvPr>
        </p:nvSpPr>
        <p:spPr>
          <a:xfrm>
            <a:off x="257175" y="953312"/>
            <a:ext cx="11561931" cy="5068078"/>
          </a:xfrm>
        </p:spPr>
        <p:txBody>
          <a:bodyPr>
            <a:normAutofit lnSpcReduction="10000"/>
          </a:bodyPr>
          <a:lstStyle/>
          <a:p>
            <a:r>
              <a:rPr lang="en-GB" altLang="en-US" sz="3000" dirty="0">
                <a:latin typeface="Verdana" panose="020B0604030504040204" pitchFamily="34" charset="0"/>
              </a:rPr>
              <a:t>To establish senior management support for a project</a:t>
            </a:r>
          </a:p>
          <a:p>
            <a:r>
              <a:rPr lang="en-GB" altLang="en-US" sz="3000" dirty="0">
                <a:latin typeface="Verdana" panose="020B0604030504040204" pitchFamily="34" charset="0"/>
              </a:rPr>
              <a:t>To investigate benefits to management and business</a:t>
            </a:r>
          </a:p>
          <a:p>
            <a:pPr marL="0" indent="0">
              <a:buNone/>
            </a:pPr>
            <a:endParaRPr lang="en-GB" altLang="en-US" sz="3000" dirty="0">
              <a:latin typeface="Verdana" panose="020B0604030504040204" pitchFamily="34" charset="0"/>
            </a:endParaRPr>
          </a:p>
          <a:p>
            <a:r>
              <a:rPr lang="en-GB" altLang="en-US" sz="3000" dirty="0">
                <a:latin typeface="Verdana" panose="020B0604030504040204" pitchFamily="34" charset="0"/>
              </a:rPr>
              <a:t>To ensure clarity of project objectives, aims and vision and how they matches company objectives, aims and vision</a:t>
            </a:r>
          </a:p>
          <a:p>
            <a:pPr marL="0" indent="0">
              <a:buNone/>
            </a:pPr>
            <a:endParaRPr lang="en-GB" altLang="en-US" sz="3000" dirty="0">
              <a:latin typeface="Verdana" panose="020B0604030504040204" pitchFamily="34" charset="0"/>
            </a:endParaRPr>
          </a:p>
          <a:p>
            <a:r>
              <a:rPr lang="en-GB" altLang="en-US" sz="3000" dirty="0">
                <a:latin typeface="Verdana" panose="020B0604030504040204" pitchFamily="34" charset="0"/>
              </a:rPr>
              <a:t>To communicate and agree project within an organisation</a:t>
            </a:r>
          </a:p>
          <a:p>
            <a:r>
              <a:rPr lang="en-GB" altLang="en-US" sz="3000" dirty="0">
                <a:latin typeface="Verdana" panose="020B0604030504040204" pitchFamily="34" charset="0"/>
              </a:rPr>
              <a:t>Visualise project charter and how it looks like</a:t>
            </a:r>
          </a:p>
        </p:txBody>
      </p:sp>
    </p:spTree>
    <p:extLst>
      <p:ext uri="{BB962C8B-B14F-4D97-AF65-F5344CB8AC3E}">
        <p14:creationId xmlns:p14="http://schemas.microsoft.com/office/powerpoint/2010/main" val="3675278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5" end="5"/>
                                            </p:txEl>
                                          </p:spTgt>
                                        </p:tgtEl>
                                        <p:attrNameLst>
                                          <p:attrName>style.visibility</p:attrName>
                                        </p:attrNameLst>
                                      </p:cBhvr>
                                      <p:to>
                                        <p:strVal val="visible"/>
                                      </p:to>
                                    </p:set>
                                    <p:anim calcmode="lin" valueType="num">
                                      <p:cBhvr additive="base">
                                        <p:cTn id="25" dur="500" fill="hold"/>
                                        <p:tgtEl>
                                          <p:spTgt spid="819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195">
                                            <p:txEl>
                                              <p:pRg st="6" end="6"/>
                                            </p:txEl>
                                          </p:spTgt>
                                        </p:tgtEl>
                                        <p:attrNameLst>
                                          <p:attrName>style.visibility</p:attrName>
                                        </p:attrNameLst>
                                      </p:cBhvr>
                                      <p:to>
                                        <p:strVal val="visible"/>
                                      </p:to>
                                    </p:set>
                                    <p:anim calcmode="lin" valueType="num">
                                      <p:cBhvr additive="base">
                                        <p:cTn id="31" dur="500" fill="hold"/>
                                        <p:tgtEl>
                                          <p:spTgt spid="819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19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81F357B-145E-44A1-AFD4-D3BB3856BE4D}"/>
              </a:ext>
            </a:extLst>
          </p:cNvPr>
          <p:cNvSpPr>
            <a:spLocks noGrp="1" noChangeArrowheads="1"/>
          </p:cNvSpPr>
          <p:nvPr>
            <p:ph type="title"/>
          </p:nvPr>
        </p:nvSpPr>
        <p:spPr>
          <a:xfrm>
            <a:off x="609600" y="128723"/>
            <a:ext cx="10972800" cy="785677"/>
          </a:xfrm>
        </p:spPr>
        <p:txBody>
          <a:bodyPr/>
          <a:lstStyle/>
          <a:p>
            <a:r>
              <a:rPr lang="en-GB" altLang="en-US" dirty="0">
                <a:latin typeface="Verdana" panose="020B0604030504040204" pitchFamily="34" charset="0"/>
              </a:rPr>
              <a:t>Business Case</a:t>
            </a:r>
          </a:p>
        </p:txBody>
      </p:sp>
      <p:sp>
        <p:nvSpPr>
          <p:cNvPr id="10243" name="Rectangle 3">
            <a:extLst>
              <a:ext uri="{FF2B5EF4-FFF2-40B4-BE49-F238E27FC236}">
                <a16:creationId xmlns:a16="http://schemas.microsoft.com/office/drawing/2014/main" id="{D4DB5A0F-A087-4A87-A596-F960189249CB}"/>
              </a:ext>
            </a:extLst>
          </p:cNvPr>
          <p:cNvSpPr>
            <a:spLocks noGrp="1" noChangeArrowheads="1"/>
          </p:cNvSpPr>
          <p:nvPr>
            <p:ph type="body" idx="1"/>
          </p:nvPr>
        </p:nvSpPr>
        <p:spPr>
          <a:xfrm>
            <a:off x="301557" y="836579"/>
            <a:ext cx="11890443" cy="5029199"/>
          </a:xfrm>
        </p:spPr>
        <p:txBody>
          <a:bodyPr>
            <a:normAutofit fontScale="92500" lnSpcReduction="20000"/>
          </a:bodyPr>
          <a:lstStyle/>
          <a:p>
            <a:r>
              <a:rPr lang="en-US" altLang="en-US" dirty="0">
                <a:latin typeface="Verdana" panose="020B0604030504040204" pitchFamily="34" charset="0"/>
              </a:rPr>
              <a:t>A business case provides justification for undertaking a project, programme or portfolio.</a:t>
            </a:r>
          </a:p>
          <a:p>
            <a:endParaRPr lang="en-US" altLang="en-US" dirty="0">
              <a:latin typeface="Verdana" panose="020B0604030504040204" pitchFamily="34" charset="0"/>
            </a:endParaRPr>
          </a:p>
          <a:p>
            <a:r>
              <a:rPr lang="en-US" altLang="en-US" dirty="0">
                <a:latin typeface="Verdana" panose="020B0604030504040204" pitchFamily="34" charset="0"/>
              </a:rPr>
              <a:t>It evaluates the benefit, cost and risk of alternative options and provides a rationale for the preferred solution.</a:t>
            </a:r>
          </a:p>
          <a:p>
            <a:r>
              <a:rPr lang="en-GB" altLang="en-US" b="1" dirty="0">
                <a:latin typeface="Verdana" panose="020B0604030504040204" pitchFamily="34" charset="0"/>
              </a:rPr>
              <a:t>It involves: </a:t>
            </a:r>
          </a:p>
          <a:p>
            <a:pPr marL="285750" lvl="1"/>
            <a:r>
              <a:rPr lang="en-GB" altLang="en-US" dirty="0">
                <a:latin typeface="Verdana" panose="020B0604030504040204" pitchFamily="34" charset="0"/>
              </a:rPr>
              <a:t>Justification for starting the project (</a:t>
            </a:r>
            <a:r>
              <a:rPr lang="en-GB" altLang="en-US" dirty="0" err="1">
                <a:latin typeface="Verdana" panose="020B0604030504040204" pitchFamily="34" charset="0"/>
              </a:rPr>
              <a:t>eg</a:t>
            </a:r>
            <a:r>
              <a:rPr lang="en-GB" altLang="en-US" dirty="0">
                <a:latin typeface="Verdana" panose="020B0604030504040204" pitchFamily="34" charset="0"/>
              </a:rPr>
              <a:t>: Proposes a solution to a problem)</a:t>
            </a:r>
          </a:p>
          <a:p>
            <a:pPr marL="285750" lvl="1"/>
            <a:r>
              <a:rPr lang="en-GB" altLang="en-US" dirty="0">
                <a:latin typeface="Verdana" panose="020B0604030504040204" pitchFamily="34" charset="0"/>
              </a:rPr>
              <a:t>Engaging Stakeholders</a:t>
            </a:r>
          </a:p>
          <a:p>
            <a:pPr marL="285750" lvl="1"/>
            <a:r>
              <a:rPr lang="en-GB" altLang="en-US" dirty="0">
                <a:latin typeface="Verdana" panose="020B0604030504040204" pitchFamily="34" charset="0"/>
              </a:rPr>
              <a:t>Obtains Management Commitment and Support</a:t>
            </a:r>
          </a:p>
          <a:p>
            <a:pPr marL="285750" lvl="1"/>
            <a:r>
              <a:rPr lang="en-GB" altLang="en-US" dirty="0">
                <a:latin typeface="Verdana" panose="020B0604030504040204" pitchFamily="34" charset="0"/>
              </a:rPr>
              <a:t>Approves Investment for the project</a:t>
            </a:r>
          </a:p>
          <a:p>
            <a:pPr marL="285750" lvl="1"/>
            <a:r>
              <a:rPr lang="en-GB" altLang="en-US" dirty="0">
                <a:latin typeface="Verdana" panose="020B0604030504040204" pitchFamily="34" charset="0"/>
              </a:rPr>
              <a:t>Business case will lead onto a project specification</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93669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anim calcmode="lin" valueType="num">
                                      <p:cBhvr additive="base">
                                        <p:cTn id="19"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anim calcmode="lin" valueType="num">
                                      <p:cBhvr additive="base">
                                        <p:cTn id="23"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4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anim calcmode="lin" valueType="num">
                                      <p:cBhvr additive="base">
                                        <p:cTn id="27" dur="5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024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0243">
                                            <p:txEl>
                                              <p:pRg st="6" end="6"/>
                                            </p:txEl>
                                          </p:spTgt>
                                        </p:tgtEl>
                                        <p:attrNameLst>
                                          <p:attrName>style.visibility</p:attrName>
                                        </p:attrNameLst>
                                      </p:cBhvr>
                                      <p:to>
                                        <p:strVal val="visible"/>
                                      </p:to>
                                    </p:set>
                                    <p:anim calcmode="lin" valueType="num">
                                      <p:cBhvr additive="base">
                                        <p:cTn id="31"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0243">
                                            <p:txEl>
                                              <p:pRg st="7" end="7"/>
                                            </p:txEl>
                                          </p:spTgt>
                                        </p:tgtEl>
                                        <p:attrNameLst>
                                          <p:attrName>style.visibility</p:attrName>
                                        </p:attrNameLst>
                                      </p:cBhvr>
                                      <p:to>
                                        <p:strVal val="visible"/>
                                      </p:to>
                                    </p:set>
                                    <p:anim calcmode="lin" valueType="num">
                                      <p:cBhvr additive="base">
                                        <p:cTn id="35" dur="5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243">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0243">
                                            <p:txEl>
                                              <p:pRg st="8" end="8"/>
                                            </p:txEl>
                                          </p:spTgt>
                                        </p:tgtEl>
                                        <p:attrNameLst>
                                          <p:attrName>style.visibility</p:attrName>
                                        </p:attrNameLst>
                                      </p:cBhvr>
                                      <p:to>
                                        <p:strVal val="visible"/>
                                      </p:to>
                                    </p:set>
                                    <p:anim calcmode="lin" valueType="num">
                                      <p:cBhvr additive="base">
                                        <p:cTn id="39"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24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D180759-3F87-4DC9-A1B5-9CC901BC6A5F}"/>
              </a:ext>
            </a:extLst>
          </p:cNvPr>
          <p:cNvSpPr>
            <a:spLocks noGrp="1" noChangeArrowheads="1"/>
          </p:cNvSpPr>
          <p:nvPr>
            <p:ph type="title"/>
          </p:nvPr>
        </p:nvSpPr>
        <p:spPr/>
        <p:txBody>
          <a:bodyPr/>
          <a:lstStyle/>
          <a:p>
            <a:r>
              <a:rPr lang="en-GB" altLang="en-US">
                <a:latin typeface="Verdana" panose="020B0604030504040204" pitchFamily="34" charset="0"/>
              </a:rPr>
              <a:t>Senior Management Support</a:t>
            </a:r>
          </a:p>
        </p:txBody>
      </p:sp>
      <p:sp>
        <p:nvSpPr>
          <p:cNvPr id="12291" name="Rectangle 3">
            <a:extLst>
              <a:ext uri="{FF2B5EF4-FFF2-40B4-BE49-F238E27FC236}">
                <a16:creationId xmlns:a16="http://schemas.microsoft.com/office/drawing/2014/main" id="{C019818D-3490-42E8-A72D-300F678C4666}"/>
              </a:ext>
            </a:extLst>
          </p:cNvPr>
          <p:cNvSpPr>
            <a:spLocks noGrp="1" noChangeArrowheads="1"/>
          </p:cNvSpPr>
          <p:nvPr>
            <p:ph type="body" idx="1"/>
          </p:nvPr>
        </p:nvSpPr>
        <p:spPr/>
        <p:txBody>
          <a:bodyPr/>
          <a:lstStyle/>
          <a:p>
            <a:endParaRPr lang="en-GB" altLang="en-US" dirty="0">
              <a:latin typeface="Verdana" panose="020B0604030504040204" pitchFamily="34" charset="0"/>
            </a:endParaRPr>
          </a:p>
          <a:p>
            <a:r>
              <a:rPr lang="en-GB" altLang="en-US" dirty="0">
                <a:latin typeface="Verdana" panose="020B0604030504040204" pitchFamily="34" charset="0"/>
              </a:rPr>
              <a:t>Help with supporting the initial review – business case</a:t>
            </a:r>
          </a:p>
          <a:p>
            <a:r>
              <a:rPr lang="en-GB" altLang="en-US" dirty="0">
                <a:latin typeface="Verdana" panose="020B0604030504040204" pitchFamily="34" charset="0"/>
              </a:rPr>
              <a:t>Become a champion for the project</a:t>
            </a:r>
          </a:p>
          <a:p>
            <a:r>
              <a:rPr lang="en-GB" altLang="en-US" dirty="0">
                <a:latin typeface="Verdana" panose="020B0604030504040204" pitchFamily="34" charset="0"/>
              </a:rPr>
              <a:t>May have been their own idea</a:t>
            </a:r>
          </a:p>
          <a:p>
            <a:r>
              <a:rPr lang="en-GB" altLang="en-US" dirty="0">
                <a:latin typeface="Verdana" panose="020B0604030504040204" pitchFamily="34" charset="0"/>
              </a:rPr>
              <a:t>May be a mentor to the project manager</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74035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1">
                                            <p:txEl>
                                              <p:pRg st="1" end="1"/>
                                            </p:txEl>
                                          </p:spTgt>
                                        </p:tgtEl>
                                        <p:attrNameLst>
                                          <p:attrName>style.visibility</p:attrName>
                                        </p:attrNameLst>
                                      </p:cBhvr>
                                      <p:to>
                                        <p:strVal val="visible"/>
                                      </p:to>
                                    </p:set>
                                    <p:anim calcmode="lin" valueType="num">
                                      <p:cBhvr additive="base">
                                        <p:cTn id="7"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 calcmode="lin" valueType="num">
                                      <p:cBhvr additive="base">
                                        <p:cTn id="13"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anim calcmode="lin" valueType="num">
                                      <p:cBhvr additive="base">
                                        <p:cTn id="19"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1">
                                            <p:txEl>
                                              <p:pRg st="4" end="4"/>
                                            </p:txEl>
                                          </p:spTgt>
                                        </p:tgtEl>
                                        <p:attrNameLst>
                                          <p:attrName>style.visibility</p:attrName>
                                        </p:attrNameLst>
                                      </p:cBhvr>
                                      <p:to>
                                        <p:strVal val="visible"/>
                                      </p:to>
                                    </p:set>
                                    <p:anim calcmode="lin" valueType="num">
                                      <p:cBhvr additive="base">
                                        <p:cTn id="25"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C7C462-512C-4956-81FC-41B0E75A2FD2}"/>
              </a:ext>
            </a:extLst>
          </p:cNvPr>
          <p:cNvSpPr>
            <a:spLocks noGrp="1" noChangeArrowheads="1"/>
          </p:cNvSpPr>
          <p:nvPr>
            <p:ph type="title"/>
          </p:nvPr>
        </p:nvSpPr>
        <p:spPr/>
        <p:txBody>
          <a:bodyPr/>
          <a:lstStyle/>
          <a:p>
            <a:r>
              <a:rPr lang="en-GB" altLang="en-US">
                <a:latin typeface="Verdana" panose="020B0604030504040204" pitchFamily="34" charset="0"/>
              </a:rPr>
              <a:t>Senior Managers</a:t>
            </a:r>
          </a:p>
        </p:txBody>
      </p:sp>
      <p:sp>
        <p:nvSpPr>
          <p:cNvPr id="14339" name="Rectangle 3">
            <a:extLst>
              <a:ext uri="{FF2B5EF4-FFF2-40B4-BE49-F238E27FC236}">
                <a16:creationId xmlns:a16="http://schemas.microsoft.com/office/drawing/2014/main" id="{0DC6285D-0C38-4112-858B-10A3F2B62B9F}"/>
              </a:ext>
            </a:extLst>
          </p:cNvPr>
          <p:cNvSpPr>
            <a:spLocks noGrp="1" noChangeArrowheads="1"/>
          </p:cNvSpPr>
          <p:nvPr>
            <p:ph type="body" idx="1"/>
          </p:nvPr>
        </p:nvSpPr>
        <p:spPr>
          <a:xfrm>
            <a:off x="2209801" y="1524000"/>
            <a:ext cx="5470525" cy="4141694"/>
          </a:xfrm>
        </p:spPr>
        <p:txBody>
          <a:bodyPr>
            <a:normAutofit lnSpcReduction="10000"/>
          </a:bodyPr>
          <a:lstStyle/>
          <a:p>
            <a:r>
              <a:rPr lang="en-GB" altLang="en-US" dirty="0">
                <a:latin typeface="Verdana" panose="020B0604030504040204" pitchFamily="34" charset="0"/>
              </a:rPr>
              <a:t>May be called a </a:t>
            </a:r>
            <a:r>
              <a:rPr lang="en-GB" altLang="en-US" dirty="0"/>
              <a:t>“</a:t>
            </a:r>
            <a:r>
              <a:rPr lang="en-GB" altLang="en-US" dirty="0">
                <a:latin typeface="Verdana" panose="020B0604030504040204" pitchFamily="34" charset="0"/>
              </a:rPr>
              <a:t>champion</a:t>
            </a:r>
            <a:r>
              <a:rPr lang="en-GB" altLang="en-US" dirty="0"/>
              <a:t>”</a:t>
            </a:r>
            <a:r>
              <a:rPr lang="en-GB" altLang="en-US" dirty="0">
                <a:latin typeface="Verdana" panose="020B0604030504040204" pitchFamily="34" charset="0"/>
              </a:rPr>
              <a:t> or sponsor</a:t>
            </a:r>
          </a:p>
          <a:p>
            <a:r>
              <a:rPr lang="en-GB" altLang="en-US" dirty="0">
                <a:latin typeface="Verdana" panose="020B0604030504040204" pitchFamily="34" charset="0"/>
              </a:rPr>
              <a:t>Can remove blockages</a:t>
            </a:r>
          </a:p>
          <a:p>
            <a:r>
              <a:rPr lang="en-GB" altLang="en-US" dirty="0">
                <a:latin typeface="Verdana" panose="020B0604030504040204" pitchFamily="34" charset="0"/>
              </a:rPr>
              <a:t>Can clarify business aims</a:t>
            </a:r>
          </a:p>
          <a:p>
            <a:r>
              <a:rPr lang="en-GB" altLang="en-US" dirty="0">
                <a:latin typeface="Verdana" panose="020B0604030504040204" pitchFamily="34" charset="0"/>
              </a:rPr>
              <a:t>Approve funding</a:t>
            </a:r>
          </a:p>
          <a:p>
            <a:r>
              <a:rPr lang="en-GB" altLang="en-US" dirty="0">
                <a:latin typeface="Verdana" panose="020B0604030504040204" pitchFamily="34" charset="0"/>
              </a:rPr>
              <a:t>Can help motivate the project team</a:t>
            </a:r>
          </a:p>
          <a:p>
            <a:endParaRPr lang="en-GB" altLang="en-US" dirty="0">
              <a:latin typeface="Verdana" panose="020B0604030504040204" pitchFamily="34" charset="0"/>
            </a:endParaRPr>
          </a:p>
        </p:txBody>
      </p:sp>
      <p:pic>
        <p:nvPicPr>
          <p:cNvPr id="14340" name="Picture 1">
            <a:extLst>
              <a:ext uri="{FF2B5EF4-FFF2-40B4-BE49-F238E27FC236}">
                <a16:creationId xmlns:a16="http://schemas.microsoft.com/office/drawing/2014/main" id="{78D09A4F-36ED-4A41-84B4-C12D22D961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705725" y="1268414"/>
            <a:ext cx="2998788" cy="332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7943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FB3CF9A-CDFF-4CBB-A155-2CAB2A9634FA}"/>
              </a:ext>
            </a:extLst>
          </p:cNvPr>
          <p:cNvSpPr>
            <a:spLocks noGrp="1" noChangeArrowheads="1"/>
          </p:cNvSpPr>
          <p:nvPr>
            <p:ph type="title"/>
          </p:nvPr>
        </p:nvSpPr>
        <p:spPr/>
        <p:txBody>
          <a:bodyPr/>
          <a:lstStyle/>
          <a:p>
            <a:r>
              <a:rPr lang="en-GB" altLang="en-US" dirty="0">
                <a:latin typeface="Verdana" panose="020B0604030504040204" pitchFamily="34" charset="0"/>
              </a:rPr>
              <a:t> Lack of Senior Managers Support</a:t>
            </a:r>
          </a:p>
        </p:txBody>
      </p:sp>
      <p:sp>
        <p:nvSpPr>
          <p:cNvPr id="16387" name="Rectangle 3">
            <a:extLst>
              <a:ext uri="{FF2B5EF4-FFF2-40B4-BE49-F238E27FC236}">
                <a16:creationId xmlns:a16="http://schemas.microsoft.com/office/drawing/2014/main" id="{E0FEFC21-D87B-4285-A13A-356DF9F6FF99}"/>
              </a:ext>
            </a:extLst>
          </p:cNvPr>
          <p:cNvSpPr>
            <a:spLocks noGrp="1" noChangeArrowheads="1"/>
          </p:cNvSpPr>
          <p:nvPr>
            <p:ph type="body" idx="1"/>
          </p:nvPr>
        </p:nvSpPr>
        <p:spPr>
          <a:xfrm>
            <a:off x="609600" y="1417638"/>
            <a:ext cx="10972800" cy="4724400"/>
          </a:xfrm>
        </p:spPr>
        <p:txBody>
          <a:bodyPr>
            <a:normAutofit lnSpcReduction="10000"/>
          </a:bodyPr>
          <a:lstStyle/>
          <a:p>
            <a:pPr>
              <a:lnSpc>
                <a:spcPct val="90000"/>
              </a:lnSpc>
            </a:pPr>
            <a:r>
              <a:rPr lang="en-GB" altLang="en-US" dirty="0">
                <a:latin typeface="Verdana" panose="020B0604030504040204" pitchFamily="34" charset="0"/>
              </a:rPr>
              <a:t>Causes of failures?</a:t>
            </a:r>
          </a:p>
          <a:p>
            <a:pPr lvl="1">
              <a:lnSpc>
                <a:spcPct val="90000"/>
              </a:lnSpc>
            </a:pPr>
            <a:r>
              <a:rPr lang="en-GB" altLang="en-US" dirty="0">
                <a:latin typeface="Verdana" panose="020B0604030504040204" pitchFamily="34" charset="0"/>
              </a:rPr>
              <a:t>Lack of a clear link with strategic priorities</a:t>
            </a:r>
          </a:p>
          <a:p>
            <a:pPr lvl="1">
              <a:lnSpc>
                <a:spcPct val="90000"/>
              </a:lnSpc>
            </a:pPr>
            <a:r>
              <a:rPr lang="en-GB" altLang="en-US" dirty="0">
                <a:latin typeface="Verdana" panose="020B0604030504040204" pitchFamily="34" charset="0"/>
              </a:rPr>
              <a:t>Lack of clear senior management ownership and leadership</a:t>
            </a:r>
          </a:p>
          <a:p>
            <a:pPr lvl="1">
              <a:lnSpc>
                <a:spcPct val="90000"/>
              </a:lnSpc>
            </a:pPr>
            <a:r>
              <a:rPr lang="en-GB" altLang="en-US" dirty="0">
                <a:latin typeface="Verdana" panose="020B0604030504040204" pitchFamily="34" charset="0"/>
              </a:rPr>
              <a:t>Lack of skills to project and risk management</a:t>
            </a:r>
          </a:p>
          <a:p>
            <a:pPr lvl="1">
              <a:lnSpc>
                <a:spcPct val="90000"/>
              </a:lnSpc>
            </a:pPr>
            <a:r>
              <a:rPr lang="en-GB" altLang="en-US" dirty="0">
                <a:latin typeface="Verdana" panose="020B0604030504040204" pitchFamily="34" charset="0"/>
              </a:rPr>
              <a:t>Lack of understanding of key supply industry</a:t>
            </a:r>
          </a:p>
          <a:p>
            <a:pPr lvl="1">
              <a:lnSpc>
                <a:spcPct val="90000"/>
              </a:lnSpc>
            </a:pPr>
            <a:r>
              <a:rPr lang="en-GB" altLang="en-US" dirty="0">
                <a:latin typeface="Verdana" panose="020B0604030504040204" pitchFamily="34" charset="0"/>
              </a:rPr>
              <a:t>Evaluation of proposals driven by price not long-term benefit</a:t>
            </a:r>
          </a:p>
          <a:p>
            <a:pPr lvl="1">
              <a:lnSpc>
                <a:spcPct val="90000"/>
              </a:lnSpc>
            </a:pPr>
            <a:r>
              <a:rPr lang="en-GB" altLang="en-US" dirty="0">
                <a:latin typeface="Verdana" panose="020B0604030504040204" pitchFamily="34" charset="0"/>
              </a:rPr>
              <a:t>Too little attention to breaking down development and implementations into manageable steps.</a:t>
            </a:r>
          </a:p>
          <a:p>
            <a:pPr algn="r">
              <a:lnSpc>
                <a:spcPct val="90000"/>
              </a:lnSpc>
              <a:buFontTx/>
              <a:buNone/>
            </a:pPr>
            <a:r>
              <a:rPr lang="en-GB" altLang="en-US" sz="1600" dirty="0">
                <a:latin typeface="Verdana" panose="020B0604030504040204" pitchFamily="34" charset="0"/>
              </a:rPr>
              <a:t>http://www.apm.org.uk/Governance.asp</a:t>
            </a:r>
          </a:p>
        </p:txBody>
      </p:sp>
      <p:sp>
        <p:nvSpPr>
          <p:cNvPr id="16388" name="Rectangle 4">
            <a:extLst>
              <a:ext uri="{FF2B5EF4-FFF2-40B4-BE49-F238E27FC236}">
                <a16:creationId xmlns:a16="http://schemas.microsoft.com/office/drawing/2014/main" id="{9C461EF6-FFBB-4838-B93E-3E5EC3984163}"/>
              </a:ext>
            </a:extLst>
          </p:cNvPr>
          <p:cNvSpPr>
            <a:spLocks noChangeArrowheads="1"/>
          </p:cNvSpPr>
          <p:nvPr/>
        </p:nvSpPr>
        <p:spPr bwMode="auto">
          <a:xfrm>
            <a:off x="1323287" y="5905471"/>
            <a:ext cx="64738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eaLnBrk="1" hangingPunct="1">
              <a:spcBef>
                <a:spcPct val="0"/>
              </a:spcBef>
              <a:buSzTx/>
              <a:buFontTx/>
              <a:buNone/>
            </a:pPr>
            <a:r>
              <a:rPr lang="en-US" altLang="en-US" sz="1400" dirty="0">
                <a:latin typeface="Arial" panose="020B0604020202020204" pitchFamily="34" charset="0"/>
              </a:rPr>
              <a:t>*UK National Audit Office, agreed with the UK Office of Government Commerce</a:t>
            </a:r>
            <a:r>
              <a:rPr lang="en-GB" altLang="en-US" sz="1400" b="1" dirty="0">
                <a:solidFill>
                  <a:schemeClr val="accent2"/>
                </a:solidFill>
                <a:latin typeface="Arial" panose="020B0604020202020204" pitchFamily="34" charset="0"/>
              </a:rPr>
              <a:t> </a:t>
            </a:r>
          </a:p>
        </p:txBody>
      </p:sp>
    </p:spTree>
    <p:extLst>
      <p:ext uri="{BB962C8B-B14F-4D97-AF65-F5344CB8AC3E}">
        <p14:creationId xmlns:p14="http://schemas.microsoft.com/office/powerpoint/2010/main" val="24345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 calcmode="lin" valueType="num">
                                      <p:cBhvr additive="base">
                                        <p:cTn id="7" dur="500" fill="hold"/>
                                        <p:tgtEl>
                                          <p:spTgt spid="163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8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anim calcmode="lin" valueType="num">
                                      <p:cBhvr additive="base">
                                        <p:cTn id="11" dur="500" fill="hold"/>
                                        <p:tgtEl>
                                          <p:spTgt spid="1638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387">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anim calcmode="lin" valueType="num">
                                      <p:cBhvr additive="base">
                                        <p:cTn id="15" dur="500" fill="hold"/>
                                        <p:tgtEl>
                                          <p:spTgt spid="16387">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6387">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anim calcmode="lin" valueType="num">
                                      <p:cBhvr additive="base">
                                        <p:cTn id="19" dur="500" fill="hold"/>
                                        <p:tgtEl>
                                          <p:spTgt spid="1638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87">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anim calcmode="lin" valueType="num">
                                      <p:cBhvr additive="base">
                                        <p:cTn id="23" dur="500" fill="hold"/>
                                        <p:tgtEl>
                                          <p:spTgt spid="16387">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6387">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anim calcmode="lin" valueType="num">
                                      <p:cBhvr additive="base">
                                        <p:cTn id="27" dur="500" fill="hold"/>
                                        <p:tgtEl>
                                          <p:spTgt spid="16387">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6387">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6387">
                                            <p:txEl>
                                              <p:pRg st="6" end="6"/>
                                            </p:txEl>
                                          </p:spTgt>
                                        </p:tgtEl>
                                        <p:attrNameLst>
                                          <p:attrName>style.visibility</p:attrName>
                                        </p:attrNameLst>
                                      </p:cBhvr>
                                      <p:to>
                                        <p:strVal val="visible"/>
                                      </p:to>
                                    </p:set>
                                    <p:anim calcmode="lin" valueType="num">
                                      <p:cBhvr additive="base">
                                        <p:cTn id="31" dur="500" fill="hold"/>
                                        <p:tgtEl>
                                          <p:spTgt spid="16387">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638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6387">
                                            <p:txEl>
                                              <p:pRg st="7" end="7"/>
                                            </p:txEl>
                                          </p:spTgt>
                                        </p:tgtEl>
                                        <p:attrNameLst>
                                          <p:attrName>style.visibility</p:attrName>
                                        </p:attrNameLst>
                                      </p:cBhvr>
                                      <p:to>
                                        <p:strVal val="visible"/>
                                      </p:to>
                                    </p:set>
                                    <p:anim calcmode="lin" valueType="num">
                                      <p:cBhvr additive="base">
                                        <p:cTn id="37" dur="500" fill="hold"/>
                                        <p:tgtEl>
                                          <p:spTgt spid="16387">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638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1860A40-2170-4AA2-B2F0-D41BA9D24903}"/>
              </a:ext>
            </a:extLst>
          </p:cNvPr>
          <p:cNvSpPr>
            <a:spLocks noGrp="1" noChangeArrowheads="1"/>
          </p:cNvSpPr>
          <p:nvPr>
            <p:ph type="title"/>
          </p:nvPr>
        </p:nvSpPr>
        <p:spPr>
          <a:xfrm>
            <a:off x="2209800" y="286870"/>
            <a:ext cx="7772400" cy="1143000"/>
          </a:xfrm>
        </p:spPr>
        <p:txBody>
          <a:bodyPr>
            <a:normAutofit fontScale="90000"/>
          </a:bodyPr>
          <a:lstStyle/>
          <a:p>
            <a:r>
              <a:rPr lang="en-GB" altLang="en-US" sz="4000" dirty="0">
                <a:latin typeface="Verdana" panose="020B0604030504040204" pitchFamily="34" charset="0"/>
              </a:rPr>
              <a:t>Getting Senior Management “buy-in”</a:t>
            </a:r>
            <a:endParaRPr lang="en-US" altLang="en-US" sz="4000" dirty="0">
              <a:latin typeface="Verdana" panose="020B0604030504040204" pitchFamily="34" charset="0"/>
            </a:endParaRPr>
          </a:p>
        </p:txBody>
      </p:sp>
      <p:sp>
        <p:nvSpPr>
          <p:cNvPr id="18435" name="Rectangle 3">
            <a:extLst>
              <a:ext uri="{FF2B5EF4-FFF2-40B4-BE49-F238E27FC236}">
                <a16:creationId xmlns:a16="http://schemas.microsoft.com/office/drawing/2014/main" id="{0D1DF7CF-FDC0-4E1D-83FB-B5E0FA01B443}"/>
              </a:ext>
            </a:extLst>
          </p:cNvPr>
          <p:cNvSpPr>
            <a:spLocks noGrp="1" noChangeArrowheads="1"/>
          </p:cNvSpPr>
          <p:nvPr>
            <p:ph type="body" idx="1"/>
          </p:nvPr>
        </p:nvSpPr>
        <p:spPr>
          <a:xfrm>
            <a:off x="1080247" y="1667435"/>
            <a:ext cx="7772400" cy="4114800"/>
          </a:xfrm>
        </p:spPr>
        <p:txBody>
          <a:bodyPr>
            <a:normAutofit fontScale="92500"/>
          </a:bodyPr>
          <a:lstStyle/>
          <a:p>
            <a:r>
              <a:rPr lang="en-GB" altLang="en-US" dirty="0">
                <a:latin typeface="Verdana" panose="020B0604030504040204" pitchFamily="34" charset="0"/>
              </a:rPr>
              <a:t>Know Company vision / mission</a:t>
            </a:r>
          </a:p>
          <a:p>
            <a:r>
              <a:rPr lang="en-GB" altLang="en-US" dirty="0">
                <a:latin typeface="Verdana" panose="020B0604030504040204" pitchFamily="34" charset="0"/>
              </a:rPr>
              <a:t>Know Business Unit vision / mission</a:t>
            </a:r>
          </a:p>
          <a:p>
            <a:r>
              <a:rPr lang="en-GB" altLang="en-US" dirty="0">
                <a:latin typeface="Verdana" panose="020B0604030504040204" pitchFamily="34" charset="0"/>
              </a:rPr>
              <a:t>Know Senior management objectives</a:t>
            </a:r>
          </a:p>
          <a:p>
            <a:r>
              <a:rPr lang="en-GB" altLang="en-US" dirty="0">
                <a:latin typeface="Verdana" panose="020B0604030504040204" pitchFamily="34" charset="0"/>
              </a:rPr>
              <a:t>Make the project objectives meet all of the above</a:t>
            </a:r>
          </a:p>
          <a:p>
            <a:r>
              <a:rPr lang="en-GB" altLang="en-US" dirty="0">
                <a:latin typeface="Verdana" panose="020B0604030504040204" pitchFamily="34" charset="0"/>
              </a:rPr>
              <a:t>Must be financially viable</a:t>
            </a:r>
          </a:p>
          <a:p>
            <a:r>
              <a:rPr lang="en-GB" altLang="en-US" dirty="0">
                <a:latin typeface="Verdana" panose="020B0604030504040204" pitchFamily="34" charset="0"/>
              </a:rPr>
              <a:t>Must not be too risky</a:t>
            </a:r>
          </a:p>
        </p:txBody>
      </p:sp>
    </p:spTree>
    <p:extLst>
      <p:ext uri="{BB962C8B-B14F-4D97-AF65-F5344CB8AC3E}">
        <p14:creationId xmlns:p14="http://schemas.microsoft.com/office/powerpoint/2010/main" val="1203686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435">
                                            <p:txEl>
                                              <p:pRg st="4" end="4"/>
                                            </p:txEl>
                                          </p:spTgt>
                                        </p:tgtEl>
                                        <p:attrNameLst>
                                          <p:attrName>style.visibility</p:attrName>
                                        </p:attrNameLst>
                                      </p:cBhvr>
                                      <p:to>
                                        <p:strVal val="visible"/>
                                      </p:to>
                                    </p:set>
                                    <p:anim calcmode="lin" valueType="num">
                                      <p:cBhvr additive="base">
                                        <p:cTn id="31" dur="500" fill="hold"/>
                                        <p:tgtEl>
                                          <p:spTgt spid="1843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435">
                                            <p:txEl>
                                              <p:pRg st="5" end="5"/>
                                            </p:txEl>
                                          </p:spTgt>
                                        </p:tgtEl>
                                        <p:attrNameLst>
                                          <p:attrName>style.visibility</p:attrName>
                                        </p:attrNameLst>
                                      </p:cBhvr>
                                      <p:to>
                                        <p:strVal val="visible"/>
                                      </p:to>
                                    </p:set>
                                    <p:anim calcmode="lin" valueType="num">
                                      <p:cBhvr additive="base">
                                        <p:cTn id="37" dur="500" fill="hold"/>
                                        <p:tgtEl>
                                          <p:spTgt spid="1843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43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66C6448-9B53-4A07-A2F7-D54AED7E55F2}"/>
              </a:ext>
            </a:extLst>
          </p:cNvPr>
          <p:cNvSpPr>
            <a:spLocks noGrp="1"/>
          </p:cNvSpPr>
          <p:nvPr>
            <p:ph type="title"/>
          </p:nvPr>
        </p:nvSpPr>
        <p:spPr/>
        <p:txBody>
          <a:bodyPr/>
          <a:lstStyle/>
          <a:p>
            <a:r>
              <a:rPr lang="en-GB" altLang="en-US" b="1">
                <a:latin typeface="Calibri" panose="020F0502020204030204" pitchFamily="34" charset="0"/>
              </a:rPr>
              <a:t>Vision and Mission </a:t>
            </a:r>
          </a:p>
        </p:txBody>
      </p:sp>
      <p:sp>
        <p:nvSpPr>
          <p:cNvPr id="20483" name="Content Placeholder 2">
            <a:extLst>
              <a:ext uri="{FF2B5EF4-FFF2-40B4-BE49-F238E27FC236}">
                <a16:creationId xmlns:a16="http://schemas.microsoft.com/office/drawing/2014/main" id="{35B4741C-F004-4894-BCB2-9CDA66626F3C}"/>
              </a:ext>
            </a:extLst>
          </p:cNvPr>
          <p:cNvSpPr>
            <a:spLocks noGrp="1"/>
          </p:cNvSpPr>
          <p:nvPr>
            <p:ph idx="1"/>
          </p:nvPr>
        </p:nvSpPr>
        <p:spPr>
          <a:xfrm>
            <a:off x="987238" y="1283494"/>
            <a:ext cx="9931774" cy="4431506"/>
          </a:xfrm>
        </p:spPr>
        <p:txBody>
          <a:bodyPr>
            <a:normAutofit fontScale="92500" lnSpcReduction="20000"/>
          </a:bodyPr>
          <a:lstStyle/>
          <a:p>
            <a:pPr algn="just"/>
            <a:r>
              <a:rPr lang="en-US" altLang="en-US" sz="3000" dirty="0">
                <a:latin typeface="Calibri" panose="020F0502020204030204" pitchFamily="34" charset="0"/>
              </a:rPr>
              <a:t>A </a:t>
            </a:r>
            <a:r>
              <a:rPr lang="en-US" altLang="en-US" sz="3000" dirty="0">
                <a:solidFill>
                  <a:srgbClr val="FF0000"/>
                </a:solidFill>
                <a:latin typeface="Calibri" panose="020F0502020204030204" pitchFamily="34" charset="0"/>
              </a:rPr>
              <a:t>vision </a:t>
            </a:r>
            <a:r>
              <a:rPr lang="en-US" altLang="en-US" sz="3000" dirty="0">
                <a:latin typeface="Calibri" panose="020F0502020204030204" pitchFamily="34" charset="0"/>
              </a:rPr>
              <a:t>is where the company is going. It's what the future looks like if goals and intentions are accomplished and laid out to be the driving force of how the company defines success. </a:t>
            </a:r>
          </a:p>
          <a:p>
            <a:pPr algn="just"/>
            <a:endParaRPr lang="en-US" altLang="en-US" sz="3000" dirty="0">
              <a:latin typeface="Calibri" panose="020F0502020204030204" pitchFamily="34" charset="0"/>
            </a:endParaRPr>
          </a:p>
          <a:p>
            <a:pPr algn="just"/>
            <a:r>
              <a:rPr lang="en-US" altLang="en-US" sz="3000" dirty="0">
                <a:latin typeface="Calibri" panose="020F0502020204030204" pitchFamily="34" charset="0"/>
              </a:rPr>
              <a:t>A vision statement focuses on tomorrow and what an organization wants to ultimately become.</a:t>
            </a:r>
          </a:p>
          <a:p>
            <a:pPr marL="0" indent="0" algn="just">
              <a:buNone/>
            </a:pPr>
            <a:endParaRPr lang="en-US" altLang="en-US" sz="3000" dirty="0">
              <a:latin typeface="Calibri" panose="020F0502020204030204" pitchFamily="34" charset="0"/>
            </a:endParaRPr>
          </a:p>
          <a:p>
            <a:pPr algn="just"/>
            <a:r>
              <a:rPr lang="en-GB" altLang="en-US" sz="3000" dirty="0">
                <a:latin typeface="Calibri" panose="020F0502020204030204" pitchFamily="34" charset="0"/>
              </a:rPr>
              <a:t>Your VISION defines how you want your business to be seen externally — by clients, suppliers, investors and even competitors. It's what you constantly strive to attain, and it becomes your reason for being.</a:t>
            </a:r>
          </a:p>
          <a:p>
            <a:pPr algn="just"/>
            <a:endParaRPr lang="en-GB" altLang="en-US" sz="3000" dirty="0">
              <a:latin typeface="Calibri" panose="020F0502020204030204" pitchFamily="34" charset="0"/>
            </a:endParaRPr>
          </a:p>
        </p:txBody>
      </p:sp>
      <p:pic>
        <p:nvPicPr>
          <p:cNvPr id="20484" name="Picture 3" descr="C:\Users\ab9132\Desktop\download 1.jpg">
            <a:extLst>
              <a:ext uri="{FF2B5EF4-FFF2-40B4-BE49-F238E27FC236}">
                <a16:creationId xmlns:a16="http://schemas.microsoft.com/office/drawing/2014/main" id="{1668232A-6575-4B34-891D-69ED29B22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0688" y="5715000"/>
            <a:ext cx="26273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descr="C:\Users\ab9132\Desktop\images 2.jpg">
            <a:extLst>
              <a:ext uri="{FF2B5EF4-FFF2-40B4-BE49-F238E27FC236}">
                <a16:creationId xmlns:a16="http://schemas.microsoft.com/office/drawing/2014/main" id="{C5B0235D-2323-4B6C-9008-803555035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2888" y="5715000"/>
            <a:ext cx="32877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5" descr="C:\Users\ab9132\Desktop\our-vision.jpg">
            <a:extLst>
              <a:ext uri="{FF2B5EF4-FFF2-40B4-BE49-F238E27FC236}">
                <a16:creationId xmlns:a16="http://schemas.microsoft.com/office/drawing/2014/main" id="{79D2CBAE-4418-4063-9D7E-C839B68B50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5715000"/>
            <a:ext cx="32400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60561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anim calcmode="lin" valueType="num">
                                      <p:cBhvr additive="base">
                                        <p:cTn id="13"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anim calcmode="lin" valueType="num">
                                      <p:cBhvr additive="base">
                                        <p:cTn id="19"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66C6448-9B53-4A07-A2F7-D54AED7E55F2}"/>
              </a:ext>
            </a:extLst>
          </p:cNvPr>
          <p:cNvSpPr>
            <a:spLocks noGrp="1"/>
          </p:cNvSpPr>
          <p:nvPr>
            <p:ph type="title"/>
          </p:nvPr>
        </p:nvSpPr>
        <p:spPr/>
        <p:txBody>
          <a:bodyPr/>
          <a:lstStyle/>
          <a:p>
            <a:r>
              <a:rPr lang="en-GB" altLang="en-US" b="1">
                <a:latin typeface="Calibri" panose="020F0502020204030204" pitchFamily="34" charset="0"/>
              </a:rPr>
              <a:t>Vision and Mission </a:t>
            </a:r>
          </a:p>
        </p:txBody>
      </p:sp>
      <p:sp>
        <p:nvSpPr>
          <p:cNvPr id="20483" name="Content Placeholder 2">
            <a:extLst>
              <a:ext uri="{FF2B5EF4-FFF2-40B4-BE49-F238E27FC236}">
                <a16:creationId xmlns:a16="http://schemas.microsoft.com/office/drawing/2014/main" id="{35B4741C-F004-4894-BCB2-9CDA66626F3C}"/>
              </a:ext>
            </a:extLst>
          </p:cNvPr>
          <p:cNvSpPr>
            <a:spLocks noGrp="1"/>
          </p:cNvSpPr>
          <p:nvPr>
            <p:ph idx="1"/>
          </p:nvPr>
        </p:nvSpPr>
        <p:spPr>
          <a:xfrm>
            <a:off x="987238" y="1283494"/>
            <a:ext cx="9931774" cy="4724400"/>
          </a:xfrm>
        </p:spPr>
        <p:txBody>
          <a:bodyPr>
            <a:normAutofit fontScale="92500" lnSpcReduction="20000"/>
          </a:bodyPr>
          <a:lstStyle/>
          <a:p>
            <a:pPr algn="just"/>
            <a:r>
              <a:rPr lang="en-US" altLang="en-US" sz="3000" dirty="0">
                <a:solidFill>
                  <a:srgbClr val="FF0000"/>
                </a:solidFill>
                <a:latin typeface="Calibri" panose="020F0502020204030204" pitchFamily="34" charset="0"/>
              </a:rPr>
              <a:t>Mission</a:t>
            </a:r>
            <a:r>
              <a:rPr lang="en-US" altLang="en-US" sz="3000" dirty="0">
                <a:latin typeface="Calibri" panose="020F0502020204030204" pitchFamily="34" charset="0"/>
              </a:rPr>
              <a:t> is like an actionable vision statement — something that will give the vision legs and traction. </a:t>
            </a:r>
          </a:p>
          <a:p>
            <a:pPr algn="just"/>
            <a:endParaRPr lang="en-US" altLang="en-US" sz="3000" dirty="0">
              <a:latin typeface="Calibri" panose="020F0502020204030204" pitchFamily="34" charset="0"/>
            </a:endParaRPr>
          </a:p>
          <a:p>
            <a:pPr algn="just"/>
            <a:r>
              <a:rPr lang="en-US" altLang="en-US" sz="3000" dirty="0">
                <a:latin typeface="Calibri" panose="020F0502020204030204" pitchFamily="34" charset="0"/>
              </a:rPr>
              <a:t>A mission statement focuses on today and what an organization does to achieve it.</a:t>
            </a:r>
          </a:p>
          <a:p>
            <a:pPr algn="just"/>
            <a:endParaRPr lang="en-US" altLang="en-US" sz="3000" dirty="0">
              <a:latin typeface="Calibri" panose="020F0502020204030204" pitchFamily="34" charset="0"/>
            </a:endParaRPr>
          </a:p>
          <a:p>
            <a:pPr algn="just"/>
            <a:r>
              <a:rPr lang="en-US" altLang="en-US" sz="3000" dirty="0">
                <a:latin typeface="Calibri" panose="020F0502020204030204" pitchFamily="34" charset="0"/>
              </a:rPr>
              <a:t>It’s the what, who and why: What the company does, who it serves and the road map to making the vision become tangible. </a:t>
            </a:r>
          </a:p>
          <a:p>
            <a:pPr algn="just"/>
            <a:endParaRPr lang="en-US" altLang="en-US" sz="3000" dirty="0">
              <a:latin typeface="Calibri" panose="020F0502020204030204" pitchFamily="34" charset="0"/>
            </a:endParaRPr>
          </a:p>
          <a:p>
            <a:pPr algn="just"/>
            <a:r>
              <a:rPr lang="en-US" altLang="en-US" sz="3000" dirty="0">
                <a:latin typeface="Calibri" panose="020F0502020204030204" pitchFamily="34" charset="0"/>
              </a:rPr>
              <a:t>It centers around why this company is best suited for the job given the people it serves.</a:t>
            </a:r>
            <a:endParaRPr lang="en-GB" altLang="en-US" sz="3000" dirty="0">
              <a:latin typeface="Calibri" panose="020F0502020204030204" pitchFamily="34" charset="0"/>
            </a:endParaRPr>
          </a:p>
        </p:txBody>
      </p:sp>
      <p:pic>
        <p:nvPicPr>
          <p:cNvPr id="20484" name="Picture 3" descr="C:\Users\ab9132\Desktop\download 1.jpg">
            <a:extLst>
              <a:ext uri="{FF2B5EF4-FFF2-40B4-BE49-F238E27FC236}">
                <a16:creationId xmlns:a16="http://schemas.microsoft.com/office/drawing/2014/main" id="{1668232A-6575-4B34-891D-69ED29B22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40688" y="5715000"/>
            <a:ext cx="262731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descr="C:\Users\ab9132\Desktop\images 2.jpg">
            <a:extLst>
              <a:ext uri="{FF2B5EF4-FFF2-40B4-BE49-F238E27FC236}">
                <a16:creationId xmlns:a16="http://schemas.microsoft.com/office/drawing/2014/main" id="{C5B0235D-2323-4B6C-9008-8035550359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2888" y="5715000"/>
            <a:ext cx="32877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5" descr="C:\Users\ab9132\Desktop\our-vision.jpg">
            <a:extLst>
              <a:ext uri="{FF2B5EF4-FFF2-40B4-BE49-F238E27FC236}">
                <a16:creationId xmlns:a16="http://schemas.microsoft.com/office/drawing/2014/main" id="{79D2CBAE-4418-4063-9D7E-C839B68B50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00600" y="5715000"/>
            <a:ext cx="32400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45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2" end="2"/>
                                            </p:txEl>
                                          </p:spTgt>
                                        </p:tgtEl>
                                        <p:attrNameLst>
                                          <p:attrName>style.visibility</p:attrName>
                                        </p:attrNameLst>
                                      </p:cBhvr>
                                      <p:to>
                                        <p:strVal val="visible"/>
                                      </p:to>
                                    </p:set>
                                    <p:anim calcmode="lin" valueType="num">
                                      <p:cBhvr additive="base">
                                        <p:cTn id="13"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anim calcmode="lin" valueType="num">
                                      <p:cBhvr additive="base">
                                        <p:cTn id="19"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6" end="6"/>
                                            </p:txEl>
                                          </p:spTgt>
                                        </p:tgtEl>
                                        <p:attrNameLst>
                                          <p:attrName>style.visibility</p:attrName>
                                        </p:attrNameLst>
                                      </p:cBhvr>
                                      <p:to>
                                        <p:strVal val="visible"/>
                                      </p:to>
                                    </p:set>
                                    <p:anim calcmode="lin" valueType="num">
                                      <p:cBhvr additive="base">
                                        <p:cTn id="25" dur="500" fill="hold"/>
                                        <p:tgtEl>
                                          <p:spTgt spid="2048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A4D6AA6-803E-41D8-B381-B9488AF08F98}"/>
              </a:ext>
            </a:extLst>
          </p:cNvPr>
          <p:cNvSpPr>
            <a:spLocks noGrp="1" noChangeArrowheads="1"/>
          </p:cNvSpPr>
          <p:nvPr>
            <p:ph type="title"/>
          </p:nvPr>
        </p:nvSpPr>
        <p:spPr/>
        <p:txBody>
          <a:bodyPr/>
          <a:lstStyle/>
          <a:p>
            <a:r>
              <a:rPr lang="en-GB" altLang="en-US" sz="3200">
                <a:latin typeface="Verdana" panose="020B0604030504040204" pitchFamily="34" charset="0"/>
              </a:rPr>
              <a:t>Company</a:t>
            </a:r>
            <a:r>
              <a:rPr lang="en-GB" altLang="en-US">
                <a:latin typeface="Verdana" panose="020B0604030504040204" pitchFamily="34" charset="0"/>
              </a:rPr>
              <a:t> Vision/Mission</a:t>
            </a:r>
          </a:p>
        </p:txBody>
      </p:sp>
      <p:sp>
        <p:nvSpPr>
          <p:cNvPr id="10243" name="Rectangle 3">
            <a:extLst>
              <a:ext uri="{FF2B5EF4-FFF2-40B4-BE49-F238E27FC236}">
                <a16:creationId xmlns:a16="http://schemas.microsoft.com/office/drawing/2014/main" id="{8D014804-CB1C-4F1B-9DFA-AEB7AE06F925}"/>
              </a:ext>
            </a:extLst>
          </p:cNvPr>
          <p:cNvSpPr>
            <a:spLocks noGrp="1" noChangeArrowheads="1"/>
          </p:cNvSpPr>
          <p:nvPr>
            <p:ph type="body" idx="1"/>
          </p:nvPr>
        </p:nvSpPr>
        <p:spPr>
          <a:xfrm>
            <a:off x="1416051" y="1484313"/>
            <a:ext cx="9396413" cy="5060950"/>
          </a:xfrm>
        </p:spPr>
        <p:txBody>
          <a:bodyPr/>
          <a:lstStyle/>
          <a:p>
            <a:pPr>
              <a:lnSpc>
                <a:spcPct val="80000"/>
              </a:lnSpc>
              <a:defRPr/>
            </a:pPr>
            <a:r>
              <a:rPr lang="en-US" altLang="en-US" dirty="0">
                <a:latin typeface="Verdana" pitchFamily="34" charset="0"/>
              </a:rPr>
              <a:t>Association for Project Management (APM)</a:t>
            </a:r>
          </a:p>
          <a:p>
            <a:pPr>
              <a:lnSpc>
                <a:spcPct val="80000"/>
              </a:lnSpc>
              <a:defRPr/>
            </a:pPr>
            <a:endParaRPr lang="en-US" altLang="en-US" dirty="0">
              <a:latin typeface="Verdana" pitchFamily="34" charset="0"/>
            </a:endParaRPr>
          </a:p>
          <a:p>
            <a:pPr lvl="1">
              <a:lnSpc>
                <a:spcPct val="80000"/>
              </a:lnSpc>
              <a:defRPr/>
            </a:pPr>
            <a:r>
              <a:rPr lang="en-US" altLang="en-US" dirty="0">
                <a:latin typeface="Verdana" pitchFamily="34" charset="0"/>
              </a:rPr>
              <a:t>APM Vision</a:t>
            </a:r>
          </a:p>
          <a:p>
            <a:pPr lvl="2">
              <a:defRPr/>
            </a:pPr>
            <a:r>
              <a:rPr lang="en-GB" dirty="0">
                <a:latin typeface="Verdana" panose="020B0604030504040204" pitchFamily="34" charset="0"/>
                <a:ea typeface="Verdana" panose="020B0604030504040204" pitchFamily="34" charset="0"/>
                <a:cs typeface="Verdana" panose="020B0604030504040204" pitchFamily="34" charset="0"/>
              </a:rPr>
              <a:t>A world in which all projects succeed</a:t>
            </a:r>
            <a:endParaRPr lang="en-US" altLang="en-US" dirty="0">
              <a:latin typeface="Verdana" pitchFamily="34" charset="0"/>
              <a:ea typeface="Verdana" panose="020B0604030504040204" pitchFamily="34" charset="0"/>
              <a:cs typeface="Verdana" panose="020B0604030504040204" pitchFamily="34" charset="0"/>
            </a:endParaRPr>
          </a:p>
          <a:p>
            <a:pPr algn="r">
              <a:lnSpc>
                <a:spcPct val="80000"/>
              </a:lnSpc>
              <a:buFontTx/>
              <a:buNone/>
              <a:defRPr/>
            </a:pPr>
            <a:endParaRPr lang="en-GB" altLang="en-US" sz="1200" dirty="0">
              <a:latin typeface="Verdana" pitchFamily="34" charset="0"/>
            </a:endParaRPr>
          </a:p>
          <a:p>
            <a:pPr algn="r">
              <a:lnSpc>
                <a:spcPct val="80000"/>
              </a:lnSpc>
              <a:buFontTx/>
              <a:buNone/>
              <a:defRPr/>
            </a:pPr>
            <a:endParaRPr lang="en-GB" altLang="en-US" sz="1200" dirty="0">
              <a:latin typeface="Verdana" pitchFamily="34" charset="0"/>
            </a:endParaRPr>
          </a:p>
          <a:p>
            <a:pPr algn="r">
              <a:lnSpc>
                <a:spcPct val="80000"/>
              </a:lnSpc>
              <a:buFontTx/>
              <a:buNone/>
              <a:defRPr/>
            </a:pPr>
            <a:endParaRPr lang="en-GB" altLang="en-US" sz="1200" dirty="0">
              <a:latin typeface="Verdana" pitchFamily="34" charset="0"/>
            </a:endParaRPr>
          </a:p>
          <a:p>
            <a:pPr algn="r">
              <a:lnSpc>
                <a:spcPct val="80000"/>
              </a:lnSpc>
              <a:buFontTx/>
              <a:buNone/>
              <a:defRPr/>
            </a:pPr>
            <a:endParaRPr lang="en-GB" altLang="en-US" sz="1200" dirty="0">
              <a:latin typeface="Verdana" pitchFamily="34" charset="0"/>
            </a:endParaRPr>
          </a:p>
          <a:p>
            <a:pPr lvl="1">
              <a:lnSpc>
                <a:spcPct val="80000"/>
              </a:lnSpc>
              <a:defRPr/>
            </a:pPr>
            <a:r>
              <a:rPr lang="en-GB" altLang="en-US" dirty="0">
                <a:latin typeface="Verdana" pitchFamily="34" charset="0"/>
              </a:rPr>
              <a:t>APM Mission</a:t>
            </a:r>
          </a:p>
          <a:p>
            <a:pPr lvl="2">
              <a:defRPr/>
            </a:pPr>
            <a:r>
              <a:rPr lang="en-GB" dirty="0">
                <a:latin typeface="Verdana" panose="020B0604030504040204" pitchFamily="34" charset="0"/>
                <a:ea typeface="Verdana" panose="020B0604030504040204" pitchFamily="34" charset="0"/>
                <a:cs typeface="Verdana" panose="020B0604030504040204" pitchFamily="34" charset="0"/>
              </a:rPr>
              <a:t>To provide leadership to the movement of committed organisations and individuals who share our passion for improving project outcomes. </a:t>
            </a:r>
            <a:endParaRPr lang="en-GB" altLang="en-US" sz="650" dirty="0">
              <a:latin typeface="Verdana" pitchFamily="34" charset="0"/>
              <a:ea typeface="Verdana" panose="020B0604030504040204" pitchFamily="34" charset="0"/>
              <a:cs typeface="Verdana" panose="020B0604030504040204" pitchFamily="34" charset="0"/>
            </a:endParaRPr>
          </a:p>
        </p:txBody>
      </p:sp>
      <p:pic>
        <p:nvPicPr>
          <p:cNvPr id="21508" name="Picture 2" descr="APM">
            <a:extLst>
              <a:ext uri="{FF2B5EF4-FFF2-40B4-BE49-F238E27FC236}">
                <a16:creationId xmlns:a16="http://schemas.microsoft.com/office/drawing/2014/main" id="{F682CCA0-3DCB-4BA7-8E5D-BA125887F8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9826" y="2593976"/>
            <a:ext cx="1330325" cy="135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67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anim calcmode="lin" valueType="num">
                                      <p:cBhvr additive="base">
                                        <p:cTn id="11"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024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0243">
                                            <p:txEl>
                                              <p:pRg st="3" end="3"/>
                                            </p:txEl>
                                          </p:spTgt>
                                        </p:tgtEl>
                                        <p:attrNameLst>
                                          <p:attrName>style.visibility</p:attrName>
                                        </p:attrNameLst>
                                      </p:cBhvr>
                                      <p:to>
                                        <p:strVal val="visible"/>
                                      </p:to>
                                    </p:set>
                                    <p:anim calcmode="lin" valueType="num">
                                      <p:cBhvr additive="base">
                                        <p:cTn id="15"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024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0243">
                                            <p:txEl>
                                              <p:pRg st="8" end="8"/>
                                            </p:txEl>
                                          </p:spTgt>
                                        </p:tgtEl>
                                        <p:attrNameLst>
                                          <p:attrName>style.visibility</p:attrName>
                                        </p:attrNameLst>
                                      </p:cBhvr>
                                      <p:to>
                                        <p:strVal val="visible"/>
                                      </p:to>
                                    </p:set>
                                    <p:anim calcmode="lin" valueType="num">
                                      <p:cBhvr additive="base">
                                        <p:cTn id="19"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0243">
                                            <p:txEl>
                                              <p:pRg st="9" end="9"/>
                                            </p:txEl>
                                          </p:spTgt>
                                        </p:tgtEl>
                                        <p:attrNameLst>
                                          <p:attrName>style.visibility</p:attrName>
                                        </p:attrNameLst>
                                      </p:cBhvr>
                                      <p:to>
                                        <p:strVal val="visible"/>
                                      </p:to>
                                    </p:set>
                                    <p:anim calcmode="lin" valueType="num">
                                      <p:cBhvr additive="base">
                                        <p:cTn id="23" dur="500" fill="hold"/>
                                        <p:tgtEl>
                                          <p:spTgt spid="1024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024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570140-3102-403A-B96B-926147A65B16}"/>
              </a:ext>
            </a:extLst>
          </p:cNvPr>
          <p:cNvSpPr>
            <a:spLocks noGrp="1" noChangeArrowheads="1"/>
          </p:cNvSpPr>
          <p:nvPr>
            <p:ph type="title"/>
          </p:nvPr>
        </p:nvSpPr>
        <p:spPr/>
        <p:txBody>
          <a:bodyPr/>
          <a:lstStyle/>
          <a:p>
            <a:r>
              <a:rPr lang="en-GB" altLang="en-US">
                <a:latin typeface="Verdana" panose="020B0604030504040204" pitchFamily="34" charset="0"/>
              </a:rPr>
              <a:t>Company Mission</a:t>
            </a:r>
          </a:p>
        </p:txBody>
      </p:sp>
      <p:sp>
        <p:nvSpPr>
          <p:cNvPr id="23555" name="Rectangle 3">
            <a:extLst>
              <a:ext uri="{FF2B5EF4-FFF2-40B4-BE49-F238E27FC236}">
                <a16:creationId xmlns:a16="http://schemas.microsoft.com/office/drawing/2014/main" id="{5663BCC5-E523-495E-AF78-7DCF00DDA382}"/>
              </a:ext>
            </a:extLst>
          </p:cNvPr>
          <p:cNvSpPr>
            <a:spLocks noGrp="1" noChangeArrowheads="1"/>
          </p:cNvSpPr>
          <p:nvPr>
            <p:ph type="body" idx="1"/>
          </p:nvPr>
        </p:nvSpPr>
        <p:spPr>
          <a:xfrm>
            <a:off x="806824" y="1524000"/>
            <a:ext cx="10399058" cy="1905000"/>
          </a:xfrm>
        </p:spPr>
        <p:txBody>
          <a:bodyPr>
            <a:normAutofit fontScale="25000" lnSpcReduction="20000"/>
          </a:bodyPr>
          <a:lstStyle/>
          <a:p>
            <a:pPr>
              <a:lnSpc>
                <a:spcPct val="120000"/>
              </a:lnSpc>
            </a:pPr>
            <a:r>
              <a:rPr lang="en-US" altLang="en-US" sz="9600" dirty="0">
                <a:latin typeface="Verdana" panose="020B0604030504040204" pitchFamily="34" charset="0"/>
              </a:rPr>
              <a:t>Google justifies its vast new range of services by explaining they all still fit the original company mission statement, to "organise the world's information.</a:t>
            </a:r>
            <a:r>
              <a:rPr lang="en-US" altLang="en-US" sz="9600" dirty="0"/>
              <a:t>“</a:t>
            </a:r>
            <a:endParaRPr lang="en-US" altLang="en-US" sz="9600" dirty="0">
              <a:latin typeface="Verdana" panose="020B0604030504040204" pitchFamily="34" charset="0"/>
            </a:endParaRPr>
          </a:p>
          <a:p>
            <a:pPr algn="r">
              <a:lnSpc>
                <a:spcPct val="120000"/>
              </a:lnSpc>
              <a:buFontTx/>
              <a:buNone/>
            </a:pPr>
            <a:r>
              <a:rPr lang="en-US" altLang="en-US" sz="6400" dirty="0">
                <a:latin typeface="Verdana" panose="020B0604030504040204" pitchFamily="34" charset="0"/>
                <a:hlinkClick r:id="rId3"/>
              </a:rPr>
              <a:t>http://news.bbc.co.uk/1/hi/business/4598090.stm 20/1/2006</a:t>
            </a:r>
            <a:endParaRPr lang="en-US" altLang="en-US" sz="6400" dirty="0">
              <a:latin typeface="Verdana" panose="020B0604030504040204" pitchFamily="34" charset="0"/>
            </a:endParaRPr>
          </a:p>
          <a:p>
            <a:pPr algn="r">
              <a:lnSpc>
                <a:spcPct val="120000"/>
              </a:lnSpc>
              <a:buFontTx/>
              <a:buNone/>
            </a:pPr>
            <a:endParaRPr lang="en-GB" altLang="en-US" sz="6400" dirty="0">
              <a:latin typeface="Verdana" panose="020B0604030504040204" pitchFamily="34" charset="0"/>
            </a:endParaRPr>
          </a:p>
          <a:p>
            <a:pPr>
              <a:lnSpc>
                <a:spcPct val="120000"/>
              </a:lnSpc>
            </a:pPr>
            <a:r>
              <a:rPr lang="en-US" altLang="en-US" sz="9600" dirty="0">
                <a:latin typeface="Verdana" panose="020B0604030504040204" pitchFamily="34" charset="0"/>
              </a:rPr>
              <a:t>Google's mission is to organize the world's information and make it universally accessible and useful</a:t>
            </a:r>
            <a:r>
              <a:rPr lang="en-US" altLang="en-US" sz="9600" dirty="0"/>
              <a:t>. </a:t>
            </a:r>
            <a:endParaRPr lang="en-GB" altLang="en-US" sz="9600" dirty="0">
              <a:solidFill>
                <a:schemeClr val="bg1"/>
              </a:solidFill>
              <a:latin typeface="Verdana" panose="020B0604030504040204" pitchFamily="34" charset="0"/>
            </a:endParaRPr>
          </a:p>
          <a:p>
            <a:pPr>
              <a:lnSpc>
                <a:spcPct val="80000"/>
              </a:lnSpc>
            </a:pPr>
            <a:endParaRPr lang="en-GB" altLang="en-US" sz="2400" dirty="0">
              <a:latin typeface="Verdana" panose="020B0604030504040204" pitchFamily="34" charset="0"/>
            </a:endParaRPr>
          </a:p>
        </p:txBody>
      </p:sp>
      <p:pic>
        <p:nvPicPr>
          <p:cNvPr id="23556" name="Picture 4" descr="Google">
            <a:extLst>
              <a:ext uri="{FF2B5EF4-FFF2-40B4-BE49-F238E27FC236}">
                <a16:creationId xmlns:a16="http://schemas.microsoft.com/office/drawing/2014/main" id="{99C71BA2-7418-4DCF-9A19-C360B27856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13088" y="4123765"/>
            <a:ext cx="6743700" cy="16579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10521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6BAADD61-8075-45EB-BD5D-08D006F7C0A4}"/>
              </a:ext>
            </a:extLst>
          </p:cNvPr>
          <p:cNvSpPr>
            <a:spLocks noGrp="1" noChangeArrowheads="1"/>
          </p:cNvSpPr>
          <p:nvPr>
            <p:ph type="title"/>
          </p:nvPr>
        </p:nvSpPr>
        <p:spPr/>
        <p:txBody>
          <a:bodyPr/>
          <a:lstStyle/>
          <a:p>
            <a:r>
              <a:rPr lang="en-GB" altLang="en-US">
                <a:latin typeface="Verdana" panose="020B0604030504040204" pitchFamily="34" charset="0"/>
              </a:rPr>
              <a:t>Olympic Mission</a:t>
            </a:r>
          </a:p>
        </p:txBody>
      </p:sp>
      <p:sp>
        <p:nvSpPr>
          <p:cNvPr id="25603" name="Rectangle 3">
            <a:extLst>
              <a:ext uri="{FF2B5EF4-FFF2-40B4-BE49-F238E27FC236}">
                <a16:creationId xmlns:a16="http://schemas.microsoft.com/office/drawing/2014/main" id="{E77E0FD1-FF62-4DED-A155-FCF77301A7E9}"/>
              </a:ext>
            </a:extLst>
          </p:cNvPr>
          <p:cNvSpPr>
            <a:spLocks noGrp="1" noChangeArrowheads="1"/>
          </p:cNvSpPr>
          <p:nvPr>
            <p:ph type="body" idx="1"/>
          </p:nvPr>
        </p:nvSpPr>
        <p:spPr>
          <a:xfrm>
            <a:off x="950259" y="1523999"/>
            <a:ext cx="10775576" cy="3514165"/>
          </a:xfrm>
        </p:spPr>
        <p:txBody>
          <a:bodyPr>
            <a:normAutofit lnSpcReduction="10000"/>
          </a:bodyPr>
          <a:lstStyle/>
          <a:p>
            <a:pPr algn="just">
              <a:lnSpc>
                <a:spcPct val="80000"/>
              </a:lnSpc>
            </a:pPr>
            <a:r>
              <a:rPr lang="en-GB" altLang="en-US" dirty="0">
                <a:latin typeface="Verdana" panose="020B0604030504040204" pitchFamily="34" charset="0"/>
              </a:rPr>
              <a:t>The mission of the IOC is to promote Olympism throughout the world and to lead the Olympic Movement. </a:t>
            </a:r>
          </a:p>
          <a:p>
            <a:pPr marL="0" indent="0" algn="just">
              <a:lnSpc>
                <a:spcPct val="80000"/>
              </a:lnSpc>
              <a:buNone/>
            </a:pPr>
            <a:endParaRPr lang="en-GB" altLang="en-US" dirty="0">
              <a:latin typeface="Verdana" panose="020B0604030504040204" pitchFamily="34" charset="0"/>
            </a:endParaRPr>
          </a:p>
          <a:p>
            <a:pPr lvl="1" algn="just">
              <a:lnSpc>
                <a:spcPct val="80000"/>
              </a:lnSpc>
            </a:pPr>
            <a:r>
              <a:rPr lang="en-GB" altLang="en-US" dirty="0">
                <a:latin typeface="Verdana" panose="020B0604030504040204" pitchFamily="34" charset="0"/>
              </a:rPr>
              <a:t>This includes upholding ethics in sports, encouraging participation in sports, ensuring the Olympic Games take place on a regular schedule, protecting the Olympic Movement, and encouraging and supporting the development of sport.</a:t>
            </a:r>
            <a:endParaRPr lang="en-US"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US"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a:p>
            <a:pPr algn="r">
              <a:lnSpc>
                <a:spcPct val="80000"/>
              </a:lnSpc>
              <a:buFontTx/>
              <a:buNone/>
            </a:pPr>
            <a:endParaRPr lang="en-GB" altLang="en-US" sz="1200" dirty="0">
              <a:latin typeface="Verdana" panose="020B0604030504040204" pitchFamily="34" charset="0"/>
            </a:endParaRPr>
          </a:p>
        </p:txBody>
      </p:sp>
      <p:pic>
        <p:nvPicPr>
          <p:cNvPr id="25604" name="Picture 2">
            <a:extLst>
              <a:ext uri="{FF2B5EF4-FFF2-40B4-BE49-F238E27FC236}">
                <a16:creationId xmlns:a16="http://schemas.microsoft.com/office/drawing/2014/main" id="{6E4A0712-A4DB-49AD-A362-3D8C04B86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4064" y="5372100"/>
            <a:ext cx="3076575"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1404969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DC92B9B-A633-4381-A04F-701E424D2435}"/>
              </a:ext>
            </a:extLst>
          </p:cNvPr>
          <p:cNvSpPr>
            <a:spLocks noGrp="1" noChangeArrowheads="1"/>
          </p:cNvSpPr>
          <p:nvPr>
            <p:ph type="title"/>
          </p:nvPr>
        </p:nvSpPr>
        <p:spPr>
          <a:xfrm>
            <a:off x="609600" y="131203"/>
            <a:ext cx="10972800" cy="1143000"/>
          </a:xfrm>
        </p:spPr>
        <p:txBody>
          <a:bodyPr/>
          <a:lstStyle/>
          <a:p>
            <a:r>
              <a:rPr lang="en-GB" altLang="en-US" dirty="0">
                <a:latin typeface="Verdana" panose="020B0604030504040204" pitchFamily="34" charset="0"/>
              </a:rPr>
              <a:t>Company Goals</a:t>
            </a:r>
          </a:p>
        </p:txBody>
      </p:sp>
      <p:graphicFrame>
        <p:nvGraphicFramePr>
          <p:cNvPr id="104451" name="Group 3">
            <a:extLst>
              <a:ext uri="{FF2B5EF4-FFF2-40B4-BE49-F238E27FC236}">
                <a16:creationId xmlns:a16="http://schemas.microsoft.com/office/drawing/2014/main" id="{CB3FE550-78EC-4225-938E-45A0A1C686F6}"/>
              </a:ext>
            </a:extLst>
          </p:cNvPr>
          <p:cNvGraphicFramePr>
            <a:graphicFrameLocks noGrp="1"/>
          </p:cNvGraphicFramePr>
          <p:nvPr>
            <p:extLst>
              <p:ext uri="{D42A27DB-BD31-4B8C-83A1-F6EECF244321}">
                <p14:modId xmlns:p14="http://schemas.microsoft.com/office/powerpoint/2010/main" val="3170632408"/>
              </p:ext>
            </p:extLst>
          </p:nvPr>
        </p:nvGraphicFramePr>
        <p:xfrm>
          <a:off x="609600" y="1104940"/>
          <a:ext cx="10972800" cy="4648120"/>
        </p:xfrm>
        <a:graphic>
          <a:graphicData uri="http://schemas.openxmlformats.org/drawingml/2006/table">
            <a:tbl>
              <a:tblPr/>
              <a:tblGrid>
                <a:gridCol w="3351821">
                  <a:extLst>
                    <a:ext uri="{9D8B030D-6E8A-4147-A177-3AD203B41FA5}">
                      <a16:colId xmlns:a16="http://schemas.microsoft.com/office/drawing/2014/main" val="20000"/>
                    </a:ext>
                  </a:extLst>
                </a:gridCol>
                <a:gridCol w="1805623">
                  <a:extLst>
                    <a:ext uri="{9D8B030D-6E8A-4147-A177-3AD203B41FA5}">
                      <a16:colId xmlns:a16="http://schemas.microsoft.com/office/drawing/2014/main" val="20001"/>
                    </a:ext>
                  </a:extLst>
                </a:gridCol>
                <a:gridCol w="1807699">
                  <a:extLst>
                    <a:ext uri="{9D8B030D-6E8A-4147-A177-3AD203B41FA5}">
                      <a16:colId xmlns:a16="http://schemas.microsoft.com/office/drawing/2014/main" val="20002"/>
                    </a:ext>
                  </a:extLst>
                </a:gridCol>
                <a:gridCol w="1957131">
                  <a:extLst>
                    <a:ext uri="{9D8B030D-6E8A-4147-A177-3AD203B41FA5}">
                      <a16:colId xmlns:a16="http://schemas.microsoft.com/office/drawing/2014/main" val="20003"/>
                    </a:ext>
                  </a:extLst>
                </a:gridCol>
                <a:gridCol w="2050526">
                  <a:extLst>
                    <a:ext uri="{9D8B030D-6E8A-4147-A177-3AD203B41FA5}">
                      <a16:colId xmlns:a16="http://schemas.microsoft.com/office/drawing/2014/main" val="20004"/>
                    </a:ext>
                  </a:extLst>
                </a:gridCol>
              </a:tblGrid>
              <a:tr h="383604">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400" b="1" i="0" u="none" strike="noStrike" cap="none" normalizeH="0" baseline="0" dirty="0">
                          <a:ln>
                            <a:noFill/>
                          </a:ln>
                          <a:solidFill>
                            <a:schemeClr val="tx1"/>
                          </a:solidFill>
                          <a:effectLst/>
                          <a:latin typeface="Arial" charset="0"/>
                        </a:rPr>
                        <a:t>Quality Strategy</a:t>
                      </a:r>
                    </a:p>
                  </a:txBody>
                  <a:tcPr marT="45712" marB="45712"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dirty="0">
                          <a:ln>
                            <a:noFill/>
                          </a:ln>
                          <a:solidFill>
                            <a:schemeClr val="tx1"/>
                          </a:solidFill>
                          <a:effectLst/>
                          <a:latin typeface="Arial" charset="0"/>
                        </a:rPr>
                        <a:t>2018</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dirty="0">
                          <a:ln>
                            <a:noFill/>
                          </a:ln>
                          <a:solidFill>
                            <a:schemeClr val="tx1"/>
                          </a:solidFill>
                          <a:effectLst/>
                          <a:latin typeface="Arial" charset="0"/>
                        </a:rPr>
                        <a:t>2019</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dirty="0">
                          <a:ln>
                            <a:noFill/>
                          </a:ln>
                          <a:solidFill>
                            <a:schemeClr val="tx1"/>
                          </a:solidFill>
                          <a:effectLst/>
                          <a:latin typeface="Arial" charset="0"/>
                        </a:rPr>
                        <a:t>2020</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dirty="0">
                          <a:ln>
                            <a:noFill/>
                          </a:ln>
                          <a:solidFill>
                            <a:schemeClr val="tx1"/>
                          </a:solidFill>
                          <a:effectLst/>
                          <a:latin typeface="Arial" charset="0"/>
                        </a:rPr>
                        <a:t>2021</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25180">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a:ln>
                            <a:noFill/>
                          </a:ln>
                          <a:solidFill>
                            <a:schemeClr val="tx1"/>
                          </a:solidFill>
                          <a:effectLst/>
                          <a:latin typeface="Arial" charset="0"/>
                        </a:rPr>
                        <a:t>New Product Introduction</a:t>
                      </a:r>
                    </a:p>
                  </a:txBody>
                  <a:tcPr marT="45712" marB="45712"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xxxxxxxxxxxxxxxxxxxxxxxxxxxxxxxxxxxxxxxxxxxxxxxxxxxxxxxxxxxxxxxxxxxxxxxxxxxxxxxxxxxxxxxxxx </a:t>
                      </a:r>
                      <a:r>
                        <a:rPr kumimoji="0" lang="en-GB" sz="2000" b="0" i="0" u="none" strike="noStrike" cap="none" normalizeH="0" baseline="0">
                          <a:ln>
                            <a:noFill/>
                          </a:ln>
                          <a:solidFill>
                            <a:schemeClr val="tx1"/>
                          </a:solidFill>
                          <a:effectLst/>
                          <a:latin typeface="Arial" charset="0"/>
                        </a:rPr>
                        <a:t>24 months</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 </a:t>
                      </a:r>
                      <a:r>
                        <a:rPr kumimoji="0" lang="en-GB" sz="2000" b="0" i="0" u="none" strike="noStrike" cap="none" normalizeH="0" baseline="0">
                          <a:ln>
                            <a:noFill/>
                          </a:ln>
                          <a:solidFill>
                            <a:schemeClr val="tx1"/>
                          </a:solidFill>
                          <a:effectLst/>
                          <a:latin typeface="Arial" charset="0"/>
                        </a:rPr>
                        <a:t>22 months</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20 months</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a:t>
                      </a:r>
                      <a:r>
                        <a:rPr kumimoji="0" lang="en-GB" sz="2000" b="0" i="0" u="none" strike="noStrike" cap="none" normalizeH="0" baseline="0">
                          <a:ln>
                            <a:noFill/>
                          </a:ln>
                          <a:solidFill>
                            <a:schemeClr val="tx1"/>
                          </a:solidFill>
                          <a:effectLst/>
                          <a:latin typeface="Arial" charset="0"/>
                        </a:rPr>
                        <a:t>18 months</a:t>
                      </a:r>
                    </a:p>
                    <a:p>
                      <a:pPr marL="0" marR="0" lvl="0" indent="0" algn="l" defTabSz="914400" rtl="0" eaLnBrk="0" fontAlgn="base" latinLnBrk="0" hangingPunct="0">
                        <a:lnSpc>
                          <a:spcPct val="100000"/>
                        </a:lnSpc>
                        <a:spcBef>
                          <a:spcPct val="20000"/>
                        </a:spcBef>
                        <a:spcAft>
                          <a:spcPct val="0"/>
                        </a:spcAft>
                        <a:buClrTx/>
                        <a:buSzPct val="100000"/>
                        <a:buFontTx/>
                        <a:buNone/>
                        <a:tabLst/>
                      </a:pPr>
                      <a:endParaRPr kumimoji="0" lang="en-GB" sz="900" b="0" i="0" u="none" strike="noStrike" cap="none" normalizeH="0" baseline="0">
                        <a:ln>
                          <a:noFill/>
                        </a:ln>
                        <a:solidFill>
                          <a:schemeClr val="tx1"/>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68766">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a:ln>
                            <a:noFill/>
                          </a:ln>
                          <a:solidFill>
                            <a:schemeClr val="tx1"/>
                          </a:solidFill>
                          <a:effectLst/>
                          <a:latin typeface="Arial" charset="0"/>
                        </a:rPr>
                        <a:t>Design</a:t>
                      </a:r>
                    </a:p>
                  </a:txBody>
                  <a:tcPr marT="45712" marB="45712"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Reduced to </a:t>
                      </a:r>
                      <a:r>
                        <a:rPr kumimoji="0" lang="en-GB" sz="2000" b="0" i="0" u="none" strike="noStrike" cap="none" normalizeH="0" baseline="0">
                          <a:ln>
                            <a:noFill/>
                          </a:ln>
                          <a:solidFill>
                            <a:schemeClr val="tx1"/>
                          </a:solidFill>
                          <a:effectLst/>
                          <a:latin typeface="Times New Roman"/>
                        </a:rPr>
                        <a:t>£</a:t>
                      </a:r>
                      <a:r>
                        <a:rPr kumimoji="0" lang="en-GB" sz="2000" b="0" i="0" u="none" strike="noStrike" cap="none" normalizeH="0" baseline="0">
                          <a:ln>
                            <a:noFill/>
                          </a:ln>
                          <a:solidFill>
                            <a:schemeClr val="tx1"/>
                          </a:solidFill>
                          <a:effectLst/>
                          <a:latin typeface="Arial" charset="0"/>
                        </a:rPr>
                        <a:t>5</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dirty="0" err="1">
                          <a:ln>
                            <a:noFill/>
                          </a:ln>
                          <a:solidFill>
                            <a:schemeClr val="tx1"/>
                          </a:solidFill>
                          <a:effectLst/>
                          <a:latin typeface="Arial" charset="0"/>
                        </a:rPr>
                        <a:t>xxxxxxxxxxxxxxxxxxxxxxxxxxxxxxxxxxxxxxxxxxxxx</a:t>
                      </a:r>
                      <a:endParaRPr kumimoji="0" lang="en-GB" sz="900" b="0" i="0" u="none" strike="noStrike" cap="none" normalizeH="0" baseline="0" dirty="0">
                        <a:ln>
                          <a:noFill/>
                        </a:ln>
                        <a:solidFill>
                          <a:schemeClr val="tx1"/>
                        </a:solidFill>
                        <a:effectLst/>
                        <a:latin typeface="Arial" charset="0"/>
                      </a:endParaRP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dirty="0">
                          <a:ln>
                            <a:noFill/>
                          </a:ln>
                          <a:solidFill>
                            <a:schemeClr val="tx1"/>
                          </a:solidFill>
                          <a:effectLst/>
                          <a:latin typeface="Arial" charset="0"/>
                        </a:rPr>
                        <a:t>Reduced to </a:t>
                      </a:r>
                      <a:r>
                        <a:rPr kumimoji="0" lang="en-GB" sz="2000" b="0" i="0" u="none" strike="noStrike" cap="none" normalizeH="0" baseline="0" dirty="0">
                          <a:ln>
                            <a:noFill/>
                          </a:ln>
                          <a:solidFill>
                            <a:schemeClr val="tx1"/>
                          </a:solidFill>
                          <a:effectLst/>
                          <a:latin typeface="Times New Roman"/>
                        </a:rPr>
                        <a:t>£</a:t>
                      </a:r>
                      <a:r>
                        <a:rPr kumimoji="0" lang="en-GB" sz="2000" b="0" i="0" u="none" strike="noStrike" cap="none" normalizeH="0" baseline="0" dirty="0">
                          <a:ln>
                            <a:noFill/>
                          </a:ln>
                          <a:solidFill>
                            <a:schemeClr val="tx1"/>
                          </a:solidFill>
                          <a:effectLst/>
                          <a:latin typeface="Arial" charset="0"/>
                        </a:rPr>
                        <a:t>4.50</a:t>
                      </a:r>
                      <a:endParaRPr kumimoji="0" lang="en-GB" sz="3200" b="0" i="0" u="none" strike="noStrike" cap="none" normalizeH="0" baseline="0" dirty="0">
                        <a:ln>
                          <a:noFill/>
                        </a:ln>
                        <a:solidFill>
                          <a:schemeClr val="tx1"/>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 </a:t>
                      </a:r>
                      <a:r>
                        <a:rPr kumimoji="0" lang="en-GB" sz="2000" b="0" i="0" u="none" strike="noStrike" cap="none" normalizeH="0" baseline="0">
                          <a:ln>
                            <a:noFill/>
                          </a:ln>
                          <a:solidFill>
                            <a:schemeClr val="tx1"/>
                          </a:solidFill>
                          <a:effectLst/>
                          <a:latin typeface="Arial" charset="0"/>
                        </a:rPr>
                        <a:t>Reduced to </a:t>
                      </a:r>
                      <a:r>
                        <a:rPr kumimoji="0" lang="en-GB" sz="2000" b="0" i="0" u="none" strike="noStrike" cap="none" normalizeH="0" baseline="0">
                          <a:ln>
                            <a:noFill/>
                          </a:ln>
                          <a:solidFill>
                            <a:schemeClr val="tx1"/>
                          </a:solidFill>
                          <a:effectLst/>
                          <a:latin typeface="Times New Roman"/>
                        </a:rPr>
                        <a:t>£</a:t>
                      </a:r>
                      <a:r>
                        <a:rPr kumimoji="0" lang="en-GB" sz="2000" b="0" i="0" u="none" strike="noStrike" cap="none" normalizeH="0" baseline="0">
                          <a:ln>
                            <a:noFill/>
                          </a:ln>
                          <a:solidFill>
                            <a:schemeClr val="tx1"/>
                          </a:solidFill>
                          <a:effectLst/>
                          <a:latin typeface="Arial" charset="0"/>
                        </a:rPr>
                        <a:t>4.00</a:t>
                      </a:r>
                      <a:endParaRPr kumimoji="0" lang="en-GB" sz="3200" b="0" i="0" u="none" strike="noStrike" cap="none" normalizeH="0" baseline="0">
                        <a:ln>
                          <a:noFill/>
                        </a:ln>
                        <a:solidFill>
                          <a:schemeClr val="tx1"/>
                        </a:solidFill>
                        <a:effectLst/>
                        <a:latin typeface="Arial" charset="0"/>
                      </a:endParaRP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Reduced to </a:t>
                      </a:r>
                      <a:r>
                        <a:rPr kumimoji="0" lang="en-GB" sz="2000" b="0" i="0" u="none" strike="noStrike" cap="none" normalizeH="0" baseline="0">
                          <a:ln>
                            <a:noFill/>
                          </a:ln>
                          <a:solidFill>
                            <a:schemeClr val="tx1"/>
                          </a:solidFill>
                          <a:effectLst/>
                          <a:latin typeface="Times New Roman"/>
                        </a:rPr>
                        <a:t>£</a:t>
                      </a:r>
                      <a:r>
                        <a:rPr kumimoji="0" lang="en-GB" sz="2000" b="0" i="0" u="none" strike="noStrike" cap="none" normalizeH="0" baseline="0">
                          <a:ln>
                            <a:noFill/>
                          </a:ln>
                          <a:solidFill>
                            <a:schemeClr val="tx1"/>
                          </a:solidFill>
                          <a:effectLst/>
                          <a:latin typeface="Arial" charset="0"/>
                        </a:rPr>
                        <a:t>3.00</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46200">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a:ln>
                            <a:noFill/>
                          </a:ln>
                          <a:solidFill>
                            <a:schemeClr val="tx1"/>
                          </a:solidFill>
                          <a:effectLst/>
                          <a:latin typeface="Arial" charset="0"/>
                        </a:rPr>
                        <a:t>Environment</a:t>
                      </a:r>
                    </a:p>
                  </a:txBody>
                  <a:tcPr marT="45712" marB="45712"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10%</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8%</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 </a:t>
                      </a:r>
                      <a:r>
                        <a:rPr kumimoji="0" lang="en-GB" sz="2000" b="0" i="0" u="none" strike="noStrike" cap="none" normalizeH="0" baseline="0">
                          <a:ln>
                            <a:noFill/>
                          </a:ln>
                          <a:solidFill>
                            <a:schemeClr val="tx1"/>
                          </a:solidFill>
                          <a:effectLst/>
                          <a:latin typeface="Arial" charset="0"/>
                        </a:rPr>
                        <a:t>6%</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 </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5%</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46200">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800" b="0" i="0" u="none" strike="noStrike" cap="none" normalizeH="0" baseline="0">
                          <a:ln>
                            <a:noFill/>
                          </a:ln>
                          <a:solidFill>
                            <a:schemeClr val="tx1"/>
                          </a:solidFill>
                          <a:effectLst/>
                          <a:latin typeface="Arial" charset="0"/>
                        </a:rPr>
                        <a:t>Manufacturing</a:t>
                      </a:r>
                    </a:p>
                  </a:txBody>
                  <a:tcPr marT="45712" marB="45712"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dirty="0">
                          <a:ln>
                            <a:noFill/>
                          </a:ln>
                          <a:solidFill>
                            <a:schemeClr val="tx1"/>
                          </a:solidFill>
                          <a:effectLst/>
                          <a:latin typeface="Arial" charset="0"/>
                        </a:rPr>
                        <a:t>xxxxxxxxxxxxxxxxxxxxxxxxxxxxxxxxxxxxxxxxxxxxxxxxxxxxxxxxxxxxxxxxxxxxxxxxxxxxxxxxxxxxxxxxxx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dirty="0">
                          <a:ln>
                            <a:noFill/>
                          </a:ln>
                          <a:solidFill>
                            <a:schemeClr val="tx1"/>
                          </a:solidFill>
                          <a:effectLst/>
                          <a:latin typeface="Arial" charset="0"/>
                        </a:rPr>
                        <a:t>300 ppm</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250 ppm</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a:ln>
                            <a:noFill/>
                          </a:ln>
                          <a:solidFill>
                            <a:schemeClr val="tx1"/>
                          </a:solidFill>
                          <a:effectLst/>
                          <a:latin typeface="Arial" charset="0"/>
                        </a:rPr>
                        <a:t>Xxxxxxxxxxxxxxxxxxxxxxxxxxxxxxxxxxxxxxxxx</a:t>
                      </a: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a:ln>
                            <a:noFill/>
                          </a:ln>
                          <a:solidFill>
                            <a:schemeClr val="tx1"/>
                          </a:solidFill>
                          <a:effectLst/>
                          <a:latin typeface="Arial" charset="0"/>
                        </a:rPr>
                        <a:t>200 ppm</a:t>
                      </a:r>
                    </a:p>
                  </a:txBody>
                  <a:tcPr marT="45712" marB="4571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900" b="0" i="0" u="none" strike="noStrike" cap="none" normalizeH="0" baseline="0" dirty="0" err="1">
                          <a:ln>
                            <a:noFill/>
                          </a:ln>
                          <a:solidFill>
                            <a:schemeClr val="tx1"/>
                          </a:solidFill>
                          <a:effectLst/>
                          <a:latin typeface="Arial" charset="0"/>
                        </a:rPr>
                        <a:t>Xxxxxxxxxxxxxxxxxxxxxxxxxxxxxx</a:t>
                      </a:r>
                      <a:endParaRPr kumimoji="0" lang="en-GB" sz="900" b="0" i="0" u="none" strike="noStrike" cap="none" normalizeH="0" baseline="0" dirty="0">
                        <a:ln>
                          <a:noFill/>
                        </a:ln>
                        <a:solidFill>
                          <a:schemeClr val="tx1"/>
                        </a:solidFill>
                        <a:effectLst/>
                        <a:latin typeface="Arial" charset="0"/>
                      </a:endParaRPr>
                    </a:p>
                    <a:p>
                      <a:pPr marL="0" marR="0" lvl="0" indent="0" algn="l" defTabSz="914400" rtl="0" eaLnBrk="0" fontAlgn="base" latinLnBrk="0" hangingPunct="0">
                        <a:lnSpc>
                          <a:spcPct val="100000"/>
                        </a:lnSpc>
                        <a:spcBef>
                          <a:spcPct val="20000"/>
                        </a:spcBef>
                        <a:spcAft>
                          <a:spcPct val="0"/>
                        </a:spcAft>
                        <a:buClrTx/>
                        <a:buSzPct val="100000"/>
                        <a:buFontTx/>
                        <a:buNone/>
                        <a:tabLst/>
                      </a:pPr>
                      <a:r>
                        <a:rPr kumimoji="0" lang="en-GB" sz="2000" b="0" i="0" u="none" strike="noStrike" cap="none" normalizeH="0" baseline="0" dirty="0">
                          <a:ln>
                            <a:noFill/>
                          </a:ln>
                          <a:solidFill>
                            <a:schemeClr val="tx1"/>
                          </a:solidFill>
                          <a:effectLst/>
                          <a:latin typeface="Arial" charset="0"/>
                        </a:rPr>
                        <a:t>150 ppm</a:t>
                      </a:r>
                    </a:p>
                  </a:txBody>
                  <a:tcPr marT="45712" marB="4571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338058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0EF62E0-6450-4A03-8E35-86FD13CDEB15}"/>
              </a:ext>
            </a:extLst>
          </p:cNvPr>
          <p:cNvSpPr>
            <a:spLocks noGrp="1" noChangeArrowheads="1"/>
          </p:cNvSpPr>
          <p:nvPr>
            <p:ph type="title"/>
          </p:nvPr>
        </p:nvSpPr>
        <p:spPr>
          <a:xfrm>
            <a:off x="2904144" y="306994"/>
            <a:ext cx="6796087" cy="1143000"/>
          </a:xfrm>
        </p:spPr>
        <p:txBody>
          <a:bodyPr>
            <a:normAutofit fontScale="90000"/>
          </a:bodyPr>
          <a:lstStyle/>
          <a:p>
            <a:r>
              <a:rPr lang="en-GB" altLang="en-US" sz="3600" dirty="0">
                <a:latin typeface="Verdana" panose="020B0604030504040204" pitchFamily="34" charset="0"/>
              </a:rPr>
              <a:t>Company Mission =&gt; Project Mission</a:t>
            </a:r>
            <a:endParaRPr lang="en-US" altLang="en-US" sz="3600" dirty="0">
              <a:latin typeface="Verdana" panose="020B0604030504040204" pitchFamily="34" charset="0"/>
            </a:endParaRPr>
          </a:p>
        </p:txBody>
      </p:sp>
      <p:sp>
        <p:nvSpPr>
          <p:cNvPr id="33795" name="Rectangle 3">
            <a:extLst>
              <a:ext uri="{FF2B5EF4-FFF2-40B4-BE49-F238E27FC236}">
                <a16:creationId xmlns:a16="http://schemas.microsoft.com/office/drawing/2014/main" id="{AB266047-7B1B-42DD-9AED-720F473C33B0}"/>
              </a:ext>
            </a:extLst>
          </p:cNvPr>
          <p:cNvSpPr>
            <a:spLocks noGrp="1" noChangeArrowheads="1"/>
          </p:cNvSpPr>
          <p:nvPr>
            <p:ph type="body" idx="1"/>
          </p:nvPr>
        </p:nvSpPr>
        <p:spPr>
          <a:xfrm>
            <a:off x="950259" y="4006387"/>
            <a:ext cx="10452847" cy="1210422"/>
          </a:xfrm>
        </p:spPr>
        <p:txBody>
          <a:bodyPr>
            <a:normAutofit/>
          </a:bodyPr>
          <a:lstStyle/>
          <a:p>
            <a:pPr algn="just">
              <a:buFontTx/>
              <a:buNone/>
            </a:pPr>
            <a:r>
              <a:rPr lang="en-GB" altLang="en-US" sz="2400" dirty="0">
                <a:latin typeface="Verdana" panose="020B0604030504040204" pitchFamily="34" charset="0"/>
              </a:rPr>
              <a:t>Take the company mission, and the company objectives, and use them to help define what your project really is about: A Business Case to deliver benefit to the company.</a:t>
            </a:r>
          </a:p>
          <a:p>
            <a:pPr algn="ctr">
              <a:buFontTx/>
              <a:buNone/>
            </a:pPr>
            <a:endParaRPr lang="en-US" altLang="en-US" dirty="0"/>
          </a:p>
        </p:txBody>
      </p:sp>
      <p:sp>
        <p:nvSpPr>
          <p:cNvPr id="33796" name="Rectangle 1">
            <a:extLst>
              <a:ext uri="{FF2B5EF4-FFF2-40B4-BE49-F238E27FC236}">
                <a16:creationId xmlns:a16="http://schemas.microsoft.com/office/drawing/2014/main" id="{D264512A-846F-4F1B-944D-FDCD393F1391}"/>
              </a:ext>
            </a:extLst>
          </p:cNvPr>
          <p:cNvSpPr>
            <a:spLocks noChangeArrowheads="1"/>
          </p:cNvSpPr>
          <p:nvPr/>
        </p:nvSpPr>
        <p:spPr bwMode="auto">
          <a:xfrm>
            <a:off x="1075765" y="1557339"/>
            <a:ext cx="1045284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just">
              <a:spcBef>
                <a:spcPct val="0"/>
              </a:spcBef>
              <a:buSzTx/>
              <a:buFontTx/>
              <a:buNone/>
            </a:pPr>
            <a:r>
              <a:rPr lang="en-GB" altLang="en-US" sz="2400" b="1" dirty="0">
                <a:latin typeface="Arial" panose="020B0604020202020204" pitchFamily="34" charset="0"/>
              </a:rPr>
              <a:t>Mission Statement:</a:t>
            </a:r>
          </a:p>
          <a:p>
            <a:pPr algn="just">
              <a:spcBef>
                <a:spcPct val="0"/>
              </a:spcBef>
              <a:buSzTx/>
              <a:buFontTx/>
              <a:buNone/>
            </a:pPr>
            <a:r>
              <a:rPr lang="en-GB" altLang="en-US" sz="2400" dirty="0">
                <a:latin typeface="Arial" panose="020B0604020202020204" pitchFamily="34" charset="0"/>
              </a:rPr>
              <a:t>Definition: </a:t>
            </a:r>
            <a:r>
              <a:rPr lang="en-GB" altLang="en-US" sz="2400" i="1" dirty="0">
                <a:latin typeface="Arial" panose="020B0604020202020204" pitchFamily="34" charset="0"/>
              </a:rPr>
              <a:t>A sentence describing a company's function, markets and competitive advantages; a short written statement of your business goals and philosophies </a:t>
            </a:r>
            <a:endParaRPr lang="en-GB" altLang="en-US" sz="2400" dirty="0">
              <a:latin typeface="Arial" panose="020B0604020202020204" pitchFamily="34" charset="0"/>
            </a:endParaRPr>
          </a:p>
        </p:txBody>
      </p:sp>
      <p:sp>
        <p:nvSpPr>
          <p:cNvPr id="33797" name="Rectangle 2">
            <a:extLst>
              <a:ext uri="{FF2B5EF4-FFF2-40B4-BE49-F238E27FC236}">
                <a16:creationId xmlns:a16="http://schemas.microsoft.com/office/drawing/2014/main" id="{A60E30E2-433F-425A-B857-DDFD0B402738}"/>
              </a:ext>
            </a:extLst>
          </p:cNvPr>
          <p:cNvSpPr>
            <a:spLocks noChangeArrowheads="1"/>
          </p:cNvSpPr>
          <p:nvPr/>
        </p:nvSpPr>
        <p:spPr bwMode="auto">
          <a:xfrm>
            <a:off x="4727575" y="3341689"/>
            <a:ext cx="55451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1400">
                <a:latin typeface="Arial" panose="020B0604020202020204" pitchFamily="34" charset="0"/>
              </a:rPr>
              <a:t>http://www.entrepreneur.com/encyclopedia/mission-statement</a:t>
            </a:r>
          </a:p>
        </p:txBody>
      </p:sp>
    </p:spTree>
    <p:extLst>
      <p:ext uri="{BB962C8B-B14F-4D97-AF65-F5344CB8AC3E}">
        <p14:creationId xmlns:p14="http://schemas.microsoft.com/office/powerpoint/2010/main" val="3146999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0EB6DB08-6820-4054-A5F2-EDB453489DB7}"/>
              </a:ext>
            </a:extLst>
          </p:cNvPr>
          <p:cNvSpPr>
            <a:spLocks noGrp="1" noChangeArrowheads="1"/>
          </p:cNvSpPr>
          <p:nvPr>
            <p:ph type="title"/>
          </p:nvPr>
        </p:nvSpPr>
        <p:spPr/>
        <p:txBody>
          <a:bodyPr/>
          <a:lstStyle/>
          <a:p>
            <a:r>
              <a:rPr lang="en-GB" altLang="en-US" sz="3600">
                <a:latin typeface="Verdana" panose="020B0604030504040204" pitchFamily="34" charset="0"/>
              </a:rPr>
              <a:t>Get it wrong and !!!</a:t>
            </a:r>
            <a:endParaRPr lang="en-US" altLang="en-US" sz="3600">
              <a:latin typeface="Verdana" panose="020B0604030504040204" pitchFamily="34" charset="0"/>
            </a:endParaRPr>
          </a:p>
        </p:txBody>
      </p:sp>
      <p:sp>
        <p:nvSpPr>
          <p:cNvPr id="35843" name="Rectangle 6">
            <a:extLst>
              <a:ext uri="{FF2B5EF4-FFF2-40B4-BE49-F238E27FC236}">
                <a16:creationId xmlns:a16="http://schemas.microsoft.com/office/drawing/2014/main" id="{256B8985-F6D7-40C7-82F7-DEB91A2277F3}"/>
              </a:ext>
            </a:extLst>
          </p:cNvPr>
          <p:cNvSpPr>
            <a:spLocks noGrp="1" noChangeArrowheads="1"/>
          </p:cNvSpPr>
          <p:nvPr>
            <p:ph type="body" idx="1"/>
          </p:nvPr>
        </p:nvSpPr>
        <p:spPr>
          <a:xfrm>
            <a:off x="1703388" y="1873250"/>
            <a:ext cx="5383212" cy="4724400"/>
          </a:xfrm>
          <a:noFill/>
        </p:spPr>
        <p:txBody>
          <a:bodyPr/>
          <a:lstStyle/>
          <a:p>
            <a:pPr>
              <a:lnSpc>
                <a:spcPct val="90000"/>
              </a:lnSpc>
            </a:pPr>
            <a:r>
              <a:rPr lang="en-GB" altLang="en-US" dirty="0">
                <a:latin typeface="Verdana" panose="020B0604030504040204" pitchFamily="34" charset="0"/>
              </a:rPr>
              <a:t>Harley Davidson Perfume</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Colgate Food</a:t>
            </a:r>
          </a:p>
          <a:p>
            <a:pPr marL="0" indent="0">
              <a:lnSpc>
                <a:spcPct val="90000"/>
              </a:lnSpc>
              <a:buNone/>
            </a:pPr>
            <a:endParaRPr lang="en-GB" altLang="en-US" dirty="0">
              <a:latin typeface="Verdana" panose="020B0604030504040204" pitchFamily="34" charset="0"/>
            </a:endParaRPr>
          </a:p>
          <a:p>
            <a:pPr>
              <a:lnSpc>
                <a:spcPct val="90000"/>
              </a:lnSpc>
            </a:pPr>
            <a:r>
              <a:rPr lang="en-GB" altLang="en-US" dirty="0">
                <a:latin typeface="Verdana" panose="020B0604030504040204" pitchFamily="34" charset="0"/>
              </a:rPr>
              <a:t>Microsoft Zune</a:t>
            </a:r>
          </a:p>
          <a:p>
            <a:pPr>
              <a:lnSpc>
                <a:spcPct val="90000"/>
              </a:lnSpc>
            </a:pPr>
            <a:r>
              <a:rPr lang="en-GB" altLang="en-US" dirty="0">
                <a:latin typeface="Verdana" panose="020B0604030504040204" pitchFamily="34" charset="0"/>
              </a:rPr>
              <a:t>Ford Edsel</a:t>
            </a:r>
          </a:p>
          <a:p>
            <a:pPr>
              <a:lnSpc>
                <a:spcPct val="90000"/>
              </a:lnSpc>
            </a:pPr>
            <a:endParaRPr lang="en-GB" altLang="en-US" dirty="0">
              <a:latin typeface="Verdana" panose="020B0604030504040204" pitchFamily="34" charset="0"/>
            </a:endParaRPr>
          </a:p>
        </p:txBody>
      </p:sp>
      <p:pic>
        <p:nvPicPr>
          <p:cNvPr id="35844" name="Picture 11" descr="https://encrypted-tbn1.gstatic.com/images?q=tbn:ANd9GcRXXwlvA6MjxN96y4t_EdfNzRA8uHLDK4-lWoQDPnwNWpHuz2MjMA">
            <a:extLst>
              <a:ext uri="{FF2B5EF4-FFF2-40B4-BE49-F238E27FC236}">
                <a16:creationId xmlns:a16="http://schemas.microsoft.com/office/drawing/2014/main" id="{20A21A70-4D82-4734-82C8-C2C2CA750F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0937" y="1873250"/>
            <a:ext cx="5351463" cy="3529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7183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F3FF07C6-8D5B-41D0-972D-F5A6338D3BC3}"/>
              </a:ext>
            </a:extLst>
          </p:cNvPr>
          <p:cNvSpPr>
            <a:spLocks noGrp="1" noChangeArrowheads="1"/>
          </p:cNvSpPr>
          <p:nvPr>
            <p:ph type="title"/>
          </p:nvPr>
        </p:nvSpPr>
        <p:spPr/>
        <p:txBody>
          <a:bodyPr/>
          <a:lstStyle/>
          <a:p>
            <a:r>
              <a:rPr lang="en-GB" altLang="en-US" sz="3600">
                <a:latin typeface="Verdana" panose="020B0604030504040204" pitchFamily="34" charset="0"/>
              </a:rPr>
              <a:t>Get it wrong and !!!</a:t>
            </a:r>
            <a:endParaRPr lang="en-US" altLang="en-US" sz="3600">
              <a:latin typeface="Verdana" panose="020B0604030504040204" pitchFamily="34" charset="0"/>
            </a:endParaRPr>
          </a:p>
        </p:txBody>
      </p:sp>
      <p:pic>
        <p:nvPicPr>
          <p:cNvPr id="37891" name="Picture 5" descr="Wembley">
            <a:extLst>
              <a:ext uri="{FF2B5EF4-FFF2-40B4-BE49-F238E27FC236}">
                <a16:creationId xmlns:a16="http://schemas.microsoft.com/office/drawing/2014/main" id="{FA37C827-8AE1-4C68-BD5A-04BABCDC4C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26" y="1435100"/>
            <a:ext cx="4332287" cy="3710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Rectangle 6">
            <a:extLst>
              <a:ext uri="{FF2B5EF4-FFF2-40B4-BE49-F238E27FC236}">
                <a16:creationId xmlns:a16="http://schemas.microsoft.com/office/drawing/2014/main" id="{AE5125D4-C36D-4FDB-A8D0-8653052DBD73}"/>
              </a:ext>
            </a:extLst>
          </p:cNvPr>
          <p:cNvSpPr>
            <a:spLocks noGrp="1" noChangeArrowheads="1"/>
          </p:cNvSpPr>
          <p:nvPr>
            <p:ph type="body" idx="1"/>
          </p:nvPr>
        </p:nvSpPr>
        <p:spPr>
          <a:xfrm>
            <a:off x="609601" y="1435100"/>
            <a:ext cx="6297614" cy="4724400"/>
          </a:xfrm>
          <a:noFill/>
        </p:spPr>
        <p:txBody>
          <a:bodyPr>
            <a:normAutofit/>
          </a:bodyPr>
          <a:lstStyle/>
          <a:p>
            <a:pPr>
              <a:lnSpc>
                <a:spcPct val="90000"/>
              </a:lnSpc>
            </a:pPr>
            <a:r>
              <a:rPr lang="en-GB" altLang="en-US" dirty="0">
                <a:latin typeface="Verdana" panose="020B0604030504040204" pitchFamily="34" charset="0"/>
              </a:rPr>
              <a:t>Wembley Stadium</a:t>
            </a:r>
          </a:p>
          <a:p>
            <a:pPr>
              <a:lnSpc>
                <a:spcPct val="90000"/>
              </a:lnSpc>
            </a:pPr>
            <a:r>
              <a:rPr lang="en-GB" altLang="en-US" dirty="0">
                <a:latin typeface="Verdana" panose="020B0604030504040204" pitchFamily="34" charset="0"/>
              </a:rPr>
              <a:t>Old: Closed 7/10/2000</a:t>
            </a:r>
          </a:p>
          <a:p>
            <a:pPr>
              <a:lnSpc>
                <a:spcPct val="90000"/>
              </a:lnSpc>
            </a:pPr>
            <a:r>
              <a:rPr lang="en-GB" altLang="en-US" dirty="0">
                <a:latin typeface="Verdana" panose="020B0604030504040204" pitchFamily="34" charset="0"/>
              </a:rPr>
              <a:t>New: Due  5/2006</a:t>
            </a:r>
          </a:p>
          <a:p>
            <a:pPr>
              <a:lnSpc>
                <a:spcPct val="90000"/>
              </a:lnSpc>
            </a:pPr>
            <a:r>
              <a:rPr lang="en-GB" altLang="en-US" dirty="0">
                <a:latin typeface="Verdana" panose="020B0604030504040204" pitchFamily="34" charset="0"/>
              </a:rPr>
              <a:t>        Opened 5/2007</a:t>
            </a:r>
          </a:p>
          <a:p>
            <a:pPr>
              <a:lnSpc>
                <a:spcPct val="90000"/>
              </a:lnSpc>
            </a:pPr>
            <a:r>
              <a:rPr lang="en-GB" altLang="en-US" dirty="0">
                <a:latin typeface="Verdana" panose="020B0604030504040204" pitchFamily="34" charset="0"/>
              </a:rPr>
              <a:t>Delays due to financing and</a:t>
            </a:r>
          </a:p>
          <a:p>
            <a:pPr>
              <a:lnSpc>
                <a:spcPct val="90000"/>
              </a:lnSpc>
            </a:pPr>
            <a:r>
              <a:rPr lang="en-GB" altLang="en-US" dirty="0">
                <a:latin typeface="Verdana" panose="020B0604030504040204" pitchFamily="34" charset="0"/>
              </a:rPr>
              <a:t>‘Quality’ Objective, Running track? Olympics? Athletics?</a:t>
            </a:r>
          </a:p>
          <a:p>
            <a:pPr>
              <a:lnSpc>
                <a:spcPct val="90000"/>
              </a:lnSpc>
            </a:pPr>
            <a:r>
              <a:rPr lang="en-GB" altLang="en-US" dirty="0">
                <a:latin typeface="Verdana" panose="020B0604030504040204" pitchFamily="34" charset="0"/>
              </a:rPr>
              <a:t>Contractor legal issues</a:t>
            </a:r>
          </a:p>
          <a:p>
            <a:pPr>
              <a:lnSpc>
                <a:spcPct val="90000"/>
              </a:lnSpc>
            </a:pPr>
            <a:endParaRPr lang="en-GB" altLang="en-US" dirty="0">
              <a:latin typeface="Verdana" panose="020B0604030504040204" pitchFamily="34" charset="0"/>
            </a:endParaRPr>
          </a:p>
        </p:txBody>
      </p:sp>
    </p:spTree>
    <p:extLst>
      <p:ext uri="{BB962C8B-B14F-4D97-AF65-F5344CB8AC3E}">
        <p14:creationId xmlns:p14="http://schemas.microsoft.com/office/powerpoint/2010/main" val="4132902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12" descr="http://www.surclaro.com/modules/Media_Gallery/gallery/Screenshots/FS2004/Concorde_SSTSIM.jpg">
            <a:extLst>
              <a:ext uri="{FF2B5EF4-FFF2-40B4-BE49-F238E27FC236}">
                <a16:creationId xmlns:a16="http://schemas.microsoft.com/office/drawing/2014/main" id="{774DCC95-AB4D-43B7-8FE0-5533AD8DAFC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3" t="-377" b="2"/>
          <a:stretch>
            <a:fillRect/>
          </a:stretch>
        </p:blipFill>
        <p:spPr bwMode="auto">
          <a:xfrm>
            <a:off x="1524000" y="122237"/>
            <a:ext cx="9144000" cy="673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9" name="Rectangle 2">
            <a:extLst>
              <a:ext uri="{FF2B5EF4-FFF2-40B4-BE49-F238E27FC236}">
                <a16:creationId xmlns:a16="http://schemas.microsoft.com/office/drawing/2014/main" id="{7044897F-A862-45ED-B98C-56C0638B8983}"/>
              </a:ext>
            </a:extLst>
          </p:cNvPr>
          <p:cNvSpPr>
            <a:spLocks noGrp="1" noChangeArrowheads="1"/>
          </p:cNvSpPr>
          <p:nvPr>
            <p:ph type="title"/>
          </p:nvPr>
        </p:nvSpPr>
        <p:spPr/>
        <p:txBody>
          <a:bodyPr/>
          <a:lstStyle/>
          <a:p>
            <a:r>
              <a:rPr lang="en-GB" altLang="en-US" sz="3600">
                <a:latin typeface="Verdana" panose="020B0604030504040204" pitchFamily="34" charset="0"/>
              </a:rPr>
              <a:t>Get it wrong and !!!</a:t>
            </a:r>
            <a:endParaRPr lang="en-US" altLang="en-US" sz="3600">
              <a:latin typeface="Verdana" panose="020B0604030504040204" pitchFamily="34" charset="0"/>
            </a:endParaRPr>
          </a:p>
        </p:txBody>
      </p:sp>
      <p:sp>
        <p:nvSpPr>
          <p:cNvPr id="39940" name="AutoShape 2" descr="data:image/jpeg;base64,/9j/4AAQSkZJRgABAQAAAQABAAD/2wCEAAkGBhQSEBQUEhQUFBQVFxQXFxQVFxcUFBUVFhQVFRQXFRQXHCYeFxwkGRQUHy8gJCcpLCwsFR4xNTAqNSYrLCkBCQoKDgwOFw8PGCwkHB0pKSkpKSwsLCkpLCwpKSkpKSksLSwpLCksKSkpLCwsLCwsLCkpKSwsLCkpKSwsLCwsKf/AABEIAKQBMgMBIgACEQEDEQH/xAAcAAACAwEBAQEAAAAAAAAAAAABAgADBQQGBwj/xAA/EAABBAADBAcECAUDBQAAAAABAAIDEQQSIQUxQVEGEzJhcYGRByJSoRQzQmJykrHRgqLB4fAVFiNTssLS8f/EABoBAAIDAQEAAAAAAAAAAAAAAAABAgMEBQb/xAAnEQACAgEEAwABBAMAAAAAAAAAAQIRAwQSITETQVEyFEJS4SJhkf/aAAwDAQACEQMRAD8A20aRpGl6I4wEUQEaQAFKTKUgAIo0igBUaRpGkAKiAjSsjjtJsANhJVkWDJWhDh6Cue4AKh5fSLlj+nAMGGp42AIvl71A7NuSt+x0vR1HENHiuaaRUPNFV59URgDmJJVqtWOCSleilgpRNSlJiFUpNSlIAUhBNSBCAAhSZAoARBOUCEAIgnpAhACIUnpCkAIgnpKQmMVBOQlQIFKI0ikMspEBNSLQgQAFF1xbLld2Y3HyoepXQ3o/NxaB4uH9FXLNjj3JFixzfSM0JqWx/teSu1HfeTX6LN2j0Lne5pbjTBWhETbvmS5x/oqJ6zFFcOyyOmm3yimlKWy/o3IH5mzB7SWHJIwdkNLXBsjKdZNOs3qORV0/R4HsOI7jqFGOtxvsk9LNdGCFE+1QMOWiVzW5yQ08Dl1PhQISxvDhbSCDxBBHkQtMcsJfiyiWKce0EBWwGikUU3yRR2yYrSlSXnmqU8ZVe1InubAd6v6yglyhK5J8jXAkjkiYoUrEVtgpSk1KUmISkaRpGkALSFJ1EAKgmpCkALSFJqUIQAhCFJ6QpMBKQITkIFACIUmQQAtJaTlAoGJSCcpaQAqKZBIZdSLXOA918jPwOLf7fJSkaSaUlTQJtco55ZcYPq8W490rQ7+ZlH5Llk2vtNvCGT8L6Po8D9Vp0iAs0tJifouWpyL2YMnTTHM+sw0tc2jOPVtq3ZfT6J8rfpMhhaLBaWODtd5BIrkNe9bSrxWGZK0tka17TvDgCPmqZaCLX+LLY6yS7RThOkLCSYJnsBOgFOjPImJ1tH8NHvXpcDtklozlpdxLbDT4AkkeFlfOcd0DAObCSGI/A63R+R7TfmuFm1cXhXBs8Tq4Pb7zD4OH6b1hyaWcDVDURmfT+kOzmYyIMLiyRpzxSt0fFIBo4d3AjiFw7M6POew/SWRxzih9IwrsglBIFujoAO56Ue7cvP7J6asfXvLfj2/ZPwNbmz3m1BJLcg947rVFtcF6+oOI2TNG4AVM2iSaEb9/5CaO73boq1uznmrBaPvCq8av1FqPmbio2ubIRvLXMscMu5wB5ruGLlZvHWtJ1reBQqt3G996BaceqyR4soyYIT5r/hkObRpELWfNC8hpIDvdFO911lgdV7ibNcNb5KqfY5HZN9x0O69DxW/Hq4S/LgxT00o9cnDmQLk0kJafeBCWlqVPlGd2uGLSNIgI0pERaUpNSiQC0pSalKTAWkKTUokAoCsdDogzetWKGwP6qE57SyENxkGNF8VC1tGAckJsGHBVeZFnhMLKkK0MZE0ClwkK+Mr5KpRoRBMgpERShSZLSYC0gU5SoAUoJilKAIojSiBltJgF2P2S8Vpv+SL9lODb+XFV+SP0lsl8ONGkzYidwKJiI3hTsjQiIRpFBEFKFtijqDwOoPiEaRpAzzm0+gmHlOaO4H/FH2Se9m70pYU2z8dg9a6+MfajskDmWbx/mq+g0iFnnghP0XQzSieN2P07a7Q3Y3j9167AdIWv3FZu2uisGJ1e3K+/rGe68jcQSN+nP+y83iuheKgObCydc34He7J5Hsu+XgsGTSSXRshqYvs+kOdHJ2mg6VfHj9oa8T6q/Z+Epw6uTMw9phcHaZS06DjeXl52vlmA6YyROyTtdG8b2uFEeq3toww4hrOvZlc5oex4JY/LwcHA2sbi48Gm0+j6TLhQbB9DqP8ANFn4nY43ttu/vHd+vyXgsLtLHYKzDKcZD/0p3Fz2j7j7v/Ny2Nl+2TDOOTExyYd242M7L8WjMPyqcMk4cxZCUIy/JGrNgnN3jTmNQqaXo9nbUw+JbmgljkH3HAnfeoGo81MRsZru48x/ngtuPW/zRknpf4s85SlLun2U9v3uGmh9FyFpW6GSM/xZlljlHtCUpSak4jU7IUUqKwsTNiHNKx0VNC0sO+guJ0dblbASq58othwzYjIpVYg6KtkqSSS1jS5NTfBkTvtUrRmwo3riczVb4STXBilFp8lVJSFa4JKUyAhQITkJSEAKQhSYhBMYhCBCdKUABRFRID35jHJDIOSrEqYyLiWzrUVugHABcG0MKHDktB71zzC1bCTTshKKao8/Lh8v7qotWriY+HBcM8Vbl0YTswzhRRSKNI0rCqgUiAjSIQIACICNKIA830j2LC6Vsr2tL3NLAT8TaMdcjvC8r0nwGJLnzRufLFE7q8wa22tYL1aNS0Zqzd2q9v0nxGWHjZ3Oq8pG7XgddPBaeDgDGNa1uWhuuzZ32RvN7yscsKnNmqOVwgj5Hs3po9mj/eHMfstabHYfFt94Nzd+h9d4Wx0r9nLJ7kw2WOXeWbo3nu+B3y8N6+X4iB8MhZI1zHtNEHRwKyZMLgzTDKpI2sTsV0b80Ly13DXK7+F43rW2X7UdoYU5XydaB9icWfzinepKwdk4+SSRkNtdncGjOcosmhbju14q/FvLS5hAfkJa6J5vKQaIa8ajUf8A1V8PssPpeyPbjA+hiYXxm7LmVI3+jh6FewwXSDA4wf8ADPE8/DeV98PdNOHovzscNE/sO6t3wSbvJ409VzT4VzD7zSOR4eRS210wv6fpefY9dn/NaHra4ZcM5vBfC9l9N8bhq6rEygD7Lj1jfyvsDyXq9ne22dtDEQRSjSyy43ceBzN48AFfDPkj3yUywwl1wfQlAV53Ce1XASj3xLA77zc7fzMJPyWxhdtYab6nERP7s4Dvymj8lshqIS74M0sEo9cnXmR62kHMSUr6TKbaH+kFWwy2uYhM0qMoonGTO2R2izXFdYltcz2pY1Q5uyopSrGtvQei0oNkaW/f8IO7z5oyZY41ciMMcpvgyCEF3S7NNW2/Bwo/3XG5laHRShljP8WE8codoQpSE9JSFMgLSBCYoUmMCilKJAen+kap24sLI6/VASrlbDp2a0mKUY8lZ8UllaWGYnVC7IcKCKvzVA2M516+C1WQq6NtbkLK10ReNPs8rLg3N0cCCqiV67G4TrGry+LwxY6j6rZizb++zLkx7OihMoiFeUkUARRpAjwfTzpgYJhhwxtVG8vdelk7h3Vv5hez2djOuhZJVZ2h1b6vfrx1VkmCjc4OdGxzmggOLWucAd4BIsDX5q+u5VxTUm2+ybaaSoWlj9JuicWNjp/uyAe5KB7ze4j7Te70pbSKlJKSpkU2uUfn7bOxpcJMYpm04agjVr28HMPEfpxXDmN3x5r770g6PxYyExyjvY8dqN3Np/UcV8Q27sOTCTuilFEatcOy9vBzTy/Q6Ln5MWx/6N2PJu49nH15Pa1VsWOczsu0+E6t9DoucKE8OKpLTr+kRv7TTGebdW+bTu8kXYI1bCHjm3U+bd4XEK4qMcQbBIPMIAchKukY6/rGh/fud6jf5oGFruw7+F2h8juKYF2D27iIfqppWdzXuA9Lpeh2d7SsUwHrJGvrcHsBJ820V4uSU3WVbGydhyPw756GVr8hPFpLbbm+6TpfA1zS3beg2p9o93sv2mvk7WGLt5PVkjQb6a4G9FsYfp9h3aESMPe2/wDtJPyXkNixCXCmbDksxWGdbmg9ofZcO8bu+u9ew2NhcJtfD53MbFiW6SBlA5h9sN4tP7i9Efq5xF+nizRg6R4Z/Znjvk45D6OpauEwzpex7w5jVvqF8z6QdA5sOC5pzxjjvod4Oo+a8r9IkiNtLmEcWOLf0pXrVtriip6ZJ8n3+eVkJMUT43YstJYyR2W/Qac63muS8Z/ujaGDefpcZkYSdXCh/BK3Ty1XzN225c2cyOc67zOOZ1jccx1vzWlifafi3NGoDxo6RtjrW8pY3XG89+W+8rDOE5yuTOljyYscdqjf3+mfWsF05wswFvMbvhkFfzDT5q7Gua51tIcCBRBBB8wvkuA6VYWcZcUz6PJwmgZ7h7pIAaHiyvBeu6H46ENfG2eJ/vAtp2UuBFaNfTgdN1K/SuUctMp1UcUsTlB8/D0lJSFY4JSuycYQhKQnpAhAACCYBBADul1TNkXPSeLesNG+zXweHJW3Dh6AWNg8aRotTB4jMs87LEddK6PclbqrWMVLZIbKQFm7QwfWDkQtZjeardDqU4T2uxSjao8nJgiDzVDm0vWuhHJZs2zgTZG9boai+zJLB8MQIronwha6hraocyjS1KSfRnaa7JaiiKYgKFFSkgIsPpj0aZjMM5pH/KwOdE4bw4Ds/hdVEeB4LdpEJSSapjTado/NbgeGnipHATepscN2i3Omuy/o+OnYBTS7O38Mnvj0sjyWJFIQ6zyIPeOH9FypKnR0ou1YskZIcW7gAeHMD9SqoWuO8+S2W7NH0Zz8wuoz+Zzj5H3SrIIo3CmkHu4+iinYzKypStGfZ9blySQkKQUU5l9R9lksRws8cpYA89lxAztDCH1e81VjvC+WNicdQNOZ0HqdFa7aJMTYyBTXOdfE5g0UeGmX+YqE1uVDi6dnVhtrOhc4wnIHWCNHBzTwcHWDouaLaLmPDmOc1wNhzCWkeBG5UsNolhUqFZ7LZ3tRnymLFNGIicMri45Zcp309u/z9Vp4bB4DEsqCRzXG6ZIbc2693vHeF84pDMRqL8lDZXXBLd9PU7b6PPhJzCt9HgfAryLMT5Lai6X4hsbonHrGEFuWUZsulWCdQQsBNWJ0dQlad/y/ZWMHLULjpfYPZxhBJg2PkghLWl7Gy9WwvtpBpzqs9o7+SnFXJL6RfTfw8RsfaeMbQw75/wAIzPb+U2F7DZm3dqbn4bOObmGM+oIHyXuhoKGg5DclK6EcLj+5mKWVP9pm7Pxcz/rYOq7+sa/5DVdpCcoUtCVFTFtRFRAHf/phVZwJC3gVXMbXKWRnT2mQyIrU2eSCjHAFbGAEOVglRoMeVcyVckUqsdKqaJHc11ouXFHiV0tl0UaAQvG5LIdEsw4hUNlPFTSER2EDtVxYzAcVoDEBJNqNFbGckyuUE0efa3U9ysfFpojJGQ4o56W6/hir6c6lJ3NSqyyFECilIoEfPPazsAvYzFMF5Bkkr4btjvAEkHxC+XGJx7LSfLd4r9JvjDgQQCCCCCLBB0II4il836S+yPOS7CPDQbPUyEgD8D9dO4+qyZsTbuJpxZUlTPmbcWQ1zDuJG7uvT5/JUsAuxvW3j+geMiIBw8p4W0dY08qLLC7Nm+zjHSH6gsB4yEMHoTfyWZQldUaN8fpjR7ReNCcw79/qr3Y5jhr7p5H9173Z3scGhxE/8MQ/83fshtT2LsNnDTkfdmFj87P/AFVnhn8I+aP0+TEIhxXqdpezfGwkXDmaSBnjOdup3mtWjxCt2b7NMZIbdE5jLIs5WuNDSmvINHTX5Kvxyvol5I/Tp6Kezt+MgEzZomguLS05nObVb6Gh1uuRC9ZgvZJE36zESO7mNDB6m1tdBejj8FherkLS9z3POU2BYa0C+OjfmvQ5ltx4Y0rXJklllfDPLO9meCqiyQmu1nN+OgpYeL9kTcx6qctG9udt13EtI9aX0S0FY8UH6ILJJez5ttDodjXCpo4cXQoPzAS0N1vdlcfMlebxfQ5zHAuw+IYBvaWGRnk5uvzX2xRVPTR9Fqzy9nyLYeEwMX1nWF9EOLjkNO0IAq2+IIOp1Xvtj7ewkcTYo2sjjG5o0363Z1J70/Sbo63EtsBvWgUCdz278jzyvceFroZseN8UTZoYrYwNDQM7WAfZY4i6VP6Z7uGWrUKuUdMeKjf2HjwJ/qmPes//AG1huEQb+Fz2/o5Xw4BrOyXgcs7yPQkrVBZI8NplE3jl0qOgpSEUtq8qGUUUQBp/6io3GWsMSKxuIWDxG7yG4MWgMWscYhOJkvGNzNhmNVhxix2SJzIpeIj5DWgxmq048QCvKCal0w40hQli+EozPTdauWYi1nM2glkxveq1Bom5I6XS0njxKyzibKsifauUPpU5/DScLXJNCrRMAlfOnG0yMqaKeq01SvYEXyqslXqzPKiUgoipkAKIqIES1FAogZFCogUCJaFqIJgAhLSekEAVlC1YQkKABaFqFBMYUCgSpaABSUhElBMBXNSkJygUALSiZRAGeSoGldDYVa2JV0W3RytarmhXdWj1aKDcRqcqNYnARRGyrKjStpENSoe4QBNlTAIgI2j3lYYr2FKGpqRQnIfOiCkCKKFYVAoComRCogVExBUUtRAEUUUSAiFqIUmBLQKKCAIUCoogAIIoFMBSlToFAFdJSraSlqAKygnISlMYqCJQQAaUQUSAYBMAoogA0ioogYwajSiiQggJqQUQAwCgUUSANJgFFEACk1KKIAiNaoKIAakKUUQAQFKUUSAhClIKJgQoKKIESkpRUQAFKUUTAFIFRRAyEJSFFEABClFEwFISkKKIAUhIQiogCAKKKIGf/9k=">
            <a:extLst>
              <a:ext uri="{FF2B5EF4-FFF2-40B4-BE49-F238E27FC236}">
                <a16:creationId xmlns:a16="http://schemas.microsoft.com/office/drawing/2014/main" id="{13E46EE4-280B-4865-B9FF-4ED5F3188DA3}"/>
              </a:ext>
            </a:extLst>
          </p:cNvPr>
          <p:cNvSpPr>
            <a:spLocks noChangeAspect="1" noChangeArrowheads="1"/>
          </p:cNvSpPr>
          <p:nvPr/>
        </p:nvSpPr>
        <p:spPr bwMode="auto">
          <a:xfrm>
            <a:off x="1700213" y="-1825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39941" name="AutoShape 4" descr="data:image/jpeg;base64,/9j/4AAQSkZJRgABAQAAAQABAAD/2wCEAAkGBhQSEBQUEhQUFBQVFxQXFxQVFxcUFBUVFhQVFRQXFRQXHCYeFxwkGRQUHy8gJCcpLCwsFR4xNTAqNSYrLCkBCQoKDgwOFw8PGCwkHB0pKSkpKSwsLCkpLCwpKSkpKSksLSwpLCksKSkpLCwsLCwsLCkpKSwsLCkpKSwsLCwsKf/AABEIAKQBMgMBIgACEQEDEQH/xAAcAAACAwEBAQEAAAAAAAAAAAABAgADBQQGBwj/xAA/EAABBAADBAcECAUDBQAAAAABAAIDEQQSIQUxQVEGEzJhcYGRByJSoRQzQmJykrHRgqLB4fAVFiNTssLS8f/EABoBAAIDAQEAAAAAAAAAAAAAAAABAgMEBQb/xAAnEQACAgEEAwABBAMAAAAAAAAAAQIRAwQSITETQVEyFEJS4SJhkf/aAAwDAQACEQMRAD8A20aRpGl6I4wEUQEaQAFKTKUgAIo0igBUaRpGkAKiAjSsjjtJsANhJVkWDJWhDh6Cue4AKh5fSLlj+nAMGGp42AIvl71A7NuSt+x0vR1HENHiuaaRUPNFV59URgDmJJVqtWOCSleilgpRNSlJiFUpNSlIAUhBNSBCAAhSZAoARBOUCEAIgnpAhACIUnpCkAIgnpKQmMVBOQlQIFKI0ikMspEBNSLQgQAFF1xbLld2Y3HyoepXQ3o/NxaB4uH9FXLNjj3JFixzfSM0JqWx/teSu1HfeTX6LN2j0Lne5pbjTBWhETbvmS5x/oqJ6zFFcOyyOmm3yimlKWy/o3IH5mzB7SWHJIwdkNLXBsjKdZNOs3qORV0/R4HsOI7jqFGOtxvsk9LNdGCFE+1QMOWiVzW5yQ08Dl1PhQISxvDhbSCDxBBHkQtMcsJfiyiWKce0EBWwGikUU3yRR2yYrSlSXnmqU8ZVe1InubAd6v6yglyhK5J8jXAkjkiYoUrEVtgpSk1KUmISkaRpGkALSFJ1EAKgmpCkALSFJqUIQAhCFJ6QpMBKQITkIFACIUmQQAtJaTlAoGJSCcpaQAqKZBIZdSLXOA918jPwOLf7fJSkaSaUlTQJtco55ZcYPq8W490rQ7+ZlH5Llk2vtNvCGT8L6Po8D9Vp0iAs0tJifouWpyL2YMnTTHM+sw0tc2jOPVtq3ZfT6J8rfpMhhaLBaWODtd5BIrkNe9bSrxWGZK0tka17TvDgCPmqZaCLX+LLY6yS7RThOkLCSYJnsBOgFOjPImJ1tH8NHvXpcDtklozlpdxLbDT4AkkeFlfOcd0DAObCSGI/A63R+R7TfmuFm1cXhXBs8Tq4Pb7zD4OH6b1hyaWcDVDURmfT+kOzmYyIMLiyRpzxSt0fFIBo4d3AjiFw7M6POew/SWRxzih9IwrsglBIFujoAO56Ue7cvP7J6asfXvLfj2/ZPwNbmz3m1BJLcg947rVFtcF6+oOI2TNG4AVM2iSaEb9/5CaO73boq1uznmrBaPvCq8av1FqPmbio2ubIRvLXMscMu5wB5ruGLlZvHWtJ1reBQqt3G996BaceqyR4soyYIT5r/hkObRpELWfNC8hpIDvdFO911lgdV7ibNcNb5KqfY5HZN9x0O69DxW/Hq4S/LgxT00o9cnDmQLk0kJafeBCWlqVPlGd2uGLSNIgI0pERaUpNSiQC0pSalKTAWkKTUokAoCsdDogzetWKGwP6qE57SyENxkGNF8VC1tGAckJsGHBVeZFnhMLKkK0MZE0ClwkK+Mr5KpRoRBMgpERShSZLSYC0gU5SoAUoJilKAIojSiBltJgF2P2S8Vpv+SL9lODb+XFV+SP0lsl8ONGkzYidwKJiI3hTsjQiIRpFBEFKFtijqDwOoPiEaRpAzzm0+gmHlOaO4H/FH2Se9m70pYU2z8dg9a6+MfajskDmWbx/mq+g0iFnnghP0XQzSieN2P07a7Q3Y3j9167AdIWv3FZu2uisGJ1e3K+/rGe68jcQSN+nP+y83iuheKgObCydc34He7J5Hsu+XgsGTSSXRshqYvs+kOdHJ2mg6VfHj9oa8T6q/Z+Epw6uTMw9phcHaZS06DjeXl52vlmA6YyROyTtdG8b2uFEeq3toww4hrOvZlc5oex4JY/LwcHA2sbi48Gm0+j6TLhQbB9DqP8ANFn4nY43ttu/vHd+vyXgsLtLHYKzDKcZD/0p3Fz2j7j7v/Ny2Nl+2TDOOTExyYd242M7L8WjMPyqcMk4cxZCUIy/JGrNgnN3jTmNQqaXo9nbUw+JbmgljkH3HAnfeoGo81MRsZru48x/ngtuPW/zRknpf4s85SlLun2U9v3uGmh9FyFpW6GSM/xZlljlHtCUpSak4jU7IUUqKwsTNiHNKx0VNC0sO+guJ0dblbASq58othwzYjIpVYg6KtkqSSS1jS5NTfBkTvtUrRmwo3riczVb4STXBilFp8lVJSFa4JKUyAhQITkJSEAKQhSYhBMYhCBCdKUABRFRID35jHJDIOSrEqYyLiWzrUVugHABcG0MKHDktB71zzC1bCTTshKKao8/Lh8v7qotWriY+HBcM8Vbl0YTswzhRRSKNI0rCqgUiAjSIQIACICNKIA830j2LC6Vsr2tL3NLAT8TaMdcjvC8r0nwGJLnzRufLFE7q8wa22tYL1aNS0Zqzd2q9v0nxGWHjZ3Oq8pG7XgddPBaeDgDGNa1uWhuuzZ32RvN7yscsKnNmqOVwgj5Hs3po9mj/eHMfstabHYfFt94Nzd+h9d4Wx0r9nLJ7kw2WOXeWbo3nu+B3y8N6+X4iB8MhZI1zHtNEHRwKyZMLgzTDKpI2sTsV0b80Ly13DXK7+F43rW2X7UdoYU5XydaB9icWfzinepKwdk4+SSRkNtdncGjOcosmhbju14q/FvLS5hAfkJa6J5vKQaIa8ajUf8A1V8PssPpeyPbjA+hiYXxm7LmVI3+jh6FewwXSDA4wf8ADPE8/DeV98PdNOHovzscNE/sO6t3wSbvJ409VzT4VzD7zSOR4eRS210wv6fpefY9dn/NaHra4ZcM5vBfC9l9N8bhq6rEygD7Lj1jfyvsDyXq9ne22dtDEQRSjSyy43ceBzN48AFfDPkj3yUywwl1wfQlAV53Ce1XASj3xLA77zc7fzMJPyWxhdtYab6nERP7s4Dvymj8lshqIS74M0sEo9cnXmR62kHMSUr6TKbaH+kFWwy2uYhM0qMoonGTO2R2izXFdYltcz2pY1Q5uyopSrGtvQei0oNkaW/f8IO7z5oyZY41ciMMcpvgyCEF3S7NNW2/Bwo/3XG5laHRShljP8WE8codoQpSE9JSFMgLSBCYoUmMCilKJAen+kap24sLI6/VASrlbDp2a0mKUY8lZ8UllaWGYnVC7IcKCKvzVA2M516+C1WQq6NtbkLK10ReNPs8rLg3N0cCCqiV67G4TrGry+LwxY6j6rZizb++zLkx7OihMoiFeUkUARRpAjwfTzpgYJhhwxtVG8vdelk7h3Vv5hez2djOuhZJVZ2h1b6vfrx1VkmCjc4OdGxzmggOLWucAd4BIsDX5q+u5VxTUm2+ybaaSoWlj9JuicWNjp/uyAe5KB7ze4j7Te70pbSKlJKSpkU2uUfn7bOxpcJMYpm04agjVr28HMPEfpxXDmN3x5r770g6PxYyExyjvY8dqN3Np/UcV8Q27sOTCTuilFEatcOy9vBzTy/Q6Ln5MWx/6N2PJu49nH15Pa1VsWOczsu0+E6t9DoucKE8OKpLTr+kRv7TTGebdW+bTu8kXYI1bCHjm3U+bd4XEK4qMcQbBIPMIAchKukY6/rGh/fud6jf5oGFruw7+F2h8juKYF2D27iIfqppWdzXuA9Lpeh2d7SsUwHrJGvrcHsBJ820V4uSU3WVbGydhyPw756GVr8hPFpLbbm+6TpfA1zS3beg2p9o93sv2mvk7WGLt5PVkjQb6a4G9FsYfp9h3aESMPe2/wDtJPyXkNixCXCmbDksxWGdbmg9ofZcO8bu+u9ew2NhcJtfD53MbFiW6SBlA5h9sN4tP7i9Efq5xF+nizRg6R4Z/Znjvk45D6OpauEwzpex7w5jVvqF8z6QdA5sOC5pzxjjvod4Oo+a8r9IkiNtLmEcWOLf0pXrVtriip6ZJ8n3+eVkJMUT43YstJYyR2W/Qac63muS8Z/ujaGDefpcZkYSdXCh/BK3Ty1XzN225c2cyOc67zOOZ1jccx1vzWlifafi3NGoDxo6RtjrW8pY3XG89+W+8rDOE5yuTOljyYscdqjf3+mfWsF05wswFvMbvhkFfzDT5q7Gua51tIcCBRBBB8wvkuA6VYWcZcUz6PJwmgZ7h7pIAaHiyvBeu6H46ENfG2eJ/vAtp2UuBFaNfTgdN1K/SuUctMp1UcUsTlB8/D0lJSFY4JSuycYQhKQnpAhAACCYBBADul1TNkXPSeLesNG+zXweHJW3Dh6AWNg8aRotTB4jMs87LEddK6PclbqrWMVLZIbKQFm7QwfWDkQtZjeardDqU4T2uxSjao8nJgiDzVDm0vWuhHJZs2zgTZG9boai+zJLB8MQIronwha6hraocyjS1KSfRnaa7JaiiKYgKFFSkgIsPpj0aZjMM5pH/KwOdE4bw4Ds/hdVEeB4LdpEJSSapjTado/NbgeGnipHATepscN2i3Omuy/o+OnYBTS7O38Mnvj0sjyWJFIQ6zyIPeOH9FypKnR0ou1YskZIcW7gAeHMD9SqoWuO8+S2W7NH0Zz8wuoz+Zzj5H3SrIIo3CmkHu4+iinYzKypStGfZ9blySQkKQUU5l9R9lksRws8cpYA89lxAztDCH1e81VjvC+WNicdQNOZ0HqdFa7aJMTYyBTXOdfE5g0UeGmX+YqE1uVDi6dnVhtrOhc4wnIHWCNHBzTwcHWDouaLaLmPDmOc1wNhzCWkeBG5UsNolhUqFZ7LZ3tRnymLFNGIicMri45Zcp309u/z9Vp4bB4DEsqCRzXG6ZIbc2693vHeF84pDMRqL8lDZXXBLd9PU7b6PPhJzCt9HgfAryLMT5Lai6X4hsbonHrGEFuWUZsulWCdQQsBNWJ0dQlad/y/ZWMHLULjpfYPZxhBJg2PkghLWl7Gy9WwvtpBpzqs9o7+SnFXJL6RfTfw8RsfaeMbQw75/wAIzPb+U2F7DZm3dqbn4bOObmGM+oIHyXuhoKGg5DclK6EcLj+5mKWVP9pm7Pxcz/rYOq7+sa/5DVdpCcoUtCVFTFtRFRAHf/phVZwJC3gVXMbXKWRnT2mQyIrU2eSCjHAFbGAEOVglRoMeVcyVckUqsdKqaJHc11ouXFHiV0tl0UaAQvG5LIdEsw4hUNlPFTSER2EDtVxYzAcVoDEBJNqNFbGckyuUE0efa3U9ysfFpojJGQ4o56W6/hir6c6lJ3NSqyyFECilIoEfPPazsAvYzFMF5Bkkr4btjvAEkHxC+XGJx7LSfLd4r9JvjDgQQCCCCCLBB0II4il836S+yPOS7CPDQbPUyEgD8D9dO4+qyZsTbuJpxZUlTPmbcWQ1zDuJG7uvT5/JUsAuxvW3j+geMiIBw8p4W0dY08qLLC7Nm+zjHSH6gsB4yEMHoTfyWZQldUaN8fpjR7ReNCcw79/qr3Y5jhr7p5H9173Z3scGhxE/8MQ/83fshtT2LsNnDTkfdmFj87P/AFVnhn8I+aP0+TEIhxXqdpezfGwkXDmaSBnjOdup3mtWjxCt2b7NMZIbdE5jLIs5WuNDSmvINHTX5Kvxyvol5I/Tp6Kezt+MgEzZomguLS05nObVb6Gh1uuRC9ZgvZJE36zESO7mNDB6m1tdBejj8FherkLS9z3POU2BYa0C+OjfmvQ5ltx4Y0rXJklllfDPLO9meCqiyQmu1nN+OgpYeL9kTcx6qctG9udt13EtI9aX0S0FY8UH6ILJJez5ttDodjXCpo4cXQoPzAS0N1vdlcfMlebxfQ5zHAuw+IYBvaWGRnk5uvzX2xRVPTR9Fqzy9nyLYeEwMX1nWF9EOLjkNO0IAq2+IIOp1Xvtj7ewkcTYo2sjjG5o0363Z1J70/Sbo63EtsBvWgUCdz278jzyvceFroZseN8UTZoYrYwNDQM7WAfZY4i6VP6Z7uGWrUKuUdMeKjf2HjwJ/qmPes//AG1huEQb+Fz2/o5Xw4BrOyXgcs7yPQkrVBZI8NplE3jl0qOgpSEUtq8qGUUUQBp/6io3GWsMSKxuIWDxG7yG4MWgMWscYhOJkvGNzNhmNVhxix2SJzIpeIj5DWgxmq048QCvKCal0w40hQli+EozPTdauWYi1nM2glkxveq1Bom5I6XS0njxKyzibKsifauUPpU5/DScLXJNCrRMAlfOnG0yMqaKeq01SvYEXyqslXqzPKiUgoipkAKIqIES1FAogZFCogUCJaFqIJgAhLSekEAVlC1YQkKABaFqFBMYUCgSpaABSUhElBMBXNSkJygUALSiZRAGeSoGldDYVa2JV0W3RytarmhXdWj1aKDcRqcqNYnARRGyrKjStpENSoe4QBNlTAIgI2j3lYYr2FKGpqRQnIfOiCkCKKFYVAoComRCogVExBUUtRAEUUUSAiFqIUmBLQKKCAIUCoogAIIoFMBSlToFAFdJSraSlqAKygnISlMYqCJQQAaUQUSAYBMAoogA0ioogYwajSiiQggJqQUQAwCgUUSANJgFFEACk1KKIAiNaoKIAakKUUQAQFKUUSAhClIKJgQoKKIESkpRUQAFKUUTAFIFRRAyEJSFFEABClFEwFISkKKIAUhIQiogCAKKKIGf/9k=">
            <a:extLst>
              <a:ext uri="{FF2B5EF4-FFF2-40B4-BE49-F238E27FC236}">
                <a16:creationId xmlns:a16="http://schemas.microsoft.com/office/drawing/2014/main" id="{203EEFD4-6097-44B2-B117-9FE29E833D26}"/>
              </a:ext>
            </a:extLst>
          </p:cNvPr>
          <p:cNvSpPr>
            <a:spLocks noChangeAspect="1" noChangeArrowheads="1"/>
          </p:cNvSpPr>
          <p:nvPr/>
        </p:nvSpPr>
        <p:spPr bwMode="auto">
          <a:xfrm>
            <a:off x="1852613" y="-301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39942" name="AutoShape 6" descr="data:image/jpeg;base64,/9j/4AAQSkZJRgABAQAAAQABAAD/2wCEAAkGBhQSEBQUEhQUFBQVFxQXFxQVFxcUFBUVFhQVFRQXFRQXHCYeFxwkGRQUHy8gJCcpLCwsFR4xNTAqNSYrLCkBCQoKDgwOFw8PGCwkHB0pKSkpKSwsLCkpLCwpKSkpKSksLSwpLCksKSkpLCwsLCwsLCkpKSwsLCkpKSwsLCwsKf/AABEIAKQBMgMBIgACEQEDEQH/xAAcAAACAwEBAQEAAAAAAAAAAAABAgADBQQGBwj/xAA/EAABBAADBAcECAUDBQAAAAABAAIDEQQSIQUxQVEGEzJhcYGRByJSoRQzQmJykrHRgqLB4fAVFiNTssLS8f/EABoBAAIDAQEAAAAAAAAAAAAAAAABAgMEBQb/xAAnEQACAgEEAwABBAMAAAAAAAAAAQIRAwQSITETQVEyFEJS4SJhkf/aAAwDAQACEQMRAD8A20aRpGl6I4wEUQEaQAFKTKUgAIo0igBUaRpGkAKiAjSsjjtJsANhJVkWDJWhDh6Cue4AKh5fSLlj+nAMGGp42AIvl71A7NuSt+x0vR1HENHiuaaRUPNFV59URgDmJJVqtWOCSleilgpRNSlJiFUpNSlIAUhBNSBCAAhSZAoARBOUCEAIgnpAhACIUnpCkAIgnpKQmMVBOQlQIFKI0ikMspEBNSLQgQAFF1xbLld2Y3HyoepXQ3o/NxaB4uH9FXLNjj3JFixzfSM0JqWx/teSu1HfeTX6LN2j0Lne5pbjTBWhETbvmS5x/oqJ6zFFcOyyOmm3yimlKWy/o3IH5mzB7SWHJIwdkNLXBsjKdZNOs3qORV0/R4HsOI7jqFGOtxvsk9LNdGCFE+1QMOWiVzW5yQ08Dl1PhQISxvDhbSCDxBBHkQtMcsJfiyiWKce0EBWwGikUU3yRR2yYrSlSXnmqU8ZVe1InubAd6v6yglyhK5J8jXAkjkiYoUrEVtgpSk1KUmISkaRpGkALSFJ1EAKgmpCkALSFJqUIQAhCFJ6QpMBKQITkIFACIUmQQAtJaTlAoGJSCcpaQAqKZBIZdSLXOA918jPwOLf7fJSkaSaUlTQJtco55ZcYPq8W490rQ7+ZlH5Llk2vtNvCGT8L6Po8D9Vp0iAs0tJifouWpyL2YMnTTHM+sw0tc2jOPVtq3ZfT6J8rfpMhhaLBaWODtd5BIrkNe9bSrxWGZK0tka17TvDgCPmqZaCLX+LLY6yS7RThOkLCSYJnsBOgFOjPImJ1tH8NHvXpcDtklozlpdxLbDT4AkkeFlfOcd0DAObCSGI/A63R+R7TfmuFm1cXhXBs8Tq4Pb7zD4OH6b1hyaWcDVDURmfT+kOzmYyIMLiyRpzxSt0fFIBo4d3AjiFw7M6POew/SWRxzih9IwrsglBIFujoAO56Ue7cvP7J6asfXvLfj2/ZPwNbmz3m1BJLcg947rVFtcF6+oOI2TNG4AVM2iSaEb9/5CaO73boq1uznmrBaPvCq8av1FqPmbio2ubIRvLXMscMu5wB5ruGLlZvHWtJ1reBQqt3G996BaceqyR4soyYIT5r/hkObRpELWfNC8hpIDvdFO911lgdV7ibNcNb5KqfY5HZN9x0O69DxW/Hq4S/LgxT00o9cnDmQLk0kJafeBCWlqVPlGd2uGLSNIgI0pERaUpNSiQC0pSalKTAWkKTUokAoCsdDogzetWKGwP6qE57SyENxkGNF8VC1tGAckJsGHBVeZFnhMLKkK0MZE0ClwkK+Mr5KpRoRBMgpERShSZLSYC0gU5SoAUoJilKAIojSiBltJgF2P2S8Vpv+SL9lODb+XFV+SP0lsl8ONGkzYidwKJiI3hTsjQiIRpFBEFKFtijqDwOoPiEaRpAzzm0+gmHlOaO4H/FH2Se9m70pYU2z8dg9a6+MfajskDmWbx/mq+g0iFnnghP0XQzSieN2P07a7Q3Y3j9167AdIWv3FZu2uisGJ1e3K+/rGe68jcQSN+nP+y83iuheKgObCydc34He7J5Hsu+XgsGTSSXRshqYvs+kOdHJ2mg6VfHj9oa8T6q/Z+Epw6uTMw9phcHaZS06DjeXl52vlmA6YyROyTtdG8b2uFEeq3toww4hrOvZlc5oex4JY/LwcHA2sbi48Gm0+j6TLhQbB9DqP8ANFn4nY43ttu/vHd+vyXgsLtLHYKzDKcZD/0p3Fz2j7j7v/Ny2Nl+2TDOOTExyYd242M7L8WjMPyqcMk4cxZCUIy/JGrNgnN3jTmNQqaXo9nbUw+JbmgljkH3HAnfeoGo81MRsZru48x/ngtuPW/zRknpf4s85SlLun2U9v3uGmh9FyFpW6GSM/xZlljlHtCUpSak4jU7IUUqKwsTNiHNKx0VNC0sO+guJ0dblbASq58othwzYjIpVYg6KtkqSSS1jS5NTfBkTvtUrRmwo3riczVb4STXBilFp8lVJSFa4JKUyAhQITkJSEAKQhSYhBMYhCBCdKUABRFRID35jHJDIOSrEqYyLiWzrUVugHABcG0MKHDktB71zzC1bCTTshKKao8/Lh8v7qotWriY+HBcM8Vbl0YTswzhRRSKNI0rCqgUiAjSIQIACICNKIA830j2LC6Vsr2tL3NLAT8TaMdcjvC8r0nwGJLnzRufLFE7q8wa22tYL1aNS0Zqzd2q9v0nxGWHjZ3Oq8pG7XgddPBaeDgDGNa1uWhuuzZ32RvN7yscsKnNmqOVwgj5Hs3po9mj/eHMfstabHYfFt94Nzd+h9d4Wx0r9nLJ7kw2WOXeWbo3nu+B3y8N6+X4iB8MhZI1zHtNEHRwKyZMLgzTDKpI2sTsV0b80Ly13DXK7+F43rW2X7UdoYU5XydaB9icWfzinepKwdk4+SSRkNtdncGjOcosmhbju14q/FvLS5hAfkJa6J5vKQaIa8ajUf8A1V8PssPpeyPbjA+hiYXxm7LmVI3+jh6FewwXSDA4wf8ADPE8/DeV98PdNOHovzscNE/sO6t3wSbvJ409VzT4VzD7zSOR4eRS210wv6fpefY9dn/NaHra4ZcM5vBfC9l9N8bhq6rEygD7Lj1jfyvsDyXq9ne22dtDEQRSjSyy43ceBzN48AFfDPkj3yUywwl1wfQlAV53Ce1XASj3xLA77zc7fzMJPyWxhdtYab6nERP7s4Dvymj8lshqIS74M0sEo9cnXmR62kHMSUr6TKbaH+kFWwy2uYhM0qMoonGTO2R2izXFdYltcz2pY1Q5uyopSrGtvQei0oNkaW/f8IO7z5oyZY41ciMMcpvgyCEF3S7NNW2/Bwo/3XG5laHRShljP8WE8codoQpSE9JSFMgLSBCYoUmMCilKJAen+kap24sLI6/VASrlbDp2a0mKUY8lZ8UllaWGYnVC7IcKCKvzVA2M516+C1WQq6NtbkLK10ReNPs8rLg3N0cCCqiV67G4TrGry+LwxY6j6rZizb++zLkx7OihMoiFeUkUARRpAjwfTzpgYJhhwxtVG8vdelk7h3Vv5hez2djOuhZJVZ2h1b6vfrx1VkmCjc4OdGxzmggOLWucAd4BIsDX5q+u5VxTUm2+ybaaSoWlj9JuicWNjp/uyAe5KB7ze4j7Te70pbSKlJKSpkU2uUfn7bOxpcJMYpm04agjVr28HMPEfpxXDmN3x5r770g6PxYyExyjvY8dqN3Np/UcV8Q27sOTCTuilFEatcOy9vBzTy/Q6Ln5MWx/6N2PJu49nH15Pa1VsWOczsu0+E6t9DoucKE8OKpLTr+kRv7TTGebdW+bTu8kXYI1bCHjm3U+bd4XEK4qMcQbBIPMIAchKukY6/rGh/fud6jf5oGFruw7+F2h8juKYF2D27iIfqppWdzXuA9Lpeh2d7SsUwHrJGvrcHsBJ820V4uSU3WVbGydhyPw756GVr8hPFpLbbm+6TpfA1zS3beg2p9o93sv2mvk7WGLt5PVkjQb6a4G9FsYfp9h3aESMPe2/wDtJPyXkNixCXCmbDksxWGdbmg9ofZcO8bu+u9ew2NhcJtfD53MbFiW6SBlA5h9sN4tP7i9Efq5xF+nizRg6R4Z/Znjvk45D6OpauEwzpex7w5jVvqF8z6QdA5sOC5pzxjjvod4Oo+a8r9IkiNtLmEcWOLf0pXrVtriip6ZJ8n3+eVkJMUT43YstJYyR2W/Qac63muS8Z/ujaGDefpcZkYSdXCh/BK3Ty1XzN225c2cyOc67zOOZ1jccx1vzWlifafi3NGoDxo6RtjrW8pY3XG89+W+8rDOE5yuTOljyYscdqjf3+mfWsF05wswFvMbvhkFfzDT5q7Gua51tIcCBRBBB8wvkuA6VYWcZcUz6PJwmgZ7h7pIAaHiyvBeu6H46ENfG2eJ/vAtp2UuBFaNfTgdN1K/SuUctMp1UcUsTlB8/D0lJSFY4JSuycYQhKQnpAhAACCYBBADul1TNkXPSeLesNG+zXweHJW3Dh6AWNg8aRotTB4jMs87LEddK6PclbqrWMVLZIbKQFm7QwfWDkQtZjeardDqU4T2uxSjao8nJgiDzVDm0vWuhHJZs2zgTZG9boai+zJLB8MQIronwha6hraocyjS1KSfRnaa7JaiiKYgKFFSkgIsPpj0aZjMM5pH/KwOdE4bw4Ds/hdVEeB4LdpEJSSapjTado/NbgeGnipHATepscN2i3Omuy/o+OnYBTS7O38Mnvj0sjyWJFIQ6zyIPeOH9FypKnR0ou1YskZIcW7gAeHMD9SqoWuO8+S2W7NH0Zz8wuoz+Zzj5H3SrIIo3CmkHu4+iinYzKypStGfZ9blySQkKQUU5l9R9lksRws8cpYA89lxAztDCH1e81VjvC+WNicdQNOZ0HqdFa7aJMTYyBTXOdfE5g0UeGmX+YqE1uVDi6dnVhtrOhc4wnIHWCNHBzTwcHWDouaLaLmPDmOc1wNhzCWkeBG5UsNolhUqFZ7LZ3tRnymLFNGIicMri45Zcp309u/z9Vp4bB4DEsqCRzXG6ZIbc2693vHeF84pDMRqL8lDZXXBLd9PU7b6PPhJzCt9HgfAryLMT5Lai6X4hsbonHrGEFuWUZsulWCdQQsBNWJ0dQlad/y/ZWMHLULjpfYPZxhBJg2PkghLWl7Gy9WwvtpBpzqs9o7+SnFXJL6RfTfw8RsfaeMbQw75/wAIzPb+U2F7DZm3dqbn4bOObmGM+oIHyXuhoKGg5DclK6EcLj+5mKWVP9pm7Pxcz/rYOq7+sa/5DVdpCcoUtCVFTFtRFRAHf/phVZwJC3gVXMbXKWRnT2mQyIrU2eSCjHAFbGAEOVglRoMeVcyVckUqsdKqaJHc11ouXFHiV0tl0UaAQvG5LIdEsw4hUNlPFTSER2EDtVxYzAcVoDEBJNqNFbGckyuUE0efa3U9ysfFpojJGQ4o56W6/hir6c6lJ3NSqyyFECilIoEfPPazsAvYzFMF5Bkkr4btjvAEkHxC+XGJx7LSfLd4r9JvjDgQQCCCCCLBB0II4il836S+yPOS7CPDQbPUyEgD8D9dO4+qyZsTbuJpxZUlTPmbcWQ1zDuJG7uvT5/JUsAuxvW3j+geMiIBw8p4W0dY08qLLC7Nm+zjHSH6gsB4yEMHoTfyWZQldUaN8fpjR7ReNCcw79/qr3Y5jhr7p5H9173Z3scGhxE/8MQ/83fshtT2LsNnDTkfdmFj87P/AFVnhn8I+aP0+TEIhxXqdpezfGwkXDmaSBnjOdup3mtWjxCt2b7NMZIbdE5jLIs5WuNDSmvINHTX5Kvxyvol5I/Tp6Kezt+MgEzZomguLS05nObVb6Gh1uuRC9ZgvZJE36zESO7mNDB6m1tdBejj8FherkLS9z3POU2BYa0C+OjfmvQ5ltx4Y0rXJklllfDPLO9meCqiyQmu1nN+OgpYeL9kTcx6qctG9udt13EtI9aX0S0FY8UH6ILJJez5ttDodjXCpo4cXQoPzAS0N1vdlcfMlebxfQ5zHAuw+IYBvaWGRnk5uvzX2xRVPTR9Fqzy9nyLYeEwMX1nWF9EOLjkNO0IAq2+IIOp1Xvtj7ewkcTYo2sjjG5o0363Z1J70/Sbo63EtsBvWgUCdz278jzyvceFroZseN8UTZoYrYwNDQM7WAfZY4i6VP6Z7uGWrUKuUdMeKjf2HjwJ/qmPes//AG1huEQb+Fz2/o5Xw4BrOyXgcs7yPQkrVBZI8NplE3jl0qOgpSEUtq8qGUUUQBp/6io3GWsMSKxuIWDxG7yG4MWgMWscYhOJkvGNzNhmNVhxix2SJzIpeIj5DWgxmq048QCvKCal0w40hQli+EozPTdauWYi1nM2glkxveq1Bom5I6XS0njxKyzibKsifauUPpU5/DScLXJNCrRMAlfOnG0yMqaKeq01SvYEXyqslXqzPKiUgoipkAKIqIES1FAogZFCogUCJaFqIJgAhLSekEAVlC1YQkKABaFqFBMYUCgSpaABSUhElBMBXNSkJygUALSiZRAGeSoGldDYVa2JV0W3RytarmhXdWj1aKDcRqcqNYnARRGyrKjStpENSoe4QBNlTAIgI2j3lYYr2FKGpqRQnIfOiCkCKKFYVAoComRCogVExBUUtRAEUUUSAiFqIUmBLQKKCAIUCoogAIIoFMBSlToFAFdJSraSlqAKygnISlMYqCJQQAaUQUSAYBMAoogA0ioogYwajSiiQggJqQUQAwCgUUSANJgFFEACk1KKIAiNaoKIAakKUUQAQFKUUSAhClIKJgQoKKIESkpRUQAFKUUTAFIFRRAyEJSFFEABClFEwFISkKKIAUhIQiogCAKKKIGf/9k=">
            <a:extLst>
              <a:ext uri="{FF2B5EF4-FFF2-40B4-BE49-F238E27FC236}">
                <a16:creationId xmlns:a16="http://schemas.microsoft.com/office/drawing/2014/main" id="{F15AD2F1-6B62-4522-85A1-E8C770DA2E7B}"/>
              </a:ext>
            </a:extLst>
          </p:cNvPr>
          <p:cNvSpPr>
            <a:spLocks noChangeAspect="1" noChangeArrowheads="1"/>
          </p:cNvSpPr>
          <p:nvPr/>
        </p:nvSpPr>
        <p:spPr bwMode="auto">
          <a:xfrm>
            <a:off x="2005013" y="1222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39943" name="AutoShape 8" descr="data:image/jpeg;base64,/9j/4AAQSkZJRgABAQAAAQABAAD/2wCEAAkGBhQSEBQUEhQUFBQVFxQXFxQVFxcUFBUVFhQVFRQXFRQXHCYeFxwkGRQUHy8gJCcpLCwsFR4xNTAqNSYrLCkBCQoKDgwOFw8PGCwkHB0pKSkpKSwsLCkpLCwpKSkpKSksLSwpLCksKSkpLCwsLCwsLCkpKSwsLCkpKSwsLCwsKf/AABEIAKQBMgMBIgACEQEDEQH/xAAcAAACAwEBAQEAAAAAAAAAAAABAgADBQQGBwj/xAA/EAABBAADBAcECAUDBQAAAAABAAIDEQQSIQUxQVEGEzJhcYGRByJSoRQzQmJykrHRgqLB4fAVFiNTssLS8f/EABoBAAIDAQEAAAAAAAAAAAAAAAABAgMEBQb/xAAnEQACAgEEAwABBAMAAAAAAAAAAQIRAwQSITETQVEyFEJS4SJhkf/aAAwDAQACEQMRAD8A20aRpGl6I4wEUQEaQAFKTKUgAIo0igBUaRpGkAKiAjSsjjtJsANhJVkWDJWhDh6Cue4AKh5fSLlj+nAMGGp42AIvl71A7NuSt+x0vR1HENHiuaaRUPNFV59URgDmJJVqtWOCSleilgpRNSlJiFUpNSlIAUhBNSBCAAhSZAoARBOUCEAIgnpAhACIUnpCkAIgnpKQmMVBOQlQIFKI0ikMspEBNSLQgQAFF1xbLld2Y3HyoepXQ3o/NxaB4uH9FXLNjj3JFixzfSM0JqWx/teSu1HfeTX6LN2j0Lne5pbjTBWhETbvmS5x/oqJ6zFFcOyyOmm3yimlKWy/o3IH5mzB7SWHJIwdkNLXBsjKdZNOs3qORV0/R4HsOI7jqFGOtxvsk9LNdGCFE+1QMOWiVzW5yQ08Dl1PhQISxvDhbSCDxBBHkQtMcsJfiyiWKce0EBWwGikUU3yRR2yYrSlSXnmqU8ZVe1InubAd6v6yglyhK5J8jXAkjkiYoUrEVtgpSk1KUmISkaRpGkALSFJ1EAKgmpCkALSFJqUIQAhCFJ6QpMBKQITkIFACIUmQQAtJaTlAoGJSCcpaQAqKZBIZdSLXOA918jPwOLf7fJSkaSaUlTQJtco55ZcYPq8W490rQ7+ZlH5Llk2vtNvCGT8L6Po8D9Vp0iAs0tJifouWpyL2YMnTTHM+sw0tc2jOPVtq3ZfT6J8rfpMhhaLBaWODtd5BIrkNe9bSrxWGZK0tka17TvDgCPmqZaCLX+LLY6yS7RThOkLCSYJnsBOgFOjPImJ1tH8NHvXpcDtklozlpdxLbDT4AkkeFlfOcd0DAObCSGI/A63R+R7TfmuFm1cXhXBs8Tq4Pb7zD4OH6b1hyaWcDVDURmfT+kOzmYyIMLiyRpzxSt0fFIBo4d3AjiFw7M6POew/SWRxzih9IwrsglBIFujoAO56Ue7cvP7J6asfXvLfj2/ZPwNbmz3m1BJLcg947rVFtcF6+oOI2TNG4AVM2iSaEb9/5CaO73boq1uznmrBaPvCq8av1FqPmbio2ubIRvLXMscMu5wB5ruGLlZvHWtJ1reBQqt3G996BaceqyR4soyYIT5r/hkObRpELWfNC8hpIDvdFO911lgdV7ibNcNb5KqfY5HZN9x0O69DxW/Hq4S/LgxT00o9cnDmQLk0kJafeBCWlqVPlGd2uGLSNIgI0pERaUpNSiQC0pSalKTAWkKTUokAoCsdDogzetWKGwP6qE57SyENxkGNF8VC1tGAckJsGHBVeZFnhMLKkK0MZE0ClwkK+Mr5KpRoRBMgpERShSZLSYC0gU5SoAUoJilKAIojSiBltJgF2P2S8Vpv+SL9lODb+XFV+SP0lsl8ONGkzYidwKJiI3hTsjQiIRpFBEFKFtijqDwOoPiEaRpAzzm0+gmHlOaO4H/FH2Se9m70pYU2z8dg9a6+MfajskDmWbx/mq+g0iFnnghP0XQzSieN2P07a7Q3Y3j9167AdIWv3FZu2uisGJ1e3K+/rGe68jcQSN+nP+y83iuheKgObCydc34He7J5Hsu+XgsGTSSXRshqYvs+kOdHJ2mg6VfHj9oa8T6q/Z+Epw6uTMw9phcHaZS06DjeXl52vlmA6YyROyTtdG8b2uFEeq3toww4hrOvZlc5oex4JY/LwcHA2sbi48Gm0+j6TLhQbB9DqP8ANFn4nY43ttu/vHd+vyXgsLtLHYKzDKcZD/0p3Fz2j7j7v/Ny2Nl+2TDOOTExyYd242M7L8WjMPyqcMk4cxZCUIy/JGrNgnN3jTmNQqaXo9nbUw+JbmgljkH3HAnfeoGo81MRsZru48x/ngtuPW/zRknpf4s85SlLun2U9v3uGmh9FyFpW6GSM/xZlljlHtCUpSak4jU7IUUqKwsTNiHNKx0VNC0sO+guJ0dblbASq58othwzYjIpVYg6KtkqSSS1jS5NTfBkTvtUrRmwo3riczVb4STXBilFp8lVJSFa4JKUyAhQITkJSEAKQhSYhBMYhCBCdKUABRFRID35jHJDIOSrEqYyLiWzrUVugHABcG0MKHDktB71zzC1bCTTshKKao8/Lh8v7qotWriY+HBcM8Vbl0YTswzhRRSKNI0rCqgUiAjSIQIACICNKIA830j2LC6Vsr2tL3NLAT8TaMdcjvC8r0nwGJLnzRufLFE7q8wa22tYL1aNS0Zqzd2q9v0nxGWHjZ3Oq8pG7XgddPBaeDgDGNa1uWhuuzZ32RvN7yscsKnNmqOVwgj5Hs3po9mj/eHMfstabHYfFt94Nzd+h9d4Wx0r9nLJ7kw2WOXeWbo3nu+B3y8N6+X4iB8MhZI1zHtNEHRwKyZMLgzTDKpI2sTsV0b80Ly13DXK7+F43rW2X7UdoYU5XydaB9icWfzinepKwdk4+SSRkNtdncGjOcosmhbju14q/FvLS5hAfkJa6J5vKQaIa8ajUf8A1V8PssPpeyPbjA+hiYXxm7LmVI3+jh6FewwXSDA4wf8ADPE8/DeV98PdNOHovzscNE/sO6t3wSbvJ409VzT4VzD7zSOR4eRS210wv6fpefY9dn/NaHra4ZcM5vBfC9l9N8bhq6rEygD7Lj1jfyvsDyXq9ne22dtDEQRSjSyy43ceBzN48AFfDPkj3yUywwl1wfQlAV53Ce1XASj3xLA77zc7fzMJPyWxhdtYab6nERP7s4Dvymj8lshqIS74M0sEo9cnXmR62kHMSUr6TKbaH+kFWwy2uYhM0qMoonGTO2R2izXFdYltcz2pY1Q5uyopSrGtvQei0oNkaW/f8IO7z5oyZY41ciMMcpvgyCEF3S7NNW2/Bwo/3XG5laHRShljP8WE8codoQpSE9JSFMgLSBCYoUmMCilKJAen+kap24sLI6/VASrlbDp2a0mKUY8lZ8UllaWGYnVC7IcKCKvzVA2M516+C1WQq6NtbkLK10ReNPs8rLg3N0cCCqiV67G4TrGry+LwxY6j6rZizb++zLkx7OihMoiFeUkUARRpAjwfTzpgYJhhwxtVG8vdelk7h3Vv5hez2djOuhZJVZ2h1b6vfrx1VkmCjc4OdGxzmggOLWucAd4BIsDX5q+u5VxTUm2+ybaaSoWlj9JuicWNjp/uyAe5KB7ze4j7Te70pbSKlJKSpkU2uUfn7bOxpcJMYpm04agjVr28HMPEfpxXDmN3x5r770g6PxYyExyjvY8dqN3Np/UcV8Q27sOTCTuilFEatcOy9vBzTy/Q6Ln5MWx/6N2PJu49nH15Pa1VsWOczsu0+E6t9DoucKE8OKpLTr+kRv7TTGebdW+bTu8kXYI1bCHjm3U+bd4XEK4qMcQbBIPMIAchKukY6/rGh/fud6jf5oGFruw7+F2h8juKYF2D27iIfqppWdzXuA9Lpeh2d7SsUwHrJGvrcHsBJ820V4uSU3WVbGydhyPw756GVr8hPFpLbbm+6TpfA1zS3beg2p9o93sv2mvk7WGLt5PVkjQb6a4G9FsYfp9h3aESMPe2/wDtJPyXkNixCXCmbDksxWGdbmg9ofZcO8bu+u9ew2NhcJtfD53MbFiW6SBlA5h9sN4tP7i9Efq5xF+nizRg6R4Z/Znjvk45D6OpauEwzpex7w5jVvqF8z6QdA5sOC5pzxjjvod4Oo+a8r9IkiNtLmEcWOLf0pXrVtriip6ZJ8n3+eVkJMUT43YstJYyR2W/Qac63muS8Z/ujaGDefpcZkYSdXCh/BK3Ty1XzN225c2cyOc67zOOZ1jccx1vzWlifafi3NGoDxo6RtjrW8pY3XG89+W+8rDOE5yuTOljyYscdqjf3+mfWsF05wswFvMbvhkFfzDT5q7Gua51tIcCBRBBB8wvkuA6VYWcZcUz6PJwmgZ7h7pIAaHiyvBeu6H46ENfG2eJ/vAtp2UuBFaNfTgdN1K/SuUctMp1UcUsTlB8/D0lJSFY4JSuycYQhKQnpAhAACCYBBADul1TNkXPSeLesNG+zXweHJW3Dh6AWNg8aRotTB4jMs87LEddK6PclbqrWMVLZIbKQFm7QwfWDkQtZjeardDqU4T2uxSjao8nJgiDzVDm0vWuhHJZs2zgTZG9boai+zJLB8MQIronwha6hraocyjS1KSfRnaa7JaiiKYgKFFSkgIsPpj0aZjMM5pH/KwOdE4bw4Ds/hdVEeB4LdpEJSSapjTado/NbgeGnipHATepscN2i3Omuy/o+OnYBTS7O38Mnvj0sjyWJFIQ6zyIPeOH9FypKnR0ou1YskZIcW7gAeHMD9SqoWuO8+S2W7NH0Zz8wuoz+Zzj5H3SrIIo3CmkHu4+iinYzKypStGfZ9blySQkKQUU5l9R9lksRws8cpYA89lxAztDCH1e81VjvC+WNicdQNOZ0HqdFa7aJMTYyBTXOdfE5g0UeGmX+YqE1uVDi6dnVhtrOhc4wnIHWCNHBzTwcHWDouaLaLmPDmOc1wNhzCWkeBG5UsNolhUqFZ7LZ3tRnymLFNGIicMri45Zcp309u/z9Vp4bB4DEsqCRzXG6ZIbc2693vHeF84pDMRqL8lDZXXBLd9PU7b6PPhJzCt9HgfAryLMT5Lai6X4hsbonHrGEFuWUZsulWCdQQsBNWJ0dQlad/y/ZWMHLULjpfYPZxhBJg2PkghLWl7Gy9WwvtpBpzqs9o7+SnFXJL6RfTfw8RsfaeMbQw75/wAIzPb+U2F7DZm3dqbn4bOObmGM+oIHyXuhoKGg5DclK6EcLj+5mKWVP9pm7Pxcz/rYOq7+sa/5DVdpCcoUtCVFTFtRFRAHf/phVZwJC3gVXMbXKWRnT2mQyIrU2eSCjHAFbGAEOVglRoMeVcyVckUqsdKqaJHc11ouXFHiV0tl0UaAQvG5LIdEsw4hUNlPFTSER2EDtVxYzAcVoDEBJNqNFbGckyuUE0efa3U9ysfFpojJGQ4o56W6/hir6c6lJ3NSqyyFECilIoEfPPazsAvYzFMF5Bkkr4btjvAEkHxC+XGJx7LSfLd4r9JvjDgQQCCCCCLBB0II4il836S+yPOS7CPDQbPUyEgD8D9dO4+qyZsTbuJpxZUlTPmbcWQ1zDuJG7uvT5/JUsAuxvW3j+geMiIBw8p4W0dY08qLLC7Nm+zjHSH6gsB4yEMHoTfyWZQldUaN8fpjR7ReNCcw79/qr3Y5jhr7p5H9173Z3scGhxE/8MQ/83fshtT2LsNnDTkfdmFj87P/AFVnhn8I+aP0+TEIhxXqdpezfGwkXDmaSBnjOdup3mtWjxCt2b7NMZIbdE5jLIs5WuNDSmvINHTX5Kvxyvol5I/Tp6Kezt+MgEzZomguLS05nObVb6Gh1uuRC9ZgvZJE36zESO7mNDB6m1tdBejj8FherkLS9z3POU2BYa0C+OjfmvQ5ltx4Y0rXJklllfDPLO9meCqiyQmu1nN+OgpYeL9kTcx6qctG9udt13EtI9aX0S0FY8UH6ILJJez5ttDodjXCpo4cXQoPzAS0N1vdlcfMlebxfQ5zHAuw+IYBvaWGRnk5uvzX2xRVPTR9Fqzy9nyLYeEwMX1nWF9EOLjkNO0IAq2+IIOp1Xvtj7ewkcTYo2sjjG5o0363Z1J70/Sbo63EtsBvWgUCdz278jzyvceFroZseN8UTZoYrYwNDQM7WAfZY4i6VP6Z7uGWrUKuUdMeKjf2HjwJ/qmPes//AG1huEQb+Fz2/o5Xw4BrOyXgcs7yPQkrVBZI8NplE3jl0qOgpSEUtq8qGUUUQBp/6io3GWsMSKxuIWDxG7yG4MWgMWscYhOJkvGNzNhmNVhxix2SJzIpeIj5DWgxmq048QCvKCal0w40hQli+EozPTdauWYi1nM2glkxveq1Bom5I6XS0njxKyzibKsifauUPpU5/DScLXJNCrRMAlfOnG0yMqaKeq01SvYEXyqslXqzPKiUgoipkAKIqIES1FAogZFCogUCJaFqIJgAhLSekEAVlC1YQkKABaFqFBMYUCgSpaABSUhElBMBXNSkJygUALSiZRAGeSoGldDYVa2JV0W3RytarmhXdWj1aKDcRqcqNYnARRGyrKjStpENSoe4QBNlTAIgI2j3lYYr2FKGpqRQnIfOiCkCKKFYVAoComRCogVExBUUtRAEUUUSAiFqIUmBLQKKCAIUCoogAIIoFMBSlToFAFdJSraSlqAKygnISlMYqCJQQAaUQUSAYBMAoogA0ioogYwajSiiQggJqQUQAwCgUUSANJgFFEACk1KKIAiNaoKIAakKUUQAQFKUUSAhClIKJgQoKKIESkpRUQAFKUUTAFIFRRAyEJSFFEABClFEwFISkKKIAUhIQiogCAKKKIGf/9k=">
            <a:extLst>
              <a:ext uri="{FF2B5EF4-FFF2-40B4-BE49-F238E27FC236}">
                <a16:creationId xmlns:a16="http://schemas.microsoft.com/office/drawing/2014/main" id="{6704F76A-54A5-4F7A-B66F-9BC200420F0A}"/>
              </a:ext>
            </a:extLst>
          </p:cNvPr>
          <p:cNvSpPr>
            <a:spLocks noChangeAspect="1" noChangeArrowheads="1"/>
          </p:cNvSpPr>
          <p:nvPr/>
        </p:nvSpPr>
        <p:spPr bwMode="auto">
          <a:xfrm>
            <a:off x="2157413" y="2746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39944" name="AutoShape 10" descr="data:image/jpeg;base64,/9j/4AAQSkZJRgABAQAAAQABAAD/2wCEAAkGBhQSEBQUEhQUFBQVFxQXFxQVFxcUFBUVFhQVFRQXFRQXHCYeFxwkGRQUHy8gJCcpLCwsFR4xNTAqNSYrLCkBCQoKDgwOFw8PGCwkHB0pKSkpKSwsLCkpLCwpKSkpKSksLSwpLCksKSkpLCwsLCwsLCkpKSwsLCkpKSwsLCwsKf/AABEIAKQBMgMBIgACEQEDEQH/xAAcAAACAwEBAQEAAAAAAAAAAAABAgADBQQGBwj/xAA/EAABBAADBAcECAUDBQAAAAABAAIDEQQSIQUxQVEGEzJhcYGRByJSoRQzQmJykrHRgqLB4fAVFiNTssLS8f/EABoBAAIDAQEAAAAAAAAAAAAAAAABAgMEBQb/xAAnEQACAgEEAwABBAMAAAAAAAAAAQIRAwQSITETQVEyFEJS4SJhkf/aAAwDAQACEQMRAD8A20aRpGl6I4wEUQEaQAFKTKUgAIo0igBUaRpGkAKiAjSsjjtJsANhJVkWDJWhDh6Cue4AKh5fSLlj+nAMGGp42AIvl71A7NuSt+x0vR1HENHiuaaRUPNFV59URgDmJJVqtWOCSleilgpRNSlJiFUpNSlIAUhBNSBCAAhSZAoARBOUCEAIgnpAhACIUnpCkAIgnpKQmMVBOQlQIFKI0ikMspEBNSLQgQAFF1xbLld2Y3HyoepXQ3o/NxaB4uH9FXLNjj3JFixzfSM0JqWx/teSu1HfeTX6LN2j0Lne5pbjTBWhETbvmS5x/oqJ6zFFcOyyOmm3yimlKWy/o3IH5mzB7SWHJIwdkNLXBsjKdZNOs3qORV0/R4HsOI7jqFGOtxvsk9LNdGCFE+1QMOWiVzW5yQ08Dl1PhQISxvDhbSCDxBBHkQtMcsJfiyiWKce0EBWwGikUU3yRR2yYrSlSXnmqU8ZVe1InubAd6v6yglyhK5J8jXAkjkiYoUrEVtgpSk1KUmISkaRpGkALSFJ1EAKgmpCkALSFJqUIQAhCFJ6QpMBKQITkIFACIUmQQAtJaTlAoGJSCcpaQAqKZBIZdSLXOA918jPwOLf7fJSkaSaUlTQJtco55ZcYPq8W490rQ7+ZlH5Llk2vtNvCGT8L6Po8D9Vp0iAs0tJifouWpyL2YMnTTHM+sw0tc2jOPVtq3ZfT6J8rfpMhhaLBaWODtd5BIrkNe9bSrxWGZK0tka17TvDgCPmqZaCLX+LLY6yS7RThOkLCSYJnsBOgFOjPImJ1tH8NHvXpcDtklozlpdxLbDT4AkkeFlfOcd0DAObCSGI/A63R+R7TfmuFm1cXhXBs8Tq4Pb7zD4OH6b1hyaWcDVDURmfT+kOzmYyIMLiyRpzxSt0fFIBo4d3AjiFw7M6POew/SWRxzih9IwrsglBIFujoAO56Ue7cvP7J6asfXvLfj2/ZPwNbmz3m1BJLcg947rVFtcF6+oOI2TNG4AVM2iSaEb9/5CaO73boq1uznmrBaPvCq8av1FqPmbio2ubIRvLXMscMu5wB5ruGLlZvHWtJ1reBQqt3G996BaceqyR4soyYIT5r/hkObRpELWfNC8hpIDvdFO911lgdV7ibNcNb5KqfY5HZN9x0O69DxW/Hq4S/LgxT00o9cnDmQLk0kJafeBCWlqVPlGd2uGLSNIgI0pERaUpNSiQC0pSalKTAWkKTUokAoCsdDogzetWKGwP6qE57SyENxkGNF8VC1tGAckJsGHBVeZFnhMLKkK0MZE0ClwkK+Mr5KpRoRBMgpERShSZLSYC0gU5SoAUoJilKAIojSiBltJgF2P2S8Vpv+SL9lODb+XFV+SP0lsl8ONGkzYidwKJiI3hTsjQiIRpFBEFKFtijqDwOoPiEaRpAzzm0+gmHlOaO4H/FH2Se9m70pYU2z8dg9a6+MfajskDmWbx/mq+g0iFnnghP0XQzSieN2P07a7Q3Y3j9167AdIWv3FZu2uisGJ1e3K+/rGe68jcQSN+nP+y83iuheKgObCydc34He7J5Hsu+XgsGTSSXRshqYvs+kOdHJ2mg6VfHj9oa8T6q/Z+Epw6uTMw9phcHaZS06DjeXl52vlmA6YyROyTtdG8b2uFEeq3toww4hrOvZlc5oex4JY/LwcHA2sbi48Gm0+j6TLhQbB9DqP8ANFn4nY43ttu/vHd+vyXgsLtLHYKzDKcZD/0p3Fz2j7j7v/Ny2Nl+2TDOOTExyYd242M7L8WjMPyqcMk4cxZCUIy/JGrNgnN3jTmNQqaXo9nbUw+JbmgljkH3HAnfeoGo81MRsZru48x/ngtuPW/zRknpf4s85SlLun2U9v3uGmh9FyFpW6GSM/xZlljlHtCUpSak4jU7IUUqKwsTNiHNKx0VNC0sO+guJ0dblbASq58othwzYjIpVYg6KtkqSSS1jS5NTfBkTvtUrRmwo3riczVb4STXBilFp8lVJSFa4JKUyAhQITkJSEAKQhSYhBMYhCBCdKUABRFRID35jHJDIOSrEqYyLiWzrUVugHABcG0MKHDktB71zzC1bCTTshKKao8/Lh8v7qotWriY+HBcM8Vbl0YTswzhRRSKNI0rCqgUiAjSIQIACICNKIA830j2LC6Vsr2tL3NLAT8TaMdcjvC8r0nwGJLnzRufLFE7q8wa22tYL1aNS0Zqzd2q9v0nxGWHjZ3Oq8pG7XgddPBaeDgDGNa1uWhuuzZ32RvN7yscsKnNmqOVwgj5Hs3po9mj/eHMfstabHYfFt94Nzd+h9d4Wx0r9nLJ7kw2WOXeWbo3nu+B3y8N6+X4iB8MhZI1zHtNEHRwKyZMLgzTDKpI2sTsV0b80Ly13DXK7+F43rW2X7UdoYU5XydaB9icWfzinepKwdk4+SSRkNtdncGjOcosmhbju14q/FvLS5hAfkJa6J5vKQaIa8ajUf8A1V8PssPpeyPbjA+hiYXxm7LmVI3+jh6FewwXSDA4wf8ADPE8/DeV98PdNOHovzscNE/sO6t3wSbvJ409VzT4VzD7zSOR4eRS210wv6fpefY9dn/NaHra4ZcM5vBfC9l9N8bhq6rEygD7Lj1jfyvsDyXq9ne22dtDEQRSjSyy43ceBzN48AFfDPkj3yUywwl1wfQlAV53Ce1XASj3xLA77zc7fzMJPyWxhdtYab6nERP7s4Dvymj8lshqIS74M0sEo9cnXmR62kHMSUr6TKbaH+kFWwy2uYhM0qMoonGTO2R2izXFdYltcz2pY1Q5uyopSrGtvQei0oNkaW/f8IO7z5oyZY41ciMMcpvgyCEF3S7NNW2/Bwo/3XG5laHRShljP8WE8codoQpSE9JSFMgLSBCYoUmMCilKJAen+kap24sLI6/VASrlbDp2a0mKUY8lZ8UllaWGYnVC7IcKCKvzVA2M516+C1WQq6NtbkLK10ReNPs8rLg3N0cCCqiV67G4TrGry+LwxY6j6rZizb++zLkx7OihMoiFeUkUARRpAjwfTzpgYJhhwxtVG8vdelk7h3Vv5hez2djOuhZJVZ2h1b6vfrx1VkmCjc4OdGxzmggOLWucAd4BIsDX5q+u5VxTUm2+ybaaSoWlj9JuicWNjp/uyAe5KB7ze4j7Te70pbSKlJKSpkU2uUfn7bOxpcJMYpm04agjVr28HMPEfpxXDmN3x5r770g6PxYyExyjvY8dqN3Np/UcV8Q27sOTCTuilFEatcOy9vBzTy/Q6Ln5MWx/6N2PJu49nH15Pa1VsWOczsu0+E6t9DoucKE8OKpLTr+kRv7TTGebdW+bTu8kXYI1bCHjm3U+bd4XEK4qMcQbBIPMIAchKukY6/rGh/fud6jf5oGFruw7+F2h8juKYF2D27iIfqppWdzXuA9Lpeh2d7SsUwHrJGvrcHsBJ820V4uSU3WVbGydhyPw756GVr8hPFpLbbm+6TpfA1zS3beg2p9o93sv2mvk7WGLt5PVkjQb6a4G9FsYfp9h3aESMPe2/wDtJPyXkNixCXCmbDksxWGdbmg9ofZcO8bu+u9ew2NhcJtfD53MbFiW6SBlA5h9sN4tP7i9Efq5xF+nizRg6R4Z/Znjvk45D6OpauEwzpex7w5jVvqF8z6QdA5sOC5pzxjjvod4Oo+a8r9IkiNtLmEcWOLf0pXrVtriip6ZJ8n3+eVkJMUT43YstJYyR2W/Qac63muS8Z/ujaGDefpcZkYSdXCh/BK3Ty1XzN225c2cyOc67zOOZ1jccx1vzWlifafi3NGoDxo6RtjrW8pY3XG89+W+8rDOE5yuTOljyYscdqjf3+mfWsF05wswFvMbvhkFfzDT5q7Gua51tIcCBRBBB8wvkuA6VYWcZcUz6PJwmgZ7h7pIAaHiyvBeu6H46ENfG2eJ/vAtp2UuBFaNfTgdN1K/SuUctMp1UcUsTlB8/D0lJSFY4JSuycYQhKQnpAhAACCYBBADul1TNkXPSeLesNG+zXweHJW3Dh6AWNg8aRotTB4jMs87LEddK6PclbqrWMVLZIbKQFm7QwfWDkQtZjeardDqU4T2uxSjao8nJgiDzVDm0vWuhHJZs2zgTZG9boai+zJLB8MQIronwha6hraocyjS1KSfRnaa7JaiiKYgKFFSkgIsPpj0aZjMM5pH/KwOdE4bw4Ds/hdVEeB4LdpEJSSapjTado/NbgeGnipHATepscN2i3Omuy/o+OnYBTS7O38Mnvj0sjyWJFIQ6zyIPeOH9FypKnR0ou1YskZIcW7gAeHMD9SqoWuO8+S2W7NH0Zz8wuoz+Zzj5H3SrIIo3CmkHu4+iinYzKypStGfZ9blySQkKQUU5l9R9lksRws8cpYA89lxAztDCH1e81VjvC+WNicdQNOZ0HqdFa7aJMTYyBTXOdfE5g0UeGmX+YqE1uVDi6dnVhtrOhc4wnIHWCNHBzTwcHWDouaLaLmPDmOc1wNhzCWkeBG5UsNolhUqFZ7LZ3tRnymLFNGIicMri45Zcp309u/z9Vp4bB4DEsqCRzXG6ZIbc2693vHeF84pDMRqL8lDZXXBLd9PU7b6PPhJzCt9HgfAryLMT5Lai6X4hsbonHrGEFuWUZsulWCdQQsBNWJ0dQlad/y/ZWMHLULjpfYPZxhBJg2PkghLWl7Gy9WwvtpBpzqs9o7+SnFXJL6RfTfw8RsfaeMbQw75/wAIzPb+U2F7DZm3dqbn4bOObmGM+oIHyXuhoKGg5DclK6EcLj+5mKWVP9pm7Pxcz/rYOq7+sa/5DVdpCcoUtCVFTFtRFRAHf/phVZwJC3gVXMbXKWRnT2mQyIrU2eSCjHAFbGAEOVglRoMeVcyVckUqsdKqaJHc11ouXFHiV0tl0UaAQvG5LIdEsw4hUNlPFTSER2EDtVxYzAcVoDEBJNqNFbGckyuUE0efa3U9ysfFpojJGQ4o56W6/hir6c6lJ3NSqyyFECilIoEfPPazsAvYzFMF5Bkkr4btjvAEkHxC+XGJx7LSfLd4r9JvjDgQQCCCCCLBB0II4il836S+yPOS7CPDQbPUyEgD8D9dO4+qyZsTbuJpxZUlTPmbcWQ1zDuJG7uvT5/JUsAuxvW3j+geMiIBw8p4W0dY08qLLC7Nm+zjHSH6gsB4yEMHoTfyWZQldUaN8fpjR7ReNCcw79/qr3Y5jhr7p5H9173Z3scGhxE/8MQ/83fshtT2LsNnDTkfdmFj87P/AFVnhn8I+aP0+TEIhxXqdpezfGwkXDmaSBnjOdup3mtWjxCt2b7NMZIbdE5jLIs5WuNDSmvINHTX5Kvxyvol5I/Tp6Kezt+MgEzZomguLS05nObVb6Gh1uuRC9ZgvZJE36zESO7mNDB6m1tdBejj8FherkLS9z3POU2BYa0C+OjfmvQ5ltx4Y0rXJklllfDPLO9meCqiyQmu1nN+OgpYeL9kTcx6qctG9udt13EtI9aX0S0FY8UH6ILJJez5ttDodjXCpo4cXQoPzAS0N1vdlcfMlebxfQ5zHAuw+IYBvaWGRnk5uvzX2xRVPTR9Fqzy9nyLYeEwMX1nWF9EOLjkNO0IAq2+IIOp1Xvtj7ewkcTYo2sjjG5o0363Z1J70/Sbo63EtsBvWgUCdz278jzyvceFroZseN8UTZoYrYwNDQM7WAfZY4i6VP6Z7uGWrUKuUdMeKjf2HjwJ/qmPes//AG1huEQb+Fz2/o5Xw4BrOyXgcs7yPQkrVBZI8NplE3jl0qOgpSEUtq8qGUUUQBp/6io3GWsMSKxuIWDxG7yG4MWgMWscYhOJkvGNzNhmNVhxix2SJzIpeIj5DWgxmq048QCvKCal0w40hQli+EozPTdauWYi1nM2glkxveq1Bom5I6XS0njxKyzibKsifauUPpU5/DScLXJNCrRMAlfOnG0yMqaKeq01SvYEXyqslXqzPKiUgoipkAKIqIES1FAogZFCogUCJaFqIJgAhLSekEAVlC1YQkKABaFqFBMYUCgSpaABSUhElBMBXNSkJygUALSiZRAGeSoGldDYVa2JV0W3RytarmhXdWj1aKDcRqcqNYnARRGyrKjStpENSoe4QBNlTAIgI2j3lYYr2FKGpqRQnIfOiCkCKKFYVAoComRCogVExBUUtRAEUUUSAiFqIUmBLQKKCAIUCoogAIIoFMBSlToFAFdJSraSlqAKygnISlMYqCJQQAaUQUSAYBMAoogA0ioogYwajSiiQggJqQUQAwCgUUSANJgFFEACk1KKIAiNaoKIAakKUUQAQFKUUSAhClIKJgQoKKIESkpRUQAFKUUTAFIFRRAyEJSFFEABClFEwFISkKKIAUhIQiogCAKKKIGf/9k=">
            <a:extLst>
              <a:ext uri="{FF2B5EF4-FFF2-40B4-BE49-F238E27FC236}">
                <a16:creationId xmlns:a16="http://schemas.microsoft.com/office/drawing/2014/main" id="{013D6398-5A6B-408D-928D-35C106C4C1EA}"/>
              </a:ext>
            </a:extLst>
          </p:cNvPr>
          <p:cNvSpPr>
            <a:spLocks noChangeAspect="1" noChangeArrowheads="1"/>
          </p:cNvSpPr>
          <p:nvPr/>
        </p:nvSpPr>
        <p:spPr bwMode="auto">
          <a:xfrm>
            <a:off x="2309813" y="4270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39945" name="Rectangle 6">
            <a:extLst>
              <a:ext uri="{FF2B5EF4-FFF2-40B4-BE49-F238E27FC236}">
                <a16:creationId xmlns:a16="http://schemas.microsoft.com/office/drawing/2014/main" id="{B689B5C0-A2DF-4941-A96E-D0F029B6009F}"/>
              </a:ext>
            </a:extLst>
          </p:cNvPr>
          <p:cNvSpPr>
            <a:spLocks noGrp="1" noChangeArrowheads="1"/>
          </p:cNvSpPr>
          <p:nvPr>
            <p:ph type="body" idx="1"/>
          </p:nvPr>
        </p:nvSpPr>
        <p:spPr>
          <a:xfrm>
            <a:off x="1524001" y="1435100"/>
            <a:ext cx="5383213" cy="4724400"/>
          </a:xfrm>
          <a:noFill/>
        </p:spPr>
        <p:txBody>
          <a:bodyPr>
            <a:normAutofit fontScale="92500" lnSpcReduction="10000"/>
          </a:bodyPr>
          <a:lstStyle/>
          <a:p>
            <a:pPr>
              <a:lnSpc>
                <a:spcPct val="90000"/>
              </a:lnSpc>
            </a:pPr>
            <a:r>
              <a:rPr lang="en-GB" altLang="en-US">
                <a:latin typeface="Verdana" panose="020B0604030504040204" pitchFamily="34" charset="0"/>
              </a:rPr>
              <a:t>Concorde Objectives?</a:t>
            </a: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a:p>
            <a:pPr>
              <a:lnSpc>
                <a:spcPct val="90000"/>
              </a:lnSpc>
            </a:pPr>
            <a:endParaRPr lang="en-GB" altLang="en-US">
              <a:latin typeface="Verdana" panose="020B0604030504040204" pitchFamily="34" charset="0"/>
            </a:endParaRPr>
          </a:p>
          <a:p>
            <a:pPr>
              <a:lnSpc>
                <a:spcPct val="90000"/>
              </a:lnSpc>
            </a:pPr>
            <a:r>
              <a:rPr lang="en-GB" altLang="en-US">
                <a:latin typeface="Verdana" panose="020B0604030504040204" pitchFamily="34" charset="0"/>
              </a:rPr>
              <a:t>Speed?</a:t>
            </a:r>
          </a:p>
          <a:p>
            <a:pPr>
              <a:lnSpc>
                <a:spcPct val="90000"/>
              </a:lnSpc>
            </a:pPr>
            <a:r>
              <a:rPr lang="en-GB" altLang="en-US">
                <a:latin typeface="Verdana" panose="020B0604030504040204" pitchFamily="34" charset="0"/>
              </a:rPr>
              <a:t>Number of passengers?</a:t>
            </a:r>
          </a:p>
          <a:p>
            <a:pPr>
              <a:lnSpc>
                <a:spcPct val="90000"/>
              </a:lnSpc>
            </a:pPr>
            <a:r>
              <a:rPr lang="en-GB" altLang="en-US">
                <a:latin typeface="Verdana" panose="020B0604030504040204" pitchFamily="34" charset="0"/>
              </a:rPr>
              <a:t>Fuel Economy?</a:t>
            </a:r>
          </a:p>
          <a:p>
            <a:pPr>
              <a:lnSpc>
                <a:spcPct val="90000"/>
              </a:lnSpc>
            </a:pPr>
            <a:r>
              <a:rPr lang="en-GB" altLang="en-US">
                <a:latin typeface="Verdana" panose="020B0604030504040204" pitchFamily="34" charset="0"/>
              </a:rPr>
              <a:t>Political Project?</a:t>
            </a:r>
          </a:p>
          <a:p>
            <a:pPr>
              <a:lnSpc>
                <a:spcPct val="90000"/>
              </a:lnSpc>
            </a:pPr>
            <a:endParaRPr lang="en-GB" altLang="en-US">
              <a:latin typeface="Verdana" panose="020B0604030504040204" pitchFamily="34" charset="0"/>
            </a:endParaRPr>
          </a:p>
        </p:txBody>
      </p:sp>
    </p:spTree>
    <p:extLst>
      <p:ext uri="{BB962C8B-B14F-4D97-AF65-F5344CB8AC3E}">
        <p14:creationId xmlns:p14="http://schemas.microsoft.com/office/powerpoint/2010/main" val="2169894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59F5B06A-1EEC-4E6F-835D-4DD6B8AEA278}"/>
              </a:ext>
            </a:extLst>
          </p:cNvPr>
          <p:cNvSpPr>
            <a:spLocks noGrp="1" noChangeArrowheads="1"/>
          </p:cNvSpPr>
          <p:nvPr>
            <p:ph type="title"/>
          </p:nvPr>
        </p:nvSpPr>
        <p:spPr/>
        <p:txBody>
          <a:bodyPr/>
          <a:lstStyle/>
          <a:p>
            <a:r>
              <a:rPr lang="en-GB" altLang="en-US">
                <a:latin typeface="Verdana" panose="020B0604030504040204" pitchFamily="34" charset="0"/>
              </a:rPr>
              <a:t>Project Vision</a:t>
            </a:r>
          </a:p>
        </p:txBody>
      </p:sp>
      <p:sp>
        <p:nvSpPr>
          <p:cNvPr id="41987" name="Rectangle 3">
            <a:extLst>
              <a:ext uri="{FF2B5EF4-FFF2-40B4-BE49-F238E27FC236}">
                <a16:creationId xmlns:a16="http://schemas.microsoft.com/office/drawing/2014/main" id="{E3DFE8E2-94C8-41AD-A4B5-F4C2E7DE83D7}"/>
              </a:ext>
            </a:extLst>
          </p:cNvPr>
          <p:cNvSpPr>
            <a:spLocks noGrp="1" noChangeArrowheads="1"/>
          </p:cNvSpPr>
          <p:nvPr>
            <p:ph type="body" idx="1"/>
          </p:nvPr>
        </p:nvSpPr>
        <p:spPr/>
        <p:txBody>
          <a:bodyPr/>
          <a:lstStyle/>
          <a:p>
            <a:r>
              <a:rPr lang="en-GB" altLang="en-US" dirty="0">
                <a:latin typeface="Verdana" panose="020B0604030504040204" pitchFamily="34" charset="0"/>
              </a:rPr>
              <a:t>A clear view of what things will be like when the project is completed.</a:t>
            </a:r>
          </a:p>
          <a:p>
            <a:endParaRPr lang="en-GB" altLang="en-US" dirty="0">
              <a:latin typeface="Verdana" panose="020B0604030504040204" pitchFamily="34" charset="0"/>
            </a:endParaRPr>
          </a:p>
          <a:p>
            <a:r>
              <a:rPr lang="en-GB" altLang="en-US" dirty="0">
                <a:latin typeface="Verdana" panose="020B0604030504040204" pitchFamily="34" charset="0"/>
              </a:rPr>
              <a:t>Shared and accepted by all those involved with taking decisions about the project.</a:t>
            </a:r>
          </a:p>
          <a:p>
            <a:endParaRPr lang="en-GB" altLang="en-US" dirty="0">
              <a:latin typeface="Verdana" panose="020B0604030504040204" pitchFamily="34" charset="0"/>
            </a:endParaRPr>
          </a:p>
          <a:p>
            <a:r>
              <a:rPr lang="en-GB" altLang="en-US" dirty="0">
                <a:latin typeface="Verdana" panose="020B0604030504040204" pitchFamily="34" charset="0"/>
              </a:rPr>
              <a:t>All stakeholders?</a:t>
            </a:r>
          </a:p>
        </p:txBody>
      </p:sp>
    </p:spTree>
    <p:extLst>
      <p:ext uri="{BB962C8B-B14F-4D97-AF65-F5344CB8AC3E}">
        <p14:creationId xmlns:p14="http://schemas.microsoft.com/office/powerpoint/2010/main" val="1043764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anim calcmode="lin" valueType="num">
                                      <p:cBhvr additive="base">
                                        <p:cTn id="7" dur="500" fill="hold"/>
                                        <p:tgtEl>
                                          <p:spTgt spid="4198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198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anim calcmode="lin" valueType="num">
                                      <p:cBhvr additive="base">
                                        <p:cTn id="13" dur="500" fill="hold"/>
                                        <p:tgtEl>
                                          <p:spTgt spid="4198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198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1987">
                                            <p:txEl>
                                              <p:pRg st="4" end="4"/>
                                            </p:txEl>
                                          </p:spTgt>
                                        </p:tgtEl>
                                        <p:attrNameLst>
                                          <p:attrName>style.visibility</p:attrName>
                                        </p:attrNameLst>
                                      </p:cBhvr>
                                      <p:to>
                                        <p:strVal val="visible"/>
                                      </p:to>
                                    </p:set>
                                    <p:anim calcmode="lin" valueType="num">
                                      <p:cBhvr additive="base">
                                        <p:cTn id="19" dur="500" fill="hold"/>
                                        <p:tgtEl>
                                          <p:spTgt spid="4198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198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74CA4FF-F794-47D1-8A3A-8D51BF14426F}"/>
              </a:ext>
            </a:extLst>
          </p:cNvPr>
          <p:cNvSpPr>
            <a:spLocks noGrp="1" noChangeArrowheads="1"/>
          </p:cNvSpPr>
          <p:nvPr>
            <p:ph type="title"/>
          </p:nvPr>
        </p:nvSpPr>
        <p:spPr/>
        <p:txBody>
          <a:bodyPr/>
          <a:lstStyle/>
          <a:p>
            <a:r>
              <a:rPr lang="en-GB" altLang="en-US">
                <a:latin typeface="Verdana" panose="020B0604030504040204" pitchFamily="34" charset="0"/>
              </a:rPr>
              <a:t>Project Vision</a:t>
            </a:r>
          </a:p>
        </p:txBody>
      </p:sp>
      <p:pic>
        <p:nvPicPr>
          <p:cNvPr id="99331" name="Picture 3">
            <a:extLst>
              <a:ext uri="{FF2B5EF4-FFF2-40B4-BE49-F238E27FC236}">
                <a16:creationId xmlns:a16="http://schemas.microsoft.com/office/drawing/2014/main" id="{EA0FED16-C786-4DC8-B476-C5CFC0A818F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4291" t="29652" b="26146"/>
          <a:stretch>
            <a:fillRect/>
          </a:stretch>
        </p:blipFill>
        <p:spPr>
          <a:xfrm>
            <a:off x="1847851" y="1484313"/>
            <a:ext cx="8424863" cy="1944687"/>
          </a:xfrm>
          <a:noFill/>
          <a:extLst>
            <a:ext uri="{91240B29-F687-4F45-9708-019B960494DF}">
              <a14:hiddenLine xmlns:a14="http://schemas.microsoft.com/office/drawing/2010/main" w="12700" cap="flat">
                <a:solidFill>
                  <a:srgbClr val="000000"/>
                </a:solidFill>
                <a:miter lim="800000"/>
                <a:headEnd/>
                <a:tailEnd/>
              </a14:hiddenLine>
            </a:ext>
          </a:extLst>
        </p:spPr>
      </p:pic>
      <p:sp>
        <p:nvSpPr>
          <p:cNvPr id="9" name="TextBox 8">
            <a:extLst>
              <a:ext uri="{FF2B5EF4-FFF2-40B4-BE49-F238E27FC236}">
                <a16:creationId xmlns:a16="http://schemas.microsoft.com/office/drawing/2014/main" id="{19235B31-E558-4DC9-8055-69B40DEF2E78}"/>
              </a:ext>
            </a:extLst>
          </p:cNvPr>
          <p:cNvSpPr txBox="1">
            <a:spLocks noChangeArrowheads="1"/>
          </p:cNvSpPr>
          <p:nvPr/>
        </p:nvSpPr>
        <p:spPr bwMode="auto">
          <a:xfrm>
            <a:off x="1847851" y="3495675"/>
            <a:ext cx="3760788"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dirty="0">
                <a:latin typeface="Arial" panose="020B0604020202020204" pitchFamily="34" charset="0"/>
              </a:rPr>
              <a:t>Range?</a:t>
            </a:r>
          </a:p>
          <a:p>
            <a:pPr>
              <a:spcBef>
                <a:spcPct val="0"/>
              </a:spcBef>
              <a:buSzTx/>
              <a:buFontTx/>
              <a:buNone/>
            </a:pPr>
            <a:r>
              <a:rPr lang="en-GB" altLang="en-US" sz="2400" dirty="0">
                <a:latin typeface="Arial" panose="020B0604020202020204" pitchFamily="34" charset="0"/>
              </a:rPr>
              <a:t>Payload?</a:t>
            </a:r>
          </a:p>
          <a:p>
            <a:pPr>
              <a:spcBef>
                <a:spcPct val="0"/>
              </a:spcBef>
              <a:buSzTx/>
              <a:buFontTx/>
              <a:buNone/>
            </a:pPr>
            <a:r>
              <a:rPr lang="en-GB" altLang="en-US" sz="2400" dirty="0">
                <a:latin typeface="Arial" panose="020B0604020202020204" pitchFamily="34" charset="0"/>
              </a:rPr>
              <a:t>Passenger Capacity?</a:t>
            </a:r>
          </a:p>
          <a:p>
            <a:pPr>
              <a:spcBef>
                <a:spcPct val="0"/>
              </a:spcBef>
              <a:buSzTx/>
              <a:buFontTx/>
              <a:buNone/>
            </a:pPr>
            <a:r>
              <a:rPr lang="en-GB" altLang="en-US" sz="2400" dirty="0">
                <a:latin typeface="Arial" panose="020B0604020202020204" pitchFamily="34" charset="0"/>
              </a:rPr>
              <a:t>Fuel Efficiency?</a:t>
            </a:r>
          </a:p>
          <a:p>
            <a:pPr>
              <a:spcBef>
                <a:spcPct val="0"/>
              </a:spcBef>
              <a:buSzTx/>
              <a:buFontTx/>
              <a:buNone/>
            </a:pPr>
            <a:r>
              <a:rPr lang="en-GB" altLang="en-US" sz="2400" dirty="0">
                <a:latin typeface="Arial" panose="020B0604020202020204" pitchFamily="34" charset="0"/>
              </a:rPr>
              <a:t>Noise Footprint?</a:t>
            </a:r>
          </a:p>
          <a:p>
            <a:pPr>
              <a:spcBef>
                <a:spcPct val="0"/>
              </a:spcBef>
              <a:buSzTx/>
              <a:buFontTx/>
              <a:buNone/>
            </a:pPr>
            <a:r>
              <a:rPr lang="en-GB" altLang="en-US" sz="2400" dirty="0">
                <a:latin typeface="Arial" panose="020B0604020202020204" pitchFamily="34" charset="0"/>
              </a:rPr>
              <a:t>New Technology?</a:t>
            </a:r>
          </a:p>
        </p:txBody>
      </p:sp>
    </p:spTree>
    <p:extLst>
      <p:ext uri="{BB962C8B-B14F-4D97-AF65-F5344CB8AC3E}">
        <p14:creationId xmlns:p14="http://schemas.microsoft.com/office/powerpoint/2010/main" val="39767419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nodeType="withEffect">
                                  <p:stCondLst>
                                    <p:cond delay="0"/>
                                  </p:stCondLst>
                                  <p:childTnLst>
                                    <p:set>
                                      <p:cBhvr>
                                        <p:cTn id="6" dur="1" fill="hold">
                                          <p:stCondLst>
                                            <p:cond delay="0"/>
                                          </p:stCondLst>
                                        </p:cTn>
                                        <p:tgtEl>
                                          <p:spTgt spid="99331"/>
                                        </p:tgtEl>
                                        <p:attrNameLst>
                                          <p:attrName>style.visibility</p:attrName>
                                        </p:attrNameLst>
                                      </p:cBhvr>
                                      <p:to>
                                        <p:strVal val="visible"/>
                                      </p:to>
                                    </p:set>
                                    <p:anim calcmode="lin" valueType="num">
                                      <p:cBhvr additive="base">
                                        <p:cTn id="7" dur="2000" fill="hold"/>
                                        <p:tgtEl>
                                          <p:spTgt spid="99331"/>
                                        </p:tgtEl>
                                        <p:attrNameLst>
                                          <p:attrName>ppt_x</p:attrName>
                                        </p:attrNameLst>
                                      </p:cBhvr>
                                      <p:tavLst>
                                        <p:tav tm="0">
                                          <p:val>
                                            <p:strVal val="1+#ppt_w/2"/>
                                          </p:val>
                                        </p:tav>
                                        <p:tav tm="100000">
                                          <p:val>
                                            <p:strVal val="#ppt_x"/>
                                          </p:val>
                                        </p:tav>
                                      </p:tavLst>
                                    </p:anim>
                                    <p:anim calcmode="lin" valueType="num">
                                      <p:cBhvr additive="base">
                                        <p:cTn id="8" dur="2000" fill="hold"/>
                                        <p:tgtEl>
                                          <p:spTgt spid="99331"/>
                                        </p:tgtEl>
                                        <p:attrNameLst>
                                          <p:attrName>ppt_y</p:attrName>
                                        </p:attrNameLst>
                                      </p:cBhvr>
                                      <p:tavLst>
                                        <p:tav tm="0">
                                          <p:val>
                                            <p:strVal val="#ppt_y"/>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193EA21D-0936-48C5-9061-08F9DC03E5EE}"/>
              </a:ext>
            </a:extLst>
          </p:cNvPr>
          <p:cNvSpPr>
            <a:spLocks noGrp="1" noChangeArrowheads="1"/>
          </p:cNvSpPr>
          <p:nvPr>
            <p:ph type="title"/>
          </p:nvPr>
        </p:nvSpPr>
        <p:spPr/>
        <p:txBody>
          <a:bodyPr/>
          <a:lstStyle/>
          <a:p>
            <a:r>
              <a:rPr lang="en-GB" altLang="en-US">
                <a:latin typeface="Verdana" panose="020B0604030504040204" pitchFamily="34" charset="0"/>
              </a:rPr>
              <a:t>Project Vision</a:t>
            </a:r>
          </a:p>
        </p:txBody>
      </p:sp>
      <p:sp>
        <p:nvSpPr>
          <p:cNvPr id="46083" name="Rectangle 3">
            <a:extLst>
              <a:ext uri="{FF2B5EF4-FFF2-40B4-BE49-F238E27FC236}">
                <a16:creationId xmlns:a16="http://schemas.microsoft.com/office/drawing/2014/main" id="{5A9FDC32-F0F7-44CC-8E60-858201DA5AD7}"/>
              </a:ext>
            </a:extLst>
          </p:cNvPr>
          <p:cNvSpPr>
            <a:spLocks noGrp="1" noChangeArrowheads="1"/>
          </p:cNvSpPr>
          <p:nvPr>
            <p:ph type="body" idx="1"/>
          </p:nvPr>
        </p:nvSpPr>
        <p:spPr/>
        <p:txBody>
          <a:bodyPr/>
          <a:lstStyle/>
          <a:p>
            <a:r>
              <a:rPr lang="en-GB" altLang="en-US">
                <a:latin typeface="Verdana" panose="020B0604030504040204" pitchFamily="34" charset="0"/>
              </a:rPr>
              <a:t>The project will:</a:t>
            </a:r>
          </a:p>
          <a:p>
            <a:pPr lvl="1"/>
            <a:r>
              <a:rPr lang="en-GB" altLang="en-US">
                <a:latin typeface="Verdana" panose="020B0604030504040204" pitchFamily="34" charset="0"/>
              </a:rPr>
              <a:t>Help the company maintain it</a:t>
            </a:r>
            <a:r>
              <a:rPr lang="en-GB" altLang="en-US"/>
              <a:t>’</a:t>
            </a:r>
            <a:r>
              <a:rPr lang="en-GB" altLang="en-US">
                <a:latin typeface="Verdana" panose="020B0604030504040204" pitchFamily="34" charset="0"/>
              </a:rPr>
              <a:t>s </a:t>
            </a:r>
            <a:r>
              <a:rPr lang="en-GB" altLang="en-US"/>
              <a:t>‘</a:t>
            </a:r>
            <a:r>
              <a:rPr lang="en-GB" altLang="en-US">
                <a:latin typeface="Verdana" panose="020B0604030504040204" pitchFamily="34" charset="0"/>
              </a:rPr>
              <a:t>World-Class</a:t>
            </a:r>
            <a:r>
              <a:rPr lang="en-GB" altLang="en-US"/>
              <a:t>’</a:t>
            </a:r>
            <a:r>
              <a:rPr lang="en-GB" altLang="en-US">
                <a:latin typeface="Verdana" panose="020B0604030504040204" pitchFamily="34" charset="0"/>
              </a:rPr>
              <a:t> status by</a:t>
            </a:r>
            <a:r>
              <a:rPr lang="en-GB" altLang="en-US"/>
              <a:t>…………</a:t>
            </a:r>
            <a:r>
              <a:rPr lang="en-GB" altLang="en-US">
                <a:latin typeface="Verdana" panose="020B0604030504040204" pitchFamily="34" charset="0"/>
              </a:rPr>
              <a:t>..</a:t>
            </a:r>
          </a:p>
          <a:p>
            <a:pPr lvl="1"/>
            <a:r>
              <a:rPr lang="en-GB" altLang="en-US">
                <a:latin typeface="Verdana" panose="020B0604030504040204" pitchFamily="34" charset="0"/>
              </a:rPr>
              <a:t>Secure the company</a:t>
            </a:r>
            <a:r>
              <a:rPr lang="en-GB" altLang="en-US"/>
              <a:t>’</a:t>
            </a:r>
            <a:r>
              <a:rPr lang="en-GB" altLang="en-US">
                <a:latin typeface="Verdana" panose="020B0604030504040204" pitchFamily="34" charset="0"/>
              </a:rPr>
              <a:t>s competitive advantage by enhancing</a:t>
            </a:r>
            <a:r>
              <a:rPr lang="en-GB" altLang="en-US"/>
              <a:t>………</a:t>
            </a:r>
            <a:r>
              <a:rPr lang="en-GB" altLang="en-US">
                <a:latin typeface="Verdana" panose="020B0604030504040204" pitchFamily="34" charset="0"/>
              </a:rPr>
              <a:t>..</a:t>
            </a:r>
          </a:p>
          <a:p>
            <a:pPr lvl="1"/>
            <a:endParaRPr lang="en-GB" altLang="en-US">
              <a:latin typeface="Verdana" panose="020B0604030504040204" pitchFamily="34" charset="0"/>
            </a:endParaRPr>
          </a:p>
          <a:p>
            <a:endParaRPr lang="en-GB" altLang="en-US">
              <a:latin typeface="Verdana" panose="020B0604030504040204" pitchFamily="34" charset="0"/>
            </a:endParaRPr>
          </a:p>
        </p:txBody>
      </p:sp>
    </p:spTree>
    <p:extLst>
      <p:ext uri="{BB962C8B-B14F-4D97-AF65-F5344CB8AC3E}">
        <p14:creationId xmlns:p14="http://schemas.microsoft.com/office/powerpoint/2010/main" val="2084199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1519D02-38E5-40A4-818F-2B448C9C53A8}"/>
              </a:ext>
            </a:extLst>
          </p:cNvPr>
          <p:cNvSpPr>
            <a:spLocks noGrp="1" noChangeArrowheads="1"/>
          </p:cNvSpPr>
          <p:nvPr>
            <p:ph type="title"/>
          </p:nvPr>
        </p:nvSpPr>
        <p:spPr/>
        <p:txBody>
          <a:bodyPr/>
          <a:lstStyle/>
          <a:p>
            <a:r>
              <a:rPr lang="en-GB" altLang="en-US">
                <a:latin typeface="Verdana" panose="020B0604030504040204" pitchFamily="34" charset="0"/>
              </a:rPr>
              <a:t>Benefits Management</a:t>
            </a:r>
          </a:p>
        </p:txBody>
      </p:sp>
      <p:sp>
        <p:nvSpPr>
          <p:cNvPr id="48131" name="Rectangle 3">
            <a:extLst>
              <a:ext uri="{FF2B5EF4-FFF2-40B4-BE49-F238E27FC236}">
                <a16:creationId xmlns:a16="http://schemas.microsoft.com/office/drawing/2014/main" id="{000C970E-786F-417E-ABEB-6F9425C7D195}"/>
              </a:ext>
            </a:extLst>
          </p:cNvPr>
          <p:cNvSpPr>
            <a:spLocks noGrp="1" noChangeArrowheads="1"/>
          </p:cNvSpPr>
          <p:nvPr>
            <p:ph type="body" idx="1"/>
          </p:nvPr>
        </p:nvSpPr>
        <p:spPr/>
        <p:txBody>
          <a:bodyPr/>
          <a:lstStyle/>
          <a:p>
            <a:r>
              <a:rPr lang="en-GB" altLang="en-US">
                <a:latin typeface="Verdana" panose="020B0604030504040204" pitchFamily="34" charset="0"/>
              </a:rPr>
              <a:t>Project Manager delivers the project</a:t>
            </a:r>
          </a:p>
          <a:p>
            <a:r>
              <a:rPr lang="en-GB" altLang="en-US">
                <a:latin typeface="Verdana" panose="020B0604030504040204" pitchFamily="34" charset="0"/>
              </a:rPr>
              <a:t>Business manager realises the benefits</a:t>
            </a:r>
          </a:p>
          <a:p>
            <a:pPr lvl="1"/>
            <a:r>
              <a:rPr lang="en-GB" altLang="en-US">
                <a:latin typeface="Verdana" panose="020B0604030504040204" pitchFamily="34" charset="0"/>
              </a:rPr>
              <a:t>Installing a new system may be a project success, but if it is not used to its full potential the business will not benefit.</a:t>
            </a:r>
          </a:p>
          <a:p>
            <a:endParaRPr lang="en-GB" altLang="en-US">
              <a:latin typeface="Verdana" panose="020B0604030504040204" pitchFamily="34" charset="0"/>
            </a:endParaRPr>
          </a:p>
        </p:txBody>
      </p:sp>
    </p:spTree>
    <p:extLst>
      <p:ext uri="{BB962C8B-B14F-4D97-AF65-F5344CB8AC3E}">
        <p14:creationId xmlns:p14="http://schemas.microsoft.com/office/powerpoint/2010/main" val="12487477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DDD19BE3-944E-4005-8ED0-5BA8B9194B71}"/>
              </a:ext>
            </a:extLst>
          </p:cNvPr>
          <p:cNvSpPr>
            <a:spLocks noGrp="1" noChangeArrowheads="1"/>
          </p:cNvSpPr>
          <p:nvPr>
            <p:ph type="title"/>
          </p:nvPr>
        </p:nvSpPr>
        <p:spPr/>
        <p:txBody>
          <a:bodyPr/>
          <a:lstStyle/>
          <a:p>
            <a:r>
              <a:rPr lang="en-GB" altLang="en-US">
                <a:latin typeface="Verdana" panose="020B0604030504040204" pitchFamily="34" charset="0"/>
              </a:rPr>
              <a:t>Benefits Management</a:t>
            </a:r>
          </a:p>
        </p:txBody>
      </p:sp>
      <p:sp>
        <p:nvSpPr>
          <p:cNvPr id="51203" name="Rectangle 3">
            <a:extLst>
              <a:ext uri="{FF2B5EF4-FFF2-40B4-BE49-F238E27FC236}">
                <a16:creationId xmlns:a16="http://schemas.microsoft.com/office/drawing/2014/main" id="{E9295C92-8246-4ABD-A3FF-FAD8AB79558E}"/>
              </a:ext>
            </a:extLst>
          </p:cNvPr>
          <p:cNvSpPr>
            <a:spLocks noGrp="1" noChangeArrowheads="1"/>
          </p:cNvSpPr>
          <p:nvPr>
            <p:ph type="body" idx="1"/>
          </p:nvPr>
        </p:nvSpPr>
        <p:spPr>
          <a:xfrm>
            <a:off x="896471" y="1268413"/>
            <a:ext cx="10506635" cy="4724400"/>
          </a:xfrm>
        </p:spPr>
        <p:txBody>
          <a:bodyPr/>
          <a:lstStyle/>
          <a:p>
            <a:pPr algn="just">
              <a:defRPr/>
            </a:pPr>
            <a:r>
              <a:rPr lang="en-GB" altLang="en-US" sz="2600" dirty="0">
                <a:latin typeface="Verdana" panose="020B0604030504040204" pitchFamily="34" charset="0"/>
              </a:rPr>
              <a:t>Hard Cash £ on the bottom line</a:t>
            </a:r>
          </a:p>
          <a:p>
            <a:pPr lvl="1" algn="just">
              <a:defRPr/>
            </a:pPr>
            <a:r>
              <a:rPr lang="en-GB" altLang="en-US" sz="2600" dirty="0">
                <a:latin typeface="Verdana" panose="020B0604030504040204" pitchFamily="34" charset="0"/>
              </a:rPr>
              <a:t>New system/machine will save money</a:t>
            </a:r>
          </a:p>
          <a:p>
            <a:pPr algn="just">
              <a:defRPr/>
            </a:pPr>
            <a:r>
              <a:rPr lang="en-GB" altLang="en-US" sz="2600" dirty="0">
                <a:latin typeface="Verdana" panose="020B0604030504040204" pitchFamily="34" charset="0"/>
              </a:rPr>
              <a:t>£ Value – but not direct cash</a:t>
            </a:r>
          </a:p>
          <a:p>
            <a:pPr lvl="1" algn="just">
              <a:defRPr/>
            </a:pPr>
            <a:r>
              <a:rPr lang="en-GB" altLang="en-US" sz="2600" dirty="0">
                <a:latin typeface="Verdana" panose="020B0604030504040204" pitchFamily="34" charset="0"/>
              </a:rPr>
              <a:t>CAD system saves time in design</a:t>
            </a:r>
          </a:p>
          <a:p>
            <a:pPr algn="just">
              <a:defRPr/>
            </a:pPr>
            <a:r>
              <a:rPr lang="en-GB" altLang="en-US" sz="2600" dirty="0">
                <a:latin typeface="Verdana" panose="020B0604030504040204" pitchFamily="34" charset="0"/>
              </a:rPr>
              <a:t>Quantifiable – can count it but not value it</a:t>
            </a:r>
          </a:p>
          <a:p>
            <a:pPr lvl="1" algn="just">
              <a:defRPr/>
            </a:pPr>
            <a:r>
              <a:rPr lang="en-GB" altLang="en-US" sz="2600" dirty="0">
                <a:latin typeface="Verdana" panose="020B0604030504040204" pitchFamily="34" charset="0"/>
              </a:rPr>
              <a:t>Example? reduced costs or greater customer satisfaction, </a:t>
            </a:r>
          </a:p>
          <a:p>
            <a:pPr marL="342900" lvl="1" indent="-342900" algn="just">
              <a:buFontTx/>
              <a:buChar char="•"/>
              <a:defRPr/>
            </a:pPr>
            <a:r>
              <a:rPr lang="en-GB" altLang="en-US" sz="2600" dirty="0">
                <a:latin typeface="Verdana" panose="020B0604030504040204" pitchFamily="34" charset="0"/>
              </a:rPr>
              <a:t>Non-Quantifiable – cannot count or value.</a:t>
            </a:r>
          </a:p>
          <a:p>
            <a:pPr lvl="1" algn="just">
              <a:defRPr/>
            </a:pPr>
            <a:r>
              <a:rPr lang="en-GB" altLang="en-US" sz="2600" dirty="0">
                <a:latin typeface="Verdana" panose="020B0604030504040204" pitchFamily="34" charset="0"/>
              </a:rPr>
              <a:t>Example? Improved Business Image, Meet new legislation</a:t>
            </a:r>
          </a:p>
          <a:p>
            <a:pPr lvl="1">
              <a:defRPr/>
            </a:pPr>
            <a:endParaRPr lang="en-GB" altLang="en-US" sz="2600" dirty="0">
              <a:latin typeface="Verdana" panose="020B0604030504040204" pitchFamily="34" charset="0"/>
            </a:endParaRPr>
          </a:p>
          <a:p>
            <a:pPr>
              <a:defRPr/>
            </a:pPr>
            <a:endParaRPr lang="en-GB" altLang="en-US" sz="2600" dirty="0">
              <a:latin typeface="Verdana" panose="020B0604030504040204" pitchFamily="34" charset="0"/>
            </a:endParaRPr>
          </a:p>
        </p:txBody>
      </p:sp>
    </p:spTree>
    <p:extLst>
      <p:ext uri="{BB962C8B-B14F-4D97-AF65-F5344CB8AC3E}">
        <p14:creationId xmlns:p14="http://schemas.microsoft.com/office/powerpoint/2010/main" val="3004377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95E4A7FD-2577-4C66-8512-A4D52855D56E}"/>
              </a:ext>
            </a:extLst>
          </p:cNvPr>
          <p:cNvSpPr>
            <a:spLocks noGrp="1" noChangeArrowheads="1"/>
          </p:cNvSpPr>
          <p:nvPr>
            <p:ph type="title"/>
          </p:nvPr>
        </p:nvSpPr>
        <p:spPr/>
        <p:txBody>
          <a:bodyPr/>
          <a:lstStyle/>
          <a:p>
            <a:r>
              <a:rPr lang="en-GB" altLang="en-US">
                <a:latin typeface="Verdana" panose="020B0604030504040204" pitchFamily="34" charset="0"/>
              </a:rPr>
              <a:t>Benefits Management</a:t>
            </a:r>
          </a:p>
        </p:txBody>
      </p:sp>
      <p:sp>
        <p:nvSpPr>
          <p:cNvPr id="52227" name="Rectangle 3">
            <a:extLst>
              <a:ext uri="{FF2B5EF4-FFF2-40B4-BE49-F238E27FC236}">
                <a16:creationId xmlns:a16="http://schemas.microsoft.com/office/drawing/2014/main" id="{2683B20B-8C0A-4A5D-8AD1-93D812C9422F}"/>
              </a:ext>
            </a:extLst>
          </p:cNvPr>
          <p:cNvSpPr>
            <a:spLocks noGrp="1" noChangeArrowheads="1"/>
          </p:cNvSpPr>
          <p:nvPr>
            <p:ph type="body" idx="1"/>
          </p:nvPr>
        </p:nvSpPr>
        <p:spPr/>
        <p:txBody>
          <a:bodyPr/>
          <a:lstStyle/>
          <a:p>
            <a:r>
              <a:rPr lang="en-GB" altLang="en-US" dirty="0">
                <a:latin typeface="Verdana" panose="020B0604030504040204" pitchFamily="34" charset="0"/>
              </a:rPr>
              <a:t>Benefits Management:</a:t>
            </a:r>
          </a:p>
          <a:p>
            <a:pPr lvl="1"/>
            <a:r>
              <a:rPr lang="en-GB" altLang="en-US" dirty="0">
                <a:latin typeface="Verdana" panose="020B0604030504040204" pitchFamily="34" charset="0"/>
              </a:rPr>
              <a:t>Business Case</a:t>
            </a:r>
          </a:p>
          <a:p>
            <a:pPr lvl="1"/>
            <a:r>
              <a:rPr lang="en-GB" altLang="en-US" dirty="0">
                <a:latin typeface="Verdana" panose="020B0604030504040204" pitchFamily="34" charset="0"/>
              </a:rPr>
              <a:t>Project Success Criteria</a:t>
            </a:r>
          </a:p>
          <a:p>
            <a:pPr lvl="1"/>
            <a:r>
              <a:rPr lang="en-GB" altLang="en-US" dirty="0" err="1">
                <a:latin typeface="Verdana" panose="020B0604030504040204" pitchFamily="34" charset="0"/>
              </a:rPr>
              <a:t>KPI’s:Key</a:t>
            </a:r>
            <a:r>
              <a:rPr lang="en-GB" altLang="en-US" dirty="0">
                <a:latin typeface="Verdana" panose="020B0604030504040204" pitchFamily="34" charset="0"/>
              </a:rPr>
              <a:t> Performance Indicators</a:t>
            </a:r>
          </a:p>
          <a:p>
            <a:r>
              <a:rPr lang="en-GB" altLang="en-US" dirty="0">
                <a:latin typeface="Verdana" panose="020B0604030504040204" pitchFamily="34" charset="0"/>
              </a:rPr>
              <a:t>Once the vision is defined (and agreed), we can now look at establishing the project objectives.</a:t>
            </a:r>
          </a:p>
          <a:p>
            <a:pPr lvl="1"/>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3815221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52D861AB-9EF1-4E88-91CB-96ED09C935FD}"/>
              </a:ext>
            </a:extLst>
          </p:cNvPr>
          <p:cNvSpPr>
            <a:spLocks noGrp="1" noChangeArrowheads="1"/>
          </p:cNvSpPr>
          <p:nvPr>
            <p:ph type="title"/>
          </p:nvPr>
        </p:nvSpPr>
        <p:spPr/>
        <p:txBody>
          <a:bodyPr/>
          <a:lstStyle/>
          <a:p>
            <a:r>
              <a:rPr lang="en-GB" altLang="en-US">
                <a:latin typeface="Verdana" panose="020B0604030504040204" pitchFamily="34" charset="0"/>
              </a:rPr>
              <a:t>Project Objectives</a:t>
            </a:r>
          </a:p>
        </p:txBody>
      </p:sp>
      <p:sp>
        <p:nvSpPr>
          <p:cNvPr id="54275" name="Rectangle 3">
            <a:extLst>
              <a:ext uri="{FF2B5EF4-FFF2-40B4-BE49-F238E27FC236}">
                <a16:creationId xmlns:a16="http://schemas.microsoft.com/office/drawing/2014/main" id="{5F774C92-376E-48AE-B977-95E2EDA16935}"/>
              </a:ext>
            </a:extLst>
          </p:cNvPr>
          <p:cNvSpPr>
            <a:spLocks noGrp="1" noChangeArrowheads="1"/>
          </p:cNvSpPr>
          <p:nvPr>
            <p:ph type="body" idx="1"/>
          </p:nvPr>
        </p:nvSpPr>
        <p:spPr>
          <a:xfrm>
            <a:off x="770965" y="1523999"/>
            <a:ext cx="10506635" cy="3603813"/>
          </a:xfrm>
        </p:spPr>
        <p:txBody>
          <a:bodyPr>
            <a:normAutofit fontScale="92500"/>
          </a:bodyPr>
          <a:lstStyle/>
          <a:p>
            <a:r>
              <a:rPr lang="en-GB" altLang="en-US" sz="3600" dirty="0">
                <a:latin typeface="Verdana" panose="020B0604030504040204" pitchFamily="34" charset="0"/>
              </a:rPr>
              <a:t>All projects have 3 objectives – delivery on time (T), to budget (C), and meeting functionality requirements (Q)</a:t>
            </a:r>
          </a:p>
          <a:p>
            <a:r>
              <a:rPr lang="en-GB" altLang="en-US" sz="3600" dirty="0">
                <a:latin typeface="Verdana" panose="020B0604030504040204" pitchFamily="34" charset="0"/>
              </a:rPr>
              <a:t>T, C, Q</a:t>
            </a:r>
          </a:p>
          <a:p>
            <a:r>
              <a:rPr lang="en-GB" altLang="en-US" dirty="0">
                <a:latin typeface="Verdana" panose="020B0604030504040204" pitchFamily="34" charset="0"/>
              </a:rPr>
              <a:t>Quality = Functionality = Specification</a:t>
            </a:r>
          </a:p>
          <a:p>
            <a:r>
              <a:rPr lang="en-GB" altLang="en-US" sz="3600" dirty="0">
                <a:latin typeface="Verdana" panose="020B0604030504040204" pitchFamily="34" charset="0"/>
              </a:rPr>
              <a:t>The “Iron Triangle” of project management</a:t>
            </a:r>
            <a:r>
              <a:rPr lang="en-GB" altLang="en-US" sz="2400" dirty="0">
                <a:latin typeface="Verdana" panose="020B0604030504040204" pitchFamily="34" charset="0"/>
              </a:rPr>
              <a:t>.</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31002335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85F95B34-9776-425D-986C-BBA8C2FD513E}"/>
              </a:ext>
            </a:extLst>
          </p:cNvPr>
          <p:cNvSpPr>
            <a:spLocks noGrp="1" noChangeArrowheads="1"/>
          </p:cNvSpPr>
          <p:nvPr>
            <p:ph type="title"/>
          </p:nvPr>
        </p:nvSpPr>
        <p:spPr/>
        <p:txBody>
          <a:bodyPr/>
          <a:lstStyle/>
          <a:p>
            <a:r>
              <a:rPr lang="en-GB" altLang="en-US">
                <a:latin typeface="Verdana" panose="020B0604030504040204" pitchFamily="34" charset="0"/>
              </a:rPr>
              <a:t>Project Objectives</a:t>
            </a:r>
          </a:p>
        </p:txBody>
      </p:sp>
      <p:sp>
        <p:nvSpPr>
          <p:cNvPr id="56323" name="Rectangle 3">
            <a:extLst>
              <a:ext uri="{FF2B5EF4-FFF2-40B4-BE49-F238E27FC236}">
                <a16:creationId xmlns:a16="http://schemas.microsoft.com/office/drawing/2014/main" id="{4B0A12AE-4FB1-47A0-AAD8-1D9A7E638EB1}"/>
              </a:ext>
            </a:extLst>
          </p:cNvPr>
          <p:cNvSpPr>
            <a:spLocks noGrp="1" noChangeArrowheads="1"/>
          </p:cNvSpPr>
          <p:nvPr>
            <p:ph type="body" idx="1"/>
          </p:nvPr>
        </p:nvSpPr>
        <p:spPr>
          <a:xfrm>
            <a:off x="2209800" y="1524000"/>
            <a:ext cx="7772400" cy="876300"/>
          </a:xfrm>
        </p:spPr>
        <p:txBody>
          <a:bodyPr>
            <a:normAutofit lnSpcReduction="10000"/>
          </a:bodyPr>
          <a:lstStyle/>
          <a:p>
            <a:r>
              <a:rPr lang="en-GB" altLang="en-US" sz="2400">
                <a:latin typeface="Verdana" panose="020B0604030504040204" pitchFamily="34" charset="0"/>
              </a:rPr>
              <a:t>The “Iron Triangle” of project management.</a:t>
            </a:r>
          </a:p>
          <a:p>
            <a:r>
              <a:rPr lang="en-GB" altLang="en-US" sz="2400">
                <a:latin typeface="Verdana" panose="020B0604030504040204" pitchFamily="34" charset="0"/>
              </a:rPr>
              <a:t>These 3 are interdependent.</a:t>
            </a:r>
          </a:p>
          <a:p>
            <a:endParaRPr lang="en-GB" altLang="en-US">
              <a:latin typeface="Verdana" panose="020B0604030504040204" pitchFamily="34" charset="0"/>
            </a:endParaRPr>
          </a:p>
          <a:p>
            <a:endParaRPr lang="en-GB" altLang="en-US">
              <a:latin typeface="Verdana" panose="020B0604030504040204" pitchFamily="34" charset="0"/>
            </a:endParaRPr>
          </a:p>
        </p:txBody>
      </p:sp>
      <p:grpSp>
        <p:nvGrpSpPr>
          <p:cNvPr id="56324" name="Group 4">
            <a:extLst>
              <a:ext uri="{FF2B5EF4-FFF2-40B4-BE49-F238E27FC236}">
                <a16:creationId xmlns:a16="http://schemas.microsoft.com/office/drawing/2014/main" id="{C35052E0-F9F9-43F8-8DEB-1B85A9F1682C}"/>
              </a:ext>
            </a:extLst>
          </p:cNvPr>
          <p:cNvGrpSpPr>
            <a:grpSpLocks/>
          </p:cNvGrpSpPr>
          <p:nvPr/>
        </p:nvGrpSpPr>
        <p:grpSpPr bwMode="auto">
          <a:xfrm>
            <a:off x="2495550" y="2400300"/>
            <a:ext cx="7150474" cy="2933700"/>
            <a:chOff x="240" y="960"/>
            <a:chExt cx="5076" cy="2891"/>
          </a:xfrm>
        </p:grpSpPr>
        <p:sp>
          <p:nvSpPr>
            <p:cNvPr id="5" name="AutoShape 5">
              <a:extLst>
                <a:ext uri="{FF2B5EF4-FFF2-40B4-BE49-F238E27FC236}">
                  <a16:creationId xmlns:a16="http://schemas.microsoft.com/office/drawing/2014/main" id="{CF701EE5-A9D8-45BD-AF2F-546731BF4D36}"/>
                </a:ext>
              </a:extLst>
            </p:cNvPr>
            <p:cNvSpPr>
              <a:spLocks noChangeArrowheads="1"/>
            </p:cNvSpPr>
            <p:nvPr/>
          </p:nvSpPr>
          <p:spPr bwMode="auto">
            <a:xfrm>
              <a:off x="976" y="1275"/>
              <a:ext cx="3633" cy="2428"/>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6" name="Oval 6">
              <a:extLst>
                <a:ext uri="{FF2B5EF4-FFF2-40B4-BE49-F238E27FC236}">
                  <a16:creationId xmlns:a16="http://schemas.microsoft.com/office/drawing/2014/main" id="{6B72265F-BBFE-4675-8902-59426F50906C}"/>
                </a:ext>
              </a:extLst>
            </p:cNvPr>
            <p:cNvSpPr>
              <a:spLocks noChangeArrowheads="1"/>
            </p:cNvSpPr>
            <p:nvPr/>
          </p:nvSpPr>
          <p:spPr bwMode="auto">
            <a:xfrm>
              <a:off x="2226" y="2091"/>
              <a:ext cx="1184" cy="1180"/>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7" name="Rectangle 7">
              <a:extLst>
                <a:ext uri="{FF2B5EF4-FFF2-40B4-BE49-F238E27FC236}">
                  <a16:creationId xmlns:a16="http://schemas.microsoft.com/office/drawing/2014/main" id="{6CE558DC-C86D-4B1F-BCC9-503F1341567B}"/>
                </a:ext>
              </a:extLst>
            </p:cNvPr>
            <p:cNvSpPr>
              <a:spLocks noChangeArrowheads="1"/>
            </p:cNvSpPr>
            <p:nvPr/>
          </p:nvSpPr>
          <p:spPr bwMode="auto">
            <a:xfrm>
              <a:off x="2190" y="2448"/>
              <a:ext cx="1199" cy="430"/>
            </a:xfrm>
            <a:prstGeom prst="rect">
              <a:avLst/>
            </a:prstGeom>
            <a:noFill/>
            <a:ln w="12700">
              <a:noFill/>
              <a:miter lim="800000"/>
              <a:headEnd/>
              <a:tailEnd/>
            </a:ln>
            <a:effectLst/>
          </p:spPr>
          <p:txBody>
            <a:bodyPr wrap="none" lIns="90488" tIns="44450" rIns="90488" bIns="44450">
              <a:spAutoFit/>
            </a:bodyPr>
            <a:lstStyle/>
            <a:p>
              <a:pPr>
                <a:defRPr/>
              </a:pPr>
              <a:r>
                <a:rPr lang="en-US" sz="3600" dirty="0">
                  <a:effectLst>
                    <a:outerShdw blurRad="38100" dist="38100" dir="2700000" algn="tl">
                      <a:srgbClr val="C0C0C0"/>
                    </a:outerShdw>
                  </a:effectLst>
                  <a:latin typeface="Verdana" pitchFamily="34" charset="0"/>
                </a:rPr>
                <a:t>Projec</a:t>
              </a:r>
              <a:r>
                <a:rPr lang="en-US" sz="3200" dirty="0">
                  <a:effectLst>
                    <a:outerShdw blurRad="38100" dist="38100" dir="2700000" algn="tl">
                      <a:srgbClr val="C0C0C0"/>
                    </a:outerShdw>
                  </a:effectLst>
                  <a:latin typeface="Verdana" pitchFamily="34" charset="0"/>
                </a:rPr>
                <a:t>t</a:t>
              </a:r>
            </a:p>
          </p:txBody>
        </p:sp>
        <p:sp>
          <p:nvSpPr>
            <p:cNvPr id="8" name="Rectangle 8">
              <a:extLst>
                <a:ext uri="{FF2B5EF4-FFF2-40B4-BE49-F238E27FC236}">
                  <a16:creationId xmlns:a16="http://schemas.microsoft.com/office/drawing/2014/main" id="{01B21631-A065-40A9-AFD1-FDD3AC6A0C5A}"/>
                </a:ext>
              </a:extLst>
            </p:cNvPr>
            <p:cNvSpPr>
              <a:spLocks noChangeArrowheads="1"/>
            </p:cNvSpPr>
            <p:nvPr/>
          </p:nvSpPr>
          <p:spPr bwMode="auto">
            <a:xfrm>
              <a:off x="240" y="3503"/>
              <a:ext cx="718" cy="348"/>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Time</a:t>
              </a:r>
              <a:endParaRPr lang="en-US" sz="1200" dirty="0">
                <a:effectLst>
                  <a:outerShdw blurRad="38100" dist="38100" dir="2700000" algn="tl">
                    <a:srgbClr val="C0C0C0"/>
                  </a:outerShdw>
                </a:effectLst>
                <a:latin typeface="Verdana" pitchFamily="34" charset="0"/>
              </a:endParaRPr>
            </a:p>
          </p:txBody>
        </p:sp>
        <p:sp>
          <p:nvSpPr>
            <p:cNvPr id="9" name="Rectangle 9">
              <a:extLst>
                <a:ext uri="{FF2B5EF4-FFF2-40B4-BE49-F238E27FC236}">
                  <a16:creationId xmlns:a16="http://schemas.microsoft.com/office/drawing/2014/main" id="{D4EDB657-D4DB-4F69-98D5-872763ABB32C}"/>
                </a:ext>
              </a:extLst>
            </p:cNvPr>
            <p:cNvSpPr>
              <a:spLocks noChangeArrowheads="1"/>
            </p:cNvSpPr>
            <p:nvPr/>
          </p:nvSpPr>
          <p:spPr bwMode="auto">
            <a:xfrm>
              <a:off x="4655" y="3503"/>
              <a:ext cx="661" cy="348"/>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Cost</a:t>
              </a:r>
              <a:endParaRPr lang="en-US" sz="1200" dirty="0">
                <a:effectLst>
                  <a:outerShdw blurRad="38100" dist="38100" dir="2700000" algn="tl">
                    <a:srgbClr val="C0C0C0"/>
                  </a:outerShdw>
                </a:effectLst>
                <a:latin typeface="Verdana" pitchFamily="34" charset="0"/>
              </a:endParaRPr>
            </a:p>
          </p:txBody>
        </p:sp>
        <p:sp>
          <p:nvSpPr>
            <p:cNvPr id="10" name="Rectangle 10">
              <a:extLst>
                <a:ext uri="{FF2B5EF4-FFF2-40B4-BE49-F238E27FC236}">
                  <a16:creationId xmlns:a16="http://schemas.microsoft.com/office/drawing/2014/main" id="{144FE974-CC58-468E-B9E3-46CCB196E6D1}"/>
                </a:ext>
              </a:extLst>
            </p:cNvPr>
            <p:cNvSpPr>
              <a:spLocks noChangeArrowheads="1"/>
            </p:cNvSpPr>
            <p:nvPr/>
          </p:nvSpPr>
          <p:spPr bwMode="auto">
            <a:xfrm>
              <a:off x="1631" y="960"/>
              <a:ext cx="2129" cy="348"/>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Function/Quality</a:t>
              </a:r>
              <a:endParaRPr lang="en-US" sz="1200" dirty="0">
                <a:effectLst>
                  <a:outerShdw blurRad="38100" dist="38100" dir="2700000" algn="tl">
                    <a:srgbClr val="C0C0C0"/>
                  </a:outerShdw>
                </a:effectLst>
                <a:latin typeface="Verdana" pitchFamily="34" charset="0"/>
              </a:endParaRPr>
            </a:p>
          </p:txBody>
        </p:sp>
        <p:sp>
          <p:nvSpPr>
            <p:cNvPr id="56331" name="Line 11">
              <a:extLst>
                <a:ext uri="{FF2B5EF4-FFF2-40B4-BE49-F238E27FC236}">
                  <a16:creationId xmlns:a16="http://schemas.microsoft.com/office/drawing/2014/main" id="{5E881157-D749-46C4-9183-E0C2B0C55DD5}"/>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2" name="Line 12">
              <a:extLst>
                <a:ext uri="{FF2B5EF4-FFF2-40B4-BE49-F238E27FC236}">
                  <a16:creationId xmlns:a16="http://schemas.microsoft.com/office/drawing/2014/main" id="{F473B776-3317-4862-9FC6-98EDBE2F8A73}"/>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56333" name="Line 13">
              <a:extLst>
                <a:ext uri="{FF2B5EF4-FFF2-40B4-BE49-F238E27FC236}">
                  <a16:creationId xmlns:a16="http://schemas.microsoft.com/office/drawing/2014/main" id="{4A251C87-B85D-4AF8-AB3F-AC659775C6B2}"/>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2710944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10C51213-E3EC-4CEE-A8D1-13E5E22B18C1}"/>
              </a:ext>
            </a:extLst>
          </p:cNvPr>
          <p:cNvGraphicFramePr/>
          <p:nvPr/>
        </p:nvGraphicFramePr>
        <p:xfrm>
          <a:off x="1140142" y="3770780"/>
          <a:ext cx="3484580" cy="3209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8371" name="Text Box 5">
            <a:extLst>
              <a:ext uri="{FF2B5EF4-FFF2-40B4-BE49-F238E27FC236}">
                <a16:creationId xmlns:a16="http://schemas.microsoft.com/office/drawing/2014/main" id="{88AB4308-14DA-45D1-B733-3BC6C038E89C}"/>
              </a:ext>
            </a:extLst>
          </p:cNvPr>
          <p:cNvSpPr txBox="1">
            <a:spLocks noChangeArrowheads="1"/>
          </p:cNvSpPr>
          <p:nvPr/>
        </p:nvSpPr>
        <p:spPr bwMode="auto">
          <a:xfrm>
            <a:off x="4311650" y="1609725"/>
            <a:ext cx="178799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a:latin typeface="Arial" panose="020B0604020202020204" pitchFamily="34" charset="0"/>
              </a:rPr>
              <a:t>Time</a:t>
            </a:r>
          </a:p>
        </p:txBody>
      </p:sp>
      <p:sp>
        <p:nvSpPr>
          <p:cNvPr id="58372" name="Text Box 6">
            <a:extLst>
              <a:ext uri="{FF2B5EF4-FFF2-40B4-BE49-F238E27FC236}">
                <a16:creationId xmlns:a16="http://schemas.microsoft.com/office/drawing/2014/main" id="{35705028-8410-40B9-A7E0-778C9AFD0356}"/>
              </a:ext>
            </a:extLst>
          </p:cNvPr>
          <p:cNvSpPr txBox="1">
            <a:spLocks noChangeArrowheads="1"/>
          </p:cNvSpPr>
          <p:nvPr/>
        </p:nvSpPr>
        <p:spPr bwMode="auto">
          <a:xfrm>
            <a:off x="4289426" y="2625725"/>
            <a:ext cx="1723549"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a:latin typeface="Arial" panose="020B0604020202020204" pitchFamily="34" charset="0"/>
              </a:rPr>
              <a:t>Cost</a:t>
            </a:r>
          </a:p>
        </p:txBody>
      </p:sp>
      <p:sp>
        <p:nvSpPr>
          <p:cNvPr id="58373" name="Text Box 7">
            <a:extLst>
              <a:ext uri="{FF2B5EF4-FFF2-40B4-BE49-F238E27FC236}">
                <a16:creationId xmlns:a16="http://schemas.microsoft.com/office/drawing/2014/main" id="{2A215CF0-8D52-4C40-A7E0-665084601BE1}"/>
              </a:ext>
            </a:extLst>
          </p:cNvPr>
          <p:cNvSpPr txBox="1">
            <a:spLocks noChangeArrowheads="1"/>
          </p:cNvSpPr>
          <p:nvPr/>
        </p:nvSpPr>
        <p:spPr bwMode="auto">
          <a:xfrm>
            <a:off x="4289425" y="3686175"/>
            <a:ext cx="2531462"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a:latin typeface="Arial" panose="020B0604020202020204" pitchFamily="34" charset="0"/>
              </a:rPr>
              <a:t>Quality</a:t>
            </a:r>
          </a:p>
        </p:txBody>
      </p:sp>
      <p:sp>
        <p:nvSpPr>
          <p:cNvPr id="32774" name="Rectangle 2">
            <a:extLst>
              <a:ext uri="{FF2B5EF4-FFF2-40B4-BE49-F238E27FC236}">
                <a16:creationId xmlns:a16="http://schemas.microsoft.com/office/drawing/2014/main" id="{48A52EAB-81EA-4A91-99D4-ECEC1C37ECE1}"/>
              </a:ext>
            </a:extLst>
          </p:cNvPr>
          <p:cNvSpPr>
            <a:spLocks noGrp="1" noChangeArrowheads="1"/>
          </p:cNvSpPr>
          <p:nvPr>
            <p:ph type="title"/>
          </p:nvPr>
        </p:nvSpPr>
        <p:spPr>
          <a:xfrm>
            <a:off x="1630364" y="5503863"/>
            <a:ext cx="2492375" cy="1350962"/>
          </a:xfrm>
        </p:spPr>
        <p:txBody>
          <a:bodyPr/>
          <a:lstStyle/>
          <a:p>
            <a:pPr>
              <a:defRPr/>
            </a:pPr>
            <a:r>
              <a:rPr lang="en-US" sz="2800" b="1" dirty="0">
                <a:solidFill>
                  <a:schemeClr val="accent6">
                    <a:lumMod val="50000"/>
                  </a:schemeClr>
                </a:solidFill>
              </a:rPr>
              <a:t>Project Parameters</a:t>
            </a:r>
          </a:p>
        </p:txBody>
      </p:sp>
      <p:sp>
        <p:nvSpPr>
          <p:cNvPr id="8" name="Rectangle 2">
            <a:extLst>
              <a:ext uri="{FF2B5EF4-FFF2-40B4-BE49-F238E27FC236}">
                <a16:creationId xmlns:a16="http://schemas.microsoft.com/office/drawing/2014/main" id="{203BCEC5-83FC-44FF-99F2-7692CBD85407}"/>
              </a:ext>
            </a:extLst>
          </p:cNvPr>
          <p:cNvSpPr txBox="1">
            <a:spLocks noChangeArrowheads="1"/>
          </p:cNvSpPr>
          <p:nvPr/>
        </p:nvSpPr>
        <p:spPr bwMode="auto">
          <a:xfrm>
            <a:off x="2743200" y="76200"/>
            <a:ext cx="7772400" cy="1143000"/>
          </a:xfrm>
          <a:prstGeom prst="rect">
            <a:avLst/>
          </a:prstGeom>
          <a:noFill/>
          <a:ln w="12700">
            <a:noFill/>
            <a:miter lim="800000"/>
            <a:headEnd/>
            <a:tailEnd/>
          </a:ln>
        </p:spPr>
        <p:txBody>
          <a:bodyPr lIns="90488" tIns="44450" rIns="90488" bIns="44450" anchor="ctr"/>
          <a:lstStyle/>
          <a:p>
            <a:pPr algn="ctr">
              <a:defRPr/>
            </a:pPr>
            <a:r>
              <a:rPr lang="en-US" sz="5400" b="1" kern="0">
                <a:solidFill>
                  <a:srgbClr val="00279F"/>
                </a:solidFill>
                <a:latin typeface="+mj-lt"/>
                <a:ea typeface="+mj-ea"/>
                <a:cs typeface="+mj-cs"/>
              </a:rPr>
              <a:t>The Iron Triangle</a:t>
            </a:r>
            <a:endParaRPr lang="en-US" sz="5400" b="1" kern="0" dirty="0">
              <a:solidFill>
                <a:srgbClr val="00279F"/>
              </a:solidFill>
              <a:latin typeface="+mj-lt"/>
              <a:ea typeface="+mj-ea"/>
              <a:cs typeface="+mj-cs"/>
            </a:endParaRPr>
          </a:p>
        </p:txBody>
      </p:sp>
      <p:sp>
        <p:nvSpPr>
          <p:cNvPr id="10" name="Text Box 5">
            <a:extLst>
              <a:ext uri="{FF2B5EF4-FFF2-40B4-BE49-F238E27FC236}">
                <a16:creationId xmlns:a16="http://schemas.microsoft.com/office/drawing/2014/main" id="{5EE2F728-7794-48D6-8BA5-5F6F33F9660B}"/>
              </a:ext>
            </a:extLst>
          </p:cNvPr>
          <p:cNvSpPr txBox="1">
            <a:spLocks noChangeArrowheads="1"/>
          </p:cNvSpPr>
          <p:nvPr/>
        </p:nvSpPr>
        <p:spPr bwMode="auto">
          <a:xfrm>
            <a:off x="6619875" y="1636713"/>
            <a:ext cx="220445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dirty="0">
                <a:latin typeface="Arial" panose="020B0604020202020204" pitchFamily="34" charset="0"/>
              </a:rPr>
              <a:t>= Fast</a:t>
            </a:r>
          </a:p>
        </p:txBody>
      </p:sp>
      <p:sp>
        <p:nvSpPr>
          <p:cNvPr id="11" name="Text Box 5">
            <a:extLst>
              <a:ext uri="{FF2B5EF4-FFF2-40B4-BE49-F238E27FC236}">
                <a16:creationId xmlns:a16="http://schemas.microsoft.com/office/drawing/2014/main" id="{17CD87AA-E600-4DD8-B729-55157834B689}"/>
              </a:ext>
            </a:extLst>
          </p:cNvPr>
          <p:cNvSpPr txBox="1">
            <a:spLocks noChangeArrowheads="1"/>
          </p:cNvSpPr>
          <p:nvPr/>
        </p:nvSpPr>
        <p:spPr bwMode="auto">
          <a:xfrm>
            <a:off x="6616701" y="2619375"/>
            <a:ext cx="289694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a:latin typeface="Arial" panose="020B0604020202020204" pitchFamily="34" charset="0"/>
              </a:rPr>
              <a:t>= Cheap</a:t>
            </a:r>
          </a:p>
        </p:txBody>
      </p:sp>
      <p:sp>
        <p:nvSpPr>
          <p:cNvPr id="12" name="Text Box 5">
            <a:extLst>
              <a:ext uri="{FF2B5EF4-FFF2-40B4-BE49-F238E27FC236}">
                <a16:creationId xmlns:a16="http://schemas.microsoft.com/office/drawing/2014/main" id="{C95989C9-1CAE-4863-8D42-8B51A2C43C75}"/>
              </a:ext>
            </a:extLst>
          </p:cNvPr>
          <p:cNvSpPr txBox="1">
            <a:spLocks noChangeArrowheads="1"/>
          </p:cNvSpPr>
          <p:nvPr/>
        </p:nvSpPr>
        <p:spPr bwMode="auto">
          <a:xfrm>
            <a:off x="6597650" y="3686175"/>
            <a:ext cx="258917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sz="5400" b="1">
                <a:latin typeface="Arial" panose="020B0604020202020204" pitchFamily="34" charset="0"/>
              </a:rPr>
              <a:t>= Good</a:t>
            </a:r>
          </a:p>
        </p:txBody>
      </p:sp>
      <p:sp>
        <p:nvSpPr>
          <p:cNvPr id="17" name="Rectangle 16">
            <a:extLst>
              <a:ext uri="{FF2B5EF4-FFF2-40B4-BE49-F238E27FC236}">
                <a16:creationId xmlns:a16="http://schemas.microsoft.com/office/drawing/2014/main" id="{EB98C9FD-3653-4924-8A77-3A38C929B735}"/>
              </a:ext>
            </a:extLst>
          </p:cNvPr>
          <p:cNvSpPr/>
          <p:nvPr/>
        </p:nvSpPr>
        <p:spPr>
          <a:xfrm>
            <a:off x="10452430" y="3672766"/>
            <a:ext cx="801688" cy="923925"/>
          </a:xfrm>
          <a:prstGeom prst="rect">
            <a:avLst/>
          </a:prstGeom>
        </p:spPr>
        <p:txBody>
          <a:bodyPr wrap="none">
            <a:spAutoFit/>
          </a:bodyPr>
          <a:lstStyle/>
          <a:p>
            <a:pPr>
              <a:defRPr/>
            </a:pPr>
            <a:r>
              <a:rPr lang="en-GB" sz="5400" b="1" dirty="0">
                <a:solidFill>
                  <a:schemeClr val="accent1">
                    <a:lumMod val="50000"/>
                  </a:schemeClr>
                </a:solidFill>
                <a:sym typeface="Wingdings"/>
              </a:rPr>
              <a:t></a:t>
            </a:r>
            <a:endParaRPr lang="en-GB" sz="5400" b="1" dirty="0">
              <a:solidFill>
                <a:srgbClr val="C00000"/>
              </a:solidFill>
            </a:endParaRPr>
          </a:p>
        </p:txBody>
      </p:sp>
      <p:sp>
        <p:nvSpPr>
          <p:cNvPr id="18" name="Rectangle 17">
            <a:extLst>
              <a:ext uri="{FF2B5EF4-FFF2-40B4-BE49-F238E27FC236}">
                <a16:creationId xmlns:a16="http://schemas.microsoft.com/office/drawing/2014/main" id="{8C32E399-2EE2-4571-8F16-1D83DD8BE1DB}"/>
              </a:ext>
            </a:extLst>
          </p:cNvPr>
          <p:cNvSpPr>
            <a:spLocks noChangeArrowheads="1"/>
          </p:cNvSpPr>
          <p:nvPr/>
        </p:nvSpPr>
        <p:spPr bwMode="auto">
          <a:xfrm>
            <a:off x="8824325" y="1707140"/>
            <a:ext cx="919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5400" b="1" dirty="0">
                <a:solidFill>
                  <a:srgbClr val="C00000"/>
                </a:solidFill>
                <a:latin typeface="Arial" panose="020B0604020202020204" pitchFamily="34" charset="0"/>
                <a:sym typeface="Wingdings" panose="05000000000000000000" pitchFamily="2" charset="2"/>
              </a:rPr>
              <a:t></a:t>
            </a:r>
            <a:endParaRPr lang="en-GB" altLang="en-US" sz="5400" dirty="0">
              <a:latin typeface="Arial" panose="020B0604020202020204" pitchFamily="34" charset="0"/>
            </a:endParaRPr>
          </a:p>
        </p:txBody>
      </p:sp>
      <p:sp>
        <p:nvSpPr>
          <p:cNvPr id="21" name="Rectangle 20">
            <a:extLst>
              <a:ext uri="{FF2B5EF4-FFF2-40B4-BE49-F238E27FC236}">
                <a16:creationId xmlns:a16="http://schemas.microsoft.com/office/drawing/2014/main" id="{5DF24631-337A-4CB2-A057-9A7ED2FD5336}"/>
              </a:ext>
            </a:extLst>
          </p:cNvPr>
          <p:cNvSpPr>
            <a:spLocks noChangeArrowheads="1"/>
          </p:cNvSpPr>
          <p:nvPr/>
        </p:nvSpPr>
        <p:spPr bwMode="auto">
          <a:xfrm>
            <a:off x="9497985" y="2678751"/>
            <a:ext cx="919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5400" b="1" dirty="0">
                <a:solidFill>
                  <a:srgbClr val="C00000"/>
                </a:solidFill>
                <a:latin typeface="Arial" panose="020B0604020202020204" pitchFamily="34" charset="0"/>
                <a:sym typeface="Wingdings" panose="05000000000000000000" pitchFamily="2" charset="2"/>
              </a:rPr>
              <a:t></a:t>
            </a:r>
            <a:endParaRPr lang="en-GB" altLang="en-US" sz="5400" dirty="0">
              <a:latin typeface="Arial" panose="020B0604020202020204" pitchFamily="34" charset="0"/>
            </a:endParaRPr>
          </a:p>
        </p:txBody>
      </p:sp>
      <p:sp>
        <p:nvSpPr>
          <p:cNvPr id="23" name="Rectangle 22">
            <a:extLst>
              <a:ext uri="{FF2B5EF4-FFF2-40B4-BE49-F238E27FC236}">
                <a16:creationId xmlns:a16="http://schemas.microsoft.com/office/drawing/2014/main" id="{CC67DA45-5E7F-4DBD-83BD-3556C3D25846}"/>
              </a:ext>
            </a:extLst>
          </p:cNvPr>
          <p:cNvSpPr/>
          <p:nvPr/>
        </p:nvSpPr>
        <p:spPr>
          <a:xfrm>
            <a:off x="10357463" y="2714626"/>
            <a:ext cx="801688" cy="923925"/>
          </a:xfrm>
          <a:prstGeom prst="rect">
            <a:avLst/>
          </a:prstGeom>
        </p:spPr>
        <p:txBody>
          <a:bodyPr wrap="none">
            <a:spAutoFit/>
          </a:bodyPr>
          <a:lstStyle/>
          <a:p>
            <a:pPr>
              <a:defRPr/>
            </a:pPr>
            <a:r>
              <a:rPr lang="en-GB" sz="5400" b="1" dirty="0">
                <a:solidFill>
                  <a:schemeClr val="accent1">
                    <a:lumMod val="50000"/>
                  </a:schemeClr>
                </a:solidFill>
                <a:sym typeface="Wingdings"/>
              </a:rPr>
              <a:t></a:t>
            </a:r>
            <a:endParaRPr lang="en-GB" sz="5400" b="1" dirty="0">
              <a:solidFill>
                <a:srgbClr val="C00000"/>
              </a:solidFill>
            </a:endParaRPr>
          </a:p>
        </p:txBody>
      </p:sp>
      <p:sp>
        <p:nvSpPr>
          <p:cNvPr id="24" name="Rectangle 23">
            <a:extLst>
              <a:ext uri="{FF2B5EF4-FFF2-40B4-BE49-F238E27FC236}">
                <a16:creationId xmlns:a16="http://schemas.microsoft.com/office/drawing/2014/main" id="{D93DAB18-A565-4C77-9456-3372C3DD30F7}"/>
              </a:ext>
            </a:extLst>
          </p:cNvPr>
          <p:cNvSpPr>
            <a:spLocks noChangeArrowheads="1"/>
          </p:cNvSpPr>
          <p:nvPr/>
        </p:nvSpPr>
        <p:spPr bwMode="auto">
          <a:xfrm>
            <a:off x="9360043" y="3710866"/>
            <a:ext cx="9191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5400" b="1" dirty="0">
                <a:solidFill>
                  <a:srgbClr val="C00000"/>
                </a:solidFill>
                <a:latin typeface="Arial" panose="020B0604020202020204" pitchFamily="34" charset="0"/>
                <a:sym typeface="Wingdings" panose="05000000000000000000" pitchFamily="2" charset="2"/>
              </a:rPr>
              <a:t></a:t>
            </a:r>
            <a:endParaRPr lang="en-GB" altLang="en-US" sz="5400" dirty="0">
              <a:latin typeface="Arial" panose="020B0604020202020204" pitchFamily="34" charset="0"/>
            </a:endParaRPr>
          </a:p>
        </p:txBody>
      </p:sp>
      <p:sp>
        <p:nvSpPr>
          <p:cNvPr id="25" name="Rectangle 24">
            <a:extLst>
              <a:ext uri="{FF2B5EF4-FFF2-40B4-BE49-F238E27FC236}">
                <a16:creationId xmlns:a16="http://schemas.microsoft.com/office/drawing/2014/main" id="{2DAE17C4-3C69-400D-9FFC-7B1DD366BACB}"/>
              </a:ext>
            </a:extLst>
          </p:cNvPr>
          <p:cNvSpPr/>
          <p:nvPr/>
        </p:nvSpPr>
        <p:spPr>
          <a:xfrm>
            <a:off x="10328600" y="1724026"/>
            <a:ext cx="979247" cy="923925"/>
          </a:xfrm>
          <a:prstGeom prst="rect">
            <a:avLst/>
          </a:prstGeom>
        </p:spPr>
        <p:txBody>
          <a:bodyPr wrap="square">
            <a:spAutoFit/>
          </a:bodyPr>
          <a:lstStyle/>
          <a:p>
            <a:pPr>
              <a:defRPr/>
            </a:pPr>
            <a:r>
              <a:rPr lang="en-GB" sz="5400" b="1" dirty="0">
                <a:solidFill>
                  <a:schemeClr val="accent1">
                    <a:lumMod val="50000"/>
                  </a:schemeClr>
                </a:solidFill>
                <a:sym typeface="Wingdings"/>
              </a:rPr>
              <a:t></a:t>
            </a:r>
            <a:endParaRPr lang="en-GB" sz="5400" b="1" dirty="0">
              <a:solidFill>
                <a:srgbClr val="C00000"/>
              </a:solidFill>
            </a:endParaRPr>
          </a:p>
        </p:txBody>
      </p:sp>
    </p:spTree>
    <p:extLst>
      <p:ext uri="{BB962C8B-B14F-4D97-AF65-F5344CB8AC3E}">
        <p14:creationId xmlns:p14="http://schemas.microsoft.com/office/powerpoint/2010/main" val="32091466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diamond(in)">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amond(in)">
                                      <p:cBhvr>
                                        <p:cTn id="12" dur="500"/>
                                        <p:tgtEl>
                                          <p:spTgt spid="1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amond(in)">
                                      <p:cBhvr>
                                        <p:cTn id="17" dur="500"/>
                                        <p:tgtEl>
                                          <p:spTgt spid="12"/>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dissolve">
                                      <p:cBhvr>
                                        <p:cTn id="20" dur="500"/>
                                        <p:tgtEl>
                                          <p:spTgt spid="17"/>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18"/>
                                        </p:tgtEl>
                                        <p:attrNameLst>
                                          <p:attrName>style.visibility</p:attrName>
                                        </p:attrNameLst>
                                      </p:cBhvr>
                                      <p:to>
                                        <p:strVal val="visible"/>
                                      </p:to>
                                    </p:set>
                                    <p:animEffect transition="in" filter="dissolve">
                                      <p:cBhvr>
                                        <p:cTn id="23" dur="500"/>
                                        <p:tgtEl>
                                          <p:spTgt spid="18"/>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9" presetClass="exit" presetSubtype="0" fill="hold" grpId="1" nodeType="clickEffect">
                                  <p:stCondLst>
                                    <p:cond delay="0"/>
                                  </p:stCondLst>
                                  <p:childTnLst>
                                    <p:animEffect transition="out" filter="dissolve">
                                      <p:cBhvr>
                                        <p:cTn id="27" dur="500"/>
                                        <p:tgtEl>
                                          <p:spTgt spid="18"/>
                                        </p:tgtEl>
                                      </p:cBhvr>
                                    </p:animEffect>
                                    <p:set>
                                      <p:cBhvr>
                                        <p:cTn id="28" dur="1" fill="hold">
                                          <p:stCondLst>
                                            <p:cond delay="499"/>
                                          </p:stCondLst>
                                        </p:cTn>
                                        <p:tgtEl>
                                          <p:spTgt spid="18"/>
                                        </p:tgtEl>
                                        <p:attrNameLst>
                                          <p:attrName>style.visibility</p:attrName>
                                        </p:attrNameLst>
                                      </p:cBhvr>
                                      <p:to>
                                        <p:strVal val="hidden"/>
                                      </p:to>
                                    </p:set>
                                  </p:childTnLst>
                                </p:cTn>
                              </p:par>
                              <p:par>
                                <p:cTn id="29" presetID="9" presetClass="exit" presetSubtype="0" fill="hold" grpId="1" nodeType="withEffect">
                                  <p:stCondLst>
                                    <p:cond delay="0"/>
                                  </p:stCondLst>
                                  <p:childTnLst>
                                    <p:animEffect transition="out" filter="dissolve">
                                      <p:cBhvr>
                                        <p:cTn id="30" dur="500"/>
                                        <p:tgtEl>
                                          <p:spTgt spid="17"/>
                                        </p:tgtEl>
                                      </p:cBhvr>
                                    </p:animEffect>
                                    <p:set>
                                      <p:cBhvr>
                                        <p:cTn id="31" dur="1" fill="hold">
                                          <p:stCondLst>
                                            <p:cond delay="499"/>
                                          </p:stCondLst>
                                        </p:cTn>
                                        <p:tgtEl>
                                          <p:spTgt spid="17"/>
                                        </p:tgtEl>
                                        <p:attrNameLst>
                                          <p:attrName>style.visibility</p:attrName>
                                        </p:attrNameLst>
                                      </p:cBhvr>
                                      <p:to>
                                        <p:strVal val="hidden"/>
                                      </p:to>
                                    </p:set>
                                  </p:childTnLst>
                                </p:cTn>
                              </p:par>
                              <p:par>
                                <p:cTn id="32" presetID="9" presetClass="entr" presetSubtype="0" fill="hold" grpId="0" nodeType="with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dissolve">
                                      <p:cBhvr>
                                        <p:cTn id="34" dur="500"/>
                                        <p:tgtEl>
                                          <p:spTgt spid="21"/>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xit" presetSubtype="0" fill="hold" grpId="1" nodeType="clickEffect">
                                  <p:stCondLst>
                                    <p:cond delay="0"/>
                                  </p:stCondLst>
                                  <p:childTnLst>
                                    <p:animEffect transition="out" filter="dissolve">
                                      <p:cBhvr>
                                        <p:cTn id="38" dur="500"/>
                                        <p:tgtEl>
                                          <p:spTgt spid="21"/>
                                        </p:tgtEl>
                                      </p:cBhvr>
                                    </p:animEffect>
                                    <p:set>
                                      <p:cBhvr>
                                        <p:cTn id="39" dur="1" fill="hold">
                                          <p:stCondLst>
                                            <p:cond delay="499"/>
                                          </p:stCondLst>
                                        </p:cTn>
                                        <p:tgtEl>
                                          <p:spTgt spid="21"/>
                                        </p:tgtEl>
                                        <p:attrNameLst>
                                          <p:attrName>style.visibility</p:attrName>
                                        </p:attrNameLst>
                                      </p:cBhvr>
                                      <p:to>
                                        <p:strVal val="hidden"/>
                                      </p:to>
                                    </p:set>
                                  </p:childTnLst>
                                </p:cTn>
                              </p:par>
                              <p:par>
                                <p:cTn id="40" presetID="9" presetClass="entr" presetSubtype="0" fill="hold" grpId="0" nodeType="with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dissolve">
                                      <p:cBhvr>
                                        <p:cTn id="42" dur="500"/>
                                        <p:tgtEl>
                                          <p:spTgt spid="25"/>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dissolve">
                                      <p:cBhvr>
                                        <p:cTn id="45" dur="500"/>
                                        <p:tgtEl>
                                          <p:spTgt spid="23"/>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dissolve">
                                      <p:cBhvr>
                                        <p:cTn id="48"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7" grpId="0"/>
      <p:bldP spid="17" grpId="1"/>
      <p:bldP spid="18" grpId="0"/>
      <p:bldP spid="18" grpId="1"/>
      <p:bldP spid="21" grpId="0"/>
      <p:bldP spid="21" grpId="1"/>
      <p:bldP spid="23" grpId="0"/>
      <p:bldP spid="24" grpId="0"/>
      <p:bldP spid="2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1FE8B3FA-6752-4CAC-ADF4-DD75435B7A8D}"/>
              </a:ext>
            </a:extLst>
          </p:cNvPr>
          <p:cNvSpPr>
            <a:spLocks noGrp="1" noChangeArrowheads="1"/>
          </p:cNvSpPr>
          <p:nvPr>
            <p:ph type="title"/>
          </p:nvPr>
        </p:nvSpPr>
        <p:spPr/>
        <p:txBody>
          <a:bodyPr/>
          <a:lstStyle/>
          <a:p>
            <a:r>
              <a:rPr lang="en-GB" altLang="en-US">
                <a:latin typeface="Verdana" panose="020B0604030504040204" pitchFamily="34" charset="0"/>
              </a:rPr>
              <a:t>Project Objectives</a:t>
            </a:r>
          </a:p>
        </p:txBody>
      </p:sp>
      <p:sp>
        <p:nvSpPr>
          <p:cNvPr id="60419" name="Rectangle 3">
            <a:extLst>
              <a:ext uri="{FF2B5EF4-FFF2-40B4-BE49-F238E27FC236}">
                <a16:creationId xmlns:a16="http://schemas.microsoft.com/office/drawing/2014/main" id="{351E4826-B7EA-410E-89AC-1D51E167A86B}"/>
              </a:ext>
            </a:extLst>
          </p:cNvPr>
          <p:cNvSpPr>
            <a:spLocks noGrp="1" noChangeArrowheads="1"/>
          </p:cNvSpPr>
          <p:nvPr>
            <p:ph type="body" idx="1"/>
          </p:nvPr>
        </p:nvSpPr>
        <p:spPr>
          <a:xfrm>
            <a:off x="932329" y="1417638"/>
            <a:ext cx="10650071" cy="982662"/>
          </a:xfrm>
        </p:spPr>
        <p:txBody>
          <a:bodyPr>
            <a:normAutofit fontScale="85000" lnSpcReduction="20000"/>
          </a:bodyPr>
          <a:lstStyle/>
          <a:p>
            <a:r>
              <a:rPr lang="en-GB" altLang="en-US" sz="2400" dirty="0">
                <a:latin typeface="Verdana" panose="020B0604030504040204" pitchFamily="34" charset="0"/>
              </a:rPr>
              <a:t>The “Iron Triangle” of project management.</a:t>
            </a:r>
          </a:p>
          <a:p>
            <a:r>
              <a:rPr lang="en-GB" altLang="en-US" sz="2400" dirty="0">
                <a:latin typeface="Verdana" panose="020B0604030504040204" pitchFamily="34" charset="0"/>
              </a:rPr>
              <a:t>Ask the senior management which one is most important.</a:t>
            </a:r>
          </a:p>
          <a:p>
            <a:r>
              <a:rPr lang="en-GB" altLang="en-US" sz="2400" dirty="0">
                <a:latin typeface="Verdana" panose="020B0604030504040204" pitchFamily="34" charset="0"/>
              </a:rPr>
              <a:t>Some project managers sacrifice one to achieve the other 2</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grpSp>
        <p:nvGrpSpPr>
          <p:cNvPr id="60420" name="Group 4">
            <a:extLst>
              <a:ext uri="{FF2B5EF4-FFF2-40B4-BE49-F238E27FC236}">
                <a16:creationId xmlns:a16="http://schemas.microsoft.com/office/drawing/2014/main" id="{A64DAB47-68BA-4ED1-A5CF-783C1072AFB6}"/>
              </a:ext>
            </a:extLst>
          </p:cNvPr>
          <p:cNvGrpSpPr>
            <a:grpSpLocks/>
          </p:cNvGrpSpPr>
          <p:nvPr/>
        </p:nvGrpSpPr>
        <p:grpSpPr bwMode="auto">
          <a:xfrm>
            <a:off x="3777598" y="2392363"/>
            <a:ext cx="5640251" cy="3321661"/>
            <a:chOff x="240" y="960"/>
            <a:chExt cx="5342" cy="3017"/>
          </a:xfrm>
        </p:grpSpPr>
        <p:sp>
          <p:nvSpPr>
            <p:cNvPr id="5" name="AutoShape 5">
              <a:extLst>
                <a:ext uri="{FF2B5EF4-FFF2-40B4-BE49-F238E27FC236}">
                  <a16:creationId xmlns:a16="http://schemas.microsoft.com/office/drawing/2014/main" id="{ADC75AA3-A3CA-4C19-885E-712094DBFAAF}"/>
                </a:ext>
              </a:extLst>
            </p:cNvPr>
            <p:cNvSpPr>
              <a:spLocks noChangeArrowheads="1"/>
            </p:cNvSpPr>
            <p:nvPr/>
          </p:nvSpPr>
          <p:spPr bwMode="auto">
            <a:xfrm>
              <a:off x="977" y="1274"/>
              <a:ext cx="3633" cy="2431"/>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6" name="Oval 6">
              <a:extLst>
                <a:ext uri="{FF2B5EF4-FFF2-40B4-BE49-F238E27FC236}">
                  <a16:creationId xmlns:a16="http://schemas.microsoft.com/office/drawing/2014/main" id="{0691048B-4308-4583-8880-D2192E8551A1}"/>
                </a:ext>
              </a:extLst>
            </p:cNvPr>
            <p:cNvSpPr>
              <a:spLocks noChangeArrowheads="1"/>
            </p:cNvSpPr>
            <p:nvPr/>
          </p:nvSpPr>
          <p:spPr bwMode="auto">
            <a:xfrm>
              <a:off x="2226" y="2090"/>
              <a:ext cx="1183" cy="1181"/>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7" name="Rectangle 7">
              <a:extLst>
                <a:ext uri="{FF2B5EF4-FFF2-40B4-BE49-F238E27FC236}">
                  <a16:creationId xmlns:a16="http://schemas.microsoft.com/office/drawing/2014/main" id="{AC380ECF-3F7A-4E06-8667-B86851554496}"/>
                </a:ext>
              </a:extLst>
            </p:cNvPr>
            <p:cNvSpPr>
              <a:spLocks noChangeArrowheads="1"/>
            </p:cNvSpPr>
            <p:nvPr/>
          </p:nvSpPr>
          <p:spPr bwMode="auto">
            <a:xfrm>
              <a:off x="2190" y="2448"/>
              <a:ext cx="1313" cy="473"/>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Projec</a:t>
              </a:r>
              <a:r>
                <a:rPr lang="en-US" dirty="0">
                  <a:effectLst>
                    <a:outerShdw blurRad="38100" dist="38100" dir="2700000" algn="tl">
                      <a:srgbClr val="C0C0C0"/>
                    </a:outerShdw>
                  </a:effectLst>
                  <a:latin typeface="Verdana" pitchFamily="34" charset="0"/>
                </a:rPr>
                <a:t>t</a:t>
              </a:r>
            </a:p>
          </p:txBody>
        </p:sp>
        <p:sp>
          <p:nvSpPr>
            <p:cNvPr id="8" name="Rectangle 8">
              <a:extLst>
                <a:ext uri="{FF2B5EF4-FFF2-40B4-BE49-F238E27FC236}">
                  <a16:creationId xmlns:a16="http://schemas.microsoft.com/office/drawing/2014/main" id="{150C6BBE-DB57-4262-88B0-D760634AC1EA}"/>
                </a:ext>
              </a:extLst>
            </p:cNvPr>
            <p:cNvSpPr>
              <a:spLocks noChangeArrowheads="1"/>
            </p:cNvSpPr>
            <p:nvPr/>
          </p:nvSpPr>
          <p:spPr bwMode="auto">
            <a:xfrm>
              <a:off x="240" y="3504"/>
              <a:ext cx="1008" cy="473"/>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Time</a:t>
              </a:r>
              <a:endParaRPr lang="en-US" sz="1200" dirty="0">
                <a:effectLst>
                  <a:outerShdw blurRad="38100" dist="38100" dir="2700000" algn="tl">
                    <a:srgbClr val="C0C0C0"/>
                  </a:outerShdw>
                </a:effectLst>
                <a:latin typeface="Verdana" pitchFamily="34" charset="0"/>
              </a:endParaRPr>
            </a:p>
          </p:txBody>
        </p:sp>
        <p:sp>
          <p:nvSpPr>
            <p:cNvPr id="9" name="Rectangle 9">
              <a:extLst>
                <a:ext uri="{FF2B5EF4-FFF2-40B4-BE49-F238E27FC236}">
                  <a16:creationId xmlns:a16="http://schemas.microsoft.com/office/drawing/2014/main" id="{13C83893-3180-4504-B257-23441697B175}"/>
                </a:ext>
              </a:extLst>
            </p:cNvPr>
            <p:cNvSpPr>
              <a:spLocks noChangeArrowheads="1"/>
            </p:cNvSpPr>
            <p:nvPr/>
          </p:nvSpPr>
          <p:spPr bwMode="auto">
            <a:xfrm>
              <a:off x="4654" y="3504"/>
              <a:ext cx="928" cy="473"/>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Cost</a:t>
              </a:r>
              <a:endParaRPr lang="en-US" sz="1200" dirty="0">
                <a:effectLst>
                  <a:outerShdw blurRad="38100" dist="38100" dir="2700000" algn="tl">
                    <a:srgbClr val="C0C0C0"/>
                  </a:outerShdw>
                </a:effectLst>
                <a:latin typeface="Verdana" pitchFamily="34" charset="0"/>
              </a:endParaRPr>
            </a:p>
          </p:txBody>
        </p:sp>
        <p:sp>
          <p:nvSpPr>
            <p:cNvPr id="10" name="Rectangle 10">
              <a:extLst>
                <a:ext uri="{FF2B5EF4-FFF2-40B4-BE49-F238E27FC236}">
                  <a16:creationId xmlns:a16="http://schemas.microsoft.com/office/drawing/2014/main" id="{9271C3D8-D7DC-4AC0-ABB3-D8C0466398E4}"/>
                </a:ext>
              </a:extLst>
            </p:cNvPr>
            <p:cNvSpPr>
              <a:spLocks noChangeArrowheads="1"/>
            </p:cNvSpPr>
            <p:nvPr/>
          </p:nvSpPr>
          <p:spPr bwMode="auto">
            <a:xfrm>
              <a:off x="1369" y="960"/>
              <a:ext cx="2988" cy="473"/>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Function/Quality</a:t>
              </a:r>
              <a:endParaRPr lang="en-US" sz="1200" dirty="0">
                <a:effectLst>
                  <a:outerShdw blurRad="38100" dist="38100" dir="2700000" algn="tl">
                    <a:srgbClr val="C0C0C0"/>
                  </a:outerShdw>
                </a:effectLst>
                <a:latin typeface="Verdana" pitchFamily="34" charset="0"/>
              </a:endParaRPr>
            </a:p>
          </p:txBody>
        </p:sp>
        <p:sp>
          <p:nvSpPr>
            <p:cNvPr id="60427" name="Line 11">
              <a:extLst>
                <a:ext uri="{FF2B5EF4-FFF2-40B4-BE49-F238E27FC236}">
                  <a16:creationId xmlns:a16="http://schemas.microsoft.com/office/drawing/2014/main" id="{95E29091-000F-42AD-968C-34C4BBFF5A07}"/>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0428" name="Line 12">
              <a:extLst>
                <a:ext uri="{FF2B5EF4-FFF2-40B4-BE49-F238E27FC236}">
                  <a16:creationId xmlns:a16="http://schemas.microsoft.com/office/drawing/2014/main" id="{367B169E-BD91-46FB-A639-7A2C104935F6}"/>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60429" name="Line 13">
              <a:extLst>
                <a:ext uri="{FF2B5EF4-FFF2-40B4-BE49-F238E27FC236}">
                  <a16:creationId xmlns:a16="http://schemas.microsoft.com/office/drawing/2014/main" id="{72BA2A95-F1EA-4869-8A28-7A671E9F76E0}"/>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37443959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E02B00FA-DB60-4BFC-BE19-D9DACC564E22}"/>
              </a:ext>
            </a:extLst>
          </p:cNvPr>
          <p:cNvSpPr>
            <a:spLocks noGrp="1" noChangeArrowheads="1"/>
          </p:cNvSpPr>
          <p:nvPr>
            <p:ph type="title"/>
          </p:nvPr>
        </p:nvSpPr>
        <p:spPr/>
        <p:txBody>
          <a:bodyPr vert="horz" lIns="36000" tIns="45720" rIns="36000" bIns="45720" rtlCol="0" anchor="ctr">
            <a:normAutofit/>
          </a:bodyPr>
          <a:lstStyle/>
          <a:p>
            <a:r>
              <a:rPr lang="en-US" altLang="en-US"/>
              <a:t>Project Objectives: Trapezium</a:t>
            </a:r>
          </a:p>
        </p:txBody>
      </p:sp>
      <p:sp>
        <p:nvSpPr>
          <p:cNvPr id="62467" name="AutoShape 4">
            <a:extLst>
              <a:ext uri="{FF2B5EF4-FFF2-40B4-BE49-F238E27FC236}">
                <a16:creationId xmlns:a16="http://schemas.microsoft.com/office/drawing/2014/main" id="{5A102201-165B-42D4-82AC-CDC77E6DF2CD}"/>
              </a:ext>
            </a:extLst>
          </p:cNvPr>
          <p:cNvSpPr>
            <a:spLocks noChangeArrowheads="1"/>
          </p:cNvSpPr>
          <p:nvPr/>
        </p:nvSpPr>
        <p:spPr bwMode="auto">
          <a:xfrm>
            <a:off x="3100388" y="2117725"/>
            <a:ext cx="3497636" cy="3099734"/>
          </a:xfrm>
          <a:prstGeom prst="triangle">
            <a:avLst>
              <a:gd name="adj" fmla="val 50000"/>
            </a:avLst>
          </a:prstGeom>
          <a:solidFill>
            <a:srgbClr val="CC0099"/>
          </a:solidFill>
          <a:ln w="9525">
            <a:solidFill>
              <a:schemeClr val="tx1"/>
            </a:solidFill>
            <a:miter lim="800000"/>
            <a:headEnd/>
            <a:tailEnd/>
          </a:ln>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endParaRPr lang="en-US" altLang="en-US" b="1">
              <a:solidFill>
                <a:schemeClr val="bg1"/>
              </a:solidFill>
              <a:latin typeface="Arial" panose="020B0604020202020204" pitchFamily="34" charset="0"/>
            </a:endParaRPr>
          </a:p>
        </p:txBody>
      </p:sp>
      <p:sp>
        <p:nvSpPr>
          <p:cNvPr id="62468" name="Text Box 5">
            <a:extLst>
              <a:ext uri="{FF2B5EF4-FFF2-40B4-BE49-F238E27FC236}">
                <a16:creationId xmlns:a16="http://schemas.microsoft.com/office/drawing/2014/main" id="{8FF4E744-7F41-4FA9-9EF1-03F480117062}"/>
              </a:ext>
            </a:extLst>
          </p:cNvPr>
          <p:cNvSpPr txBox="1">
            <a:spLocks noChangeArrowheads="1"/>
          </p:cNvSpPr>
          <p:nvPr/>
        </p:nvSpPr>
        <p:spPr bwMode="auto">
          <a:xfrm rot="20834845">
            <a:off x="4271963" y="1619250"/>
            <a:ext cx="108585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a:latin typeface="Arial" panose="020B0604020202020204" pitchFamily="34" charset="0"/>
              </a:rPr>
              <a:t>Time</a:t>
            </a:r>
          </a:p>
        </p:txBody>
      </p:sp>
      <p:sp>
        <p:nvSpPr>
          <p:cNvPr id="62469" name="Text Box 6">
            <a:extLst>
              <a:ext uri="{FF2B5EF4-FFF2-40B4-BE49-F238E27FC236}">
                <a16:creationId xmlns:a16="http://schemas.microsoft.com/office/drawing/2014/main" id="{1084956B-7795-4D62-833B-B6F881F1C007}"/>
              </a:ext>
            </a:extLst>
          </p:cNvPr>
          <p:cNvSpPr txBox="1">
            <a:spLocks noChangeArrowheads="1"/>
          </p:cNvSpPr>
          <p:nvPr/>
        </p:nvSpPr>
        <p:spPr bwMode="auto">
          <a:xfrm>
            <a:off x="2590800" y="5226712"/>
            <a:ext cx="10191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a:latin typeface="Arial" panose="020B0604020202020204" pitchFamily="34" charset="0"/>
              </a:rPr>
              <a:t>Cost</a:t>
            </a:r>
          </a:p>
        </p:txBody>
      </p:sp>
      <p:sp>
        <p:nvSpPr>
          <p:cNvPr id="62470" name="Text Box 7">
            <a:extLst>
              <a:ext uri="{FF2B5EF4-FFF2-40B4-BE49-F238E27FC236}">
                <a16:creationId xmlns:a16="http://schemas.microsoft.com/office/drawing/2014/main" id="{5FD57432-C49F-46B2-9120-8B628EBA4C04}"/>
              </a:ext>
            </a:extLst>
          </p:cNvPr>
          <p:cNvSpPr txBox="1">
            <a:spLocks noChangeArrowheads="1"/>
          </p:cNvSpPr>
          <p:nvPr/>
        </p:nvSpPr>
        <p:spPr bwMode="auto">
          <a:xfrm>
            <a:off x="5935226" y="5200091"/>
            <a:ext cx="146065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dirty="0">
                <a:latin typeface="Arial" panose="020B0604020202020204" pitchFamily="34" charset="0"/>
              </a:rPr>
              <a:t>Quality</a:t>
            </a:r>
          </a:p>
        </p:txBody>
      </p:sp>
      <p:sp>
        <p:nvSpPr>
          <p:cNvPr id="28679" name="Text Box 7">
            <a:extLst>
              <a:ext uri="{FF2B5EF4-FFF2-40B4-BE49-F238E27FC236}">
                <a16:creationId xmlns:a16="http://schemas.microsoft.com/office/drawing/2014/main" id="{CB666F7E-668E-4991-B9C3-04470035C2D3}"/>
              </a:ext>
            </a:extLst>
          </p:cNvPr>
          <p:cNvSpPr txBox="1">
            <a:spLocks noChangeArrowheads="1"/>
          </p:cNvSpPr>
          <p:nvPr/>
        </p:nvSpPr>
        <p:spPr bwMode="auto">
          <a:xfrm rot="557024">
            <a:off x="7532655" y="1615789"/>
            <a:ext cx="26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a:latin typeface="Arial" panose="020B0604020202020204" pitchFamily="34" charset="0"/>
              </a:rPr>
              <a:t>Sustainability</a:t>
            </a:r>
          </a:p>
        </p:txBody>
      </p:sp>
      <p:sp>
        <p:nvSpPr>
          <p:cNvPr id="32776" name="AutoShape 4">
            <a:extLst>
              <a:ext uri="{FF2B5EF4-FFF2-40B4-BE49-F238E27FC236}">
                <a16:creationId xmlns:a16="http://schemas.microsoft.com/office/drawing/2014/main" id="{06D41E89-59FD-4927-9D64-8B8AE4E24AF0}"/>
              </a:ext>
            </a:extLst>
          </p:cNvPr>
          <p:cNvSpPr>
            <a:spLocks noChangeArrowheads="1"/>
          </p:cNvSpPr>
          <p:nvPr/>
        </p:nvSpPr>
        <p:spPr bwMode="auto">
          <a:xfrm rot="10800000">
            <a:off x="4894263" y="2114550"/>
            <a:ext cx="3299478" cy="2977403"/>
          </a:xfrm>
          <a:prstGeom prst="triangle">
            <a:avLst>
              <a:gd name="adj" fmla="val 50000"/>
            </a:avLst>
          </a:prstGeom>
          <a:solidFill>
            <a:srgbClr val="CCCC00"/>
          </a:solidFill>
          <a:ln w="9525">
            <a:solidFill>
              <a:schemeClr val="tx1"/>
            </a:solidFill>
            <a:miter lim="800000"/>
            <a:headEnd/>
            <a:tailEnd/>
          </a:ln>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endParaRPr lang="en-US" altLang="en-US" b="1">
              <a:solidFill>
                <a:schemeClr val="bg1"/>
              </a:solidFill>
              <a:latin typeface="Arial" panose="020B0604020202020204" pitchFamily="34" charset="0"/>
            </a:endParaRPr>
          </a:p>
        </p:txBody>
      </p:sp>
    </p:spTree>
    <p:extLst>
      <p:ext uri="{BB962C8B-B14F-4D97-AF65-F5344CB8AC3E}">
        <p14:creationId xmlns:p14="http://schemas.microsoft.com/office/powerpoint/2010/main" val="476413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2776"/>
                                        </p:tgtEl>
                                        <p:attrNameLst>
                                          <p:attrName>style.visibility</p:attrName>
                                        </p:attrNameLst>
                                      </p:cBhvr>
                                      <p:to>
                                        <p:strVal val="visible"/>
                                      </p:to>
                                    </p:set>
                                    <p:animEffect transition="in" filter="dissolve">
                                      <p:cBhvr>
                                        <p:cTn id="7" dur="500"/>
                                        <p:tgtEl>
                                          <p:spTgt spid="3277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679"/>
                                        </p:tgtEl>
                                        <p:attrNameLst>
                                          <p:attrName>style.visibility</p:attrName>
                                        </p:attrNameLst>
                                      </p:cBhvr>
                                      <p:to>
                                        <p:strVal val="visible"/>
                                      </p:to>
                                    </p:set>
                                    <p:animEffect transition="in" filter="dissolve">
                                      <p:cBhvr>
                                        <p:cTn id="12" dur="500"/>
                                        <p:tgtEl>
                                          <p:spTgt spid="286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p:bldP spid="3277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7EE62DDF-841F-48A9-B471-09990743DC2E}"/>
              </a:ext>
            </a:extLst>
          </p:cNvPr>
          <p:cNvSpPr>
            <a:spLocks noGrp="1" noChangeArrowheads="1"/>
          </p:cNvSpPr>
          <p:nvPr>
            <p:ph type="title"/>
          </p:nvPr>
        </p:nvSpPr>
        <p:spPr/>
        <p:txBody>
          <a:bodyPr vert="horz" lIns="36000" tIns="45720" rIns="36000" bIns="45720" rtlCol="0" anchor="ctr">
            <a:normAutofit/>
          </a:bodyPr>
          <a:lstStyle/>
          <a:p>
            <a:r>
              <a:rPr lang="en-US" altLang="en-US"/>
              <a:t>Project Objectives: Parallelogram</a:t>
            </a:r>
          </a:p>
        </p:txBody>
      </p:sp>
      <p:sp>
        <p:nvSpPr>
          <p:cNvPr id="63491" name="AutoShape 4">
            <a:extLst>
              <a:ext uri="{FF2B5EF4-FFF2-40B4-BE49-F238E27FC236}">
                <a16:creationId xmlns:a16="http://schemas.microsoft.com/office/drawing/2014/main" id="{25DCF45F-3E7A-4FD1-A630-9E247212781A}"/>
              </a:ext>
            </a:extLst>
          </p:cNvPr>
          <p:cNvSpPr>
            <a:spLocks noChangeArrowheads="1"/>
          </p:cNvSpPr>
          <p:nvPr/>
        </p:nvSpPr>
        <p:spPr bwMode="auto">
          <a:xfrm>
            <a:off x="2249488" y="2117725"/>
            <a:ext cx="3581400" cy="3429000"/>
          </a:xfrm>
          <a:prstGeom prst="triangle">
            <a:avLst>
              <a:gd name="adj" fmla="val 50000"/>
            </a:avLst>
          </a:prstGeom>
          <a:solidFill>
            <a:srgbClr val="CC0099"/>
          </a:solidFill>
          <a:ln w="9525">
            <a:solidFill>
              <a:schemeClr val="tx1"/>
            </a:solidFill>
            <a:miter lim="800000"/>
            <a:headEnd/>
            <a:tailEnd/>
          </a:ln>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endParaRPr lang="en-US" altLang="en-US" b="1">
              <a:solidFill>
                <a:schemeClr val="bg1"/>
              </a:solidFill>
              <a:latin typeface="Arial" panose="020B0604020202020204" pitchFamily="34" charset="0"/>
            </a:endParaRPr>
          </a:p>
        </p:txBody>
      </p:sp>
      <p:sp>
        <p:nvSpPr>
          <p:cNvPr id="63492" name="Text Box 5">
            <a:extLst>
              <a:ext uri="{FF2B5EF4-FFF2-40B4-BE49-F238E27FC236}">
                <a16:creationId xmlns:a16="http://schemas.microsoft.com/office/drawing/2014/main" id="{B2D5EA6E-8341-489D-8F31-A1B0F2B6CFC5}"/>
              </a:ext>
            </a:extLst>
          </p:cNvPr>
          <p:cNvSpPr txBox="1">
            <a:spLocks noChangeArrowheads="1"/>
          </p:cNvSpPr>
          <p:nvPr/>
        </p:nvSpPr>
        <p:spPr bwMode="auto">
          <a:xfrm rot="19806554">
            <a:off x="2590800" y="1398589"/>
            <a:ext cx="108585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a:latin typeface="Arial" panose="020B0604020202020204" pitchFamily="34" charset="0"/>
              </a:rPr>
              <a:t>Time</a:t>
            </a:r>
          </a:p>
        </p:txBody>
      </p:sp>
      <p:sp>
        <p:nvSpPr>
          <p:cNvPr id="63493" name="Text Box 6">
            <a:extLst>
              <a:ext uri="{FF2B5EF4-FFF2-40B4-BE49-F238E27FC236}">
                <a16:creationId xmlns:a16="http://schemas.microsoft.com/office/drawing/2014/main" id="{A4221BFB-42AF-4E13-90E3-6FFC4B6D0EB3}"/>
              </a:ext>
            </a:extLst>
          </p:cNvPr>
          <p:cNvSpPr txBox="1">
            <a:spLocks noChangeArrowheads="1"/>
          </p:cNvSpPr>
          <p:nvPr/>
        </p:nvSpPr>
        <p:spPr bwMode="auto">
          <a:xfrm rot="969280">
            <a:off x="1317143" y="5106700"/>
            <a:ext cx="1019175"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dirty="0">
                <a:latin typeface="Arial" panose="020B0604020202020204" pitchFamily="34" charset="0"/>
              </a:rPr>
              <a:t>Cost</a:t>
            </a:r>
          </a:p>
        </p:txBody>
      </p:sp>
      <p:sp>
        <p:nvSpPr>
          <p:cNvPr id="63494" name="Text Box 7">
            <a:extLst>
              <a:ext uri="{FF2B5EF4-FFF2-40B4-BE49-F238E27FC236}">
                <a16:creationId xmlns:a16="http://schemas.microsoft.com/office/drawing/2014/main" id="{39FDA844-4A7F-4EB7-8B66-30ED81D99993}"/>
              </a:ext>
            </a:extLst>
          </p:cNvPr>
          <p:cNvSpPr txBox="1">
            <a:spLocks noChangeArrowheads="1"/>
          </p:cNvSpPr>
          <p:nvPr/>
        </p:nvSpPr>
        <p:spPr bwMode="auto">
          <a:xfrm>
            <a:off x="5888673" y="5396419"/>
            <a:ext cx="146065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dirty="0">
                <a:latin typeface="Arial" panose="020B0604020202020204" pitchFamily="34" charset="0"/>
              </a:rPr>
              <a:t>Quality</a:t>
            </a:r>
          </a:p>
        </p:txBody>
      </p:sp>
      <p:sp>
        <p:nvSpPr>
          <p:cNvPr id="63495" name="Text Box 7">
            <a:extLst>
              <a:ext uri="{FF2B5EF4-FFF2-40B4-BE49-F238E27FC236}">
                <a16:creationId xmlns:a16="http://schemas.microsoft.com/office/drawing/2014/main" id="{C423B6F3-5618-48D9-B1AD-2D37305DCA38}"/>
              </a:ext>
            </a:extLst>
          </p:cNvPr>
          <p:cNvSpPr txBox="1">
            <a:spLocks noChangeArrowheads="1"/>
          </p:cNvSpPr>
          <p:nvPr/>
        </p:nvSpPr>
        <p:spPr bwMode="auto">
          <a:xfrm rot="1632169">
            <a:off x="6554755" y="1679289"/>
            <a:ext cx="260039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US" altLang="en-US">
                <a:latin typeface="Arial" panose="020B0604020202020204" pitchFamily="34" charset="0"/>
              </a:rPr>
              <a:t>Sustainability</a:t>
            </a:r>
          </a:p>
        </p:txBody>
      </p:sp>
      <p:sp>
        <p:nvSpPr>
          <p:cNvPr id="63496" name="AutoShape 4">
            <a:extLst>
              <a:ext uri="{FF2B5EF4-FFF2-40B4-BE49-F238E27FC236}">
                <a16:creationId xmlns:a16="http://schemas.microsoft.com/office/drawing/2014/main" id="{4A6B09C6-2BFB-4899-B537-F925534870F5}"/>
              </a:ext>
            </a:extLst>
          </p:cNvPr>
          <p:cNvSpPr>
            <a:spLocks noChangeArrowheads="1"/>
          </p:cNvSpPr>
          <p:nvPr/>
        </p:nvSpPr>
        <p:spPr bwMode="auto">
          <a:xfrm rot="10800000">
            <a:off x="4043363" y="2098675"/>
            <a:ext cx="3581400" cy="3429000"/>
          </a:xfrm>
          <a:prstGeom prst="triangle">
            <a:avLst>
              <a:gd name="adj" fmla="val 50000"/>
            </a:avLst>
          </a:prstGeom>
          <a:solidFill>
            <a:srgbClr val="CCCC00"/>
          </a:solidFill>
          <a:ln w="9525">
            <a:solidFill>
              <a:schemeClr val="tx1"/>
            </a:solidFill>
            <a:miter lim="800000"/>
            <a:headEnd/>
            <a:tailEnd/>
          </a:ln>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endParaRPr lang="en-US" altLang="en-US" b="1">
              <a:solidFill>
                <a:schemeClr val="bg1"/>
              </a:solidFill>
              <a:latin typeface="Arial" panose="020B0604020202020204" pitchFamily="34" charset="0"/>
            </a:endParaRPr>
          </a:p>
        </p:txBody>
      </p:sp>
      <p:sp>
        <p:nvSpPr>
          <p:cNvPr id="33801" name="AutoShape 4">
            <a:extLst>
              <a:ext uri="{FF2B5EF4-FFF2-40B4-BE49-F238E27FC236}">
                <a16:creationId xmlns:a16="http://schemas.microsoft.com/office/drawing/2014/main" id="{5A12731F-3A7C-449F-AC43-6BCFF8C3E550}"/>
              </a:ext>
            </a:extLst>
          </p:cNvPr>
          <p:cNvSpPr>
            <a:spLocks noChangeArrowheads="1"/>
          </p:cNvSpPr>
          <p:nvPr/>
        </p:nvSpPr>
        <p:spPr bwMode="auto">
          <a:xfrm>
            <a:off x="5824538" y="2112963"/>
            <a:ext cx="3581400" cy="3429000"/>
          </a:xfrm>
          <a:prstGeom prst="triangle">
            <a:avLst>
              <a:gd name="adj" fmla="val 50000"/>
            </a:avLst>
          </a:prstGeom>
          <a:solidFill>
            <a:srgbClr val="996633"/>
          </a:solidFill>
          <a:ln w="9525">
            <a:solidFill>
              <a:schemeClr val="tx1"/>
            </a:solidFill>
            <a:miter lim="800000"/>
            <a:headEnd/>
            <a:tailEnd/>
          </a:ln>
        </p:spPr>
        <p:txBody>
          <a:bodyPr wrap="none" anchor="ct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endParaRPr lang="en-US" altLang="en-US" b="1">
              <a:solidFill>
                <a:schemeClr val="bg1"/>
              </a:solidFill>
              <a:latin typeface="Arial" panose="020B0604020202020204" pitchFamily="34" charset="0"/>
            </a:endParaRPr>
          </a:p>
        </p:txBody>
      </p:sp>
      <p:sp>
        <p:nvSpPr>
          <p:cNvPr id="29706" name="Text Box 7">
            <a:extLst>
              <a:ext uri="{FF2B5EF4-FFF2-40B4-BE49-F238E27FC236}">
                <a16:creationId xmlns:a16="http://schemas.microsoft.com/office/drawing/2014/main" id="{6A56BB01-ABEC-4570-AAEF-A088B0C58BC2}"/>
              </a:ext>
            </a:extLst>
          </p:cNvPr>
          <p:cNvSpPr txBox="1">
            <a:spLocks noChangeArrowheads="1"/>
          </p:cNvSpPr>
          <p:nvPr/>
        </p:nvSpPr>
        <p:spPr bwMode="auto">
          <a:xfrm rot="21061364">
            <a:off x="9027318" y="4699359"/>
            <a:ext cx="1830387" cy="11387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US" altLang="en-US" dirty="0">
                <a:latin typeface="Arial" panose="020B0604020202020204" pitchFamily="34" charset="0"/>
              </a:rPr>
              <a:t>Risk</a:t>
            </a:r>
          </a:p>
          <a:p>
            <a:pPr algn="ctr">
              <a:spcBef>
                <a:spcPct val="0"/>
              </a:spcBef>
              <a:buSzTx/>
              <a:buFontTx/>
              <a:buNone/>
            </a:pPr>
            <a:r>
              <a:rPr lang="en-US" altLang="en-US" sz="1800" dirty="0">
                <a:latin typeface="Arial" panose="020B0604020202020204" pitchFamily="34" charset="0"/>
              </a:rPr>
              <a:t>(Health &amp; Safety)</a:t>
            </a:r>
          </a:p>
        </p:txBody>
      </p:sp>
      <p:sp>
        <p:nvSpPr>
          <p:cNvPr id="63499" name="Parallelogram 10">
            <a:extLst>
              <a:ext uri="{FF2B5EF4-FFF2-40B4-BE49-F238E27FC236}">
                <a16:creationId xmlns:a16="http://schemas.microsoft.com/office/drawing/2014/main" id="{E0F55324-5B90-4681-97F1-84B1937189BD}"/>
              </a:ext>
            </a:extLst>
          </p:cNvPr>
          <p:cNvSpPr>
            <a:spLocks noChangeArrowheads="1"/>
          </p:cNvSpPr>
          <p:nvPr/>
        </p:nvSpPr>
        <p:spPr bwMode="auto">
          <a:xfrm>
            <a:off x="2268538" y="2082801"/>
            <a:ext cx="5351462" cy="3471863"/>
          </a:xfrm>
          <a:prstGeom prst="parallelogram">
            <a:avLst>
              <a:gd name="adj" fmla="val 24997"/>
            </a:avLst>
          </a:prstGeom>
          <a:solidFill>
            <a:srgbClr val="CCCC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Tree>
    <p:extLst>
      <p:ext uri="{BB962C8B-B14F-4D97-AF65-F5344CB8AC3E}">
        <p14:creationId xmlns:p14="http://schemas.microsoft.com/office/powerpoint/2010/main" val="33832524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3801"/>
                                        </p:tgtEl>
                                        <p:attrNameLst>
                                          <p:attrName>style.visibility</p:attrName>
                                        </p:attrNameLst>
                                      </p:cBhvr>
                                      <p:to>
                                        <p:strVal val="visible"/>
                                      </p:to>
                                    </p:set>
                                    <p:animEffect transition="in" filter="dissolve">
                                      <p:cBhvr>
                                        <p:cTn id="7" dur="500"/>
                                        <p:tgtEl>
                                          <p:spTgt spid="3380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9706"/>
                                        </p:tgtEl>
                                        <p:attrNameLst>
                                          <p:attrName>style.visibility</p:attrName>
                                        </p:attrNameLst>
                                      </p:cBhvr>
                                      <p:to>
                                        <p:strVal val="visible"/>
                                      </p:to>
                                    </p:set>
                                    <p:animEffect transition="in" filter="dissolve">
                                      <p:cBhvr>
                                        <p:cTn id="12" dur="500"/>
                                        <p:tgtEl>
                                          <p:spTgt spid="297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801" grpId="0" animBg="1"/>
      <p:bldP spid="2970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0615102C-1CAC-4E81-9333-823293C7ADC5}"/>
              </a:ext>
            </a:extLst>
          </p:cNvPr>
          <p:cNvSpPr>
            <a:spLocks noGrp="1" noChangeArrowheads="1"/>
          </p:cNvSpPr>
          <p:nvPr>
            <p:ph type="title"/>
          </p:nvPr>
        </p:nvSpPr>
        <p:spPr/>
        <p:txBody>
          <a:bodyPr/>
          <a:lstStyle/>
          <a:p>
            <a:r>
              <a:rPr lang="en-GB" altLang="en-US">
                <a:latin typeface="Verdana" panose="020B0604030504040204" pitchFamily="34" charset="0"/>
              </a:rPr>
              <a:t>Project Objectives</a:t>
            </a:r>
          </a:p>
        </p:txBody>
      </p:sp>
      <p:sp>
        <p:nvSpPr>
          <p:cNvPr id="64515" name="Rectangle 3">
            <a:extLst>
              <a:ext uri="{FF2B5EF4-FFF2-40B4-BE49-F238E27FC236}">
                <a16:creationId xmlns:a16="http://schemas.microsoft.com/office/drawing/2014/main" id="{3134B1B4-DDC1-4631-892D-E8771B48543A}"/>
              </a:ext>
            </a:extLst>
          </p:cNvPr>
          <p:cNvSpPr>
            <a:spLocks noGrp="1" noChangeArrowheads="1"/>
          </p:cNvSpPr>
          <p:nvPr>
            <p:ph type="body" idx="1"/>
          </p:nvPr>
        </p:nvSpPr>
        <p:spPr/>
        <p:txBody>
          <a:bodyPr/>
          <a:lstStyle/>
          <a:p>
            <a:pPr algn="just"/>
            <a:r>
              <a:rPr lang="en-GB" altLang="en-US" dirty="0">
                <a:latin typeface="Verdana" panose="020B0604030504040204" pitchFamily="34" charset="0"/>
              </a:rPr>
              <a:t>A set of deliverable outcomes for the project, covering implementation and operational phases, expanding on the project definition.</a:t>
            </a:r>
          </a:p>
          <a:p>
            <a:pPr marL="0" indent="0" algn="just">
              <a:buNone/>
            </a:pPr>
            <a:endParaRPr lang="en-GB" altLang="en-US" dirty="0">
              <a:latin typeface="Verdana" panose="020B0604030504040204" pitchFamily="34" charset="0"/>
            </a:endParaRPr>
          </a:p>
          <a:p>
            <a:pPr algn="just"/>
            <a:r>
              <a:rPr lang="en-GB" altLang="en-US" dirty="0">
                <a:latin typeface="Verdana" panose="020B0604030504040204" pitchFamily="34" charset="0"/>
              </a:rPr>
              <a:t>Project Benefits – quantifiable benefits to the organisation resulting from the project deliverables</a:t>
            </a:r>
          </a:p>
          <a:p>
            <a:pPr algn="just"/>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3105992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anim calcmode="lin" valueType="num">
                                      <p:cBhvr additive="base">
                                        <p:cTn id="7" dur="500" fill="hold"/>
                                        <p:tgtEl>
                                          <p:spTgt spid="645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45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4515">
                                            <p:txEl>
                                              <p:pRg st="2" end="2"/>
                                            </p:txEl>
                                          </p:spTgt>
                                        </p:tgtEl>
                                        <p:attrNameLst>
                                          <p:attrName>style.visibility</p:attrName>
                                        </p:attrNameLst>
                                      </p:cBhvr>
                                      <p:to>
                                        <p:strVal val="visible"/>
                                      </p:to>
                                    </p:set>
                                    <p:anim calcmode="lin" valueType="num">
                                      <p:cBhvr additive="base">
                                        <p:cTn id="13" dur="500" fill="hold"/>
                                        <p:tgtEl>
                                          <p:spTgt spid="6451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451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5"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F302C756-8580-4ADC-B40A-014B8E938626}"/>
              </a:ext>
            </a:extLst>
          </p:cNvPr>
          <p:cNvSpPr>
            <a:spLocks noGrp="1" noChangeArrowheads="1"/>
          </p:cNvSpPr>
          <p:nvPr>
            <p:ph type="title"/>
          </p:nvPr>
        </p:nvSpPr>
        <p:spPr/>
        <p:txBody>
          <a:bodyPr/>
          <a:lstStyle/>
          <a:p>
            <a:r>
              <a:rPr lang="en-GB" altLang="en-US">
                <a:latin typeface="Verdana" panose="020B0604030504040204" pitchFamily="34" charset="0"/>
              </a:rPr>
              <a:t>SMART Objectives</a:t>
            </a:r>
          </a:p>
        </p:txBody>
      </p:sp>
      <p:sp>
        <p:nvSpPr>
          <p:cNvPr id="66563" name="Rectangle 3">
            <a:extLst>
              <a:ext uri="{FF2B5EF4-FFF2-40B4-BE49-F238E27FC236}">
                <a16:creationId xmlns:a16="http://schemas.microsoft.com/office/drawing/2014/main" id="{48C38D6F-60FB-4D10-AD15-356FF6C8C0AA}"/>
              </a:ext>
            </a:extLst>
          </p:cNvPr>
          <p:cNvSpPr>
            <a:spLocks noGrp="1" noChangeArrowheads="1"/>
          </p:cNvSpPr>
          <p:nvPr>
            <p:ph type="body" idx="1"/>
          </p:nvPr>
        </p:nvSpPr>
        <p:spPr/>
        <p:txBody>
          <a:bodyPr>
            <a:normAutofit lnSpcReduction="10000"/>
          </a:bodyPr>
          <a:lstStyle/>
          <a:p>
            <a:r>
              <a:rPr lang="en-GB" altLang="en-US">
                <a:latin typeface="Verdana" panose="020B0604030504040204" pitchFamily="34" charset="0"/>
              </a:rPr>
              <a:t>Objectives should be SMART</a:t>
            </a:r>
          </a:p>
          <a:p>
            <a:endParaRPr lang="en-GB" altLang="en-US">
              <a:latin typeface="Verdana" panose="020B0604030504040204" pitchFamily="34" charset="0"/>
            </a:endParaRPr>
          </a:p>
          <a:p>
            <a:r>
              <a:rPr lang="en-GB" altLang="en-US">
                <a:latin typeface="Verdana" panose="020B0604030504040204" pitchFamily="34" charset="0"/>
              </a:rPr>
              <a:t>Specific</a:t>
            </a:r>
          </a:p>
          <a:p>
            <a:r>
              <a:rPr lang="en-GB" altLang="en-US">
                <a:latin typeface="Verdana" panose="020B0604030504040204" pitchFamily="34" charset="0"/>
              </a:rPr>
              <a:t>Measurable</a:t>
            </a:r>
          </a:p>
          <a:p>
            <a:r>
              <a:rPr lang="en-GB" altLang="en-US">
                <a:latin typeface="Verdana" panose="020B0604030504040204" pitchFamily="34" charset="0"/>
              </a:rPr>
              <a:t>Achievable / (Agreed) </a:t>
            </a:r>
          </a:p>
          <a:p>
            <a:r>
              <a:rPr lang="en-GB" altLang="en-US">
                <a:latin typeface="Verdana" panose="020B0604030504040204" pitchFamily="34" charset="0"/>
              </a:rPr>
              <a:t>Relevant / (Realistic)</a:t>
            </a:r>
          </a:p>
          <a:p>
            <a:r>
              <a:rPr lang="en-GB" altLang="en-US">
                <a:latin typeface="Verdana" panose="020B0604030504040204" pitchFamily="34" charset="0"/>
              </a:rPr>
              <a:t>Timed</a:t>
            </a:r>
          </a:p>
          <a:p>
            <a:endParaRPr lang="en-GB" altLang="en-US">
              <a:latin typeface="Verdana" panose="020B0604030504040204" pitchFamily="34" charset="0"/>
            </a:endParaRPr>
          </a:p>
          <a:p>
            <a:endParaRPr lang="en-GB" altLang="en-US">
              <a:latin typeface="Verdana" panose="020B0604030504040204" pitchFamily="34" charset="0"/>
            </a:endParaRPr>
          </a:p>
        </p:txBody>
      </p:sp>
    </p:spTree>
    <p:extLst>
      <p:ext uri="{BB962C8B-B14F-4D97-AF65-F5344CB8AC3E}">
        <p14:creationId xmlns:p14="http://schemas.microsoft.com/office/powerpoint/2010/main" val="2839147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9E3F6F28-4CD9-4A8E-B630-32BBE2A446B0}"/>
              </a:ext>
            </a:extLst>
          </p:cNvPr>
          <p:cNvSpPr>
            <a:spLocks noGrp="1" noChangeArrowheads="1"/>
          </p:cNvSpPr>
          <p:nvPr>
            <p:ph type="title"/>
          </p:nvPr>
        </p:nvSpPr>
        <p:spPr/>
        <p:txBody>
          <a:bodyPr/>
          <a:lstStyle/>
          <a:p>
            <a:r>
              <a:rPr lang="en-GB" altLang="en-US" sz="3200" b="1">
                <a:latin typeface="Verdana" panose="020B0604030504040204" pitchFamily="34" charset="0"/>
              </a:rPr>
              <a:t>Example: </a:t>
            </a:r>
            <a:r>
              <a:rPr lang="en-GB" altLang="en-US" sz="3200">
                <a:latin typeface="Verdana" panose="020B0604030504040204" pitchFamily="34" charset="0"/>
              </a:rPr>
              <a:t>Project Initiation</a:t>
            </a:r>
          </a:p>
        </p:txBody>
      </p:sp>
      <p:sp>
        <p:nvSpPr>
          <p:cNvPr id="68611" name="Rectangle 3">
            <a:extLst>
              <a:ext uri="{FF2B5EF4-FFF2-40B4-BE49-F238E27FC236}">
                <a16:creationId xmlns:a16="http://schemas.microsoft.com/office/drawing/2014/main" id="{BFA7CB89-3D5E-4C51-9D9F-9876C8AB76FB}"/>
              </a:ext>
            </a:extLst>
          </p:cNvPr>
          <p:cNvSpPr>
            <a:spLocks noGrp="1" noChangeArrowheads="1"/>
          </p:cNvSpPr>
          <p:nvPr>
            <p:ph type="body" idx="1"/>
          </p:nvPr>
        </p:nvSpPr>
        <p:spPr/>
        <p:txBody>
          <a:bodyPr/>
          <a:lstStyle/>
          <a:p>
            <a:r>
              <a:rPr lang="en-GB" altLang="en-US" dirty="0">
                <a:latin typeface="Verdana" panose="020B0604030504040204" pitchFamily="34" charset="0"/>
              </a:rPr>
              <a:t>Mission</a:t>
            </a:r>
          </a:p>
          <a:p>
            <a:pPr lvl="1"/>
            <a:r>
              <a:rPr lang="en-GB" altLang="en-US" dirty="0">
                <a:latin typeface="Verdana" panose="020B0604030504040204" pitchFamily="34" charset="0"/>
              </a:rPr>
              <a:t>In order to deliver the company strategy to remove all manual (</a:t>
            </a:r>
            <a:r>
              <a:rPr lang="en-GB" altLang="en-US" dirty="0" err="1">
                <a:latin typeface="Verdana" panose="020B0604030504040204" pitchFamily="34" charset="0"/>
              </a:rPr>
              <a:t>non NC</a:t>
            </a:r>
            <a:r>
              <a:rPr lang="en-GB" altLang="en-US" dirty="0">
                <a:latin typeface="Verdana" panose="020B0604030504040204" pitchFamily="34" charset="0"/>
              </a:rPr>
              <a:t>) machines by 2021, this project seeks to………………..</a:t>
            </a:r>
          </a:p>
          <a:p>
            <a:r>
              <a:rPr lang="en-GB" altLang="en-US" dirty="0">
                <a:latin typeface="Verdana" panose="020B0604030504040204" pitchFamily="34" charset="0"/>
              </a:rPr>
              <a:t>Aim:</a:t>
            </a:r>
          </a:p>
          <a:p>
            <a:pPr lvl="1"/>
            <a:r>
              <a:rPr lang="en-GB" altLang="en-US" dirty="0">
                <a:latin typeface="Verdana" panose="020B0604030504040204" pitchFamily="34" charset="0"/>
              </a:rPr>
              <a:t>To improve throughput, quality, and cost by replacing existing machines tools for turned parts with a new CNC lathe.</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22159778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026">
            <a:extLst>
              <a:ext uri="{FF2B5EF4-FFF2-40B4-BE49-F238E27FC236}">
                <a16:creationId xmlns:a16="http://schemas.microsoft.com/office/drawing/2014/main" id="{60EC59A3-B825-4D01-904F-1C7DF9129486}"/>
              </a:ext>
            </a:extLst>
          </p:cNvPr>
          <p:cNvSpPr>
            <a:spLocks noGrp="1" noChangeArrowheads="1"/>
          </p:cNvSpPr>
          <p:nvPr>
            <p:ph type="title"/>
          </p:nvPr>
        </p:nvSpPr>
        <p:spPr/>
        <p:txBody>
          <a:bodyPr/>
          <a:lstStyle/>
          <a:p>
            <a:r>
              <a:rPr lang="en-GB" altLang="en-US" sz="3200" b="1">
                <a:latin typeface="Verdana" panose="020B0604030504040204" pitchFamily="34" charset="0"/>
              </a:rPr>
              <a:t>Example: </a:t>
            </a:r>
            <a:r>
              <a:rPr lang="en-GB" altLang="en-US" sz="3200">
                <a:latin typeface="Verdana" panose="020B0604030504040204" pitchFamily="34" charset="0"/>
              </a:rPr>
              <a:t>Project Objectives</a:t>
            </a:r>
          </a:p>
        </p:txBody>
      </p:sp>
      <p:sp>
        <p:nvSpPr>
          <p:cNvPr id="70659" name="Rectangle 1027">
            <a:extLst>
              <a:ext uri="{FF2B5EF4-FFF2-40B4-BE49-F238E27FC236}">
                <a16:creationId xmlns:a16="http://schemas.microsoft.com/office/drawing/2014/main" id="{6EBB8DD3-F8A8-4355-BAEF-B6790385A195}"/>
              </a:ext>
            </a:extLst>
          </p:cNvPr>
          <p:cNvSpPr>
            <a:spLocks noGrp="1" noChangeArrowheads="1"/>
          </p:cNvSpPr>
          <p:nvPr>
            <p:ph type="body" idx="1"/>
          </p:nvPr>
        </p:nvSpPr>
        <p:spPr/>
        <p:txBody>
          <a:bodyPr/>
          <a:lstStyle/>
          <a:p>
            <a:r>
              <a:rPr lang="en-GB" altLang="en-US">
                <a:latin typeface="Verdana" panose="020B0604030504040204" pitchFamily="34" charset="0"/>
              </a:rPr>
              <a:t>Objectives:</a:t>
            </a:r>
          </a:p>
          <a:p>
            <a:pPr lvl="1"/>
            <a:r>
              <a:rPr lang="en-GB" altLang="en-US">
                <a:latin typeface="Verdana" panose="020B0604030504040204" pitchFamily="34" charset="0"/>
              </a:rPr>
              <a:t>Within 6 months from the start of the project:</a:t>
            </a:r>
          </a:p>
          <a:p>
            <a:pPr lvl="2"/>
            <a:r>
              <a:rPr lang="en-GB" altLang="en-US">
                <a:latin typeface="Verdana" panose="020B0604030504040204" pitchFamily="34" charset="0"/>
              </a:rPr>
              <a:t>To have installed, commissioned, and run-up a new CNC lathe for turned parts</a:t>
            </a:r>
          </a:p>
          <a:p>
            <a:pPr lvl="2"/>
            <a:r>
              <a:rPr lang="en-GB" altLang="en-US">
                <a:latin typeface="Verdana" panose="020B0604030504040204" pitchFamily="34" charset="0"/>
              </a:rPr>
              <a:t>To have fully trained 6 operators and 3 maintenance staff</a:t>
            </a:r>
          </a:p>
          <a:p>
            <a:pPr lvl="2"/>
            <a:endParaRPr lang="en-GB" altLang="en-US">
              <a:latin typeface="Verdana" panose="020B0604030504040204" pitchFamily="34" charset="0"/>
            </a:endParaRPr>
          </a:p>
          <a:p>
            <a:endParaRPr lang="en-GB" altLang="en-US">
              <a:latin typeface="Verdana" panose="020B0604030504040204" pitchFamily="34" charset="0"/>
            </a:endParaRPr>
          </a:p>
        </p:txBody>
      </p:sp>
    </p:spTree>
    <p:extLst>
      <p:ext uri="{BB962C8B-B14F-4D97-AF65-F5344CB8AC3E}">
        <p14:creationId xmlns:p14="http://schemas.microsoft.com/office/powerpoint/2010/main" val="682538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E8EA7579-0239-497D-81F3-F071A713A5EF}"/>
              </a:ext>
            </a:extLst>
          </p:cNvPr>
          <p:cNvSpPr>
            <a:spLocks noGrp="1" noChangeArrowheads="1"/>
          </p:cNvSpPr>
          <p:nvPr>
            <p:ph type="title"/>
          </p:nvPr>
        </p:nvSpPr>
        <p:spPr/>
        <p:txBody>
          <a:bodyPr/>
          <a:lstStyle/>
          <a:p>
            <a:r>
              <a:rPr lang="en-GB" altLang="en-US" sz="3200" b="1">
                <a:latin typeface="Verdana" panose="020B0604030504040204" pitchFamily="34" charset="0"/>
              </a:rPr>
              <a:t>Example: </a:t>
            </a:r>
            <a:r>
              <a:rPr lang="en-GB" altLang="en-US" sz="3200">
                <a:latin typeface="Verdana" panose="020B0604030504040204" pitchFamily="34" charset="0"/>
              </a:rPr>
              <a:t>Project Objectives</a:t>
            </a:r>
          </a:p>
        </p:txBody>
      </p:sp>
      <p:sp>
        <p:nvSpPr>
          <p:cNvPr id="72707" name="Rectangle 3">
            <a:extLst>
              <a:ext uri="{FF2B5EF4-FFF2-40B4-BE49-F238E27FC236}">
                <a16:creationId xmlns:a16="http://schemas.microsoft.com/office/drawing/2014/main" id="{0788E913-502E-4E33-88C6-D1251E1C4822}"/>
              </a:ext>
            </a:extLst>
          </p:cNvPr>
          <p:cNvSpPr>
            <a:spLocks noGrp="1" noChangeArrowheads="1"/>
          </p:cNvSpPr>
          <p:nvPr>
            <p:ph type="body" idx="1"/>
          </p:nvPr>
        </p:nvSpPr>
        <p:spPr/>
        <p:txBody>
          <a:bodyPr/>
          <a:lstStyle/>
          <a:p>
            <a:r>
              <a:rPr lang="en-GB" altLang="en-US" dirty="0">
                <a:latin typeface="Verdana" panose="020B0604030504040204" pitchFamily="34" charset="0"/>
              </a:rPr>
              <a:t>Objectives:</a:t>
            </a:r>
          </a:p>
          <a:p>
            <a:pPr lvl="1"/>
            <a:r>
              <a:rPr lang="en-GB" altLang="en-US" dirty="0">
                <a:latin typeface="Verdana" panose="020B0604030504040204" pitchFamily="34" charset="0"/>
              </a:rPr>
              <a:t>Within 12 months from the start of the project:</a:t>
            </a:r>
          </a:p>
          <a:p>
            <a:pPr lvl="2"/>
            <a:r>
              <a:rPr lang="en-GB" altLang="en-US" dirty="0">
                <a:latin typeface="Verdana" panose="020B0604030504040204" pitchFamily="34" charset="0"/>
              </a:rPr>
              <a:t>To have increased productive capacity measured as average parts per hour by 20%</a:t>
            </a:r>
          </a:p>
          <a:p>
            <a:pPr lvl="2"/>
            <a:r>
              <a:rPr lang="en-GB" altLang="en-US" dirty="0">
                <a:latin typeface="Verdana" panose="020B0604030504040204" pitchFamily="34" charset="0"/>
              </a:rPr>
              <a:t>To have improved dimensional tolerance to be within .01 mm</a:t>
            </a:r>
          </a:p>
          <a:p>
            <a:pPr lvl="2"/>
            <a:r>
              <a:rPr lang="en-GB" altLang="en-US" dirty="0">
                <a:latin typeface="Verdana" panose="020B0604030504040204" pitchFamily="34" charset="0"/>
              </a:rPr>
              <a:t>To have reduced defect rate to 1%</a:t>
            </a:r>
          </a:p>
          <a:p>
            <a:pPr lvl="2"/>
            <a:r>
              <a:rPr lang="en-GB" altLang="en-US" dirty="0">
                <a:latin typeface="Verdana" panose="020B0604030504040204" pitchFamily="34" charset="0"/>
              </a:rPr>
              <a:t>To have reduced current unit costs by 5%</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9844930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A2253DA4-1027-42FD-8065-754B6F69F0CB}"/>
              </a:ext>
            </a:extLst>
          </p:cNvPr>
          <p:cNvSpPr>
            <a:spLocks noGrp="1" noChangeArrowheads="1"/>
          </p:cNvSpPr>
          <p:nvPr>
            <p:ph type="title"/>
          </p:nvPr>
        </p:nvSpPr>
        <p:spPr/>
        <p:txBody>
          <a:bodyPr/>
          <a:lstStyle/>
          <a:p>
            <a:r>
              <a:rPr lang="en-GB" altLang="en-US">
                <a:latin typeface="Verdana" panose="020B0604030504040204" pitchFamily="34" charset="0"/>
              </a:rPr>
              <a:t>Project Objectives Finished?</a:t>
            </a:r>
          </a:p>
        </p:txBody>
      </p:sp>
      <p:sp>
        <p:nvSpPr>
          <p:cNvPr id="74755" name="Rectangle 3">
            <a:extLst>
              <a:ext uri="{FF2B5EF4-FFF2-40B4-BE49-F238E27FC236}">
                <a16:creationId xmlns:a16="http://schemas.microsoft.com/office/drawing/2014/main" id="{04C85969-DABD-4ACC-93F1-E5D789D139E2}"/>
              </a:ext>
            </a:extLst>
          </p:cNvPr>
          <p:cNvSpPr>
            <a:spLocks noGrp="1" noChangeArrowheads="1"/>
          </p:cNvSpPr>
          <p:nvPr>
            <p:ph type="body" idx="1"/>
          </p:nvPr>
        </p:nvSpPr>
        <p:spPr>
          <a:xfrm>
            <a:off x="2209800" y="1524000"/>
            <a:ext cx="7772400" cy="2243138"/>
          </a:xfrm>
        </p:spPr>
        <p:txBody>
          <a:bodyPr/>
          <a:lstStyle/>
          <a:p>
            <a:r>
              <a:rPr lang="en-GB" altLang="en-US">
                <a:latin typeface="Verdana" panose="020B0604030504040204" pitchFamily="34" charset="0"/>
              </a:rPr>
              <a:t>All projects have 3 objectives:</a:t>
            </a:r>
          </a:p>
          <a:p>
            <a:pPr lvl="1"/>
            <a:r>
              <a:rPr lang="en-GB" altLang="en-US">
                <a:latin typeface="Verdana" panose="020B0604030504040204" pitchFamily="34" charset="0"/>
              </a:rPr>
              <a:t>Time</a:t>
            </a:r>
          </a:p>
          <a:p>
            <a:pPr lvl="1"/>
            <a:r>
              <a:rPr lang="en-GB" altLang="en-US">
                <a:latin typeface="Verdana" panose="020B0604030504040204" pitchFamily="34" charset="0"/>
              </a:rPr>
              <a:t>Cost </a:t>
            </a:r>
          </a:p>
          <a:p>
            <a:pPr lvl="1"/>
            <a:r>
              <a:rPr lang="en-GB" altLang="en-US">
                <a:latin typeface="Verdana" panose="020B0604030504040204" pitchFamily="34" charset="0"/>
              </a:rPr>
              <a:t>Quality</a:t>
            </a:r>
          </a:p>
          <a:p>
            <a:endParaRPr lang="en-GB" altLang="en-US">
              <a:latin typeface="Verdana" panose="020B0604030504040204" pitchFamily="34" charset="0"/>
            </a:endParaRPr>
          </a:p>
        </p:txBody>
      </p:sp>
      <p:grpSp>
        <p:nvGrpSpPr>
          <p:cNvPr id="74756" name="Group 4">
            <a:extLst>
              <a:ext uri="{FF2B5EF4-FFF2-40B4-BE49-F238E27FC236}">
                <a16:creationId xmlns:a16="http://schemas.microsoft.com/office/drawing/2014/main" id="{AEB223B7-8746-442A-B8AC-B889FFBE1960}"/>
              </a:ext>
            </a:extLst>
          </p:cNvPr>
          <p:cNvGrpSpPr>
            <a:grpSpLocks/>
          </p:cNvGrpSpPr>
          <p:nvPr/>
        </p:nvGrpSpPr>
        <p:grpSpPr bwMode="auto">
          <a:xfrm>
            <a:off x="6534150" y="2400301"/>
            <a:ext cx="3608516" cy="2198539"/>
            <a:chOff x="240" y="960"/>
            <a:chExt cx="5165" cy="2906"/>
          </a:xfrm>
        </p:grpSpPr>
        <p:sp>
          <p:nvSpPr>
            <p:cNvPr id="106501" name="AutoShape 5">
              <a:extLst>
                <a:ext uri="{FF2B5EF4-FFF2-40B4-BE49-F238E27FC236}">
                  <a16:creationId xmlns:a16="http://schemas.microsoft.com/office/drawing/2014/main" id="{08E878E1-0B8D-47CD-8CA7-C353E0B64E4C}"/>
                </a:ext>
              </a:extLst>
            </p:cNvPr>
            <p:cNvSpPr>
              <a:spLocks noChangeArrowheads="1"/>
            </p:cNvSpPr>
            <p:nvPr/>
          </p:nvSpPr>
          <p:spPr bwMode="auto">
            <a:xfrm>
              <a:off x="976" y="1275"/>
              <a:ext cx="3633" cy="2432"/>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106502" name="Oval 6">
              <a:extLst>
                <a:ext uri="{FF2B5EF4-FFF2-40B4-BE49-F238E27FC236}">
                  <a16:creationId xmlns:a16="http://schemas.microsoft.com/office/drawing/2014/main" id="{7B10882F-9B78-4EF0-8644-D5BF2C58D373}"/>
                </a:ext>
              </a:extLst>
            </p:cNvPr>
            <p:cNvSpPr>
              <a:spLocks noChangeArrowheads="1"/>
            </p:cNvSpPr>
            <p:nvPr/>
          </p:nvSpPr>
          <p:spPr bwMode="auto">
            <a:xfrm>
              <a:off x="2226" y="2091"/>
              <a:ext cx="1184" cy="1183"/>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106503" name="Rectangle 7">
              <a:extLst>
                <a:ext uri="{FF2B5EF4-FFF2-40B4-BE49-F238E27FC236}">
                  <a16:creationId xmlns:a16="http://schemas.microsoft.com/office/drawing/2014/main" id="{DD8E57E1-506F-4417-B2EB-74D1FF817BAD}"/>
                </a:ext>
              </a:extLst>
            </p:cNvPr>
            <p:cNvSpPr>
              <a:spLocks noChangeArrowheads="1"/>
            </p:cNvSpPr>
            <p:nvPr/>
          </p:nvSpPr>
          <p:spPr bwMode="auto">
            <a:xfrm>
              <a:off x="2190" y="2448"/>
              <a:ext cx="1273" cy="444"/>
            </a:xfrm>
            <a:prstGeom prst="rect">
              <a:avLst/>
            </a:prstGeom>
            <a:noFill/>
            <a:ln w="12700">
              <a:noFill/>
              <a:miter lim="800000"/>
              <a:headEnd/>
              <a:tailEnd/>
            </a:ln>
            <a:effectLst/>
          </p:spPr>
          <p:txBody>
            <a:bodyPr wrap="none" lIns="90488" tIns="44450" rIns="90488" bIns="44450">
              <a:spAutoFit/>
            </a:bodyPr>
            <a:lstStyle/>
            <a:p>
              <a:pPr>
                <a:defRPr/>
              </a:pPr>
              <a:r>
                <a:rPr lang="en-US" sz="1600">
                  <a:effectLst>
                    <a:outerShdw blurRad="38100" dist="38100" dir="2700000" algn="tl">
                      <a:srgbClr val="C0C0C0"/>
                    </a:outerShdw>
                  </a:effectLst>
                  <a:latin typeface="Verdana" pitchFamily="34" charset="0"/>
                </a:rPr>
                <a:t>Projec</a:t>
              </a:r>
              <a:r>
                <a:rPr lang="en-US" sz="1400">
                  <a:effectLst>
                    <a:outerShdw blurRad="38100" dist="38100" dir="2700000" algn="tl">
                      <a:srgbClr val="C0C0C0"/>
                    </a:outerShdw>
                  </a:effectLst>
                  <a:latin typeface="Verdana" pitchFamily="34" charset="0"/>
                </a:rPr>
                <a:t>t</a:t>
              </a:r>
            </a:p>
          </p:txBody>
        </p:sp>
        <p:sp>
          <p:nvSpPr>
            <p:cNvPr id="106504" name="Rectangle 8">
              <a:extLst>
                <a:ext uri="{FF2B5EF4-FFF2-40B4-BE49-F238E27FC236}">
                  <a16:creationId xmlns:a16="http://schemas.microsoft.com/office/drawing/2014/main" id="{19ED0EA3-9AE8-46B9-9F49-E844776D1ECE}"/>
                </a:ext>
              </a:extLst>
            </p:cNvPr>
            <p:cNvSpPr>
              <a:spLocks noChangeArrowheads="1"/>
            </p:cNvSpPr>
            <p:nvPr/>
          </p:nvSpPr>
          <p:spPr bwMode="auto">
            <a:xfrm>
              <a:off x="240" y="3503"/>
              <a:ext cx="801"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Time</a:t>
              </a:r>
            </a:p>
          </p:txBody>
        </p:sp>
        <p:sp>
          <p:nvSpPr>
            <p:cNvPr id="106505" name="Rectangle 9">
              <a:extLst>
                <a:ext uri="{FF2B5EF4-FFF2-40B4-BE49-F238E27FC236}">
                  <a16:creationId xmlns:a16="http://schemas.microsoft.com/office/drawing/2014/main" id="{6D4FD9DF-230E-4B49-AD06-5E6B53F52848}"/>
                </a:ext>
              </a:extLst>
            </p:cNvPr>
            <p:cNvSpPr>
              <a:spLocks noChangeArrowheads="1"/>
            </p:cNvSpPr>
            <p:nvPr/>
          </p:nvSpPr>
          <p:spPr bwMode="auto">
            <a:xfrm>
              <a:off x="4655" y="3503"/>
              <a:ext cx="750"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Cost</a:t>
              </a:r>
            </a:p>
          </p:txBody>
        </p:sp>
        <p:sp>
          <p:nvSpPr>
            <p:cNvPr id="106506" name="Rectangle 10">
              <a:extLst>
                <a:ext uri="{FF2B5EF4-FFF2-40B4-BE49-F238E27FC236}">
                  <a16:creationId xmlns:a16="http://schemas.microsoft.com/office/drawing/2014/main" id="{3FA012DF-B0CC-451B-A340-737177EEC552}"/>
                </a:ext>
              </a:extLst>
            </p:cNvPr>
            <p:cNvSpPr>
              <a:spLocks noChangeArrowheads="1"/>
            </p:cNvSpPr>
            <p:nvPr/>
          </p:nvSpPr>
          <p:spPr bwMode="auto">
            <a:xfrm>
              <a:off x="1631" y="960"/>
              <a:ext cx="2087"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Function/Quality</a:t>
              </a:r>
            </a:p>
          </p:txBody>
        </p:sp>
        <p:sp>
          <p:nvSpPr>
            <p:cNvPr id="74764" name="Line 11">
              <a:extLst>
                <a:ext uri="{FF2B5EF4-FFF2-40B4-BE49-F238E27FC236}">
                  <a16:creationId xmlns:a16="http://schemas.microsoft.com/office/drawing/2014/main" id="{5A3E101B-6006-4C6A-A2C4-C1AB0F1B0E1D}"/>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4765" name="Line 12">
              <a:extLst>
                <a:ext uri="{FF2B5EF4-FFF2-40B4-BE49-F238E27FC236}">
                  <a16:creationId xmlns:a16="http://schemas.microsoft.com/office/drawing/2014/main" id="{7E4A2D30-761D-432D-A273-1BC0A2BB9CD7}"/>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4766" name="Line 13">
              <a:extLst>
                <a:ext uri="{FF2B5EF4-FFF2-40B4-BE49-F238E27FC236}">
                  <a16:creationId xmlns:a16="http://schemas.microsoft.com/office/drawing/2014/main" id="{ED8B01EF-DDAA-448E-9544-BFAF18E37CA4}"/>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
        <p:nvSpPr>
          <p:cNvPr id="74757" name="Rectangle 14">
            <a:extLst>
              <a:ext uri="{FF2B5EF4-FFF2-40B4-BE49-F238E27FC236}">
                <a16:creationId xmlns:a16="http://schemas.microsoft.com/office/drawing/2014/main" id="{C80EBB9C-CD2F-42C0-A55B-9F8C22F13753}"/>
              </a:ext>
            </a:extLst>
          </p:cNvPr>
          <p:cNvSpPr>
            <a:spLocks noChangeArrowheads="1"/>
          </p:cNvSpPr>
          <p:nvPr/>
        </p:nvSpPr>
        <p:spPr bwMode="auto">
          <a:xfrm>
            <a:off x="2244725" y="3751263"/>
            <a:ext cx="77724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r>
              <a:rPr lang="en-GB" altLang="en-US">
                <a:latin typeface="Verdana" panose="020B0604030504040204" pitchFamily="34" charset="0"/>
              </a:rPr>
              <a:t>SMART only covers</a:t>
            </a:r>
          </a:p>
          <a:p>
            <a:pPr lvl="1"/>
            <a:r>
              <a:rPr lang="en-GB" altLang="en-US">
                <a:latin typeface="Verdana" panose="020B0604030504040204" pitchFamily="34" charset="0"/>
              </a:rPr>
              <a:t>Time</a:t>
            </a:r>
          </a:p>
          <a:p>
            <a:pPr lvl="1"/>
            <a:r>
              <a:rPr lang="en-GB" altLang="en-US">
                <a:latin typeface="Verdana" panose="020B0604030504040204" pitchFamily="34" charset="0"/>
              </a:rPr>
              <a:t>Quality</a:t>
            </a:r>
          </a:p>
          <a:p>
            <a:pPr lvl="1"/>
            <a:r>
              <a:rPr lang="en-GB" altLang="en-US">
                <a:latin typeface="Verdana" panose="020B0604030504040204" pitchFamily="34" charset="0"/>
              </a:rPr>
              <a:t>Not Cost!</a:t>
            </a:r>
          </a:p>
          <a:p>
            <a:endParaRPr lang="en-GB" altLang="en-US">
              <a:latin typeface="Verdana" panose="020B0604030504040204" pitchFamily="34" charset="0"/>
            </a:endParaRPr>
          </a:p>
        </p:txBody>
      </p:sp>
    </p:spTree>
    <p:extLst>
      <p:ext uri="{BB962C8B-B14F-4D97-AF65-F5344CB8AC3E}">
        <p14:creationId xmlns:p14="http://schemas.microsoft.com/office/powerpoint/2010/main" val="3768729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227352D3-A87C-4C58-A1BF-D88C4E0A9863}"/>
              </a:ext>
            </a:extLst>
          </p:cNvPr>
          <p:cNvSpPr>
            <a:spLocks noGrp="1" noChangeArrowheads="1"/>
          </p:cNvSpPr>
          <p:nvPr>
            <p:ph type="title"/>
          </p:nvPr>
        </p:nvSpPr>
        <p:spPr/>
        <p:txBody>
          <a:bodyPr/>
          <a:lstStyle/>
          <a:p>
            <a:r>
              <a:rPr lang="en-GB" altLang="en-US">
                <a:latin typeface="Verdana" panose="020B0604030504040204" pitchFamily="34" charset="0"/>
              </a:rPr>
              <a:t>Project Objectives Finished?</a:t>
            </a:r>
          </a:p>
        </p:txBody>
      </p:sp>
      <p:sp>
        <p:nvSpPr>
          <p:cNvPr id="76803" name="Rectangle 3">
            <a:extLst>
              <a:ext uri="{FF2B5EF4-FFF2-40B4-BE49-F238E27FC236}">
                <a16:creationId xmlns:a16="http://schemas.microsoft.com/office/drawing/2014/main" id="{D20429D8-B0A5-48A0-8277-AAC93E29B081}"/>
              </a:ext>
            </a:extLst>
          </p:cNvPr>
          <p:cNvSpPr>
            <a:spLocks noGrp="1" noChangeArrowheads="1"/>
          </p:cNvSpPr>
          <p:nvPr>
            <p:ph type="body" idx="1"/>
          </p:nvPr>
        </p:nvSpPr>
        <p:spPr>
          <a:xfrm>
            <a:off x="842682" y="1524000"/>
            <a:ext cx="9139518" cy="2243138"/>
          </a:xfrm>
        </p:spPr>
        <p:txBody>
          <a:bodyPr>
            <a:normAutofit fontScale="92500" lnSpcReduction="10000"/>
          </a:bodyPr>
          <a:lstStyle/>
          <a:p>
            <a:r>
              <a:rPr lang="en-GB" altLang="en-US" dirty="0">
                <a:latin typeface="Verdana" panose="020B0604030504040204" pitchFamily="34" charset="0"/>
              </a:rPr>
              <a:t>Make sure that your documented project objectives cover:</a:t>
            </a:r>
          </a:p>
          <a:p>
            <a:pPr lvl="1"/>
            <a:r>
              <a:rPr lang="en-GB" altLang="en-US" dirty="0">
                <a:latin typeface="Verdana" panose="020B0604030504040204" pitchFamily="34" charset="0"/>
              </a:rPr>
              <a:t>Time</a:t>
            </a:r>
          </a:p>
          <a:p>
            <a:pPr lvl="1"/>
            <a:r>
              <a:rPr lang="en-GB" altLang="en-US" dirty="0">
                <a:latin typeface="Verdana" panose="020B0604030504040204" pitchFamily="34" charset="0"/>
              </a:rPr>
              <a:t>Cost &amp; </a:t>
            </a:r>
          </a:p>
          <a:p>
            <a:pPr lvl="1"/>
            <a:r>
              <a:rPr lang="en-GB" altLang="en-US" dirty="0">
                <a:latin typeface="Verdana" panose="020B0604030504040204" pitchFamily="34" charset="0"/>
              </a:rPr>
              <a:t>Quality</a:t>
            </a:r>
          </a:p>
          <a:p>
            <a:endParaRPr lang="en-GB" altLang="en-US" dirty="0">
              <a:latin typeface="Verdana" panose="020B0604030504040204" pitchFamily="34" charset="0"/>
            </a:endParaRPr>
          </a:p>
        </p:txBody>
      </p:sp>
      <p:grpSp>
        <p:nvGrpSpPr>
          <p:cNvPr id="76804" name="Group 4">
            <a:extLst>
              <a:ext uri="{FF2B5EF4-FFF2-40B4-BE49-F238E27FC236}">
                <a16:creationId xmlns:a16="http://schemas.microsoft.com/office/drawing/2014/main" id="{C498BB2B-5586-44BC-9C73-97CC8806BB57}"/>
              </a:ext>
            </a:extLst>
          </p:cNvPr>
          <p:cNvGrpSpPr>
            <a:grpSpLocks/>
          </p:cNvGrpSpPr>
          <p:nvPr/>
        </p:nvGrpSpPr>
        <p:grpSpPr bwMode="auto">
          <a:xfrm>
            <a:off x="6123126" y="2774230"/>
            <a:ext cx="3608516" cy="2198539"/>
            <a:chOff x="240" y="960"/>
            <a:chExt cx="5165" cy="2906"/>
          </a:xfrm>
        </p:grpSpPr>
        <p:sp>
          <p:nvSpPr>
            <p:cNvPr id="108549" name="AutoShape 5">
              <a:extLst>
                <a:ext uri="{FF2B5EF4-FFF2-40B4-BE49-F238E27FC236}">
                  <a16:creationId xmlns:a16="http://schemas.microsoft.com/office/drawing/2014/main" id="{70BD6A93-80F9-4021-8B90-44FAFAD5355A}"/>
                </a:ext>
              </a:extLst>
            </p:cNvPr>
            <p:cNvSpPr>
              <a:spLocks noChangeArrowheads="1"/>
            </p:cNvSpPr>
            <p:nvPr/>
          </p:nvSpPr>
          <p:spPr bwMode="auto">
            <a:xfrm>
              <a:off x="976" y="1275"/>
              <a:ext cx="3633" cy="2432"/>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108550" name="Oval 6">
              <a:extLst>
                <a:ext uri="{FF2B5EF4-FFF2-40B4-BE49-F238E27FC236}">
                  <a16:creationId xmlns:a16="http://schemas.microsoft.com/office/drawing/2014/main" id="{F83191A7-1EBB-4D50-8DA0-B12467985765}"/>
                </a:ext>
              </a:extLst>
            </p:cNvPr>
            <p:cNvSpPr>
              <a:spLocks noChangeArrowheads="1"/>
            </p:cNvSpPr>
            <p:nvPr/>
          </p:nvSpPr>
          <p:spPr bwMode="auto">
            <a:xfrm>
              <a:off x="2226" y="2091"/>
              <a:ext cx="1184" cy="1183"/>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108551" name="Rectangle 7">
              <a:extLst>
                <a:ext uri="{FF2B5EF4-FFF2-40B4-BE49-F238E27FC236}">
                  <a16:creationId xmlns:a16="http://schemas.microsoft.com/office/drawing/2014/main" id="{FAFDF5B6-FF7D-4A4C-ABF3-DE38E37F2BDA}"/>
                </a:ext>
              </a:extLst>
            </p:cNvPr>
            <p:cNvSpPr>
              <a:spLocks noChangeArrowheads="1"/>
            </p:cNvSpPr>
            <p:nvPr/>
          </p:nvSpPr>
          <p:spPr bwMode="auto">
            <a:xfrm>
              <a:off x="2190" y="2448"/>
              <a:ext cx="1273" cy="444"/>
            </a:xfrm>
            <a:prstGeom prst="rect">
              <a:avLst/>
            </a:prstGeom>
            <a:noFill/>
            <a:ln w="12700">
              <a:noFill/>
              <a:miter lim="800000"/>
              <a:headEnd/>
              <a:tailEnd/>
            </a:ln>
            <a:effectLst/>
          </p:spPr>
          <p:txBody>
            <a:bodyPr wrap="none" lIns="90488" tIns="44450" rIns="90488" bIns="44450">
              <a:spAutoFit/>
            </a:bodyPr>
            <a:lstStyle/>
            <a:p>
              <a:pPr>
                <a:defRPr/>
              </a:pPr>
              <a:r>
                <a:rPr lang="en-US" sz="1600">
                  <a:effectLst>
                    <a:outerShdw blurRad="38100" dist="38100" dir="2700000" algn="tl">
                      <a:srgbClr val="C0C0C0"/>
                    </a:outerShdw>
                  </a:effectLst>
                  <a:latin typeface="Verdana" pitchFamily="34" charset="0"/>
                </a:rPr>
                <a:t>Projec</a:t>
              </a:r>
              <a:r>
                <a:rPr lang="en-US" sz="1400">
                  <a:effectLst>
                    <a:outerShdw blurRad="38100" dist="38100" dir="2700000" algn="tl">
                      <a:srgbClr val="C0C0C0"/>
                    </a:outerShdw>
                  </a:effectLst>
                  <a:latin typeface="Verdana" pitchFamily="34" charset="0"/>
                </a:rPr>
                <a:t>t</a:t>
              </a:r>
            </a:p>
          </p:txBody>
        </p:sp>
        <p:sp>
          <p:nvSpPr>
            <p:cNvPr id="108552" name="Rectangle 8">
              <a:extLst>
                <a:ext uri="{FF2B5EF4-FFF2-40B4-BE49-F238E27FC236}">
                  <a16:creationId xmlns:a16="http://schemas.microsoft.com/office/drawing/2014/main" id="{51D1126C-8242-4653-A99E-1D8B37677DFF}"/>
                </a:ext>
              </a:extLst>
            </p:cNvPr>
            <p:cNvSpPr>
              <a:spLocks noChangeArrowheads="1"/>
            </p:cNvSpPr>
            <p:nvPr/>
          </p:nvSpPr>
          <p:spPr bwMode="auto">
            <a:xfrm>
              <a:off x="240" y="3503"/>
              <a:ext cx="801"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Time</a:t>
              </a:r>
            </a:p>
          </p:txBody>
        </p:sp>
        <p:sp>
          <p:nvSpPr>
            <p:cNvPr id="108553" name="Rectangle 9">
              <a:extLst>
                <a:ext uri="{FF2B5EF4-FFF2-40B4-BE49-F238E27FC236}">
                  <a16:creationId xmlns:a16="http://schemas.microsoft.com/office/drawing/2014/main" id="{D8CF5316-F26B-48C6-A431-6E3E71F986A4}"/>
                </a:ext>
              </a:extLst>
            </p:cNvPr>
            <p:cNvSpPr>
              <a:spLocks noChangeArrowheads="1"/>
            </p:cNvSpPr>
            <p:nvPr/>
          </p:nvSpPr>
          <p:spPr bwMode="auto">
            <a:xfrm>
              <a:off x="4655" y="3503"/>
              <a:ext cx="750"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Cost</a:t>
              </a:r>
            </a:p>
          </p:txBody>
        </p:sp>
        <p:sp>
          <p:nvSpPr>
            <p:cNvPr id="108554" name="Rectangle 10">
              <a:extLst>
                <a:ext uri="{FF2B5EF4-FFF2-40B4-BE49-F238E27FC236}">
                  <a16:creationId xmlns:a16="http://schemas.microsoft.com/office/drawing/2014/main" id="{56FBD74E-8B4D-4616-9EFE-8EE878AF101C}"/>
                </a:ext>
              </a:extLst>
            </p:cNvPr>
            <p:cNvSpPr>
              <a:spLocks noChangeArrowheads="1"/>
            </p:cNvSpPr>
            <p:nvPr/>
          </p:nvSpPr>
          <p:spPr bwMode="auto">
            <a:xfrm>
              <a:off x="1631" y="960"/>
              <a:ext cx="2087"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Function/Quality</a:t>
              </a:r>
            </a:p>
          </p:txBody>
        </p:sp>
        <p:sp>
          <p:nvSpPr>
            <p:cNvPr id="76811" name="Line 11">
              <a:extLst>
                <a:ext uri="{FF2B5EF4-FFF2-40B4-BE49-F238E27FC236}">
                  <a16:creationId xmlns:a16="http://schemas.microsoft.com/office/drawing/2014/main" id="{B05346CD-6875-45A3-88C5-E3D0F8347C29}"/>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6812" name="Line 12">
              <a:extLst>
                <a:ext uri="{FF2B5EF4-FFF2-40B4-BE49-F238E27FC236}">
                  <a16:creationId xmlns:a16="http://schemas.microsoft.com/office/drawing/2014/main" id="{D4841CC3-C896-4885-A2B1-32D06ED46148}"/>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6813" name="Line 13">
              <a:extLst>
                <a:ext uri="{FF2B5EF4-FFF2-40B4-BE49-F238E27FC236}">
                  <a16:creationId xmlns:a16="http://schemas.microsoft.com/office/drawing/2014/main" id="{D688454E-0070-4EDD-92BA-8831914BAA26}"/>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368332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730B806A-E42E-45A0-A850-28B92BB2FADA}"/>
              </a:ext>
            </a:extLst>
          </p:cNvPr>
          <p:cNvSpPr>
            <a:spLocks noGrp="1" noChangeArrowheads="1"/>
          </p:cNvSpPr>
          <p:nvPr>
            <p:ph type="title"/>
          </p:nvPr>
        </p:nvSpPr>
        <p:spPr/>
        <p:txBody>
          <a:bodyPr/>
          <a:lstStyle/>
          <a:p>
            <a:r>
              <a:rPr lang="en-GB" altLang="en-US">
                <a:latin typeface="Verdana" panose="020B0604030504040204" pitchFamily="34" charset="0"/>
              </a:rPr>
              <a:t>Quality Management</a:t>
            </a:r>
          </a:p>
        </p:txBody>
      </p:sp>
      <p:sp>
        <p:nvSpPr>
          <p:cNvPr id="78851" name="Rectangle 3">
            <a:extLst>
              <a:ext uri="{FF2B5EF4-FFF2-40B4-BE49-F238E27FC236}">
                <a16:creationId xmlns:a16="http://schemas.microsoft.com/office/drawing/2014/main" id="{FF5EB088-E3DA-49F0-A8BF-E40DBE70632C}"/>
              </a:ext>
            </a:extLst>
          </p:cNvPr>
          <p:cNvSpPr>
            <a:spLocks noGrp="1" noChangeArrowheads="1"/>
          </p:cNvSpPr>
          <p:nvPr>
            <p:ph type="body" idx="1"/>
          </p:nvPr>
        </p:nvSpPr>
        <p:spPr>
          <a:xfrm>
            <a:off x="609600" y="1422297"/>
            <a:ext cx="7772400" cy="1514912"/>
          </a:xfrm>
        </p:spPr>
        <p:txBody>
          <a:bodyPr>
            <a:normAutofit/>
          </a:bodyPr>
          <a:lstStyle/>
          <a:p>
            <a:r>
              <a:rPr lang="en-GB" altLang="en-US" sz="2400" dirty="0">
                <a:latin typeface="Verdana" panose="020B0604030504040204" pitchFamily="34" charset="0"/>
              </a:rPr>
              <a:t>Time: Plans</a:t>
            </a:r>
          </a:p>
          <a:p>
            <a:r>
              <a:rPr lang="en-GB" altLang="en-US" sz="2400" dirty="0">
                <a:latin typeface="Verdana" panose="020B0604030504040204" pitchFamily="34" charset="0"/>
              </a:rPr>
              <a:t>Cost: Budgets and Cost Reporting</a:t>
            </a:r>
          </a:p>
          <a:p>
            <a:r>
              <a:rPr lang="en-GB" altLang="en-US" sz="2400" dirty="0">
                <a:latin typeface="Verdana" panose="020B0604030504040204" pitchFamily="34" charset="0"/>
              </a:rPr>
              <a:t>Quality: Quality Management</a:t>
            </a:r>
          </a:p>
          <a:p>
            <a:pPr algn="ctr"/>
            <a:endParaRPr lang="en-GB" altLang="en-US" dirty="0">
              <a:latin typeface="Verdana" panose="020B0604030504040204" pitchFamily="34" charset="0"/>
            </a:endParaRPr>
          </a:p>
          <a:p>
            <a:endParaRPr lang="en-GB" altLang="en-US" dirty="0">
              <a:latin typeface="Verdana" panose="020B0604030504040204" pitchFamily="34" charset="0"/>
            </a:endParaRPr>
          </a:p>
        </p:txBody>
      </p:sp>
      <p:grpSp>
        <p:nvGrpSpPr>
          <p:cNvPr id="78852" name="Group 4">
            <a:extLst>
              <a:ext uri="{FF2B5EF4-FFF2-40B4-BE49-F238E27FC236}">
                <a16:creationId xmlns:a16="http://schemas.microsoft.com/office/drawing/2014/main" id="{2AB071A3-FA0B-41E4-8B28-ADD132709238}"/>
              </a:ext>
            </a:extLst>
          </p:cNvPr>
          <p:cNvGrpSpPr>
            <a:grpSpLocks/>
          </p:cNvGrpSpPr>
          <p:nvPr/>
        </p:nvGrpSpPr>
        <p:grpSpPr bwMode="auto">
          <a:xfrm>
            <a:off x="5134990" y="1584885"/>
            <a:ext cx="6698422" cy="4094926"/>
            <a:chOff x="240" y="960"/>
            <a:chExt cx="5126" cy="2913"/>
          </a:xfrm>
        </p:grpSpPr>
        <p:sp>
          <p:nvSpPr>
            <p:cNvPr id="5" name="AutoShape 5">
              <a:extLst>
                <a:ext uri="{FF2B5EF4-FFF2-40B4-BE49-F238E27FC236}">
                  <a16:creationId xmlns:a16="http://schemas.microsoft.com/office/drawing/2014/main" id="{1712DB81-6E51-4FAE-9E81-881A02613C61}"/>
                </a:ext>
              </a:extLst>
            </p:cNvPr>
            <p:cNvSpPr>
              <a:spLocks noChangeArrowheads="1"/>
            </p:cNvSpPr>
            <p:nvPr/>
          </p:nvSpPr>
          <p:spPr bwMode="auto">
            <a:xfrm>
              <a:off x="976" y="1275"/>
              <a:ext cx="3633" cy="2428"/>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6" name="Oval 6">
              <a:extLst>
                <a:ext uri="{FF2B5EF4-FFF2-40B4-BE49-F238E27FC236}">
                  <a16:creationId xmlns:a16="http://schemas.microsoft.com/office/drawing/2014/main" id="{9478FF89-CB2E-4321-835C-53CA75B10A93}"/>
                </a:ext>
              </a:extLst>
            </p:cNvPr>
            <p:cNvSpPr>
              <a:spLocks noChangeArrowheads="1"/>
            </p:cNvSpPr>
            <p:nvPr/>
          </p:nvSpPr>
          <p:spPr bwMode="auto">
            <a:xfrm>
              <a:off x="2226" y="2092"/>
              <a:ext cx="1184" cy="1179"/>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7" name="Rectangle 7">
              <a:extLst>
                <a:ext uri="{FF2B5EF4-FFF2-40B4-BE49-F238E27FC236}">
                  <a16:creationId xmlns:a16="http://schemas.microsoft.com/office/drawing/2014/main" id="{FFC6D0DA-1FAA-414F-9098-870E9F023CB1}"/>
                </a:ext>
              </a:extLst>
            </p:cNvPr>
            <p:cNvSpPr>
              <a:spLocks noChangeArrowheads="1"/>
            </p:cNvSpPr>
            <p:nvPr/>
          </p:nvSpPr>
          <p:spPr bwMode="auto">
            <a:xfrm>
              <a:off x="2190" y="2448"/>
              <a:ext cx="1290" cy="458"/>
            </a:xfrm>
            <a:prstGeom prst="rect">
              <a:avLst/>
            </a:prstGeom>
            <a:noFill/>
            <a:ln w="12700">
              <a:noFill/>
              <a:miter lim="800000"/>
              <a:headEnd/>
              <a:tailEnd/>
            </a:ln>
            <a:effectLst/>
          </p:spPr>
          <p:txBody>
            <a:bodyPr wrap="none" lIns="90488" tIns="44450" rIns="90488" bIns="44450">
              <a:spAutoFit/>
            </a:bodyPr>
            <a:lstStyle/>
            <a:p>
              <a:pPr>
                <a:defRPr/>
              </a:pPr>
              <a:r>
                <a:rPr lang="en-US" sz="3600" dirty="0">
                  <a:effectLst>
                    <a:outerShdw blurRad="38100" dist="38100" dir="2700000" algn="tl">
                      <a:srgbClr val="C0C0C0"/>
                    </a:outerShdw>
                  </a:effectLst>
                  <a:latin typeface="Verdana" pitchFamily="34" charset="0"/>
                </a:rPr>
                <a:t>Projec</a:t>
              </a:r>
              <a:r>
                <a:rPr lang="en-US" sz="3200" dirty="0">
                  <a:effectLst>
                    <a:outerShdw blurRad="38100" dist="38100" dir="2700000" algn="tl">
                      <a:srgbClr val="C0C0C0"/>
                    </a:outerShdw>
                  </a:effectLst>
                  <a:latin typeface="Verdana" pitchFamily="34" charset="0"/>
                </a:rPr>
                <a:t>t</a:t>
              </a:r>
            </a:p>
          </p:txBody>
        </p:sp>
        <p:sp>
          <p:nvSpPr>
            <p:cNvPr id="8" name="Rectangle 8">
              <a:extLst>
                <a:ext uri="{FF2B5EF4-FFF2-40B4-BE49-F238E27FC236}">
                  <a16:creationId xmlns:a16="http://schemas.microsoft.com/office/drawing/2014/main" id="{2C8E89DE-3D2B-4109-844F-6FA94AE64480}"/>
                </a:ext>
              </a:extLst>
            </p:cNvPr>
            <p:cNvSpPr>
              <a:spLocks noChangeArrowheads="1"/>
            </p:cNvSpPr>
            <p:nvPr/>
          </p:nvSpPr>
          <p:spPr bwMode="auto">
            <a:xfrm>
              <a:off x="240" y="3503"/>
              <a:ext cx="773" cy="370"/>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Time</a:t>
              </a:r>
              <a:endParaRPr lang="en-US" sz="1200" dirty="0">
                <a:effectLst>
                  <a:outerShdw blurRad="38100" dist="38100" dir="2700000" algn="tl">
                    <a:srgbClr val="C0C0C0"/>
                  </a:outerShdw>
                </a:effectLst>
                <a:latin typeface="Verdana" pitchFamily="34" charset="0"/>
              </a:endParaRPr>
            </a:p>
          </p:txBody>
        </p:sp>
        <p:sp>
          <p:nvSpPr>
            <p:cNvPr id="9" name="Rectangle 9">
              <a:extLst>
                <a:ext uri="{FF2B5EF4-FFF2-40B4-BE49-F238E27FC236}">
                  <a16:creationId xmlns:a16="http://schemas.microsoft.com/office/drawing/2014/main" id="{77CDB1B0-B265-48FC-B2B9-ED8ABFAB2DA5}"/>
                </a:ext>
              </a:extLst>
            </p:cNvPr>
            <p:cNvSpPr>
              <a:spLocks noChangeArrowheads="1"/>
            </p:cNvSpPr>
            <p:nvPr/>
          </p:nvSpPr>
          <p:spPr bwMode="auto">
            <a:xfrm>
              <a:off x="4655" y="3503"/>
              <a:ext cx="711" cy="370"/>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Cost</a:t>
              </a:r>
              <a:endParaRPr lang="en-US" sz="1200" dirty="0">
                <a:effectLst>
                  <a:outerShdw blurRad="38100" dist="38100" dir="2700000" algn="tl">
                    <a:srgbClr val="C0C0C0"/>
                  </a:outerShdw>
                </a:effectLst>
                <a:latin typeface="Verdana" pitchFamily="34" charset="0"/>
              </a:endParaRPr>
            </a:p>
          </p:txBody>
        </p:sp>
        <p:sp>
          <p:nvSpPr>
            <p:cNvPr id="10" name="Rectangle 10">
              <a:extLst>
                <a:ext uri="{FF2B5EF4-FFF2-40B4-BE49-F238E27FC236}">
                  <a16:creationId xmlns:a16="http://schemas.microsoft.com/office/drawing/2014/main" id="{234A943E-0734-4E4F-A404-E997C698874E}"/>
                </a:ext>
              </a:extLst>
            </p:cNvPr>
            <p:cNvSpPr>
              <a:spLocks noChangeArrowheads="1"/>
            </p:cNvSpPr>
            <p:nvPr/>
          </p:nvSpPr>
          <p:spPr bwMode="auto">
            <a:xfrm>
              <a:off x="1631" y="960"/>
              <a:ext cx="2291" cy="370"/>
            </a:xfrm>
            <a:prstGeom prst="rect">
              <a:avLst/>
            </a:prstGeom>
            <a:noFill/>
            <a:ln w="12700">
              <a:noFill/>
              <a:miter lim="800000"/>
              <a:headEnd/>
              <a:tailEnd/>
            </a:ln>
            <a:effectLst/>
          </p:spPr>
          <p:txBody>
            <a:bodyPr wrap="none" lIns="90488" tIns="44450" rIns="90488" bIns="44450">
              <a:spAutoFit/>
            </a:bodyPr>
            <a:lstStyle/>
            <a:p>
              <a:pPr>
                <a:defRPr/>
              </a:pPr>
              <a:r>
                <a:rPr lang="en-US" sz="2800" dirty="0">
                  <a:effectLst>
                    <a:outerShdw blurRad="38100" dist="38100" dir="2700000" algn="tl">
                      <a:srgbClr val="C0C0C0"/>
                    </a:outerShdw>
                  </a:effectLst>
                  <a:latin typeface="Verdana" pitchFamily="34" charset="0"/>
                </a:rPr>
                <a:t>Function/Quality</a:t>
              </a:r>
              <a:endParaRPr lang="en-US" sz="1200" dirty="0">
                <a:effectLst>
                  <a:outerShdw blurRad="38100" dist="38100" dir="2700000" algn="tl">
                    <a:srgbClr val="C0C0C0"/>
                  </a:outerShdw>
                </a:effectLst>
                <a:latin typeface="Verdana" pitchFamily="34" charset="0"/>
              </a:endParaRPr>
            </a:p>
          </p:txBody>
        </p:sp>
        <p:sp>
          <p:nvSpPr>
            <p:cNvPr id="78859" name="Line 11">
              <a:extLst>
                <a:ext uri="{FF2B5EF4-FFF2-40B4-BE49-F238E27FC236}">
                  <a16:creationId xmlns:a16="http://schemas.microsoft.com/office/drawing/2014/main" id="{B5BAC5BF-E032-4FF7-894C-F0F390B194F4}"/>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8860" name="Line 12">
              <a:extLst>
                <a:ext uri="{FF2B5EF4-FFF2-40B4-BE49-F238E27FC236}">
                  <a16:creationId xmlns:a16="http://schemas.microsoft.com/office/drawing/2014/main" id="{D9C7CE18-F4C8-4985-9FF6-A9DCA713E5DC}"/>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78861" name="Line 13">
              <a:extLst>
                <a:ext uri="{FF2B5EF4-FFF2-40B4-BE49-F238E27FC236}">
                  <a16:creationId xmlns:a16="http://schemas.microsoft.com/office/drawing/2014/main" id="{1B9EFE5C-E513-4713-A435-B4E3EC1E4B57}"/>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36756042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B08C96FD-016D-4047-ADD6-DCD25FAF19DA}"/>
              </a:ext>
            </a:extLst>
          </p:cNvPr>
          <p:cNvSpPr>
            <a:spLocks noGrp="1" noChangeArrowheads="1"/>
          </p:cNvSpPr>
          <p:nvPr>
            <p:ph type="title"/>
          </p:nvPr>
        </p:nvSpPr>
        <p:spPr/>
        <p:txBody>
          <a:bodyPr/>
          <a:lstStyle/>
          <a:p>
            <a:r>
              <a:rPr lang="en-GB" altLang="en-US">
                <a:latin typeface="Verdana" panose="020B0604030504040204" pitchFamily="34" charset="0"/>
              </a:rPr>
              <a:t>Quality Management</a:t>
            </a:r>
          </a:p>
        </p:txBody>
      </p:sp>
      <p:sp>
        <p:nvSpPr>
          <p:cNvPr id="80899" name="Rectangle 3">
            <a:extLst>
              <a:ext uri="{FF2B5EF4-FFF2-40B4-BE49-F238E27FC236}">
                <a16:creationId xmlns:a16="http://schemas.microsoft.com/office/drawing/2014/main" id="{0F8B4C31-BDBE-4532-9BE6-D0D22C549BAF}"/>
              </a:ext>
            </a:extLst>
          </p:cNvPr>
          <p:cNvSpPr>
            <a:spLocks noGrp="1" noChangeArrowheads="1"/>
          </p:cNvSpPr>
          <p:nvPr>
            <p:ph type="body" idx="1"/>
          </p:nvPr>
        </p:nvSpPr>
        <p:spPr>
          <a:xfrm>
            <a:off x="675993" y="1411716"/>
            <a:ext cx="7772400" cy="3011677"/>
          </a:xfrm>
        </p:spPr>
        <p:txBody>
          <a:bodyPr>
            <a:normAutofit fontScale="92500" lnSpcReduction="20000"/>
          </a:bodyPr>
          <a:lstStyle/>
          <a:p>
            <a:r>
              <a:rPr lang="en-GB" altLang="en-US" dirty="0">
                <a:latin typeface="Verdana" panose="020B0604030504040204" pitchFamily="34" charset="0"/>
              </a:rPr>
              <a:t>Quality Management:</a:t>
            </a:r>
          </a:p>
          <a:p>
            <a:pPr lvl="1"/>
            <a:r>
              <a:rPr lang="en-GB" altLang="en-US" dirty="0">
                <a:latin typeface="Verdana" panose="020B0604030504040204" pitchFamily="34" charset="0"/>
              </a:rPr>
              <a:t>Quality Planning</a:t>
            </a:r>
          </a:p>
          <a:p>
            <a:pPr lvl="2"/>
            <a:r>
              <a:rPr lang="en-GB" altLang="en-US" dirty="0">
                <a:latin typeface="Verdana" panose="020B0604030504040204" pitchFamily="34" charset="0"/>
              </a:rPr>
              <a:t>Required standards, Health &amp; Safety, Environmental Standards</a:t>
            </a:r>
          </a:p>
          <a:p>
            <a:pPr lvl="1"/>
            <a:r>
              <a:rPr lang="en-GB" altLang="en-US" dirty="0">
                <a:latin typeface="Verdana" panose="020B0604030504040204" pitchFamily="34" charset="0"/>
              </a:rPr>
              <a:t>Quality Assurance</a:t>
            </a:r>
          </a:p>
          <a:p>
            <a:pPr lvl="2"/>
            <a:r>
              <a:rPr lang="en-GB" altLang="en-US" dirty="0">
                <a:latin typeface="Verdana" panose="020B0604030504040204" pitchFamily="34" charset="0"/>
              </a:rPr>
              <a:t>Evaluations and Audits</a:t>
            </a:r>
          </a:p>
          <a:p>
            <a:pPr lvl="1"/>
            <a:r>
              <a:rPr lang="en-GB" altLang="en-US" dirty="0">
                <a:latin typeface="Verdana" panose="020B0604030504040204" pitchFamily="34" charset="0"/>
              </a:rPr>
              <a:t>Quality Control</a:t>
            </a:r>
          </a:p>
          <a:p>
            <a:pPr lvl="2"/>
            <a:r>
              <a:rPr lang="en-GB" altLang="en-US" dirty="0">
                <a:latin typeface="Verdana" panose="020B0604030504040204" pitchFamily="34" charset="0"/>
              </a:rPr>
              <a:t>Inspection, Reviews, </a:t>
            </a:r>
          </a:p>
          <a:p>
            <a:pPr lvl="1"/>
            <a:endParaRPr lang="en-GB" altLang="en-US" sz="2000"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grpSp>
        <p:nvGrpSpPr>
          <p:cNvPr id="80900" name="Group 4">
            <a:extLst>
              <a:ext uri="{FF2B5EF4-FFF2-40B4-BE49-F238E27FC236}">
                <a16:creationId xmlns:a16="http://schemas.microsoft.com/office/drawing/2014/main" id="{54B02235-B8C5-45BF-85AD-F4ADB4B1BA06}"/>
              </a:ext>
            </a:extLst>
          </p:cNvPr>
          <p:cNvGrpSpPr>
            <a:grpSpLocks/>
          </p:cNvGrpSpPr>
          <p:nvPr/>
        </p:nvGrpSpPr>
        <p:grpSpPr bwMode="auto">
          <a:xfrm>
            <a:off x="8277225" y="1559859"/>
            <a:ext cx="3608516" cy="3780063"/>
            <a:chOff x="240" y="960"/>
            <a:chExt cx="5165" cy="2906"/>
          </a:xfrm>
        </p:grpSpPr>
        <p:sp>
          <p:nvSpPr>
            <p:cNvPr id="15" name="AutoShape 5">
              <a:extLst>
                <a:ext uri="{FF2B5EF4-FFF2-40B4-BE49-F238E27FC236}">
                  <a16:creationId xmlns:a16="http://schemas.microsoft.com/office/drawing/2014/main" id="{AC919DC7-0090-44B8-828A-A0616106E25D}"/>
                </a:ext>
              </a:extLst>
            </p:cNvPr>
            <p:cNvSpPr>
              <a:spLocks noChangeArrowheads="1"/>
            </p:cNvSpPr>
            <p:nvPr/>
          </p:nvSpPr>
          <p:spPr bwMode="auto">
            <a:xfrm>
              <a:off x="976" y="1275"/>
              <a:ext cx="3633" cy="2432"/>
            </a:xfrm>
            <a:prstGeom prst="triangle">
              <a:avLst>
                <a:gd name="adj" fmla="val 49986"/>
              </a:avLst>
            </a:prstGeom>
            <a:gradFill rotWithShape="0">
              <a:gsLst>
                <a:gs pos="0">
                  <a:schemeClr val="accent1"/>
                </a:gs>
                <a:gs pos="100000">
                  <a:schemeClr val="accent1">
                    <a:gamma/>
                    <a:shade val="46275"/>
                    <a:invGamma/>
                  </a:schemeClr>
                </a:gs>
              </a:gsLst>
              <a:lin ang="5400000" scaled="1"/>
            </a:gradFill>
            <a:ln w="25400">
              <a:solidFill>
                <a:srgbClr val="000066"/>
              </a:solidFill>
              <a:miter lim="800000"/>
              <a:headEnd/>
              <a:tailEnd/>
            </a:ln>
            <a:effectLst/>
          </p:spPr>
          <p:txBody>
            <a:bodyPr wrap="none" anchor="ctr"/>
            <a:lstStyle/>
            <a:p>
              <a:pPr>
                <a:defRPr/>
              </a:pPr>
              <a:endParaRPr lang="en-GB">
                <a:latin typeface="Arial" charset="0"/>
              </a:endParaRPr>
            </a:p>
          </p:txBody>
        </p:sp>
        <p:sp>
          <p:nvSpPr>
            <p:cNvPr id="16" name="Oval 6">
              <a:extLst>
                <a:ext uri="{FF2B5EF4-FFF2-40B4-BE49-F238E27FC236}">
                  <a16:creationId xmlns:a16="http://schemas.microsoft.com/office/drawing/2014/main" id="{DBB64C9D-6D1D-46D0-8610-F6B8C8D1EC12}"/>
                </a:ext>
              </a:extLst>
            </p:cNvPr>
            <p:cNvSpPr>
              <a:spLocks noChangeArrowheads="1"/>
            </p:cNvSpPr>
            <p:nvPr/>
          </p:nvSpPr>
          <p:spPr bwMode="auto">
            <a:xfrm>
              <a:off x="2226" y="2091"/>
              <a:ext cx="1184" cy="1183"/>
            </a:xfrm>
            <a:prstGeom prst="ellipse">
              <a:avLst/>
            </a:prstGeom>
            <a:gradFill rotWithShape="0">
              <a:gsLst>
                <a:gs pos="0">
                  <a:srgbClr val="3333CC"/>
                </a:gs>
                <a:gs pos="50000">
                  <a:schemeClr val="accent1"/>
                </a:gs>
                <a:gs pos="100000">
                  <a:srgbClr val="3333CC"/>
                </a:gs>
              </a:gsLst>
              <a:lin ang="5400000" scaled="1"/>
            </a:gradFill>
            <a:ln w="25400">
              <a:solidFill>
                <a:schemeClr val="bg1"/>
              </a:solidFill>
              <a:round/>
              <a:headEnd/>
              <a:tailEnd/>
            </a:ln>
            <a:effectLst/>
          </p:spPr>
          <p:txBody>
            <a:bodyPr wrap="none" anchor="ctr"/>
            <a:lstStyle/>
            <a:p>
              <a:pPr>
                <a:defRPr/>
              </a:pPr>
              <a:endParaRPr lang="en-GB">
                <a:latin typeface="Arial" charset="0"/>
              </a:endParaRPr>
            </a:p>
          </p:txBody>
        </p:sp>
        <p:sp>
          <p:nvSpPr>
            <p:cNvPr id="17" name="Rectangle 7">
              <a:extLst>
                <a:ext uri="{FF2B5EF4-FFF2-40B4-BE49-F238E27FC236}">
                  <a16:creationId xmlns:a16="http://schemas.microsoft.com/office/drawing/2014/main" id="{A5513D95-CF76-4CF7-BF67-296B8EACCCE8}"/>
                </a:ext>
              </a:extLst>
            </p:cNvPr>
            <p:cNvSpPr>
              <a:spLocks noChangeArrowheads="1"/>
            </p:cNvSpPr>
            <p:nvPr/>
          </p:nvSpPr>
          <p:spPr bwMode="auto">
            <a:xfrm>
              <a:off x="2190" y="2448"/>
              <a:ext cx="1273" cy="444"/>
            </a:xfrm>
            <a:prstGeom prst="rect">
              <a:avLst/>
            </a:prstGeom>
            <a:noFill/>
            <a:ln w="12700">
              <a:noFill/>
              <a:miter lim="800000"/>
              <a:headEnd/>
              <a:tailEnd/>
            </a:ln>
            <a:effectLst/>
          </p:spPr>
          <p:txBody>
            <a:bodyPr wrap="none" lIns="90488" tIns="44450" rIns="90488" bIns="44450">
              <a:spAutoFit/>
            </a:bodyPr>
            <a:lstStyle/>
            <a:p>
              <a:pPr>
                <a:defRPr/>
              </a:pPr>
              <a:r>
                <a:rPr lang="en-US" sz="1600">
                  <a:effectLst>
                    <a:outerShdw blurRad="38100" dist="38100" dir="2700000" algn="tl">
                      <a:srgbClr val="C0C0C0"/>
                    </a:outerShdw>
                  </a:effectLst>
                  <a:latin typeface="Verdana" pitchFamily="34" charset="0"/>
                </a:rPr>
                <a:t>Projec</a:t>
              </a:r>
              <a:r>
                <a:rPr lang="en-US" sz="1400">
                  <a:effectLst>
                    <a:outerShdw blurRad="38100" dist="38100" dir="2700000" algn="tl">
                      <a:srgbClr val="C0C0C0"/>
                    </a:outerShdw>
                  </a:effectLst>
                  <a:latin typeface="Verdana" pitchFamily="34" charset="0"/>
                </a:rPr>
                <a:t>t</a:t>
              </a:r>
            </a:p>
          </p:txBody>
        </p:sp>
        <p:sp>
          <p:nvSpPr>
            <p:cNvPr id="18" name="Rectangle 8">
              <a:extLst>
                <a:ext uri="{FF2B5EF4-FFF2-40B4-BE49-F238E27FC236}">
                  <a16:creationId xmlns:a16="http://schemas.microsoft.com/office/drawing/2014/main" id="{91EB1A97-B4DE-44D2-9C39-509C99BCE3E5}"/>
                </a:ext>
              </a:extLst>
            </p:cNvPr>
            <p:cNvSpPr>
              <a:spLocks noChangeArrowheads="1"/>
            </p:cNvSpPr>
            <p:nvPr/>
          </p:nvSpPr>
          <p:spPr bwMode="auto">
            <a:xfrm>
              <a:off x="240" y="3503"/>
              <a:ext cx="801"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Time</a:t>
              </a:r>
            </a:p>
          </p:txBody>
        </p:sp>
        <p:sp>
          <p:nvSpPr>
            <p:cNvPr id="19" name="Rectangle 9">
              <a:extLst>
                <a:ext uri="{FF2B5EF4-FFF2-40B4-BE49-F238E27FC236}">
                  <a16:creationId xmlns:a16="http://schemas.microsoft.com/office/drawing/2014/main" id="{6E9C3849-7CC1-42D2-990F-A76A551CA70C}"/>
                </a:ext>
              </a:extLst>
            </p:cNvPr>
            <p:cNvSpPr>
              <a:spLocks noChangeArrowheads="1"/>
            </p:cNvSpPr>
            <p:nvPr/>
          </p:nvSpPr>
          <p:spPr bwMode="auto">
            <a:xfrm>
              <a:off x="4655" y="3503"/>
              <a:ext cx="750"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Cost</a:t>
              </a:r>
            </a:p>
          </p:txBody>
        </p:sp>
        <p:sp>
          <p:nvSpPr>
            <p:cNvPr id="20" name="Rectangle 10">
              <a:extLst>
                <a:ext uri="{FF2B5EF4-FFF2-40B4-BE49-F238E27FC236}">
                  <a16:creationId xmlns:a16="http://schemas.microsoft.com/office/drawing/2014/main" id="{D64E1354-85B5-4251-BD7E-CBCEFFF6E9E0}"/>
                </a:ext>
              </a:extLst>
            </p:cNvPr>
            <p:cNvSpPr>
              <a:spLocks noChangeArrowheads="1"/>
            </p:cNvSpPr>
            <p:nvPr/>
          </p:nvSpPr>
          <p:spPr bwMode="auto">
            <a:xfrm>
              <a:off x="1631" y="960"/>
              <a:ext cx="2087" cy="363"/>
            </a:xfrm>
            <a:prstGeom prst="rect">
              <a:avLst/>
            </a:prstGeom>
            <a:noFill/>
            <a:ln w="12700">
              <a:noFill/>
              <a:miter lim="800000"/>
              <a:headEnd/>
              <a:tailEnd/>
            </a:ln>
            <a:effectLst/>
          </p:spPr>
          <p:txBody>
            <a:bodyPr wrap="none" lIns="90488" tIns="44450" rIns="90488" bIns="44450">
              <a:spAutoFit/>
            </a:bodyPr>
            <a:lstStyle/>
            <a:p>
              <a:pPr>
                <a:defRPr/>
              </a:pPr>
              <a:r>
                <a:rPr lang="en-US" sz="1200">
                  <a:effectLst>
                    <a:outerShdw blurRad="38100" dist="38100" dir="2700000" algn="tl">
                      <a:srgbClr val="C0C0C0"/>
                    </a:outerShdw>
                  </a:effectLst>
                  <a:latin typeface="Verdana" pitchFamily="34" charset="0"/>
                </a:rPr>
                <a:t>Function/Quality</a:t>
              </a:r>
            </a:p>
          </p:txBody>
        </p:sp>
        <p:sp>
          <p:nvSpPr>
            <p:cNvPr id="80907" name="Line 11">
              <a:extLst>
                <a:ext uri="{FF2B5EF4-FFF2-40B4-BE49-F238E27FC236}">
                  <a16:creationId xmlns:a16="http://schemas.microsoft.com/office/drawing/2014/main" id="{5D8BEA52-1F95-48B0-A809-D46D6CFEE78C}"/>
                </a:ext>
              </a:extLst>
            </p:cNvPr>
            <p:cNvSpPr>
              <a:spLocks noChangeShapeType="1"/>
            </p:cNvSpPr>
            <p:nvPr/>
          </p:nvSpPr>
          <p:spPr bwMode="auto">
            <a:xfrm>
              <a:off x="3338" y="3011"/>
              <a:ext cx="495"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0908" name="Line 12">
              <a:extLst>
                <a:ext uri="{FF2B5EF4-FFF2-40B4-BE49-F238E27FC236}">
                  <a16:creationId xmlns:a16="http://schemas.microsoft.com/office/drawing/2014/main" id="{3EA33943-57E1-40EE-89AC-D2CA3D75F2C7}"/>
                </a:ext>
              </a:extLst>
            </p:cNvPr>
            <p:cNvSpPr>
              <a:spLocks noChangeShapeType="1"/>
            </p:cNvSpPr>
            <p:nvPr/>
          </p:nvSpPr>
          <p:spPr bwMode="auto">
            <a:xfrm flipH="1">
              <a:off x="1818" y="3011"/>
              <a:ext cx="511" cy="303"/>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0909" name="Line 13">
              <a:extLst>
                <a:ext uri="{FF2B5EF4-FFF2-40B4-BE49-F238E27FC236}">
                  <a16:creationId xmlns:a16="http://schemas.microsoft.com/office/drawing/2014/main" id="{934D4EF3-6E79-4A6D-AE3E-0C3F7645358B}"/>
                </a:ext>
              </a:extLst>
            </p:cNvPr>
            <p:cNvSpPr>
              <a:spLocks noChangeShapeType="1"/>
            </p:cNvSpPr>
            <p:nvPr/>
          </p:nvSpPr>
          <p:spPr bwMode="auto">
            <a:xfrm flipV="1">
              <a:off x="2793" y="1587"/>
              <a:ext cx="0" cy="511"/>
            </a:xfrm>
            <a:prstGeom prst="line">
              <a:avLst/>
            </a:prstGeom>
            <a:noFill/>
            <a:ln w="25400">
              <a:solidFill>
                <a:schemeClr val="bg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5555128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5DCF7C25-B610-4FE6-B442-6121DC6360F2}"/>
              </a:ext>
            </a:extLst>
          </p:cNvPr>
          <p:cNvSpPr>
            <a:spLocks noGrp="1" noChangeArrowheads="1"/>
          </p:cNvSpPr>
          <p:nvPr>
            <p:ph type="title"/>
          </p:nvPr>
        </p:nvSpPr>
        <p:spPr/>
        <p:txBody>
          <a:bodyPr/>
          <a:lstStyle/>
          <a:p>
            <a:r>
              <a:rPr lang="en-GB" altLang="en-US">
                <a:latin typeface="Verdana" panose="020B0604030504040204" pitchFamily="34" charset="0"/>
              </a:rPr>
              <a:t>Quality Management</a:t>
            </a:r>
          </a:p>
        </p:txBody>
      </p:sp>
      <p:sp>
        <p:nvSpPr>
          <p:cNvPr id="82947" name="Right Arrow 2">
            <a:extLst>
              <a:ext uri="{FF2B5EF4-FFF2-40B4-BE49-F238E27FC236}">
                <a16:creationId xmlns:a16="http://schemas.microsoft.com/office/drawing/2014/main" id="{BE359F70-5D51-49C5-B513-7D9BBD645886}"/>
              </a:ext>
            </a:extLst>
          </p:cNvPr>
          <p:cNvSpPr>
            <a:spLocks noChangeArrowheads="1"/>
          </p:cNvSpPr>
          <p:nvPr/>
        </p:nvSpPr>
        <p:spPr bwMode="auto">
          <a:xfrm>
            <a:off x="1992314" y="1597025"/>
            <a:ext cx="2606675" cy="863600"/>
          </a:xfrm>
          <a:prstGeom prst="rightArrow">
            <a:avLst>
              <a:gd name="adj1" fmla="val 50000"/>
              <a:gd name="adj2" fmla="val 50027"/>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a:latin typeface="Arial" panose="020B0604020202020204" pitchFamily="34" charset="0"/>
              </a:rPr>
              <a:t>Standards</a:t>
            </a:r>
          </a:p>
        </p:txBody>
      </p:sp>
      <p:sp>
        <p:nvSpPr>
          <p:cNvPr id="82948" name="Right Arrow 33">
            <a:extLst>
              <a:ext uri="{FF2B5EF4-FFF2-40B4-BE49-F238E27FC236}">
                <a16:creationId xmlns:a16="http://schemas.microsoft.com/office/drawing/2014/main" id="{F404DBF3-3F30-4152-A365-CF49EAA3750F}"/>
              </a:ext>
            </a:extLst>
          </p:cNvPr>
          <p:cNvSpPr>
            <a:spLocks noChangeArrowheads="1"/>
          </p:cNvSpPr>
          <p:nvPr/>
        </p:nvSpPr>
        <p:spPr bwMode="auto">
          <a:xfrm>
            <a:off x="3432175" y="3289300"/>
            <a:ext cx="1798638" cy="863600"/>
          </a:xfrm>
          <a:prstGeom prst="rightArrow">
            <a:avLst>
              <a:gd name="adj1" fmla="val 50000"/>
              <a:gd name="adj2" fmla="val 49995"/>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a:latin typeface="Arial" panose="020B0604020202020204" pitchFamily="34" charset="0"/>
              </a:rPr>
              <a:t>Check</a:t>
            </a:r>
          </a:p>
        </p:txBody>
      </p:sp>
      <p:sp>
        <p:nvSpPr>
          <p:cNvPr id="82949" name="Right Arrow 34">
            <a:extLst>
              <a:ext uri="{FF2B5EF4-FFF2-40B4-BE49-F238E27FC236}">
                <a16:creationId xmlns:a16="http://schemas.microsoft.com/office/drawing/2014/main" id="{4B86ED83-C322-41A7-9875-CA39327D4957}"/>
              </a:ext>
            </a:extLst>
          </p:cNvPr>
          <p:cNvSpPr>
            <a:spLocks noChangeArrowheads="1"/>
          </p:cNvSpPr>
          <p:nvPr/>
        </p:nvSpPr>
        <p:spPr bwMode="auto">
          <a:xfrm>
            <a:off x="3432176" y="4365625"/>
            <a:ext cx="1800225" cy="863600"/>
          </a:xfrm>
          <a:prstGeom prst="rightArrow">
            <a:avLst>
              <a:gd name="adj1" fmla="val 50000"/>
              <a:gd name="adj2" fmla="val 50039"/>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a:latin typeface="Arial" panose="020B0604020202020204" pitchFamily="34" charset="0"/>
              </a:rPr>
              <a:t>Inspect</a:t>
            </a:r>
          </a:p>
        </p:txBody>
      </p:sp>
      <p:sp>
        <p:nvSpPr>
          <p:cNvPr id="82950" name="Left Arrow 3">
            <a:extLst>
              <a:ext uri="{FF2B5EF4-FFF2-40B4-BE49-F238E27FC236}">
                <a16:creationId xmlns:a16="http://schemas.microsoft.com/office/drawing/2014/main" id="{59070A24-CB06-4A4A-89FE-ADCCCFBCE4B2}"/>
              </a:ext>
            </a:extLst>
          </p:cNvPr>
          <p:cNvSpPr>
            <a:spLocks noChangeArrowheads="1"/>
          </p:cNvSpPr>
          <p:nvPr/>
        </p:nvSpPr>
        <p:spPr bwMode="auto">
          <a:xfrm>
            <a:off x="6602414" y="1557338"/>
            <a:ext cx="3240087" cy="863600"/>
          </a:xfrm>
          <a:prstGeom prst="leftArrow">
            <a:avLst>
              <a:gd name="adj1" fmla="val 50000"/>
              <a:gd name="adj2" fmla="val 50025"/>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a:latin typeface="Arial" panose="020B0604020202020204" pitchFamily="34" charset="0"/>
              </a:rPr>
              <a:t>Acceptance Criteria</a:t>
            </a:r>
          </a:p>
        </p:txBody>
      </p:sp>
      <p:sp>
        <p:nvSpPr>
          <p:cNvPr id="82951" name="Left Arrow 35">
            <a:extLst>
              <a:ext uri="{FF2B5EF4-FFF2-40B4-BE49-F238E27FC236}">
                <a16:creationId xmlns:a16="http://schemas.microsoft.com/office/drawing/2014/main" id="{A31E3EC5-95E9-439B-9BC9-FD9F1285C607}"/>
              </a:ext>
            </a:extLst>
          </p:cNvPr>
          <p:cNvSpPr>
            <a:spLocks noChangeArrowheads="1"/>
          </p:cNvSpPr>
          <p:nvPr/>
        </p:nvSpPr>
        <p:spPr bwMode="auto">
          <a:xfrm>
            <a:off x="5978526" y="2425700"/>
            <a:ext cx="1800225" cy="863600"/>
          </a:xfrm>
          <a:prstGeom prst="leftArrow">
            <a:avLst>
              <a:gd name="adj1" fmla="val 50000"/>
              <a:gd name="adj2" fmla="val 50029"/>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a:latin typeface="Arial" panose="020B0604020202020204" pitchFamily="34" charset="0"/>
              </a:rPr>
              <a:t>Audit</a:t>
            </a:r>
          </a:p>
        </p:txBody>
      </p:sp>
      <p:sp>
        <p:nvSpPr>
          <p:cNvPr id="82952" name="Left Arrow 36">
            <a:extLst>
              <a:ext uri="{FF2B5EF4-FFF2-40B4-BE49-F238E27FC236}">
                <a16:creationId xmlns:a16="http://schemas.microsoft.com/office/drawing/2014/main" id="{54E9E4B0-E42A-4D50-B59B-89DE42BE60DB}"/>
              </a:ext>
            </a:extLst>
          </p:cNvPr>
          <p:cNvSpPr>
            <a:spLocks noChangeArrowheads="1"/>
          </p:cNvSpPr>
          <p:nvPr/>
        </p:nvSpPr>
        <p:spPr bwMode="auto">
          <a:xfrm>
            <a:off x="5978526" y="3789363"/>
            <a:ext cx="1800225" cy="863600"/>
          </a:xfrm>
          <a:prstGeom prst="leftArrow">
            <a:avLst>
              <a:gd name="adj1" fmla="val 50000"/>
              <a:gd name="adj2" fmla="val 50029"/>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a:latin typeface="Arial" panose="020B0604020202020204" pitchFamily="34" charset="0"/>
              </a:rPr>
              <a:t>Assurance</a:t>
            </a:r>
          </a:p>
        </p:txBody>
      </p:sp>
      <p:sp>
        <p:nvSpPr>
          <p:cNvPr id="82953" name="TextBox 4">
            <a:extLst>
              <a:ext uri="{FF2B5EF4-FFF2-40B4-BE49-F238E27FC236}">
                <a16:creationId xmlns:a16="http://schemas.microsoft.com/office/drawing/2014/main" id="{3FC64B8B-3659-4348-8552-2F29F3B3A9CF}"/>
              </a:ext>
            </a:extLst>
          </p:cNvPr>
          <p:cNvSpPr txBox="1">
            <a:spLocks noChangeArrowheads="1"/>
          </p:cNvSpPr>
          <p:nvPr/>
        </p:nvSpPr>
        <p:spPr bwMode="auto">
          <a:xfrm>
            <a:off x="4598988" y="1757363"/>
            <a:ext cx="19986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a:latin typeface="Arial" panose="020B0604020202020204" pitchFamily="34" charset="0"/>
              </a:rPr>
              <a:t>Quality Plans</a:t>
            </a:r>
          </a:p>
        </p:txBody>
      </p:sp>
      <p:sp>
        <p:nvSpPr>
          <p:cNvPr id="82954" name="Down Arrow 6">
            <a:extLst>
              <a:ext uri="{FF2B5EF4-FFF2-40B4-BE49-F238E27FC236}">
                <a16:creationId xmlns:a16="http://schemas.microsoft.com/office/drawing/2014/main" id="{08788D4E-F7A5-41B8-A42B-4AA1E50A8D06}"/>
              </a:ext>
            </a:extLst>
          </p:cNvPr>
          <p:cNvSpPr>
            <a:spLocks noChangeArrowheads="1"/>
          </p:cNvSpPr>
          <p:nvPr/>
        </p:nvSpPr>
        <p:spPr bwMode="auto">
          <a:xfrm>
            <a:off x="5310188" y="2219325"/>
            <a:ext cx="576262" cy="863600"/>
          </a:xfrm>
          <a:prstGeom prst="downArrow">
            <a:avLst>
              <a:gd name="adj1" fmla="val 50000"/>
              <a:gd name="adj2" fmla="val 49954"/>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82955" name="Down Arrow 37">
            <a:extLst>
              <a:ext uri="{FF2B5EF4-FFF2-40B4-BE49-F238E27FC236}">
                <a16:creationId xmlns:a16="http://schemas.microsoft.com/office/drawing/2014/main" id="{E1FCCE26-64C8-4AD7-B7E3-96916433B8F7}"/>
              </a:ext>
            </a:extLst>
          </p:cNvPr>
          <p:cNvSpPr>
            <a:spLocks noChangeArrowheads="1"/>
          </p:cNvSpPr>
          <p:nvPr/>
        </p:nvSpPr>
        <p:spPr bwMode="auto">
          <a:xfrm>
            <a:off x="5310188" y="3082925"/>
            <a:ext cx="576262" cy="865188"/>
          </a:xfrm>
          <a:prstGeom prst="downArrow">
            <a:avLst>
              <a:gd name="adj1" fmla="val 50000"/>
              <a:gd name="adj2" fmla="val 50046"/>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82956" name="Down Arrow 38">
            <a:extLst>
              <a:ext uri="{FF2B5EF4-FFF2-40B4-BE49-F238E27FC236}">
                <a16:creationId xmlns:a16="http://schemas.microsoft.com/office/drawing/2014/main" id="{9558DDC0-BC4C-4E88-9B23-4709282AAEBF}"/>
              </a:ext>
            </a:extLst>
          </p:cNvPr>
          <p:cNvSpPr>
            <a:spLocks noChangeArrowheads="1"/>
          </p:cNvSpPr>
          <p:nvPr/>
        </p:nvSpPr>
        <p:spPr bwMode="auto">
          <a:xfrm>
            <a:off x="5303838" y="3933825"/>
            <a:ext cx="576262" cy="863600"/>
          </a:xfrm>
          <a:prstGeom prst="downArrow">
            <a:avLst>
              <a:gd name="adj1" fmla="val 50000"/>
              <a:gd name="adj2" fmla="val 49954"/>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82957" name="Down Arrow 39">
            <a:extLst>
              <a:ext uri="{FF2B5EF4-FFF2-40B4-BE49-F238E27FC236}">
                <a16:creationId xmlns:a16="http://schemas.microsoft.com/office/drawing/2014/main" id="{2145B3AA-6555-408F-8099-6A119468AFBE}"/>
              </a:ext>
            </a:extLst>
          </p:cNvPr>
          <p:cNvSpPr>
            <a:spLocks noChangeArrowheads="1"/>
          </p:cNvSpPr>
          <p:nvPr/>
        </p:nvSpPr>
        <p:spPr bwMode="auto">
          <a:xfrm>
            <a:off x="5303838" y="4797425"/>
            <a:ext cx="576262" cy="863600"/>
          </a:xfrm>
          <a:prstGeom prst="downArrow">
            <a:avLst>
              <a:gd name="adj1" fmla="val 50000"/>
              <a:gd name="adj2" fmla="val 49954"/>
            </a:avLst>
          </a:prstGeom>
          <a:noFill/>
          <a:ln w="2857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latin typeface="Arial" panose="020B0604020202020204" pitchFamily="34" charset="0"/>
            </a:endParaRPr>
          </a:p>
        </p:txBody>
      </p:sp>
      <p:sp>
        <p:nvSpPr>
          <p:cNvPr id="82958" name="TextBox 40">
            <a:extLst>
              <a:ext uri="{FF2B5EF4-FFF2-40B4-BE49-F238E27FC236}">
                <a16:creationId xmlns:a16="http://schemas.microsoft.com/office/drawing/2014/main" id="{2ED95B04-DBAD-4802-8D3F-F5962C803C68}"/>
              </a:ext>
            </a:extLst>
          </p:cNvPr>
          <p:cNvSpPr txBox="1">
            <a:spLocks noChangeArrowheads="1"/>
          </p:cNvSpPr>
          <p:nvPr/>
        </p:nvSpPr>
        <p:spPr bwMode="auto">
          <a:xfrm>
            <a:off x="4129088" y="5872163"/>
            <a:ext cx="292576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a:latin typeface="Arial" panose="020B0604020202020204" pitchFamily="34" charset="0"/>
              </a:rPr>
              <a:t>Quality Deliverables</a:t>
            </a:r>
          </a:p>
        </p:txBody>
      </p:sp>
    </p:spTree>
    <p:extLst>
      <p:ext uri="{BB962C8B-B14F-4D97-AF65-F5344CB8AC3E}">
        <p14:creationId xmlns:p14="http://schemas.microsoft.com/office/powerpoint/2010/main" val="3726402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3CABCE89-737F-43EC-82A8-EC302DBC025D}"/>
              </a:ext>
            </a:extLst>
          </p:cNvPr>
          <p:cNvSpPr>
            <a:spLocks noGrp="1" noChangeArrowheads="1"/>
          </p:cNvSpPr>
          <p:nvPr>
            <p:ph type="title"/>
          </p:nvPr>
        </p:nvSpPr>
        <p:spPr>
          <a:xfrm>
            <a:off x="3219450" y="76200"/>
            <a:ext cx="7772400" cy="1143000"/>
          </a:xfrm>
        </p:spPr>
        <p:txBody>
          <a:bodyPr/>
          <a:lstStyle/>
          <a:p>
            <a:r>
              <a:rPr lang="en-GB" altLang="en-US">
                <a:latin typeface="Verdana" panose="020B0604030504040204" pitchFamily="34" charset="0"/>
              </a:rPr>
              <a:t>Clear Project Objectives</a:t>
            </a:r>
          </a:p>
        </p:txBody>
      </p:sp>
      <p:sp>
        <p:nvSpPr>
          <p:cNvPr id="89091" name="Rectangle 3">
            <a:extLst>
              <a:ext uri="{FF2B5EF4-FFF2-40B4-BE49-F238E27FC236}">
                <a16:creationId xmlns:a16="http://schemas.microsoft.com/office/drawing/2014/main" id="{C054F75D-3B20-45AC-B3E2-1D38B680626F}"/>
              </a:ext>
            </a:extLst>
          </p:cNvPr>
          <p:cNvSpPr>
            <a:spLocks noGrp="1" noChangeArrowheads="1"/>
          </p:cNvSpPr>
          <p:nvPr>
            <p:ph type="body" idx="1"/>
          </p:nvPr>
        </p:nvSpPr>
        <p:spPr/>
        <p:txBody>
          <a:bodyPr>
            <a:normAutofit fontScale="77500" lnSpcReduction="20000"/>
          </a:bodyPr>
          <a:lstStyle/>
          <a:p>
            <a:pPr marL="0" indent="0">
              <a:buNone/>
            </a:pPr>
            <a:r>
              <a:rPr lang="en-GB" altLang="en-US" dirty="0">
                <a:latin typeface="Verdana" panose="020B0604030504040204" pitchFamily="34" charset="0"/>
              </a:rPr>
              <a:t>Benefits of Clear Project Objectives: </a:t>
            </a:r>
          </a:p>
          <a:p>
            <a:r>
              <a:rPr lang="en-GB" altLang="en-US" dirty="0">
                <a:latin typeface="Verdana" panose="020B0604030504040204" pitchFamily="34" charset="0"/>
              </a:rPr>
              <a:t>Help obtain senior management support </a:t>
            </a:r>
            <a:r>
              <a:rPr lang="en-GB" altLang="en-US" sz="1800" dirty="0">
                <a:latin typeface="Verdana" panose="020B0604030504040204" pitchFamily="34" charset="0"/>
              </a:rPr>
              <a:t>(linked to strategy and mission)</a:t>
            </a:r>
          </a:p>
          <a:p>
            <a:pPr marL="0" indent="0">
              <a:buNone/>
            </a:pPr>
            <a:endParaRPr lang="en-GB" altLang="en-US" sz="1800" dirty="0">
              <a:latin typeface="Verdana" panose="020B0604030504040204" pitchFamily="34" charset="0"/>
            </a:endParaRPr>
          </a:p>
          <a:p>
            <a:r>
              <a:rPr lang="en-GB" altLang="en-US" dirty="0">
                <a:latin typeface="Verdana" panose="020B0604030504040204" pitchFamily="34" charset="0"/>
              </a:rPr>
              <a:t>Help define the project…….</a:t>
            </a:r>
          </a:p>
          <a:p>
            <a:pPr marL="0" indent="0">
              <a:buNone/>
            </a:pPr>
            <a:endParaRPr lang="en-GB" altLang="en-US" dirty="0">
              <a:latin typeface="Verdana" panose="020B0604030504040204" pitchFamily="34" charset="0"/>
            </a:endParaRPr>
          </a:p>
          <a:p>
            <a:r>
              <a:rPr lang="en-GB" altLang="en-US" dirty="0">
                <a:latin typeface="Verdana" panose="020B0604030504040204" pitchFamily="34" charset="0"/>
              </a:rPr>
              <a:t>Are SMART</a:t>
            </a: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r>
              <a:rPr lang="en-GB" altLang="en-US" dirty="0">
                <a:latin typeface="Verdana" panose="020B0604030504040204" pitchFamily="34" charset="0"/>
              </a:rPr>
              <a:t>But useless unless we communicate them</a:t>
            </a: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40549104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BEE855ED-4375-476C-9629-494942EE8387}"/>
              </a:ext>
            </a:extLst>
          </p:cNvPr>
          <p:cNvSpPr>
            <a:spLocks noGrp="1" noChangeArrowheads="1"/>
          </p:cNvSpPr>
          <p:nvPr>
            <p:ph type="title"/>
          </p:nvPr>
        </p:nvSpPr>
        <p:spPr>
          <a:xfrm>
            <a:off x="2681568" y="197767"/>
            <a:ext cx="7772400" cy="1143000"/>
          </a:xfrm>
        </p:spPr>
        <p:txBody>
          <a:bodyPr/>
          <a:lstStyle/>
          <a:p>
            <a:r>
              <a:rPr lang="en-GB" altLang="en-US" dirty="0">
                <a:latin typeface="Verdana" panose="020B0604030504040204" pitchFamily="34" charset="0"/>
              </a:rPr>
              <a:t>Scope Management</a:t>
            </a:r>
          </a:p>
        </p:txBody>
      </p:sp>
      <p:sp>
        <p:nvSpPr>
          <p:cNvPr id="91139" name="Rectangle 3">
            <a:extLst>
              <a:ext uri="{FF2B5EF4-FFF2-40B4-BE49-F238E27FC236}">
                <a16:creationId xmlns:a16="http://schemas.microsoft.com/office/drawing/2014/main" id="{48AAA51E-13AF-4193-9393-76ADAE4D770A}"/>
              </a:ext>
            </a:extLst>
          </p:cNvPr>
          <p:cNvSpPr>
            <a:spLocks noGrp="1" noChangeArrowheads="1"/>
          </p:cNvSpPr>
          <p:nvPr>
            <p:ph type="body" idx="1"/>
          </p:nvPr>
        </p:nvSpPr>
        <p:spPr/>
        <p:txBody>
          <a:bodyPr>
            <a:normAutofit fontScale="85000" lnSpcReduction="10000"/>
          </a:bodyPr>
          <a:lstStyle/>
          <a:p>
            <a:r>
              <a:rPr lang="en-GB" altLang="en-US" dirty="0">
                <a:latin typeface="Verdana" panose="020B0604030504040204" pitchFamily="34" charset="0"/>
              </a:rPr>
              <a:t>The Sum of the work content</a:t>
            </a:r>
          </a:p>
          <a:p>
            <a:pPr lvl="1"/>
            <a:r>
              <a:rPr lang="en-GB" altLang="en-US" dirty="0">
                <a:latin typeface="Verdana" panose="020B0604030504040204" pitchFamily="34" charset="0"/>
              </a:rPr>
              <a:t>Helps balance the T-C-Q debate</a:t>
            </a:r>
          </a:p>
          <a:p>
            <a:r>
              <a:rPr lang="en-GB" altLang="en-US" dirty="0">
                <a:latin typeface="Verdana" panose="020B0604030504040204" pitchFamily="34" charset="0"/>
              </a:rPr>
              <a:t>Scope Management</a:t>
            </a:r>
          </a:p>
          <a:p>
            <a:pPr lvl="1"/>
            <a:r>
              <a:rPr lang="en-GB" altLang="en-US" dirty="0">
                <a:latin typeface="Verdana" panose="020B0604030504040204" pitchFamily="34" charset="0"/>
              </a:rPr>
              <a:t>Identifies and defines all of the elements of the project scope</a:t>
            </a:r>
          </a:p>
          <a:p>
            <a:pPr lvl="1"/>
            <a:r>
              <a:rPr lang="en-GB" altLang="en-US" dirty="0">
                <a:latin typeface="Verdana" panose="020B0604030504040204" pitchFamily="34" charset="0"/>
              </a:rPr>
              <a:t>Scope Creep is a major problem and is reduced using change control.</a:t>
            </a:r>
          </a:p>
          <a:p>
            <a:pPr lvl="1"/>
            <a:r>
              <a:rPr lang="en-US" b="0" i="0" dirty="0">
                <a:solidFill>
                  <a:srgbClr val="FF0000"/>
                </a:solidFill>
                <a:effectLst/>
                <a:latin typeface="Noto Sans" panose="020B0502040504020204" pitchFamily="34" charset="0"/>
              </a:rPr>
              <a:t>Scope creep </a:t>
            </a:r>
            <a:r>
              <a:rPr lang="en-US" b="0" i="0" dirty="0">
                <a:solidFill>
                  <a:srgbClr val="2D2D2D"/>
                </a:solidFill>
                <a:effectLst/>
                <a:latin typeface="Noto Sans" panose="020B0502040504020204" pitchFamily="34" charset="0"/>
              </a:rPr>
              <a:t>happens when the perimeters of a project, such as budget, deadline or end goal, change after the project has already begun. When this occurs it can deplete finances and resources so knowing how to quickly adapt to scope creep can limit its effects.</a:t>
            </a:r>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9986521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94B56350-141A-48A6-A318-A3EAA13EA0C5}"/>
              </a:ext>
            </a:extLst>
          </p:cNvPr>
          <p:cNvSpPr>
            <a:spLocks noGrp="1" noChangeArrowheads="1"/>
          </p:cNvSpPr>
          <p:nvPr>
            <p:ph type="title"/>
          </p:nvPr>
        </p:nvSpPr>
        <p:spPr/>
        <p:txBody>
          <a:bodyPr/>
          <a:lstStyle/>
          <a:p>
            <a:r>
              <a:rPr lang="en-GB" altLang="en-US">
                <a:latin typeface="Verdana" panose="020B0604030504040204" pitchFamily="34" charset="0"/>
              </a:rPr>
              <a:t>COMMUNICATION</a:t>
            </a:r>
          </a:p>
        </p:txBody>
      </p:sp>
      <p:sp>
        <p:nvSpPr>
          <p:cNvPr id="93187" name="Rectangle 3">
            <a:extLst>
              <a:ext uri="{FF2B5EF4-FFF2-40B4-BE49-F238E27FC236}">
                <a16:creationId xmlns:a16="http://schemas.microsoft.com/office/drawing/2014/main" id="{04F20595-655D-42D9-9171-6980EC28F416}"/>
              </a:ext>
            </a:extLst>
          </p:cNvPr>
          <p:cNvSpPr>
            <a:spLocks noGrp="1" noChangeArrowheads="1"/>
          </p:cNvSpPr>
          <p:nvPr>
            <p:ph type="body" idx="1"/>
          </p:nvPr>
        </p:nvSpPr>
        <p:spPr/>
        <p:txBody>
          <a:bodyPr/>
          <a:lstStyle/>
          <a:p>
            <a:r>
              <a:rPr lang="en-GB" altLang="en-US">
                <a:solidFill>
                  <a:schemeClr val="bg1"/>
                </a:solidFill>
                <a:latin typeface="Verdana" panose="020B0604030504040204" pitchFamily="34" charset="0"/>
              </a:rPr>
              <a:t>Pictures of communication methods</a:t>
            </a:r>
          </a:p>
          <a:p>
            <a:endParaRPr lang="en-GB" altLang="en-US">
              <a:latin typeface="Verdana" panose="020B0604030504040204" pitchFamily="34" charset="0"/>
            </a:endParaRPr>
          </a:p>
        </p:txBody>
      </p:sp>
      <p:pic>
        <p:nvPicPr>
          <p:cNvPr id="93188" name="Picture 4" descr="BD09506_">
            <a:extLst>
              <a:ext uri="{FF2B5EF4-FFF2-40B4-BE49-F238E27FC236}">
                <a16:creationId xmlns:a16="http://schemas.microsoft.com/office/drawing/2014/main" id="{B99105C2-8BA0-41DB-B5C9-5F8C35A7E2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1800" y="2368551"/>
            <a:ext cx="1766888" cy="162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9" name="Picture 5" descr="j0196520">
            <a:extLst>
              <a:ext uri="{FF2B5EF4-FFF2-40B4-BE49-F238E27FC236}">
                <a16:creationId xmlns:a16="http://schemas.microsoft.com/office/drawing/2014/main" id="{8BF91528-04D6-45DA-A38F-999CDA99D0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4050" y="1320800"/>
            <a:ext cx="1778000"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0" name="Picture 6" descr="j0198863">
            <a:extLst>
              <a:ext uri="{FF2B5EF4-FFF2-40B4-BE49-F238E27FC236}">
                <a16:creationId xmlns:a16="http://schemas.microsoft.com/office/drawing/2014/main" id="{F66B7A63-8FD6-4365-A517-80B1F61402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50201" y="1744664"/>
            <a:ext cx="1833563" cy="187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1" name="Picture 7" descr="j0352514">
            <a:extLst>
              <a:ext uri="{FF2B5EF4-FFF2-40B4-BE49-F238E27FC236}">
                <a16:creationId xmlns:a16="http://schemas.microsoft.com/office/drawing/2014/main" id="{9B26A51E-DE97-4726-8734-0A10777D4F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84363" y="2813051"/>
            <a:ext cx="1600200" cy="178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2" name="Picture 8" descr="j0361318">
            <a:extLst>
              <a:ext uri="{FF2B5EF4-FFF2-40B4-BE49-F238E27FC236}">
                <a16:creationId xmlns:a16="http://schemas.microsoft.com/office/drawing/2014/main" id="{57835E93-15EF-49BE-BB30-B5ACB3FEE58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8964" y="4495801"/>
            <a:ext cx="1830387"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3" name="Picture 9" descr="j0216626">
            <a:extLst>
              <a:ext uri="{FF2B5EF4-FFF2-40B4-BE49-F238E27FC236}">
                <a16:creationId xmlns:a16="http://schemas.microsoft.com/office/drawing/2014/main" id="{1F1DC48B-30E8-417F-8718-FE7A316BE5C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50000" y="4799013"/>
            <a:ext cx="1525588"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4" name="Picture 10" descr="j0371064">
            <a:extLst>
              <a:ext uri="{FF2B5EF4-FFF2-40B4-BE49-F238E27FC236}">
                <a16:creationId xmlns:a16="http://schemas.microsoft.com/office/drawing/2014/main" id="{96F1C611-E43A-462A-9FF7-89A7D4EA77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6313" y="4775200"/>
            <a:ext cx="1898650"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07200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06D52A9A-30F3-4443-8C2D-C08E52CB4EE0}"/>
              </a:ext>
            </a:extLst>
          </p:cNvPr>
          <p:cNvSpPr>
            <a:spLocks noGrp="1" noChangeArrowheads="1"/>
          </p:cNvSpPr>
          <p:nvPr>
            <p:ph type="title"/>
          </p:nvPr>
        </p:nvSpPr>
        <p:spPr>
          <a:xfrm>
            <a:off x="2209800" y="143435"/>
            <a:ext cx="7772400" cy="1143000"/>
          </a:xfrm>
        </p:spPr>
        <p:txBody>
          <a:bodyPr/>
          <a:lstStyle/>
          <a:p>
            <a:r>
              <a:rPr lang="en-GB" altLang="en-US" dirty="0">
                <a:latin typeface="Verdana" panose="020B0604030504040204" pitchFamily="34" charset="0"/>
              </a:rPr>
              <a:t>Project Documentation</a:t>
            </a:r>
          </a:p>
        </p:txBody>
      </p:sp>
      <p:sp>
        <p:nvSpPr>
          <p:cNvPr id="95235" name="Rectangle 3">
            <a:extLst>
              <a:ext uri="{FF2B5EF4-FFF2-40B4-BE49-F238E27FC236}">
                <a16:creationId xmlns:a16="http://schemas.microsoft.com/office/drawing/2014/main" id="{F51C29C0-BC57-42C6-8F83-6D4FCB1F9BC7}"/>
              </a:ext>
            </a:extLst>
          </p:cNvPr>
          <p:cNvSpPr>
            <a:spLocks noGrp="1" noChangeArrowheads="1"/>
          </p:cNvSpPr>
          <p:nvPr>
            <p:ph type="body" idx="1"/>
          </p:nvPr>
        </p:nvSpPr>
        <p:spPr>
          <a:xfrm>
            <a:off x="510988" y="1089212"/>
            <a:ext cx="11170024" cy="5338483"/>
          </a:xfrm>
        </p:spPr>
        <p:txBody>
          <a:bodyPr>
            <a:normAutofit/>
          </a:bodyPr>
          <a:lstStyle/>
          <a:p>
            <a:pPr algn="just"/>
            <a:r>
              <a:rPr lang="en-US" altLang="en-US" sz="2400" dirty="0">
                <a:latin typeface="Verdana" panose="020B0604030504040204" pitchFamily="34" charset="0"/>
              </a:rPr>
              <a:t>Project documentation is the process of recording the key project details and producing the documents that are required to implement it successfully.</a:t>
            </a:r>
          </a:p>
          <a:p>
            <a:pPr marL="0" indent="0" algn="just">
              <a:buNone/>
            </a:pPr>
            <a:endParaRPr lang="en-US" altLang="en-US" sz="2400" dirty="0">
              <a:latin typeface="Verdana" panose="020B0604030504040204" pitchFamily="34" charset="0"/>
            </a:endParaRPr>
          </a:p>
          <a:p>
            <a:pPr algn="just"/>
            <a:r>
              <a:rPr lang="en-US" altLang="en-US" sz="2400" dirty="0">
                <a:latin typeface="Verdana" panose="020B0604030504040204" pitchFamily="34" charset="0"/>
              </a:rPr>
              <a:t>Project Documents include project charter, statement of work, contracts requirements documentation, stakeholder register, change control register, activity list, quality metrics, risk register, issue log, and other similar documents.</a:t>
            </a:r>
          </a:p>
          <a:p>
            <a:pPr marL="0" indent="0" algn="just">
              <a:buNone/>
            </a:pPr>
            <a:endParaRPr lang="en-GB" altLang="en-US" sz="2400" dirty="0">
              <a:latin typeface="Verdana" panose="020B0604030504040204" pitchFamily="34" charset="0"/>
            </a:endParaRPr>
          </a:p>
          <a:p>
            <a:pPr lvl="1" algn="just"/>
            <a:r>
              <a:rPr lang="en-GB" altLang="en-US" sz="1800" dirty="0">
                <a:latin typeface="Verdana" panose="020B0604030504040204" pitchFamily="34" charset="0"/>
              </a:rPr>
              <a:t>Needs to be available</a:t>
            </a:r>
          </a:p>
          <a:p>
            <a:pPr lvl="1" algn="just"/>
            <a:r>
              <a:rPr lang="en-GB" altLang="en-US" sz="1800" dirty="0">
                <a:latin typeface="Verdana" panose="020B0604030504040204" pitchFamily="34" charset="0"/>
              </a:rPr>
              <a:t>Needs to be readable</a:t>
            </a:r>
          </a:p>
          <a:p>
            <a:pPr lvl="1" algn="just"/>
            <a:r>
              <a:rPr lang="en-GB" altLang="en-US" sz="1800" dirty="0">
                <a:latin typeface="Verdana" panose="020B0604030504040204" pitchFamily="34" charset="0"/>
              </a:rPr>
              <a:t>Needs to be agreed</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14731197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539FFC92-BC12-4BF2-A33E-25BA4AE682CE}"/>
              </a:ext>
            </a:extLst>
          </p:cNvPr>
          <p:cNvSpPr>
            <a:spLocks noGrp="1" noChangeArrowheads="1"/>
          </p:cNvSpPr>
          <p:nvPr>
            <p:ph type="title"/>
          </p:nvPr>
        </p:nvSpPr>
        <p:spPr>
          <a:xfrm>
            <a:off x="2572124" y="251012"/>
            <a:ext cx="7772400" cy="1143000"/>
          </a:xfrm>
        </p:spPr>
        <p:txBody>
          <a:bodyPr/>
          <a:lstStyle/>
          <a:p>
            <a:r>
              <a:rPr lang="en-GB" altLang="en-US">
                <a:latin typeface="Verdana" panose="020B0604030504040204" pitchFamily="34" charset="0"/>
              </a:rPr>
              <a:t>Project Specification</a:t>
            </a:r>
          </a:p>
        </p:txBody>
      </p:sp>
      <p:sp>
        <p:nvSpPr>
          <p:cNvPr id="97283" name="Rectangle 3">
            <a:extLst>
              <a:ext uri="{FF2B5EF4-FFF2-40B4-BE49-F238E27FC236}">
                <a16:creationId xmlns:a16="http://schemas.microsoft.com/office/drawing/2014/main" id="{BFEF5703-BEFD-4D56-BE14-5ABB5A7DE418}"/>
              </a:ext>
            </a:extLst>
          </p:cNvPr>
          <p:cNvSpPr>
            <a:spLocks noGrp="1" noChangeArrowheads="1"/>
          </p:cNvSpPr>
          <p:nvPr>
            <p:ph type="body" idx="1"/>
          </p:nvPr>
        </p:nvSpPr>
        <p:spPr>
          <a:xfrm>
            <a:off x="573741" y="1700213"/>
            <a:ext cx="11044518" cy="3911693"/>
          </a:xfrm>
        </p:spPr>
        <p:txBody>
          <a:bodyPr>
            <a:normAutofit fontScale="92500" lnSpcReduction="10000"/>
          </a:bodyPr>
          <a:lstStyle/>
          <a:p>
            <a:r>
              <a:rPr lang="en-GB" altLang="en-US" dirty="0">
                <a:latin typeface="Verdana" panose="020B0604030504040204" pitchFamily="34" charset="0"/>
              </a:rPr>
              <a:t>Can be called many things:</a:t>
            </a:r>
          </a:p>
          <a:p>
            <a:pPr lvl="1"/>
            <a:r>
              <a:rPr lang="en-GB" altLang="en-US" dirty="0">
                <a:latin typeface="Verdana" panose="020B0604030504040204" pitchFamily="34" charset="0"/>
              </a:rPr>
              <a:t>Project Charter</a:t>
            </a:r>
          </a:p>
          <a:p>
            <a:pPr lvl="1"/>
            <a:r>
              <a:rPr lang="en-GB" altLang="en-US" dirty="0">
                <a:latin typeface="Verdana" panose="020B0604030504040204" pitchFamily="34" charset="0"/>
              </a:rPr>
              <a:t>Project Management Plan (PMP)</a:t>
            </a:r>
          </a:p>
          <a:p>
            <a:pPr lvl="1"/>
            <a:r>
              <a:rPr lang="en-GB" altLang="en-US" dirty="0">
                <a:latin typeface="Verdana" panose="020B0604030504040204" pitchFamily="34" charset="0"/>
              </a:rPr>
              <a:t>Project Specification</a:t>
            </a:r>
          </a:p>
          <a:p>
            <a:pPr lvl="1"/>
            <a:r>
              <a:rPr lang="en-GB" altLang="en-US" dirty="0">
                <a:latin typeface="Verdana" panose="020B0604030504040204" pitchFamily="34" charset="0"/>
              </a:rPr>
              <a:t>Project Initiation Document (PID)</a:t>
            </a:r>
          </a:p>
          <a:p>
            <a:pPr lvl="1"/>
            <a:r>
              <a:rPr lang="en-GB" altLang="en-US" dirty="0">
                <a:latin typeface="Verdana" panose="020B0604030504040204" pitchFamily="34" charset="0"/>
              </a:rPr>
              <a:t>Project Definition Document (PDD)</a:t>
            </a:r>
          </a:p>
          <a:p>
            <a:r>
              <a:rPr lang="en-GB" altLang="en-US" dirty="0">
                <a:latin typeface="Verdana" panose="020B0604030504040204" pitchFamily="34" charset="0"/>
              </a:rPr>
              <a:t>A document that contains everything we know (and don</a:t>
            </a:r>
            <a:r>
              <a:rPr lang="en-GB" altLang="en-US" dirty="0"/>
              <a:t>’</a:t>
            </a:r>
            <a:r>
              <a:rPr lang="en-GB" altLang="en-US" dirty="0">
                <a:latin typeface="Verdana" panose="020B0604030504040204" pitchFamily="34" charset="0"/>
              </a:rPr>
              <a:t>t know) about the project. A communication tool!</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41176743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044D4F3C-6662-4A08-A6A8-0D18B6EC2EA3}"/>
              </a:ext>
            </a:extLst>
          </p:cNvPr>
          <p:cNvSpPr>
            <a:spLocks noGrp="1" noChangeArrowheads="1"/>
          </p:cNvSpPr>
          <p:nvPr>
            <p:ph type="title"/>
          </p:nvPr>
        </p:nvSpPr>
        <p:spPr>
          <a:xfrm>
            <a:off x="3289300" y="0"/>
            <a:ext cx="7772400" cy="1143000"/>
          </a:xfrm>
        </p:spPr>
        <p:txBody>
          <a:bodyPr/>
          <a:lstStyle/>
          <a:p>
            <a:r>
              <a:rPr lang="en-GB" altLang="en-US">
                <a:latin typeface="Verdana" panose="020B0604030504040204" pitchFamily="34" charset="0"/>
              </a:rPr>
              <a:t>Project Specification</a:t>
            </a:r>
          </a:p>
        </p:txBody>
      </p:sp>
      <p:sp>
        <p:nvSpPr>
          <p:cNvPr id="99331" name="Rectangle 3">
            <a:extLst>
              <a:ext uri="{FF2B5EF4-FFF2-40B4-BE49-F238E27FC236}">
                <a16:creationId xmlns:a16="http://schemas.microsoft.com/office/drawing/2014/main" id="{12E54809-5E4D-435B-AC57-19DA41777CD5}"/>
              </a:ext>
            </a:extLst>
          </p:cNvPr>
          <p:cNvSpPr>
            <a:spLocks noGrp="1" noChangeArrowheads="1"/>
          </p:cNvSpPr>
          <p:nvPr>
            <p:ph type="body" idx="1"/>
          </p:nvPr>
        </p:nvSpPr>
        <p:spPr>
          <a:xfrm>
            <a:off x="1130300" y="1000779"/>
            <a:ext cx="9322594" cy="5256212"/>
          </a:xfrm>
        </p:spPr>
        <p:txBody>
          <a:bodyPr>
            <a:normAutofit/>
          </a:bodyPr>
          <a:lstStyle/>
          <a:p>
            <a:r>
              <a:rPr lang="en-GB" altLang="en-US" sz="2800" dirty="0">
                <a:latin typeface="Verdana" panose="020B0604030504040204" pitchFamily="34" charset="0"/>
              </a:rPr>
              <a:t>Project Management Plan (PMP)</a:t>
            </a:r>
          </a:p>
          <a:p>
            <a:pPr lvl="1"/>
            <a:r>
              <a:rPr lang="en-GB" altLang="en-US" sz="2400" dirty="0">
                <a:latin typeface="Verdana" panose="020B0604030504040204" pitchFamily="34" charset="0"/>
              </a:rPr>
              <a:t>Executive summary</a:t>
            </a:r>
          </a:p>
          <a:p>
            <a:pPr lvl="1"/>
            <a:r>
              <a:rPr lang="en-GB" altLang="en-US" sz="2400" dirty="0">
                <a:latin typeface="Verdana" panose="020B0604030504040204" pitchFamily="34" charset="0"/>
              </a:rPr>
              <a:t>Strategic/organisational alignment </a:t>
            </a:r>
          </a:p>
          <a:p>
            <a:pPr lvl="1"/>
            <a:r>
              <a:rPr lang="en-GB" altLang="en-US" sz="2400" dirty="0">
                <a:latin typeface="Verdana" panose="020B0604030504040204" pitchFamily="34" charset="0"/>
              </a:rPr>
              <a:t>Project scope definition</a:t>
            </a:r>
          </a:p>
          <a:p>
            <a:pPr lvl="1"/>
            <a:r>
              <a:rPr lang="en-GB" altLang="en-US" sz="2400" dirty="0">
                <a:latin typeface="Verdana" panose="020B0604030504040204" pitchFamily="34" charset="0"/>
              </a:rPr>
              <a:t>Feasibility assessment and contingency plans</a:t>
            </a:r>
          </a:p>
          <a:p>
            <a:pPr lvl="1"/>
            <a:r>
              <a:rPr lang="en-GB" altLang="en-US" sz="2400" dirty="0">
                <a:latin typeface="Verdana" panose="020B0604030504040204" pitchFamily="34" charset="0"/>
              </a:rPr>
              <a:t>Constraints</a:t>
            </a:r>
          </a:p>
          <a:p>
            <a:pPr lvl="1"/>
            <a:r>
              <a:rPr lang="en-GB" altLang="en-US" sz="2400" dirty="0">
                <a:latin typeface="Verdana" panose="020B0604030504040204" pitchFamily="34" charset="0"/>
              </a:rPr>
              <a:t>Budget/cost estimate</a:t>
            </a:r>
          </a:p>
          <a:p>
            <a:pPr lvl="1"/>
            <a:r>
              <a:rPr lang="en-GB" altLang="en-US" sz="2400" dirty="0">
                <a:latin typeface="Verdana" panose="020B0604030504040204" pitchFamily="34" charset="0"/>
              </a:rPr>
              <a:t>Risk Management</a:t>
            </a:r>
          </a:p>
          <a:p>
            <a:pPr lvl="1"/>
            <a:r>
              <a:rPr lang="en-GB" altLang="en-US" sz="2400" dirty="0">
                <a:latin typeface="Verdana" panose="020B0604030504040204" pitchFamily="34" charset="0"/>
              </a:rPr>
              <a:t>Communication management </a:t>
            </a:r>
          </a:p>
          <a:p>
            <a:pPr lvl="1"/>
            <a:r>
              <a:rPr lang="en-GB" altLang="en-US" sz="2400" dirty="0">
                <a:latin typeface="Verdana" panose="020B0604030504040204" pitchFamily="34" charset="0"/>
              </a:rPr>
              <a:t>Change management </a:t>
            </a:r>
          </a:p>
          <a:p>
            <a:pPr lvl="1"/>
            <a:endParaRPr lang="en-GB" altLang="en-US" dirty="0">
              <a:latin typeface="Verdana" panose="020B0604030504040204" pitchFamily="34" charset="0"/>
            </a:endParaRPr>
          </a:p>
          <a:p>
            <a:pPr lvl="1"/>
            <a:endParaRPr lang="en-GB" altLang="en-US" dirty="0">
              <a:latin typeface="Verdana" panose="020B0604030504040204" pitchFamily="34" charset="0"/>
            </a:endParaRPr>
          </a:p>
          <a:p>
            <a:pPr lvl="1"/>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24494614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4519BDCC-C608-438C-A1A3-50BC6FC2E553}"/>
              </a:ext>
            </a:extLst>
          </p:cNvPr>
          <p:cNvSpPr>
            <a:spLocks noGrp="1" noChangeArrowheads="1"/>
          </p:cNvSpPr>
          <p:nvPr>
            <p:ph type="title"/>
          </p:nvPr>
        </p:nvSpPr>
        <p:spPr>
          <a:xfrm>
            <a:off x="2209800" y="0"/>
            <a:ext cx="7493000" cy="1422400"/>
          </a:xfrm>
          <a:noFill/>
        </p:spPr>
        <p:txBody>
          <a:bodyPr/>
          <a:lstStyle/>
          <a:p>
            <a:r>
              <a:rPr lang="en-US" altLang="en-US" sz="4000" dirty="0">
                <a:latin typeface="Verdana" panose="020B0604030504040204" pitchFamily="34" charset="0"/>
              </a:rPr>
              <a:t>Definition of Specification</a:t>
            </a:r>
          </a:p>
        </p:txBody>
      </p:sp>
      <p:sp>
        <p:nvSpPr>
          <p:cNvPr id="101379" name="Rectangle 3">
            <a:extLst>
              <a:ext uri="{FF2B5EF4-FFF2-40B4-BE49-F238E27FC236}">
                <a16:creationId xmlns:a16="http://schemas.microsoft.com/office/drawing/2014/main" id="{B89B14AE-F60B-4E38-9352-98947CB2BE65}"/>
              </a:ext>
            </a:extLst>
          </p:cNvPr>
          <p:cNvSpPr>
            <a:spLocks noGrp="1" noChangeArrowheads="1"/>
          </p:cNvSpPr>
          <p:nvPr>
            <p:ph type="body" idx="1"/>
          </p:nvPr>
        </p:nvSpPr>
        <p:spPr>
          <a:xfrm>
            <a:off x="842682" y="1600200"/>
            <a:ext cx="10632142" cy="4495800"/>
          </a:xfrm>
          <a:noFill/>
        </p:spPr>
        <p:txBody>
          <a:bodyPr/>
          <a:lstStyle/>
          <a:p>
            <a:pPr>
              <a:spcAft>
                <a:spcPct val="20000"/>
              </a:spcAft>
            </a:pPr>
            <a:r>
              <a:rPr lang="en-US" altLang="en-US" dirty="0">
                <a:solidFill>
                  <a:srgbClr val="FF9900"/>
                </a:solidFill>
                <a:latin typeface="Verdana" panose="020B0604030504040204" pitchFamily="34" charset="0"/>
              </a:rPr>
              <a:t>PRINCE 2:</a:t>
            </a:r>
            <a:endParaRPr lang="en-US" altLang="en-US" dirty="0">
              <a:latin typeface="Verdana" panose="020B0604030504040204" pitchFamily="34" charset="0"/>
            </a:endParaRPr>
          </a:p>
          <a:p>
            <a:pPr lvl="1">
              <a:spcBef>
                <a:spcPct val="30000"/>
              </a:spcBef>
            </a:pPr>
            <a:r>
              <a:rPr lang="en-US" altLang="en-US" b="1" dirty="0">
                <a:latin typeface="Verdana" panose="020B0604030504040204" pitchFamily="34" charset="0"/>
              </a:rPr>
              <a:t>Project Initiation Document:  </a:t>
            </a:r>
          </a:p>
          <a:p>
            <a:pPr lvl="1">
              <a:spcBef>
                <a:spcPct val="30000"/>
              </a:spcBef>
              <a:buFontTx/>
              <a:buNone/>
            </a:pPr>
            <a:r>
              <a:rPr lang="en-US" altLang="en-US" dirty="0">
                <a:latin typeface="Verdana" panose="020B0604030504040204" pitchFamily="34" charset="0"/>
              </a:rPr>
              <a:t>  A focal point at which all information relating to the </a:t>
            </a:r>
            <a:r>
              <a:rPr lang="en-US" altLang="en-US" dirty="0"/>
              <a:t>‘</a:t>
            </a:r>
            <a:r>
              <a:rPr lang="en-US" altLang="en-US" dirty="0">
                <a:latin typeface="Verdana" panose="020B0604030504040204" pitchFamily="34" charset="0"/>
              </a:rPr>
              <a:t>what, why, who, how, and when</a:t>
            </a:r>
            <a:r>
              <a:rPr lang="en-US" altLang="en-US" dirty="0"/>
              <a:t>’</a:t>
            </a:r>
            <a:r>
              <a:rPr lang="en-US" altLang="en-US" dirty="0">
                <a:latin typeface="Verdana" panose="020B0604030504040204" pitchFamily="34" charset="0"/>
              </a:rPr>
              <a:t> of the project is gathered </a:t>
            </a:r>
          </a:p>
        </p:txBody>
      </p:sp>
    </p:spTree>
    <p:extLst>
      <p:ext uri="{BB962C8B-B14F-4D97-AF65-F5344CB8AC3E}">
        <p14:creationId xmlns:p14="http://schemas.microsoft.com/office/powerpoint/2010/main" val="2254199640"/>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07CA7F4C-3327-4E5A-B354-CE2BA5390225}"/>
              </a:ext>
            </a:extLst>
          </p:cNvPr>
          <p:cNvSpPr>
            <a:spLocks noGrp="1" noChangeArrowheads="1"/>
          </p:cNvSpPr>
          <p:nvPr>
            <p:ph type="title"/>
          </p:nvPr>
        </p:nvSpPr>
        <p:spPr>
          <a:xfrm>
            <a:off x="1183341" y="76200"/>
            <a:ext cx="9332259" cy="1143000"/>
          </a:xfrm>
        </p:spPr>
        <p:txBody>
          <a:bodyPr>
            <a:normAutofit fontScale="90000"/>
          </a:bodyPr>
          <a:lstStyle/>
          <a:p>
            <a:r>
              <a:rPr lang="en-GB" altLang="en-US" sz="4000" dirty="0">
                <a:latin typeface="Verdana" panose="020B0604030504040204" pitchFamily="34" charset="0"/>
              </a:rPr>
              <a:t>Prince2 -The Project Initiation Document (PID)</a:t>
            </a:r>
          </a:p>
        </p:txBody>
      </p:sp>
      <p:sp>
        <p:nvSpPr>
          <p:cNvPr id="103427" name="Rectangle 3">
            <a:extLst>
              <a:ext uri="{FF2B5EF4-FFF2-40B4-BE49-F238E27FC236}">
                <a16:creationId xmlns:a16="http://schemas.microsoft.com/office/drawing/2014/main" id="{F528DA3C-5A78-4F21-8EC8-2F7BBBE32819}"/>
              </a:ext>
            </a:extLst>
          </p:cNvPr>
          <p:cNvSpPr>
            <a:spLocks noGrp="1" noChangeArrowheads="1"/>
          </p:cNvSpPr>
          <p:nvPr>
            <p:ph type="body" idx="1"/>
          </p:nvPr>
        </p:nvSpPr>
        <p:spPr>
          <a:xfrm>
            <a:off x="1057835" y="1396440"/>
            <a:ext cx="10201836" cy="5013325"/>
          </a:xfrm>
        </p:spPr>
        <p:txBody>
          <a:bodyPr/>
          <a:lstStyle/>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business objectives and how results will be measured against these</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scope</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management team</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project organisation</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internal participants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external participants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meeting dates - regular planned progress meetings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documentation - what will be produced and by when</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project milestones &amp; key dates</a:t>
            </a:r>
          </a:p>
          <a:p>
            <a:pPr lvl="2" algn="just">
              <a:lnSpc>
                <a:spcPct val="90000"/>
              </a:lnSpc>
              <a:spcBef>
                <a:spcPct val="0"/>
              </a:spcBef>
              <a:buFont typeface="Symbol" panose="05050102010706020507" pitchFamily="18" charset="2"/>
              <a:buChar char="·"/>
            </a:pPr>
            <a:r>
              <a:rPr lang="en-GB" altLang="en-US" dirty="0">
                <a:latin typeface="Arial" panose="020B0604020202020204" pitchFamily="34" charset="0"/>
              </a:rPr>
              <a:t>the risk analysis</a:t>
            </a:r>
          </a:p>
        </p:txBody>
      </p:sp>
    </p:spTree>
    <p:extLst>
      <p:ext uri="{BB962C8B-B14F-4D97-AF65-F5344CB8AC3E}">
        <p14:creationId xmlns:p14="http://schemas.microsoft.com/office/powerpoint/2010/main" val="234395394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Content Placeholder 2">
            <a:extLst>
              <a:ext uri="{FF2B5EF4-FFF2-40B4-BE49-F238E27FC236}">
                <a16:creationId xmlns:a16="http://schemas.microsoft.com/office/drawing/2014/main" id="{54E9CCE8-67E6-40E4-9ACA-B5218E0F1924}"/>
              </a:ext>
            </a:extLst>
          </p:cNvPr>
          <p:cNvSpPr>
            <a:spLocks noGrp="1"/>
          </p:cNvSpPr>
          <p:nvPr>
            <p:ph idx="1"/>
          </p:nvPr>
        </p:nvSpPr>
        <p:spPr>
          <a:xfrm>
            <a:off x="609600" y="2516188"/>
            <a:ext cx="10183906" cy="3922712"/>
          </a:xfrm>
        </p:spPr>
        <p:txBody>
          <a:bodyPr>
            <a:normAutofit/>
          </a:bodyPr>
          <a:lstStyle/>
          <a:p>
            <a:pPr eaLnBrk="1" hangingPunct="1">
              <a:lnSpc>
                <a:spcPct val="150000"/>
              </a:lnSpc>
              <a:spcBef>
                <a:spcPct val="0"/>
              </a:spcBef>
              <a:buFont typeface="Wingdings" panose="05000000000000000000" pitchFamily="2" charset="2"/>
              <a:buNone/>
            </a:pPr>
            <a:r>
              <a:rPr lang="en-GB" altLang="en-US" dirty="0"/>
              <a:t>‘A document issued by the project initiator/ sponsor that formally authorises the existence of a project, &amp; provides the PM with the authority to apply organisation resources to project activities.’</a:t>
            </a:r>
            <a:r>
              <a:rPr lang="en-GB" altLang="en-US" sz="1100" dirty="0"/>
              <a:t>- </a:t>
            </a:r>
            <a:r>
              <a:rPr lang="en-GB" altLang="en-US" sz="1100" dirty="0" err="1"/>
              <a:t>PMBoK</a:t>
            </a:r>
            <a:endParaRPr lang="en-GB" altLang="en-US" dirty="0"/>
          </a:p>
        </p:txBody>
      </p:sp>
      <p:sp>
        <p:nvSpPr>
          <p:cNvPr id="105475" name="Title 1">
            <a:extLst>
              <a:ext uri="{FF2B5EF4-FFF2-40B4-BE49-F238E27FC236}">
                <a16:creationId xmlns:a16="http://schemas.microsoft.com/office/drawing/2014/main" id="{4B7A72B5-8833-4F80-9707-A5D76A87B8E0}"/>
              </a:ext>
            </a:extLst>
          </p:cNvPr>
          <p:cNvSpPr>
            <a:spLocks noGrp="1"/>
          </p:cNvSpPr>
          <p:nvPr>
            <p:ph type="title"/>
          </p:nvPr>
        </p:nvSpPr>
        <p:spPr/>
        <p:txBody>
          <a:bodyPr/>
          <a:lstStyle/>
          <a:p>
            <a:r>
              <a:rPr lang="en-GB" altLang="en-US" b="1"/>
              <a:t>Project Charter</a:t>
            </a:r>
            <a:endParaRPr lang="en-GB" altLang="en-US"/>
          </a:p>
        </p:txBody>
      </p:sp>
      <p:cxnSp>
        <p:nvCxnSpPr>
          <p:cNvPr id="5" name="Straight Connector 4">
            <a:extLst>
              <a:ext uri="{FF2B5EF4-FFF2-40B4-BE49-F238E27FC236}">
                <a16:creationId xmlns:a16="http://schemas.microsoft.com/office/drawing/2014/main" id="{A2485438-C12F-4A6B-BAF3-3BBFD488020F}"/>
              </a:ext>
            </a:extLst>
          </p:cNvPr>
          <p:cNvCxnSpPr/>
          <p:nvPr/>
        </p:nvCxnSpPr>
        <p:spPr bwMode="auto">
          <a:xfrm flipV="1">
            <a:off x="5446789" y="5408126"/>
            <a:ext cx="3267855" cy="3"/>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9" name="Straight Connector 8">
            <a:extLst>
              <a:ext uri="{FF2B5EF4-FFF2-40B4-BE49-F238E27FC236}">
                <a16:creationId xmlns:a16="http://schemas.microsoft.com/office/drawing/2014/main" id="{B6116C12-A167-483D-8C06-0B878FC22F2C}"/>
              </a:ext>
            </a:extLst>
          </p:cNvPr>
          <p:cNvCxnSpPr/>
          <p:nvPr/>
        </p:nvCxnSpPr>
        <p:spPr bwMode="auto">
          <a:xfrm flipV="1">
            <a:off x="2181430" y="6097673"/>
            <a:ext cx="4794354" cy="2503"/>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6" name="Straight Connector 5">
            <a:extLst>
              <a:ext uri="{FF2B5EF4-FFF2-40B4-BE49-F238E27FC236}">
                <a16:creationId xmlns:a16="http://schemas.microsoft.com/office/drawing/2014/main" id="{955E8EEC-2A5C-4F3B-AB88-F931533DFA68}"/>
              </a:ext>
            </a:extLst>
          </p:cNvPr>
          <p:cNvCxnSpPr/>
          <p:nvPr/>
        </p:nvCxnSpPr>
        <p:spPr bwMode="auto">
          <a:xfrm flipV="1">
            <a:off x="4250088" y="3969069"/>
            <a:ext cx="3775008" cy="2520"/>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7" name="Straight Connector 6">
            <a:extLst>
              <a:ext uri="{FF2B5EF4-FFF2-40B4-BE49-F238E27FC236}">
                <a16:creationId xmlns:a16="http://schemas.microsoft.com/office/drawing/2014/main" id="{53EEA4C6-753E-47CA-8CCE-9C3D59EF5AF6}"/>
              </a:ext>
            </a:extLst>
          </p:cNvPr>
          <p:cNvCxnSpPr/>
          <p:nvPr/>
        </p:nvCxnSpPr>
        <p:spPr bwMode="auto">
          <a:xfrm flipV="1">
            <a:off x="2153950" y="4643626"/>
            <a:ext cx="3532680" cy="20010"/>
          </a:xfrm>
          <a:prstGeom prst="line">
            <a:avLst/>
          </a:prstGeom>
          <a:solidFill>
            <a:schemeClr val="accent1"/>
          </a:solidFill>
          <a:ln w="47625" cap="flat" cmpd="sng" algn="ctr">
            <a:solidFill>
              <a:schemeClr val="accent2">
                <a:lumMod val="75000"/>
              </a:schemeClr>
            </a:solidFill>
            <a:prstDash val="solid"/>
            <a:round/>
            <a:headEnd type="none" w="med" len="med"/>
            <a:tailEnd type="none" w="med" len="med"/>
          </a:ln>
          <a:effectLst/>
          <a:scene3d>
            <a:camera prst="orthographicFront"/>
            <a:lightRig rig="threePt" dir="t"/>
          </a:scene3d>
          <a:sp3d>
            <a:bevelT w="152400" h="50800" prst="softRound"/>
          </a:sp3d>
        </p:spPr>
      </p:cxnSp>
      <p:cxnSp>
        <p:nvCxnSpPr>
          <p:cNvPr id="8" name="Straight Connector 7">
            <a:extLst>
              <a:ext uri="{FF2B5EF4-FFF2-40B4-BE49-F238E27FC236}">
                <a16:creationId xmlns:a16="http://schemas.microsoft.com/office/drawing/2014/main" id="{A06EC44E-5310-40FA-84AC-D97E311E1495}"/>
              </a:ext>
            </a:extLst>
          </p:cNvPr>
          <p:cNvCxnSpPr/>
          <p:nvPr/>
        </p:nvCxnSpPr>
        <p:spPr bwMode="auto">
          <a:xfrm flipV="1">
            <a:off x="6286495" y="4643626"/>
            <a:ext cx="2706676" cy="20010"/>
          </a:xfrm>
          <a:prstGeom prst="line">
            <a:avLst/>
          </a:prstGeom>
          <a:solidFill>
            <a:schemeClr val="accent1"/>
          </a:solidFill>
          <a:ln w="76200" cap="flat" cmpd="sng" algn="ctr">
            <a:solidFill>
              <a:srgbClr val="C00000"/>
            </a:solidFill>
            <a:prstDash val="solid"/>
            <a:round/>
            <a:headEnd type="none" w="med" len="med"/>
            <a:tailEnd type="none" w="med" len="med"/>
          </a:ln>
          <a:effectLst/>
          <a:scene3d>
            <a:camera prst="orthographicFront"/>
            <a:lightRig rig="threePt" dir="t"/>
          </a:scene3d>
          <a:sp3d>
            <a:bevelT w="152400" h="50800" prst="softRound"/>
          </a:sp3d>
        </p:spPr>
      </p:cxnSp>
      <p:cxnSp>
        <p:nvCxnSpPr>
          <p:cNvPr id="10" name="Straight Connector 9">
            <a:extLst>
              <a:ext uri="{FF2B5EF4-FFF2-40B4-BE49-F238E27FC236}">
                <a16:creationId xmlns:a16="http://schemas.microsoft.com/office/drawing/2014/main" id="{1A962648-F20D-492D-99A5-AE6A8B93D854}"/>
              </a:ext>
            </a:extLst>
          </p:cNvPr>
          <p:cNvCxnSpPr/>
          <p:nvPr/>
        </p:nvCxnSpPr>
        <p:spPr bwMode="auto">
          <a:xfrm flipV="1">
            <a:off x="2223468" y="5382942"/>
            <a:ext cx="2801786" cy="2504"/>
          </a:xfrm>
          <a:prstGeom prst="line">
            <a:avLst/>
          </a:prstGeom>
          <a:solidFill>
            <a:schemeClr val="accent1"/>
          </a:solidFill>
          <a:ln w="76200" cap="flat" cmpd="sng" algn="ctr">
            <a:solidFill>
              <a:srgbClr val="C00000"/>
            </a:solidFill>
            <a:prstDash val="solid"/>
            <a:round/>
            <a:headEnd type="none" w="med" len="med"/>
            <a:tailEnd type="none" w="med" len="med"/>
          </a:ln>
          <a:effectLst/>
          <a:scene3d>
            <a:camera prst="orthographicFront"/>
            <a:lightRig rig="threePt" dir="t"/>
          </a:scene3d>
          <a:sp3d>
            <a:bevelT w="152400" h="50800" prst="softRound"/>
          </a:sp3d>
        </p:spPr>
      </p:cxnSp>
      <p:sp>
        <p:nvSpPr>
          <p:cNvPr id="11" name="Line Callout 2 10">
            <a:extLst>
              <a:ext uri="{FF2B5EF4-FFF2-40B4-BE49-F238E27FC236}">
                <a16:creationId xmlns:a16="http://schemas.microsoft.com/office/drawing/2014/main" id="{BE8DCC5D-710E-4DEE-BCFA-BE90A9DFBAF2}"/>
              </a:ext>
            </a:extLst>
          </p:cNvPr>
          <p:cNvSpPr>
            <a:spLocks/>
          </p:cNvSpPr>
          <p:nvPr/>
        </p:nvSpPr>
        <p:spPr bwMode="auto">
          <a:xfrm>
            <a:off x="7591426" y="1273175"/>
            <a:ext cx="2505075" cy="776288"/>
          </a:xfrm>
          <a:prstGeom prst="borderCallout2">
            <a:avLst>
              <a:gd name="adj1" fmla="val 44227"/>
              <a:gd name="adj2" fmla="val 917"/>
              <a:gd name="adj3" fmla="val 79690"/>
              <a:gd name="adj4" fmla="val -54861"/>
              <a:gd name="adj5" fmla="val 459935"/>
              <a:gd name="adj6" fmla="val -117819"/>
            </a:avLst>
          </a:prstGeom>
          <a:solidFill>
            <a:srgbClr val="C00000"/>
          </a:solidFill>
          <a:ln w="76200" algn="ctr">
            <a:solidFill>
              <a:srgbClr val="C00000"/>
            </a:solidFill>
            <a:round/>
            <a:headEnd/>
            <a:tailEnd/>
          </a:ln>
        </p:spPr>
        <p:txBody>
          <a:bodyPr wrap="none" anchor="ctr" anchorCtr="1"/>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lgn="ctr">
              <a:spcBef>
                <a:spcPct val="0"/>
              </a:spcBef>
              <a:buSzTx/>
              <a:buFontTx/>
              <a:buNone/>
            </a:pPr>
            <a:r>
              <a:rPr lang="en-GB" altLang="en-US" sz="2400" b="1">
                <a:solidFill>
                  <a:srgbClr val="FFFFFF"/>
                </a:solidFill>
                <a:latin typeface="Arial" panose="020B0604020202020204" pitchFamily="34" charset="0"/>
              </a:rPr>
              <a:t>CYA</a:t>
            </a:r>
          </a:p>
          <a:p>
            <a:pPr algn="ctr">
              <a:spcBef>
                <a:spcPct val="0"/>
              </a:spcBef>
              <a:buSzTx/>
              <a:buFontTx/>
              <a:buNone/>
            </a:pPr>
            <a:r>
              <a:rPr lang="en-GB" altLang="en-US" sz="2400" b="1">
                <a:solidFill>
                  <a:srgbClr val="FFFFFF"/>
                </a:solidFill>
                <a:latin typeface="Arial" panose="020B0604020202020204" pitchFamily="34" charset="0"/>
              </a:rPr>
              <a:t>Cover Your Back</a:t>
            </a:r>
          </a:p>
        </p:txBody>
      </p:sp>
      <p:sp>
        <p:nvSpPr>
          <p:cNvPr id="12" name="Oval 11">
            <a:extLst>
              <a:ext uri="{FF2B5EF4-FFF2-40B4-BE49-F238E27FC236}">
                <a16:creationId xmlns:a16="http://schemas.microsoft.com/office/drawing/2014/main" id="{6A84EBFE-9B6C-4663-9A86-38CBC7F4B795}"/>
              </a:ext>
            </a:extLst>
          </p:cNvPr>
          <p:cNvSpPr>
            <a:spLocks noChangeArrowheads="1"/>
          </p:cNvSpPr>
          <p:nvPr/>
        </p:nvSpPr>
        <p:spPr bwMode="auto">
          <a:xfrm>
            <a:off x="3543301" y="4819650"/>
            <a:ext cx="1539875" cy="742950"/>
          </a:xfrm>
          <a:prstGeom prst="ellipse">
            <a:avLst/>
          </a:prstGeom>
          <a:noFill/>
          <a:ln w="38100" algn="ctr">
            <a:solidFill>
              <a:srgbClr val="C00000"/>
            </a:solidFill>
            <a:round/>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solidFill>
                <a:srgbClr val="000000"/>
              </a:solidFill>
              <a:latin typeface="Arial" panose="020B0604020202020204" pitchFamily="34" charset="0"/>
            </a:endParaRPr>
          </a:p>
        </p:txBody>
      </p:sp>
      <p:sp>
        <p:nvSpPr>
          <p:cNvPr id="19" name="Rectangle 18">
            <a:extLst>
              <a:ext uri="{FF2B5EF4-FFF2-40B4-BE49-F238E27FC236}">
                <a16:creationId xmlns:a16="http://schemas.microsoft.com/office/drawing/2014/main" id="{FCD1BBDF-1F3E-42C5-88F1-1B5A056173B0}"/>
              </a:ext>
            </a:extLst>
          </p:cNvPr>
          <p:cNvSpPr>
            <a:spLocks noChangeArrowheads="1"/>
          </p:cNvSpPr>
          <p:nvPr/>
        </p:nvSpPr>
        <p:spPr bwMode="auto">
          <a:xfrm>
            <a:off x="8947151" y="1360489"/>
            <a:ext cx="219075" cy="301625"/>
          </a:xfrm>
          <a:prstGeom prst="rect">
            <a:avLst/>
          </a:prstGeom>
          <a:solidFill>
            <a:srgbClr val="C00000"/>
          </a:solidFill>
          <a:ln>
            <a:noFill/>
          </a:ln>
          <a:extLst>
            <a:ext uri="{91240B29-F687-4F45-9708-019B960494DF}">
              <a14:hiddenLine xmlns:a14="http://schemas.microsoft.com/office/drawing/2010/main" w="12700" algn="ctr">
                <a:solidFill>
                  <a:srgbClr val="000000"/>
                </a:solidFill>
                <a:round/>
                <a:headEnd/>
                <a:tailEnd/>
              </a14:hiddenLine>
            </a:ext>
          </a:extLst>
        </p:spPr>
        <p:txBody>
          <a:bodyPr wrap="none"/>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endParaRPr lang="en-US" altLang="en-US" sz="2400">
              <a:solidFill>
                <a:srgbClr val="000000"/>
              </a:solidFill>
              <a:latin typeface="Arial" panose="020B0604020202020204" pitchFamily="34" charset="0"/>
            </a:endParaRPr>
          </a:p>
        </p:txBody>
      </p:sp>
      <p:sp>
        <p:nvSpPr>
          <p:cNvPr id="2" name="TextBox 1">
            <a:extLst>
              <a:ext uri="{FF2B5EF4-FFF2-40B4-BE49-F238E27FC236}">
                <a16:creationId xmlns:a16="http://schemas.microsoft.com/office/drawing/2014/main" id="{F1CA40C1-F9D5-4033-8F42-D24E81512C8D}"/>
              </a:ext>
            </a:extLst>
          </p:cNvPr>
          <p:cNvSpPr txBox="1">
            <a:spLocks noChangeArrowheads="1"/>
          </p:cNvSpPr>
          <p:nvPr/>
        </p:nvSpPr>
        <p:spPr bwMode="auto">
          <a:xfrm>
            <a:off x="8842375" y="1250951"/>
            <a:ext cx="4000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b="1">
                <a:solidFill>
                  <a:srgbClr val="FFFFFF"/>
                </a:solidFill>
                <a:latin typeface="Arial" panose="020B0604020202020204" pitchFamily="34" charset="0"/>
              </a:rPr>
              <a:t>B</a:t>
            </a:r>
          </a:p>
        </p:txBody>
      </p:sp>
    </p:spTree>
    <p:extLst>
      <p:ext uri="{BB962C8B-B14F-4D97-AF65-F5344CB8AC3E}">
        <p14:creationId xmlns:p14="http://schemas.microsoft.com/office/powerpoint/2010/main" val="184448364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par>
                                <p:cTn id="16" presetID="9"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dissolv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dissolve">
                                      <p:cBhvr>
                                        <p:cTn id="23" dur="500"/>
                                        <p:tgtEl>
                                          <p:spTgt spid="8"/>
                                        </p:tgtEl>
                                      </p:cBhvr>
                                    </p:animEffect>
                                  </p:childTnLst>
                                </p:cTn>
                              </p:par>
                              <p:par>
                                <p:cTn id="24" presetID="9" presetClass="entr" presetSubtype="0" fill="hold" nodeType="with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dissolve">
                                      <p:cBhvr>
                                        <p:cTn id="26" dur="500"/>
                                        <p:tgtEl>
                                          <p:spTgt spid="10"/>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dissolve">
                                      <p:cBhvr>
                                        <p:cTn id="31" dur="500"/>
                                        <p:tgtEl>
                                          <p:spTgt spid="12"/>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dissolve">
                                      <p:cBhvr>
                                        <p:cTn id="36" dur="500"/>
                                        <p:tgtEl>
                                          <p:spTgt spid="11"/>
                                        </p:tgtEl>
                                      </p:cBhvr>
                                    </p:animEffect>
                                  </p:childTnLst>
                                </p:cTn>
                              </p:par>
                              <p:par>
                                <p:cTn id="37" presetID="9" presetClass="entr" presetSubtype="0" fill="hold" nodeType="with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animEffect transition="in" filter="dissolve">
                                      <p:cBhvr>
                                        <p:cTn id="39" dur="500"/>
                                        <p:tgtEl>
                                          <p:spTgt spid="11">
                                            <p:txEl>
                                              <p:pRg st="0" end="0"/>
                                            </p:txEl>
                                          </p:spTgt>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dissolve">
                                      <p:cBhvr>
                                        <p:cTn id="44" dur="500"/>
                                        <p:tgtEl>
                                          <p:spTgt spid="19"/>
                                        </p:tgtEl>
                                      </p:cBhvr>
                                    </p:animEffect>
                                  </p:childTnLst>
                                </p:cTn>
                              </p:par>
                              <p:par>
                                <p:cTn id="45" presetID="9"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dissolve">
                                      <p:cBhvr>
                                        <p:cTn id="47" dur="500"/>
                                        <p:tgtEl>
                                          <p:spTgt spid="2"/>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nodeType="clickEffect">
                                  <p:stCondLst>
                                    <p:cond delay="0"/>
                                  </p:stCondLst>
                                  <p:childTnLst>
                                    <p:set>
                                      <p:cBhvr>
                                        <p:cTn id="51" dur="1" fill="hold">
                                          <p:stCondLst>
                                            <p:cond delay="0"/>
                                          </p:stCondLst>
                                        </p:cTn>
                                        <p:tgtEl>
                                          <p:spTgt spid="11">
                                            <p:txEl>
                                              <p:pRg st="1" end="1"/>
                                            </p:txEl>
                                          </p:spTgt>
                                        </p:tgtEl>
                                        <p:attrNameLst>
                                          <p:attrName>style.visibility</p:attrName>
                                        </p:attrNameLst>
                                      </p:cBhvr>
                                      <p:to>
                                        <p:strVal val="visible"/>
                                      </p:to>
                                    </p:set>
                                    <p:animEffect transition="in" filter="dissolve">
                                      <p:cBhvr>
                                        <p:cTn id="52"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9" grpId="0" animBg="1"/>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a:extLst>
              <a:ext uri="{FF2B5EF4-FFF2-40B4-BE49-F238E27FC236}">
                <a16:creationId xmlns:a16="http://schemas.microsoft.com/office/drawing/2014/main" id="{12D92AF1-2C4F-45D1-8C56-896EA8949600}"/>
              </a:ext>
            </a:extLst>
          </p:cNvPr>
          <p:cNvSpPr>
            <a:spLocks noGrp="1" noChangeArrowheads="1"/>
          </p:cNvSpPr>
          <p:nvPr>
            <p:ph type="title"/>
          </p:nvPr>
        </p:nvSpPr>
        <p:spPr/>
        <p:txBody>
          <a:bodyPr/>
          <a:lstStyle/>
          <a:p>
            <a:r>
              <a:rPr lang="en-GB" altLang="en-US" sz="4000" b="1">
                <a:latin typeface="Verdana" panose="020B0604030504040204" pitchFamily="34" charset="0"/>
              </a:rPr>
              <a:t>Project Charter</a:t>
            </a:r>
          </a:p>
        </p:txBody>
      </p:sp>
      <p:sp>
        <p:nvSpPr>
          <p:cNvPr id="17411" name="Vertical Scroll 3">
            <a:extLst>
              <a:ext uri="{FF2B5EF4-FFF2-40B4-BE49-F238E27FC236}">
                <a16:creationId xmlns:a16="http://schemas.microsoft.com/office/drawing/2014/main" id="{5F1E03D4-1C92-488F-AF7E-AFD281591758}"/>
              </a:ext>
            </a:extLst>
          </p:cNvPr>
          <p:cNvSpPr>
            <a:spLocks noChangeArrowheads="1"/>
          </p:cNvSpPr>
          <p:nvPr/>
        </p:nvSpPr>
        <p:spPr bwMode="auto">
          <a:xfrm>
            <a:off x="1443038" y="1082675"/>
            <a:ext cx="6572251" cy="5568950"/>
          </a:xfrm>
          <a:prstGeom prst="verticalScroll">
            <a:avLst>
              <a:gd name="adj" fmla="val 12500"/>
            </a:avLst>
          </a:prstGeom>
          <a:solidFill>
            <a:srgbClr val="996633"/>
          </a:solidFill>
          <a:ln w="44450" algn="ctr">
            <a:solidFill>
              <a:srgbClr val="FFC000"/>
            </a:solidFill>
            <a:round/>
            <a:headEnd/>
            <a:tailEnd/>
          </a:ln>
        </p:spPr>
        <p:txBody>
          <a:bodyPr/>
          <a:lstStyle>
            <a:lvl1pPr marL="357188" indent="-263525">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ts val="1800"/>
              </a:spcBef>
              <a:spcAft>
                <a:spcPts val="600"/>
              </a:spcAft>
              <a:buSzTx/>
            </a:pPr>
            <a:r>
              <a:rPr lang="en-GB" altLang="en-US" sz="2800">
                <a:solidFill>
                  <a:schemeClr val="bg1"/>
                </a:solidFill>
                <a:latin typeface="Verdana" panose="020B0604030504040204" pitchFamily="34" charset="0"/>
              </a:rPr>
              <a:t>A simple statement of what is to be done</a:t>
            </a:r>
          </a:p>
          <a:p>
            <a:pPr>
              <a:spcBef>
                <a:spcPts val="1800"/>
              </a:spcBef>
              <a:spcAft>
                <a:spcPts val="600"/>
              </a:spcAft>
              <a:buSzTx/>
            </a:pPr>
            <a:r>
              <a:rPr lang="en-GB" altLang="en-US" sz="2800">
                <a:solidFill>
                  <a:schemeClr val="bg1"/>
                </a:solidFill>
                <a:latin typeface="Verdana" panose="020B0604030504040204" pitchFamily="34" charset="0"/>
              </a:rPr>
              <a:t>Something about the benefits that will result</a:t>
            </a:r>
          </a:p>
          <a:p>
            <a:pPr>
              <a:spcBef>
                <a:spcPts val="1800"/>
              </a:spcBef>
              <a:spcAft>
                <a:spcPts val="600"/>
              </a:spcAft>
              <a:buSzTx/>
            </a:pPr>
            <a:r>
              <a:rPr lang="en-GB" altLang="en-US" sz="2800">
                <a:solidFill>
                  <a:schemeClr val="bg1"/>
                </a:solidFill>
                <a:latin typeface="Verdana" panose="020B0604030504040204" pitchFamily="34" charset="0"/>
              </a:rPr>
              <a:t>A list of the main areas of work involved</a:t>
            </a:r>
          </a:p>
          <a:p>
            <a:pPr>
              <a:spcBef>
                <a:spcPts val="1800"/>
              </a:spcBef>
              <a:spcAft>
                <a:spcPts val="600"/>
              </a:spcAft>
              <a:buSzTx/>
            </a:pPr>
            <a:r>
              <a:rPr lang="en-GB" altLang="en-US" sz="2800">
                <a:solidFill>
                  <a:schemeClr val="bg1"/>
                </a:solidFill>
                <a:latin typeface="Verdana" panose="020B0604030504040204" pitchFamily="34" charset="0"/>
              </a:rPr>
              <a:t>An indication of timescale, etc</a:t>
            </a:r>
            <a:endParaRPr lang="en-GB" altLang="en-US" sz="2800">
              <a:solidFill>
                <a:schemeClr val="bg1"/>
              </a:solidFill>
              <a:latin typeface="Arial" panose="020B0604020202020204" pitchFamily="34" charset="0"/>
            </a:endParaRPr>
          </a:p>
        </p:txBody>
      </p:sp>
      <p:pic>
        <p:nvPicPr>
          <p:cNvPr id="4098" name="Picture 2" descr="https://s-media-cache-ak0.pinimg.com/736x/04/70/54/0470544036ff9b5f2d8e55e91052a82a.jpg">
            <a:extLst>
              <a:ext uri="{FF2B5EF4-FFF2-40B4-BE49-F238E27FC236}">
                <a16:creationId xmlns:a16="http://schemas.microsoft.com/office/drawing/2014/main" id="{01966982-6F0C-4CA3-B08A-A990CD1DAB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1726" y="1876425"/>
            <a:ext cx="3103563" cy="489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9A367A42-9429-480D-81CE-988C92498975}"/>
              </a:ext>
            </a:extLst>
          </p:cNvPr>
          <p:cNvSpPr>
            <a:spLocks noChangeArrowheads="1"/>
          </p:cNvSpPr>
          <p:nvPr/>
        </p:nvSpPr>
        <p:spPr bwMode="auto">
          <a:xfrm>
            <a:off x="2388814" y="972309"/>
            <a:ext cx="582285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SzPct val="100000"/>
              <a:buChar char="•"/>
              <a:defRPr sz="3200">
                <a:solidFill>
                  <a:schemeClr val="tx1"/>
                </a:solidFill>
                <a:latin typeface="Times New Roman" panose="02020603050405020304" pitchFamily="18" charset="0"/>
              </a:defRPr>
            </a:lvl1pPr>
            <a:lvl2pPr marL="742950" indent="-285750">
              <a:spcBef>
                <a:spcPct val="20000"/>
              </a:spcBef>
              <a:buSzPct val="100000"/>
              <a:buChar char="–"/>
              <a:defRPr sz="2800">
                <a:solidFill>
                  <a:schemeClr val="tx1"/>
                </a:solidFill>
                <a:latin typeface="Times New Roman" panose="02020603050405020304" pitchFamily="18" charset="0"/>
              </a:defRPr>
            </a:lvl2pPr>
            <a:lvl3pPr marL="1143000" indent="-228600">
              <a:spcBef>
                <a:spcPct val="20000"/>
              </a:spcBef>
              <a:buSzPct val="100000"/>
              <a:buChar char="•"/>
              <a:defRPr sz="2400">
                <a:solidFill>
                  <a:schemeClr val="tx1"/>
                </a:solidFill>
                <a:latin typeface="Times New Roman" panose="02020603050405020304" pitchFamily="18" charset="0"/>
              </a:defRPr>
            </a:lvl3pPr>
            <a:lvl4pPr marL="1600200" indent="-228600">
              <a:spcBef>
                <a:spcPct val="20000"/>
              </a:spcBef>
              <a:buSzPct val="100000"/>
              <a:buChar char="–"/>
              <a:defRPr sz="2000">
                <a:solidFill>
                  <a:schemeClr val="tx1"/>
                </a:solidFill>
                <a:latin typeface="Times New Roman" panose="02020603050405020304" pitchFamily="18" charset="0"/>
              </a:defRPr>
            </a:lvl4pPr>
            <a:lvl5pPr marL="2057400" indent="-228600">
              <a:spcBef>
                <a:spcPct val="20000"/>
              </a:spcBef>
              <a:buSzPct val="100000"/>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SzPct val="100000"/>
              <a:buChar char="•"/>
              <a:defRPr sz="2000">
                <a:solidFill>
                  <a:schemeClr val="tx1"/>
                </a:solidFill>
                <a:latin typeface="Times New Roman" panose="02020603050405020304" pitchFamily="18" charset="0"/>
              </a:defRPr>
            </a:lvl9pPr>
          </a:lstStyle>
          <a:p>
            <a:pPr>
              <a:spcBef>
                <a:spcPct val="0"/>
              </a:spcBef>
              <a:buSzTx/>
              <a:buFontTx/>
              <a:buNone/>
            </a:pPr>
            <a:r>
              <a:rPr lang="en-GB" altLang="en-US" sz="2400" b="1" i="1" dirty="0">
                <a:solidFill>
                  <a:schemeClr val="bg1"/>
                </a:solidFill>
                <a:latin typeface="segoe_uiregular"/>
              </a:rPr>
              <a:t>The charter answers the fundamental question, "</a:t>
            </a:r>
            <a:r>
              <a:rPr lang="en-GB" altLang="en-US" sz="2400" b="1" i="1" u="sng" dirty="0">
                <a:solidFill>
                  <a:schemeClr val="bg1"/>
                </a:solidFill>
                <a:latin typeface="segoe_uiregular"/>
              </a:rPr>
              <a:t>What are we trying to do</a:t>
            </a:r>
            <a:r>
              <a:rPr lang="en-GB" altLang="en-US" sz="2400" b="1" i="1" dirty="0">
                <a:solidFill>
                  <a:schemeClr val="bg1"/>
                </a:solidFill>
                <a:latin typeface="segoe_uiregular"/>
              </a:rPr>
              <a:t>?"</a:t>
            </a:r>
            <a:endParaRPr lang="en-GB" altLang="en-US" sz="2400" b="1" i="1" dirty="0">
              <a:solidFill>
                <a:schemeClr val="bg1"/>
              </a:solidFill>
              <a:latin typeface="Arial" panose="020B0604020202020204" pitchFamily="34" charset="0"/>
            </a:endParaRPr>
          </a:p>
        </p:txBody>
      </p:sp>
    </p:spTree>
    <p:extLst>
      <p:ext uri="{BB962C8B-B14F-4D97-AF65-F5344CB8AC3E}">
        <p14:creationId xmlns:p14="http://schemas.microsoft.com/office/powerpoint/2010/main" val="35201966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ox(in)">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ox(in)">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ox(in)">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4098"/>
                                        </p:tgtEl>
                                        <p:attrNameLst>
                                          <p:attrName>style.visibility</p:attrName>
                                        </p:attrNameLst>
                                      </p:cBhvr>
                                      <p:to>
                                        <p:strVal val="visible"/>
                                      </p:to>
                                    </p:set>
                                    <p:animEffect transition="in" filter="dissolve">
                                      <p:cBhvr>
                                        <p:cTn id="22" dur="500"/>
                                        <p:tgtEl>
                                          <p:spTgt spid="409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dissolve">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itle 1">
            <a:extLst>
              <a:ext uri="{FF2B5EF4-FFF2-40B4-BE49-F238E27FC236}">
                <a16:creationId xmlns:a16="http://schemas.microsoft.com/office/drawing/2014/main" id="{C5C902AE-F3F5-4D19-B3D6-E009B20A66DF}"/>
              </a:ext>
            </a:extLst>
          </p:cNvPr>
          <p:cNvSpPr>
            <a:spLocks noGrp="1"/>
          </p:cNvSpPr>
          <p:nvPr>
            <p:ph type="title"/>
          </p:nvPr>
        </p:nvSpPr>
        <p:spPr/>
        <p:txBody>
          <a:bodyPr/>
          <a:lstStyle/>
          <a:p>
            <a:r>
              <a:rPr lang="en-GB" altLang="en-US" b="1">
                <a:latin typeface="Calibri" panose="020F0502020204030204" pitchFamily="34" charset="0"/>
              </a:rPr>
              <a:t>Project Charter</a:t>
            </a:r>
            <a:endParaRPr lang="en-GB" altLang="en-US">
              <a:latin typeface="Calibri" panose="020F0502020204030204" pitchFamily="34" charset="0"/>
            </a:endParaRPr>
          </a:p>
        </p:txBody>
      </p:sp>
      <p:sp>
        <p:nvSpPr>
          <p:cNvPr id="3" name="Content Placeholder 2">
            <a:extLst>
              <a:ext uri="{FF2B5EF4-FFF2-40B4-BE49-F238E27FC236}">
                <a16:creationId xmlns:a16="http://schemas.microsoft.com/office/drawing/2014/main" id="{73423CA3-51B3-436B-8EB3-E95B578C90F2}"/>
              </a:ext>
            </a:extLst>
          </p:cNvPr>
          <p:cNvSpPr>
            <a:spLocks noGrp="1"/>
          </p:cNvSpPr>
          <p:nvPr>
            <p:ph idx="1"/>
          </p:nvPr>
        </p:nvSpPr>
        <p:spPr>
          <a:xfrm>
            <a:off x="824753" y="1365250"/>
            <a:ext cx="10596282" cy="4724400"/>
          </a:xfrm>
        </p:spPr>
        <p:txBody>
          <a:bodyPr>
            <a:normAutofit/>
          </a:bodyPr>
          <a:lstStyle/>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states, at a high level, what the project is &amp; the rationale for doing it. </a:t>
            </a:r>
          </a:p>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can also be used to give formal authorisation to the project.</a:t>
            </a:r>
          </a:p>
          <a:p>
            <a:pPr marL="658813" lvl="1" indent="-568325">
              <a:lnSpc>
                <a:spcPct val="150000"/>
              </a:lnSpc>
              <a:spcBef>
                <a:spcPct val="0"/>
              </a:spcBef>
              <a:buFont typeface="Wingdings" panose="05000000000000000000" pitchFamily="2" charset="2"/>
              <a:buChar char="ü"/>
            </a:pPr>
            <a:r>
              <a:rPr lang="en-GB" altLang="en-US" sz="3200" dirty="0">
                <a:latin typeface="Calibri" panose="020F0502020204030204" pitchFamily="34" charset="0"/>
              </a:rPr>
              <a:t>It is a short document, &amp; can be changed later as the tasks within the project become better understood.</a:t>
            </a:r>
          </a:p>
        </p:txBody>
      </p:sp>
    </p:spTree>
    <p:extLst>
      <p:ext uri="{BB962C8B-B14F-4D97-AF65-F5344CB8AC3E}">
        <p14:creationId xmlns:p14="http://schemas.microsoft.com/office/powerpoint/2010/main" val="208504753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a:extLst>
              <a:ext uri="{FF2B5EF4-FFF2-40B4-BE49-F238E27FC236}">
                <a16:creationId xmlns:a16="http://schemas.microsoft.com/office/drawing/2014/main" id="{096AA8EF-71E3-4E2E-A275-C3561C012529}"/>
              </a:ext>
            </a:extLst>
          </p:cNvPr>
          <p:cNvSpPr>
            <a:spLocks noGrp="1"/>
          </p:cNvSpPr>
          <p:nvPr>
            <p:ph type="title"/>
          </p:nvPr>
        </p:nvSpPr>
        <p:spPr/>
        <p:txBody>
          <a:bodyPr/>
          <a:lstStyle/>
          <a:p>
            <a:r>
              <a:rPr lang="en-GB" altLang="en-US" b="1">
                <a:latin typeface="Calibri" panose="020F0502020204030204" pitchFamily="34" charset="0"/>
              </a:rPr>
              <a:t>Project Charter</a:t>
            </a:r>
            <a:endParaRPr lang="en-GB" altLang="en-US">
              <a:latin typeface="Calibri" panose="020F0502020204030204" pitchFamily="34" charset="0"/>
            </a:endParaRPr>
          </a:p>
        </p:txBody>
      </p:sp>
      <p:sp>
        <p:nvSpPr>
          <p:cNvPr id="110595" name="Content Placeholder 2">
            <a:extLst>
              <a:ext uri="{FF2B5EF4-FFF2-40B4-BE49-F238E27FC236}">
                <a16:creationId xmlns:a16="http://schemas.microsoft.com/office/drawing/2014/main" id="{AC663FAA-D66E-49D4-AD2E-BEFD326C9EDD}"/>
              </a:ext>
            </a:extLst>
          </p:cNvPr>
          <p:cNvSpPr>
            <a:spLocks noGrp="1"/>
          </p:cNvSpPr>
          <p:nvPr>
            <p:ph idx="1"/>
          </p:nvPr>
        </p:nvSpPr>
        <p:spPr/>
        <p:txBody>
          <a:bodyPr/>
          <a:lstStyle/>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It describes what success will look like &amp; may indicate how this will be measured by detailing with the higher-level requirements of the project.</a:t>
            </a:r>
          </a:p>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Sets the scene for benefits realisation.</a:t>
            </a:r>
          </a:p>
          <a:p>
            <a:pPr marL="658813" lvl="1" indent="-568325">
              <a:lnSpc>
                <a:spcPct val="150000"/>
              </a:lnSpc>
              <a:spcBef>
                <a:spcPct val="0"/>
              </a:spcBef>
              <a:buFont typeface="Wingdings" panose="05000000000000000000" pitchFamily="2" charset="2"/>
              <a:buChar char="ü"/>
            </a:pPr>
            <a:r>
              <a:rPr lang="en-GB" altLang="en-US">
                <a:latin typeface="Calibri" panose="020F0502020204030204" pitchFamily="34" charset="0"/>
              </a:rPr>
              <a:t>A project management template designed for one kind of project may not be ideal for another.</a:t>
            </a:r>
          </a:p>
        </p:txBody>
      </p:sp>
    </p:spTree>
    <p:extLst>
      <p:ext uri="{BB962C8B-B14F-4D97-AF65-F5344CB8AC3E}">
        <p14:creationId xmlns:p14="http://schemas.microsoft.com/office/powerpoint/2010/main" val="2518744361"/>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a:extLst>
              <a:ext uri="{FF2B5EF4-FFF2-40B4-BE49-F238E27FC236}">
                <a16:creationId xmlns:a16="http://schemas.microsoft.com/office/drawing/2014/main" id="{EB41998D-4901-448E-8A6E-D5E2902E06A9}"/>
              </a:ext>
            </a:extLst>
          </p:cNvPr>
          <p:cNvSpPr>
            <a:spLocks noGrp="1" noChangeArrowheads="1"/>
          </p:cNvSpPr>
          <p:nvPr>
            <p:ph type="title"/>
          </p:nvPr>
        </p:nvSpPr>
        <p:spPr/>
        <p:txBody>
          <a:bodyPr/>
          <a:lstStyle/>
          <a:p>
            <a:r>
              <a:rPr lang="en-GB" altLang="en-US" sz="4000">
                <a:latin typeface="Verdana" panose="020B0604030504040204" pitchFamily="34" charset="0"/>
              </a:rPr>
              <a:t>PMBOK – Project Charter</a:t>
            </a:r>
            <a:endParaRPr lang="en-US" altLang="en-US" sz="4000">
              <a:latin typeface="Verdana" panose="020B0604030504040204" pitchFamily="34" charset="0"/>
            </a:endParaRPr>
          </a:p>
        </p:txBody>
      </p:sp>
      <p:pic>
        <p:nvPicPr>
          <p:cNvPr id="111619" name="Picture 4" descr="charter">
            <a:extLst>
              <a:ext uri="{FF2B5EF4-FFF2-40B4-BE49-F238E27FC236}">
                <a16:creationId xmlns:a16="http://schemas.microsoft.com/office/drawing/2014/main" id="{9D18D1D2-8940-4D8B-BDC3-4371CADEE2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4448" y="1115453"/>
            <a:ext cx="11187952" cy="4531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347437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Title 1">
            <a:extLst>
              <a:ext uri="{FF2B5EF4-FFF2-40B4-BE49-F238E27FC236}">
                <a16:creationId xmlns:a16="http://schemas.microsoft.com/office/drawing/2014/main" id="{1A78E6C8-7249-419C-B3F1-99FBB5198039}"/>
              </a:ext>
            </a:extLst>
          </p:cNvPr>
          <p:cNvSpPr>
            <a:spLocks noGrp="1"/>
          </p:cNvSpPr>
          <p:nvPr>
            <p:ph type="title"/>
          </p:nvPr>
        </p:nvSpPr>
        <p:spPr/>
        <p:txBody>
          <a:bodyPr/>
          <a:lstStyle/>
          <a:p>
            <a:r>
              <a:rPr lang="en-GB" altLang="en-US" b="1">
                <a:latin typeface="Calibri" panose="020F0502020204030204" pitchFamily="34" charset="0"/>
              </a:rPr>
              <a:t>Project Scope</a:t>
            </a:r>
          </a:p>
        </p:txBody>
      </p:sp>
      <p:sp>
        <p:nvSpPr>
          <p:cNvPr id="28674" name="Content Placeholder 2">
            <a:extLst>
              <a:ext uri="{FF2B5EF4-FFF2-40B4-BE49-F238E27FC236}">
                <a16:creationId xmlns:a16="http://schemas.microsoft.com/office/drawing/2014/main" id="{878EFEF7-5425-476A-AEEA-C24598C29838}"/>
              </a:ext>
            </a:extLst>
          </p:cNvPr>
          <p:cNvSpPr>
            <a:spLocks noGrp="1"/>
          </p:cNvSpPr>
          <p:nvPr>
            <p:ph idx="1"/>
          </p:nvPr>
        </p:nvSpPr>
        <p:spPr>
          <a:xfrm>
            <a:off x="609600" y="1433513"/>
            <a:ext cx="10972800" cy="4393546"/>
          </a:xfrm>
        </p:spPr>
        <p:txBody>
          <a:bodyPr>
            <a:normAutofit lnSpcReduction="10000"/>
          </a:bodyPr>
          <a:lstStyle/>
          <a:p>
            <a:pPr>
              <a:buFont typeface="Wingdings" pitchFamily="2" charset="2"/>
              <a:buNone/>
              <a:defRPr/>
            </a:pPr>
            <a:r>
              <a:rPr lang="en-GB" dirty="0">
                <a:latin typeface="Calibri" panose="020F0502020204030204" pitchFamily="34" charset="0"/>
              </a:rPr>
              <a:t>Also known as scope of </a:t>
            </a:r>
            <a:r>
              <a:rPr lang="en-GB" i="1" dirty="0">
                <a:latin typeface="Calibri" panose="020F0502020204030204" pitchFamily="34" charset="0"/>
              </a:rPr>
              <a:t>work </a:t>
            </a:r>
            <a:endParaRPr lang="en-GB" dirty="0">
              <a:latin typeface="Calibri" panose="020F0502020204030204" pitchFamily="34" charset="0"/>
            </a:endParaRPr>
          </a:p>
          <a:p>
            <a:pPr>
              <a:defRPr/>
            </a:pPr>
            <a:r>
              <a:rPr lang="en-GB" sz="3600" b="1" u="sng" dirty="0">
                <a:solidFill>
                  <a:srgbClr val="C00000"/>
                </a:solidFill>
                <a:effectLst>
                  <a:outerShdw blurRad="38100" dist="38100" dir="2700000" algn="tl">
                    <a:srgbClr val="000000">
                      <a:alpha val="43137"/>
                    </a:srgbClr>
                  </a:outerShdw>
                </a:effectLst>
                <a:latin typeface="Calibri" panose="020F0502020204030204" pitchFamily="34" charset="0"/>
              </a:rPr>
              <a:t>The collective activity (work) to be undertaken to deliver a project.</a:t>
            </a:r>
          </a:p>
          <a:p>
            <a:pPr marL="536575" lvl="1" indent="-174625">
              <a:defRPr/>
            </a:pPr>
            <a:r>
              <a:rPr lang="en-GB" dirty="0">
                <a:latin typeface="Calibri" panose="020F0502020204030204" pitchFamily="34" charset="0"/>
              </a:rPr>
              <a:t>the total sum of all activity to be performed on a project</a:t>
            </a:r>
          </a:p>
          <a:p>
            <a:pPr marL="536575" lvl="1" indent="-174625">
              <a:defRPr/>
            </a:pPr>
            <a:r>
              <a:rPr lang="en-GB" dirty="0">
                <a:latin typeface="Calibri" panose="020F0502020204030204" pitchFamily="34" charset="0"/>
              </a:rPr>
              <a:t>a description of what is included in the project/ just as importantly what is </a:t>
            </a:r>
            <a:r>
              <a:rPr lang="en-GB" b="1" dirty="0">
                <a:latin typeface="Calibri" panose="020F0502020204030204" pitchFamily="34" charset="0"/>
              </a:rPr>
              <a:t>not</a:t>
            </a:r>
            <a:r>
              <a:rPr lang="en-GB" dirty="0">
                <a:latin typeface="Calibri" panose="020F0502020204030204" pitchFamily="34" charset="0"/>
              </a:rPr>
              <a:t> included</a:t>
            </a:r>
          </a:p>
          <a:p>
            <a:pPr marL="536575" lvl="1" indent="-174625">
              <a:defRPr/>
            </a:pPr>
            <a:r>
              <a:rPr lang="en-GB" dirty="0">
                <a:latin typeface="Calibri" panose="020F0502020204030204" pitchFamily="34" charset="0"/>
              </a:rPr>
              <a:t>determine the size &amp; skill requirements of the project team, </a:t>
            </a:r>
          </a:p>
          <a:p>
            <a:pPr marL="536575" lvl="1" indent="-174625">
              <a:defRPr/>
            </a:pPr>
            <a:r>
              <a:rPr lang="en-GB" dirty="0">
                <a:latin typeface="Calibri" panose="020F0502020204030204" pitchFamily="34" charset="0"/>
              </a:rPr>
              <a:t>the budget required, the time taken to deliver the project, the communication plan etc.</a:t>
            </a:r>
          </a:p>
        </p:txBody>
      </p:sp>
      <p:cxnSp>
        <p:nvCxnSpPr>
          <p:cNvPr id="5" name="Straight Connector 4">
            <a:extLst>
              <a:ext uri="{FF2B5EF4-FFF2-40B4-BE49-F238E27FC236}">
                <a16:creationId xmlns:a16="http://schemas.microsoft.com/office/drawing/2014/main" id="{DA036AA9-71E1-4F9B-A1FB-B907FAC6BC2B}"/>
              </a:ext>
            </a:extLst>
          </p:cNvPr>
          <p:cNvCxnSpPr>
            <a:cxnSpLocks noChangeShapeType="1"/>
          </p:cNvCxnSpPr>
          <p:nvPr/>
        </p:nvCxnSpPr>
        <p:spPr bwMode="auto">
          <a:xfrm flipV="1">
            <a:off x="4089400" y="4225926"/>
            <a:ext cx="2952750" cy="4763"/>
          </a:xfrm>
          <a:prstGeom prst="line">
            <a:avLst/>
          </a:prstGeom>
          <a:noFill/>
          <a:ln w="44450" algn="ctr">
            <a:solidFill>
              <a:srgbClr val="C00000"/>
            </a:solidFill>
            <a:round/>
            <a:headEnd/>
            <a:tailEn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0218891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8674">
                                            <p:txEl>
                                              <p:pRg st="2" end="2"/>
                                            </p:txEl>
                                          </p:spTgt>
                                        </p:tgtEl>
                                        <p:attrNameLst>
                                          <p:attrName>style.visibility</p:attrName>
                                        </p:attrNameLst>
                                      </p:cBhvr>
                                      <p:to>
                                        <p:strVal val="visible"/>
                                      </p:to>
                                    </p:set>
                                    <p:animEffect transition="in" filter="dissolve">
                                      <p:cBhvr>
                                        <p:cTn id="7" dur="500"/>
                                        <p:tgtEl>
                                          <p:spTgt spid="28674">
                                            <p:txEl>
                                              <p:pRg st="2" end="2"/>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28674">
                                            <p:txEl>
                                              <p:pRg st="3" end="3"/>
                                            </p:txEl>
                                          </p:spTgt>
                                        </p:tgtEl>
                                        <p:attrNameLst>
                                          <p:attrName>style.visibility</p:attrName>
                                        </p:attrNameLst>
                                      </p:cBhvr>
                                      <p:to>
                                        <p:strVal val="visible"/>
                                      </p:to>
                                    </p:set>
                                    <p:animEffect transition="in" filter="dissolve">
                                      <p:cBhvr>
                                        <p:cTn id="10" dur="500"/>
                                        <p:tgtEl>
                                          <p:spTgt spid="28674">
                                            <p:txEl>
                                              <p:pRg st="3" end="3"/>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9" presetClass="entr" presetSubtype="0" fill="hold" nodeType="clickEffect">
                                  <p:stCondLst>
                                    <p:cond delay="0"/>
                                  </p:stCondLst>
                                  <p:childTnLst>
                                    <p:set>
                                      <p:cBhvr>
                                        <p:cTn id="19" dur="1" fill="hold">
                                          <p:stCondLst>
                                            <p:cond delay="0"/>
                                          </p:stCondLst>
                                        </p:cTn>
                                        <p:tgtEl>
                                          <p:spTgt spid="28674">
                                            <p:txEl>
                                              <p:pRg st="4" end="4"/>
                                            </p:txEl>
                                          </p:spTgt>
                                        </p:tgtEl>
                                        <p:attrNameLst>
                                          <p:attrName>style.visibility</p:attrName>
                                        </p:attrNameLst>
                                      </p:cBhvr>
                                      <p:to>
                                        <p:strVal val="visible"/>
                                      </p:to>
                                    </p:set>
                                    <p:animEffect transition="in" filter="dissolve">
                                      <p:cBhvr>
                                        <p:cTn id="20" dur="500"/>
                                        <p:tgtEl>
                                          <p:spTgt spid="28674">
                                            <p:txEl>
                                              <p:pRg st="4" end="4"/>
                                            </p:txEl>
                                          </p:spTgt>
                                        </p:tgtEl>
                                      </p:cBhvr>
                                    </p:animEffect>
                                  </p:childTnLst>
                                </p:cTn>
                              </p:par>
                              <p:par>
                                <p:cTn id="21" presetID="9" presetClass="entr" presetSubtype="0" fill="hold" nodeType="withEffect">
                                  <p:stCondLst>
                                    <p:cond delay="0"/>
                                  </p:stCondLst>
                                  <p:childTnLst>
                                    <p:set>
                                      <p:cBhvr>
                                        <p:cTn id="22" dur="1" fill="hold">
                                          <p:stCondLst>
                                            <p:cond delay="0"/>
                                          </p:stCondLst>
                                        </p:cTn>
                                        <p:tgtEl>
                                          <p:spTgt spid="28674">
                                            <p:txEl>
                                              <p:pRg st="5" end="5"/>
                                            </p:txEl>
                                          </p:spTgt>
                                        </p:tgtEl>
                                        <p:attrNameLst>
                                          <p:attrName>style.visibility</p:attrName>
                                        </p:attrNameLst>
                                      </p:cBhvr>
                                      <p:to>
                                        <p:strVal val="visible"/>
                                      </p:to>
                                    </p:set>
                                    <p:animEffect transition="in" filter="dissolve">
                                      <p:cBhvr>
                                        <p:cTn id="23" dur="500"/>
                                        <p:tgtEl>
                                          <p:spTgt spid="2867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id="{C1304A8F-4EEE-4B1C-98E9-8EF500A9C628}"/>
              </a:ext>
            </a:extLst>
          </p:cNvPr>
          <p:cNvSpPr>
            <a:spLocks noGrp="1" noChangeArrowheads="1"/>
          </p:cNvSpPr>
          <p:nvPr>
            <p:ph type="title"/>
          </p:nvPr>
        </p:nvSpPr>
        <p:spPr>
          <a:xfrm>
            <a:off x="2353983" y="345141"/>
            <a:ext cx="7772400" cy="1143000"/>
          </a:xfrm>
        </p:spPr>
        <p:txBody>
          <a:bodyPr/>
          <a:lstStyle/>
          <a:p>
            <a:r>
              <a:rPr lang="en-GB" altLang="en-US" dirty="0">
                <a:latin typeface="Verdana" panose="020B0604030504040204" pitchFamily="34" charset="0"/>
              </a:rPr>
              <a:t>Project Documentation</a:t>
            </a:r>
          </a:p>
        </p:txBody>
      </p:sp>
      <p:sp>
        <p:nvSpPr>
          <p:cNvPr id="125955" name="Rectangle 3">
            <a:extLst>
              <a:ext uri="{FF2B5EF4-FFF2-40B4-BE49-F238E27FC236}">
                <a16:creationId xmlns:a16="http://schemas.microsoft.com/office/drawing/2014/main" id="{18787CF0-E9DE-4FD1-874E-D48A778B85E0}"/>
              </a:ext>
            </a:extLst>
          </p:cNvPr>
          <p:cNvSpPr>
            <a:spLocks noGrp="1" noChangeArrowheads="1"/>
          </p:cNvSpPr>
          <p:nvPr>
            <p:ph type="body" idx="1"/>
          </p:nvPr>
        </p:nvSpPr>
        <p:spPr>
          <a:xfrm>
            <a:off x="986118" y="1488141"/>
            <a:ext cx="8686613" cy="4724400"/>
          </a:xfrm>
        </p:spPr>
        <p:txBody>
          <a:bodyPr/>
          <a:lstStyle/>
          <a:p>
            <a:r>
              <a:rPr lang="en-GB" altLang="en-US" dirty="0">
                <a:latin typeface="Verdana" panose="020B0604030504040204" pitchFamily="34" charset="0"/>
              </a:rPr>
              <a:t>Needs to be available</a:t>
            </a:r>
          </a:p>
          <a:p>
            <a:pPr lvl="1"/>
            <a:r>
              <a:rPr lang="en-GB" altLang="en-US" dirty="0">
                <a:latin typeface="Verdana" panose="020B0604030504040204" pitchFamily="34" charset="0"/>
              </a:rPr>
              <a:t>Keep hard copy handy</a:t>
            </a:r>
          </a:p>
          <a:p>
            <a:pPr lvl="1"/>
            <a:r>
              <a:rPr lang="en-GB" altLang="en-US" dirty="0">
                <a:latin typeface="Verdana" panose="020B0604030504040204" pitchFamily="34" charset="0"/>
              </a:rPr>
              <a:t>Create e-mail distribution lists</a:t>
            </a:r>
          </a:p>
          <a:p>
            <a:pPr lvl="1"/>
            <a:r>
              <a:rPr lang="en-GB" altLang="en-US" dirty="0">
                <a:latin typeface="Verdana" panose="020B0604030504040204" pitchFamily="34" charset="0"/>
              </a:rPr>
              <a:t>Issue it quickly to management and the project team</a:t>
            </a:r>
          </a:p>
          <a:p>
            <a:pPr lvl="1"/>
            <a:r>
              <a:rPr lang="en-GB" altLang="en-US" dirty="0">
                <a:latin typeface="Verdana" panose="020B0604030504040204" pitchFamily="34" charset="0"/>
              </a:rPr>
              <a:t>Maintain version control</a:t>
            </a:r>
            <a:r>
              <a:rPr lang="en-GB" altLang="en-US" dirty="0">
                <a:solidFill>
                  <a:srgbClr val="FF0000"/>
                </a:solidFill>
                <a:latin typeface="Verdana" panose="020B0604030504040204" pitchFamily="34" charset="0"/>
              </a:rPr>
              <a:t>!!!!!</a:t>
            </a:r>
          </a:p>
          <a:p>
            <a:endParaRPr lang="en-GB" altLang="en-US" dirty="0">
              <a:latin typeface="Verdana" panose="020B0604030504040204" pitchFamily="34" charset="0"/>
            </a:endParaRPr>
          </a:p>
          <a:p>
            <a:endParaRPr lang="en-GB" altLang="en-US" dirty="0">
              <a:latin typeface="Verdana" panose="020B0604030504040204" pitchFamily="34" charset="0"/>
            </a:endParaRPr>
          </a:p>
        </p:txBody>
      </p:sp>
    </p:spTree>
    <p:extLst>
      <p:ext uri="{BB962C8B-B14F-4D97-AF65-F5344CB8AC3E}">
        <p14:creationId xmlns:p14="http://schemas.microsoft.com/office/powerpoint/2010/main" val="27488527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a:extLst>
              <a:ext uri="{FF2B5EF4-FFF2-40B4-BE49-F238E27FC236}">
                <a16:creationId xmlns:a16="http://schemas.microsoft.com/office/drawing/2014/main" id="{2A082636-7595-4523-9B12-C483651C0934}"/>
              </a:ext>
            </a:extLst>
          </p:cNvPr>
          <p:cNvSpPr>
            <a:spLocks noGrp="1" noChangeArrowheads="1"/>
          </p:cNvSpPr>
          <p:nvPr>
            <p:ph type="title"/>
          </p:nvPr>
        </p:nvSpPr>
        <p:spPr>
          <a:xfrm>
            <a:off x="3340100" y="0"/>
            <a:ext cx="7772400" cy="1143000"/>
          </a:xfrm>
        </p:spPr>
        <p:txBody>
          <a:bodyPr>
            <a:normAutofit fontScale="90000"/>
          </a:bodyPr>
          <a:lstStyle/>
          <a:p>
            <a:r>
              <a:rPr lang="en-GB" altLang="en-US">
                <a:latin typeface="Verdana" panose="020B0604030504040204" pitchFamily="34" charset="0"/>
              </a:rPr>
              <a:t>Configuration Management</a:t>
            </a:r>
          </a:p>
        </p:txBody>
      </p:sp>
      <p:sp>
        <p:nvSpPr>
          <p:cNvPr id="128003" name="Rectangle 3">
            <a:extLst>
              <a:ext uri="{FF2B5EF4-FFF2-40B4-BE49-F238E27FC236}">
                <a16:creationId xmlns:a16="http://schemas.microsoft.com/office/drawing/2014/main" id="{2B1180F8-D08A-4449-82AD-65F59D854D2A}"/>
              </a:ext>
            </a:extLst>
          </p:cNvPr>
          <p:cNvSpPr>
            <a:spLocks noGrp="1" noChangeArrowheads="1"/>
          </p:cNvSpPr>
          <p:nvPr>
            <p:ph type="body" idx="1"/>
          </p:nvPr>
        </p:nvSpPr>
        <p:spPr>
          <a:xfrm>
            <a:off x="824753" y="1143000"/>
            <a:ext cx="9157447" cy="4724400"/>
          </a:xfrm>
        </p:spPr>
        <p:txBody>
          <a:bodyPr>
            <a:normAutofit/>
          </a:bodyPr>
          <a:lstStyle/>
          <a:p>
            <a:r>
              <a:rPr lang="en-GB" altLang="en-US" dirty="0">
                <a:latin typeface="Verdana" panose="020B0604030504040204" pitchFamily="34" charset="0"/>
              </a:rPr>
              <a:t>Stay in version control of your project charter and other documents</a:t>
            </a:r>
          </a:p>
          <a:p>
            <a:r>
              <a:rPr lang="en-GB" altLang="en-US" dirty="0">
                <a:latin typeface="Verdana" panose="020B0604030504040204" pitchFamily="34" charset="0"/>
              </a:rPr>
              <a:t>Change Control – things will change</a:t>
            </a:r>
          </a:p>
          <a:p>
            <a:r>
              <a:rPr lang="en-GB" altLang="en-US" dirty="0">
                <a:latin typeface="Verdana" panose="020B0604030504040204" pitchFamily="34" charset="0"/>
              </a:rPr>
              <a:t>Document/Drawing numbers</a:t>
            </a:r>
          </a:p>
          <a:p>
            <a:r>
              <a:rPr lang="en-GB" altLang="en-US" dirty="0">
                <a:latin typeface="Verdana" panose="020B0604030504040204" pitchFamily="34" charset="0"/>
              </a:rPr>
              <a:t>Delivery dates</a:t>
            </a:r>
          </a:p>
          <a:p>
            <a:r>
              <a:rPr lang="en-GB" altLang="en-US" dirty="0">
                <a:latin typeface="Verdana" panose="020B0604030504040204" pitchFamily="34" charset="0"/>
              </a:rPr>
              <a:t>Ensuring everybody is working to the latest version of the plan</a:t>
            </a:r>
          </a:p>
          <a:p>
            <a:endParaRPr lang="en-GB" altLang="en-US" dirty="0">
              <a:latin typeface="Verdana" panose="020B0604030504040204" pitchFamily="34" charset="0"/>
            </a:endParaRPr>
          </a:p>
        </p:txBody>
      </p:sp>
    </p:spTree>
    <p:extLst>
      <p:ext uri="{BB962C8B-B14F-4D97-AF65-F5344CB8AC3E}">
        <p14:creationId xmlns:p14="http://schemas.microsoft.com/office/powerpoint/2010/main" val="1532562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a:extLst>
              <a:ext uri="{FF2B5EF4-FFF2-40B4-BE49-F238E27FC236}">
                <a16:creationId xmlns:a16="http://schemas.microsoft.com/office/drawing/2014/main" id="{6B3C965D-D747-4D64-A620-5ADD2196BEF2}"/>
              </a:ext>
            </a:extLst>
          </p:cNvPr>
          <p:cNvSpPr>
            <a:spLocks noGrp="1" noChangeArrowheads="1"/>
          </p:cNvSpPr>
          <p:nvPr>
            <p:ph type="title"/>
          </p:nvPr>
        </p:nvSpPr>
        <p:spPr>
          <a:xfrm>
            <a:off x="3314700" y="0"/>
            <a:ext cx="7772400" cy="1143000"/>
          </a:xfrm>
        </p:spPr>
        <p:txBody>
          <a:bodyPr/>
          <a:lstStyle/>
          <a:p>
            <a:r>
              <a:rPr lang="en-GB" altLang="en-US">
                <a:latin typeface="Verdana" panose="020B0604030504040204" pitchFamily="34" charset="0"/>
              </a:rPr>
              <a:t>Project Documentation</a:t>
            </a:r>
          </a:p>
        </p:txBody>
      </p:sp>
      <p:sp>
        <p:nvSpPr>
          <p:cNvPr id="130051" name="Rectangle 3">
            <a:extLst>
              <a:ext uri="{FF2B5EF4-FFF2-40B4-BE49-F238E27FC236}">
                <a16:creationId xmlns:a16="http://schemas.microsoft.com/office/drawing/2014/main" id="{C7CCC7B9-3DC6-4BCC-A397-7C67B9DFFEE4}"/>
              </a:ext>
            </a:extLst>
          </p:cNvPr>
          <p:cNvSpPr>
            <a:spLocks noGrp="1" noChangeArrowheads="1"/>
          </p:cNvSpPr>
          <p:nvPr>
            <p:ph type="body" idx="1"/>
          </p:nvPr>
        </p:nvSpPr>
        <p:spPr/>
        <p:txBody>
          <a:bodyPr/>
          <a:lstStyle/>
          <a:p>
            <a:r>
              <a:rPr lang="en-GB" altLang="en-US">
                <a:latin typeface="Verdana" panose="020B0604030504040204" pitchFamily="34" charset="0"/>
              </a:rPr>
              <a:t>Needs to be readable </a:t>
            </a:r>
          </a:p>
          <a:p>
            <a:pPr lvl="1"/>
            <a:r>
              <a:rPr lang="en-GB" altLang="en-US">
                <a:latin typeface="Verdana" panose="020B0604030504040204" pitchFamily="34" charset="0"/>
              </a:rPr>
              <a:t>Lots of white space</a:t>
            </a:r>
          </a:p>
          <a:p>
            <a:pPr lvl="1"/>
            <a:r>
              <a:rPr lang="en-GB" altLang="en-US">
                <a:latin typeface="Verdana" panose="020B0604030504040204" pitchFamily="34" charset="0"/>
              </a:rPr>
              <a:t>Clear language</a:t>
            </a:r>
          </a:p>
          <a:p>
            <a:pPr lvl="1"/>
            <a:r>
              <a:rPr lang="en-GB" altLang="en-US">
                <a:latin typeface="Verdana" panose="020B0604030504040204" pitchFamily="34" charset="0"/>
              </a:rPr>
              <a:t>Quantitative figures</a:t>
            </a:r>
          </a:p>
          <a:p>
            <a:pPr lvl="1"/>
            <a:r>
              <a:rPr lang="en-GB" altLang="en-US">
                <a:latin typeface="Verdana" panose="020B0604030504040204" pitchFamily="34" charset="0"/>
              </a:rPr>
              <a:t>Bullet points</a:t>
            </a:r>
          </a:p>
          <a:p>
            <a:pPr lvl="1"/>
            <a:r>
              <a:rPr lang="en-GB" altLang="en-US">
                <a:latin typeface="Verdana" panose="020B0604030504040204" pitchFamily="34" charset="0"/>
              </a:rPr>
              <a:t>Diagrams</a:t>
            </a:r>
          </a:p>
          <a:p>
            <a:pPr lvl="1"/>
            <a:r>
              <a:rPr lang="en-GB" altLang="en-US">
                <a:latin typeface="Verdana" panose="020B0604030504040204" pitchFamily="34" charset="0"/>
              </a:rPr>
              <a:t>Pictures</a:t>
            </a:r>
          </a:p>
          <a:p>
            <a:endParaRPr lang="en-GB" altLang="en-US">
              <a:latin typeface="Verdana" panose="020B0604030504040204" pitchFamily="34" charset="0"/>
            </a:endParaRPr>
          </a:p>
        </p:txBody>
      </p:sp>
    </p:spTree>
    <p:extLst>
      <p:ext uri="{BB962C8B-B14F-4D97-AF65-F5344CB8AC3E}">
        <p14:creationId xmlns:p14="http://schemas.microsoft.com/office/powerpoint/2010/main" val="9223948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a:extLst>
              <a:ext uri="{FF2B5EF4-FFF2-40B4-BE49-F238E27FC236}">
                <a16:creationId xmlns:a16="http://schemas.microsoft.com/office/drawing/2014/main" id="{9DF0A0E8-4AE2-4D45-A5CE-7A7BC9DC9233}"/>
              </a:ext>
            </a:extLst>
          </p:cNvPr>
          <p:cNvSpPr>
            <a:spLocks noGrp="1" noChangeArrowheads="1"/>
          </p:cNvSpPr>
          <p:nvPr>
            <p:ph type="title"/>
          </p:nvPr>
        </p:nvSpPr>
        <p:spPr>
          <a:xfrm>
            <a:off x="3175000" y="0"/>
            <a:ext cx="7772400" cy="1143000"/>
          </a:xfrm>
        </p:spPr>
        <p:txBody>
          <a:bodyPr/>
          <a:lstStyle/>
          <a:p>
            <a:r>
              <a:rPr lang="en-GB" altLang="en-US">
                <a:latin typeface="Verdana" panose="020B0604030504040204" pitchFamily="34" charset="0"/>
              </a:rPr>
              <a:t>Project Documentation</a:t>
            </a:r>
          </a:p>
        </p:txBody>
      </p:sp>
      <p:sp>
        <p:nvSpPr>
          <p:cNvPr id="132099" name="Rectangle 3">
            <a:extLst>
              <a:ext uri="{FF2B5EF4-FFF2-40B4-BE49-F238E27FC236}">
                <a16:creationId xmlns:a16="http://schemas.microsoft.com/office/drawing/2014/main" id="{75CFC17F-7D30-4FA2-A235-8C57231BAF10}"/>
              </a:ext>
            </a:extLst>
          </p:cNvPr>
          <p:cNvSpPr>
            <a:spLocks noGrp="1" noChangeArrowheads="1"/>
          </p:cNvSpPr>
          <p:nvPr>
            <p:ph type="body" idx="1"/>
          </p:nvPr>
        </p:nvSpPr>
        <p:spPr/>
        <p:txBody>
          <a:bodyPr>
            <a:normAutofit lnSpcReduction="10000"/>
          </a:bodyPr>
          <a:lstStyle/>
          <a:p>
            <a:r>
              <a:rPr lang="en-GB" altLang="en-US">
                <a:latin typeface="Verdana" panose="020B0604030504040204" pitchFamily="34" charset="0"/>
              </a:rPr>
              <a:t>Needs to be agreed</a:t>
            </a:r>
          </a:p>
          <a:p>
            <a:pPr lvl="1"/>
            <a:r>
              <a:rPr lang="en-GB" altLang="en-US">
                <a:latin typeface="Verdana" panose="020B0604030504040204" pitchFamily="34" charset="0"/>
              </a:rPr>
              <a:t>Create it with the project team</a:t>
            </a:r>
          </a:p>
          <a:p>
            <a:pPr lvl="1"/>
            <a:r>
              <a:rPr lang="en-GB" altLang="en-US">
                <a:latin typeface="Verdana" panose="020B0604030504040204" pitchFamily="34" charset="0"/>
              </a:rPr>
              <a:t>Use other departments as required</a:t>
            </a:r>
          </a:p>
          <a:p>
            <a:pPr lvl="1"/>
            <a:r>
              <a:rPr lang="en-GB" altLang="en-US">
                <a:latin typeface="Verdana" panose="020B0604030504040204" pitchFamily="34" charset="0"/>
              </a:rPr>
              <a:t>Get the </a:t>
            </a:r>
          </a:p>
          <a:p>
            <a:pPr lvl="2"/>
            <a:r>
              <a:rPr lang="en-GB" altLang="en-US">
                <a:latin typeface="Verdana" panose="020B0604030504040204" pitchFamily="34" charset="0"/>
              </a:rPr>
              <a:t>Team </a:t>
            </a:r>
          </a:p>
          <a:p>
            <a:pPr lvl="2"/>
            <a:r>
              <a:rPr lang="en-GB" altLang="en-US">
                <a:latin typeface="Verdana" panose="020B0604030504040204" pitchFamily="34" charset="0"/>
              </a:rPr>
              <a:t>Client</a:t>
            </a:r>
          </a:p>
          <a:p>
            <a:pPr lvl="2"/>
            <a:r>
              <a:rPr lang="en-GB" altLang="en-US">
                <a:latin typeface="Verdana" panose="020B0604030504040204" pitchFamily="34" charset="0"/>
              </a:rPr>
              <a:t>Customer</a:t>
            </a:r>
          </a:p>
          <a:p>
            <a:pPr lvl="2"/>
            <a:r>
              <a:rPr lang="en-GB" altLang="en-US">
                <a:latin typeface="Verdana" panose="020B0604030504040204" pitchFamily="34" charset="0"/>
              </a:rPr>
              <a:t>Management </a:t>
            </a:r>
          </a:p>
          <a:p>
            <a:pPr lvl="3"/>
            <a:r>
              <a:rPr lang="en-GB" altLang="en-US">
                <a:latin typeface="Verdana" panose="020B0604030504040204" pitchFamily="34" charset="0"/>
              </a:rPr>
              <a:t>to sign it off.</a:t>
            </a:r>
          </a:p>
          <a:p>
            <a:endParaRPr lang="en-GB" altLang="en-US">
              <a:latin typeface="Verdana" panose="020B0604030504040204" pitchFamily="34" charset="0"/>
            </a:endParaRPr>
          </a:p>
          <a:p>
            <a:endParaRPr lang="en-GB" altLang="en-US">
              <a:latin typeface="Verdana" panose="020B0604030504040204" pitchFamily="34" charset="0"/>
            </a:endParaRPr>
          </a:p>
        </p:txBody>
      </p:sp>
    </p:spTree>
    <p:extLst>
      <p:ext uri="{BB962C8B-B14F-4D97-AF65-F5344CB8AC3E}">
        <p14:creationId xmlns:p14="http://schemas.microsoft.com/office/powerpoint/2010/main" val="495628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3245</Words>
  <Application>Microsoft Office PowerPoint</Application>
  <PresentationFormat>Widescreen</PresentationFormat>
  <Paragraphs>484</Paragraphs>
  <Slides>57</Slides>
  <Notes>49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57</vt:i4>
      </vt:variant>
    </vt:vector>
  </HeadingPairs>
  <TitlesOfParts>
    <vt:vector size="67" baseType="lpstr">
      <vt:lpstr>Arial</vt:lpstr>
      <vt:lpstr>Calibri</vt:lpstr>
      <vt:lpstr>Myriad Pro</vt:lpstr>
      <vt:lpstr>Noto Sans</vt:lpstr>
      <vt:lpstr>segoe_uiregular</vt:lpstr>
      <vt:lpstr>Symbol</vt:lpstr>
      <vt:lpstr>Times New Roman</vt:lpstr>
      <vt:lpstr>Verdana</vt:lpstr>
      <vt:lpstr>Wingdings</vt:lpstr>
      <vt:lpstr>20140311PresentationUWTSDTemplate</vt:lpstr>
      <vt:lpstr>  Project Management LCBB5005   WEEK 2 Making Business Case for a Project or Projects </vt:lpstr>
      <vt:lpstr>Learning Objectives</vt:lpstr>
      <vt:lpstr>Business Case</vt:lpstr>
      <vt:lpstr>Senior Management Support</vt:lpstr>
      <vt:lpstr>Senior Managers</vt:lpstr>
      <vt:lpstr> Lack of Senior Managers Support</vt:lpstr>
      <vt:lpstr>Getting Senior Management “buy-in”</vt:lpstr>
      <vt:lpstr>Vision and Mission </vt:lpstr>
      <vt:lpstr>Vision and Mission </vt:lpstr>
      <vt:lpstr>Company Vision/Mission</vt:lpstr>
      <vt:lpstr>Company Mission</vt:lpstr>
      <vt:lpstr>Olympic Mission</vt:lpstr>
      <vt:lpstr>Company Goals</vt:lpstr>
      <vt:lpstr>Company Mission =&gt; Project Mission</vt:lpstr>
      <vt:lpstr>Get it wrong and !!!</vt:lpstr>
      <vt:lpstr>Get it wrong and !!!</vt:lpstr>
      <vt:lpstr>Get it wrong and !!!</vt:lpstr>
      <vt:lpstr>Project Vision</vt:lpstr>
      <vt:lpstr>Project Vision</vt:lpstr>
      <vt:lpstr>Project Vision</vt:lpstr>
      <vt:lpstr>Benefits Management</vt:lpstr>
      <vt:lpstr>Benefits Management</vt:lpstr>
      <vt:lpstr>Benefits Management</vt:lpstr>
      <vt:lpstr>Project Objectives</vt:lpstr>
      <vt:lpstr>Project Objectives</vt:lpstr>
      <vt:lpstr>Project Parameters</vt:lpstr>
      <vt:lpstr>Project Objectives</vt:lpstr>
      <vt:lpstr>Project Objectives: Trapezium</vt:lpstr>
      <vt:lpstr>Project Objectives: Parallelogram</vt:lpstr>
      <vt:lpstr>Project Objectives</vt:lpstr>
      <vt:lpstr>SMART Objectives</vt:lpstr>
      <vt:lpstr>Example: Project Initiation</vt:lpstr>
      <vt:lpstr>Example: Project Objectives</vt:lpstr>
      <vt:lpstr>Example: Project Objectives</vt:lpstr>
      <vt:lpstr>Project Objectives Finished?</vt:lpstr>
      <vt:lpstr>Project Objectives Finished?</vt:lpstr>
      <vt:lpstr>Quality Management</vt:lpstr>
      <vt:lpstr>Quality Management</vt:lpstr>
      <vt:lpstr>Quality Management</vt:lpstr>
      <vt:lpstr>Clear Project Objectives</vt:lpstr>
      <vt:lpstr>Scope Management</vt:lpstr>
      <vt:lpstr>COMMUNICATION</vt:lpstr>
      <vt:lpstr>Project Documentation</vt:lpstr>
      <vt:lpstr>Project Specification</vt:lpstr>
      <vt:lpstr>Project Specification</vt:lpstr>
      <vt:lpstr>Definition of Specification</vt:lpstr>
      <vt:lpstr>Prince2 -The Project Initiation Document (PID)</vt:lpstr>
      <vt:lpstr>Project Charter</vt:lpstr>
      <vt:lpstr>Project Charter</vt:lpstr>
      <vt:lpstr>Project Charter</vt:lpstr>
      <vt:lpstr>Project Charter</vt:lpstr>
      <vt:lpstr>PMBOK – Project Charter</vt:lpstr>
      <vt:lpstr>Project Scope</vt:lpstr>
      <vt:lpstr>Project Documentation</vt:lpstr>
      <vt:lpstr>Configuration Management</vt:lpstr>
      <vt:lpstr>Project Documentation</vt:lpstr>
      <vt:lpstr>Project Documentation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LCBB5005   WEEK 2 Gathering Requirements and the Business Case</dc:title>
  <dc:creator>Tarila</dc:creator>
  <cp:lastModifiedBy>Essa Bah</cp:lastModifiedBy>
  <cp:revision>18</cp:revision>
  <dcterms:created xsi:type="dcterms:W3CDTF">2021-09-06T09:34:40Z</dcterms:created>
  <dcterms:modified xsi:type="dcterms:W3CDTF">2024-09-21T13:44:45Z</dcterms:modified>
</cp:coreProperties>
</file>