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  <p:sldMasterId id="2147483650" r:id="rId2"/>
    <p:sldMasterId id="2147483651" r:id="rId3"/>
  </p:sldMasterIdLst>
  <p:notesMasterIdLst>
    <p:notesMasterId r:id="rId25"/>
  </p:notesMasterIdLst>
  <p:sldIdLst>
    <p:sldId id="621" r:id="rId4"/>
    <p:sldId id="623" r:id="rId5"/>
    <p:sldId id="613" r:id="rId6"/>
    <p:sldId id="614" r:id="rId7"/>
    <p:sldId id="615" r:id="rId8"/>
    <p:sldId id="616" r:id="rId9"/>
    <p:sldId id="617" r:id="rId10"/>
    <p:sldId id="618" r:id="rId11"/>
    <p:sldId id="619" r:id="rId12"/>
    <p:sldId id="620" r:id="rId13"/>
    <p:sldId id="624" r:id="rId14"/>
    <p:sldId id="625" r:id="rId15"/>
    <p:sldId id="626" r:id="rId16"/>
    <p:sldId id="627" r:id="rId17"/>
    <p:sldId id="628" r:id="rId18"/>
    <p:sldId id="629" r:id="rId19"/>
    <p:sldId id="630" r:id="rId20"/>
    <p:sldId id="577" r:id="rId21"/>
    <p:sldId id="611" r:id="rId22"/>
    <p:sldId id="579" r:id="rId23"/>
    <p:sldId id="632" r:id="rId24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C26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92" autoAdjust="0"/>
    <p:restoredTop sz="51332" autoAdjust="0"/>
  </p:normalViewPr>
  <p:slideViewPr>
    <p:cSldViewPr>
      <p:cViewPr varScale="1">
        <p:scale>
          <a:sx n="115" d="100"/>
          <a:sy n="115" d="100"/>
        </p:scale>
        <p:origin x="1470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155779-4E7C-45D6-B8F6-33065BDAA632}" type="doc">
      <dgm:prSet loTypeId="urn:microsoft.com/office/officeart/2005/8/layout/pyramid1" loCatId="pyramid" qsTypeId="urn:microsoft.com/office/officeart/2005/8/quickstyle/simple1#1" qsCatId="simple" csTypeId="urn:microsoft.com/office/officeart/2005/8/colors/accent1_2#1" csCatId="accent1" phldr="1"/>
      <dgm:spPr/>
    </dgm:pt>
    <dgm:pt modelId="{B5AA93F3-EC53-4280-80C1-3AD22805EB58}">
      <dgm:prSet phldrT="[Text]"/>
      <dgm:spPr/>
      <dgm:t>
        <a:bodyPr/>
        <a:lstStyle/>
        <a:p>
          <a:r>
            <a:rPr lang="en-GB" b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Job</a:t>
          </a:r>
        </a:p>
      </dgm:t>
    </dgm:pt>
    <dgm:pt modelId="{D61D6F19-680D-4F6C-B3BF-A857C629FE83}" type="parTrans" cxnId="{14A37346-882A-46F3-86DE-1D2C13E89BA4}">
      <dgm:prSet/>
      <dgm:spPr/>
      <dgm:t>
        <a:bodyPr/>
        <a:lstStyle/>
        <a:p>
          <a:endParaRPr lang="en-GB"/>
        </a:p>
      </dgm:t>
    </dgm:pt>
    <dgm:pt modelId="{B28716C5-7D40-47B9-B416-183153247C6D}" type="sibTrans" cxnId="{14A37346-882A-46F3-86DE-1D2C13E89BA4}">
      <dgm:prSet/>
      <dgm:spPr/>
      <dgm:t>
        <a:bodyPr/>
        <a:lstStyle/>
        <a:p>
          <a:endParaRPr lang="en-GB"/>
        </a:p>
      </dgm:t>
    </dgm:pt>
    <dgm:pt modelId="{B8FEE1B1-31F0-47D4-BBF2-B1AF4626AE3E}">
      <dgm:prSet phldrT="[Text]"/>
      <dgm:spPr/>
      <dgm:t>
        <a:bodyPr/>
        <a:lstStyle/>
        <a:p>
          <a:r>
            <a: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Interview</a:t>
          </a:r>
        </a:p>
      </dgm:t>
    </dgm:pt>
    <dgm:pt modelId="{48466A30-BED9-49EA-A428-3564B24F45AB}" type="parTrans" cxnId="{7565465D-27C4-4475-A22C-EA2477DF0293}">
      <dgm:prSet/>
      <dgm:spPr/>
      <dgm:t>
        <a:bodyPr/>
        <a:lstStyle/>
        <a:p>
          <a:endParaRPr lang="en-GB"/>
        </a:p>
      </dgm:t>
    </dgm:pt>
    <dgm:pt modelId="{CB2E67DB-05E4-4883-9254-2504C2D24F2F}" type="sibTrans" cxnId="{7565465D-27C4-4475-A22C-EA2477DF0293}">
      <dgm:prSet/>
      <dgm:spPr/>
      <dgm:t>
        <a:bodyPr/>
        <a:lstStyle/>
        <a:p>
          <a:endParaRPr lang="en-GB"/>
        </a:p>
      </dgm:t>
    </dgm:pt>
    <dgm:pt modelId="{7C1C70DB-5194-4C61-9F07-E49F302FCA42}">
      <dgm:prSet phldrT="[Text]"/>
      <dgm:spPr/>
      <dgm:t>
        <a:bodyPr/>
        <a:lstStyle/>
        <a:p>
          <a:r>
            <a: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Application process</a:t>
          </a:r>
        </a:p>
      </dgm:t>
    </dgm:pt>
    <dgm:pt modelId="{E1DDCFC6-ED35-4728-8079-BB79F70CE31B}" type="parTrans" cxnId="{81CF86E6-0506-4016-A0C7-5E92A97A9C6C}">
      <dgm:prSet/>
      <dgm:spPr/>
      <dgm:t>
        <a:bodyPr/>
        <a:lstStyle/>
        <a:p>
          <a:endParaRPr lang="en-GB"/>
        </a:p>
      </dgm:t>
    </dgm:pt>
    <dgm:pt modelId="{6DF5D243-38F1-4F65-A6BF-B024000FA0C9}" type="sibTrans" cxnId="{81CF86E6-0506-4016-A0C7-5E92A97A9C6C}">
      <dgm:prSet/>
      <dgm:spPr/>
      <dgm:t>
        <a:bodyPr/>
        <a:lstStyle/>
        <a:p>
          <a:endParaRPr lang="en-GB"/>
        </a:p>
      </dgm:t>
    </dgm:pt>
    <dgm:pt modelId="{5C405F90-9047-4EC3-8BA0-79ED4EFF7027}">
      <dgm:prSet phldrT="[Text]"/>
      <dgm:spPr/>
      <dgm:t>
        <a:bodyPr/>
        <a:lstStyle/>
        <a:p>
          <a:r>
            <a: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Job description &amp; Person/job Specification</a:t>
          </a:r>
        </a:p>
      </dgm:t>
    </dgm:pt>
    <dgm:pt modelId="{4F718368-6721-46C4-A9F7-9BC7C4880452}" type="parTrans" cxnId="{9266D9F5-A64A-4BE6-B918-E9C35188DDD3}">
      <dgm:prSet/>
      <dgm:spPr/>
      <dgm:t>
        <a:bodyPr/>
        <a:lstStyle/>
        <a:p>
          <a:endParaRPr lang="en-GB"/>
        </a:p>
      </dgm:t>
    </dgm:pt>
    <dgm:pt modelId="{D4AFE249-C416-4EF8-A718-9D38D3B3E0F7}" type="sibTrans" cxnId="{9266D9F5-A64A-4BE6-B918-E9C35188DDD3}">
      <dgm:prSet/>
      <dgm:spPr/>
      <dgm:t>
        <a:bodyPr/>
        <a:lstStyle/>
        <a:p>
          <a:endParaRPr lang="en-GB"/>
        </a:p>
      </dgm:t>
    </dgm:pt>
    <dgm:pt modelId="{4E7A5EFA-5BC4-46CA-85C2-F8793FE403B7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Self readiness</a:t>
          </a:r>
        </a:p>
      </dgm:t>
    </dgm:pt>
    <dgm:pt modelId="{CBF1AFAE-4CC3-4B68-B6C1-45CFBA4FF04F}" type="parTrans" cxnId="{9070EEBF-0B19-4607-BEB2-888719021AB9}">
      <dgm:prSet/>
      <dgm:spPr/>
      <dgm:t>
        <a:bodyPr/>
        <a:lstStyle/>
        <a:p>
          <a:endParaRPr lang="en-GB"/>
        </a:p>
      </dgm:t>
    </dgm:pt>
    <dgm:pt modelId="{36566C4D-E449-478C-AF03-089E4D7EDCF2}" type="sibTrans" cxnId="{9070EEBF-0B19-4607-BEB2-888719021AB9}">
      <dgm:prSet/>
      <dgm:spPr/>
      <dgm:t>
        <a:bodyPr/>
        <a:lstStyle/>
        <a:p>
          <a:endParaRPr lang="en-GB"/>
        </a:p>
      </dgm:t>
    </dgm:pt>
    <dgm:pt modelId="{A14040F1-6CCB-4694-B65F-1046814C6F52}">
      <dgm:prSet custT="1"/>
      <dgm:spPr/>
      <dgm:t>
        <a:bodyPr/>
        <a:lstStyle/>
        <a:p>
          <a:endParaRPr lang="en-GB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443052-819A-475C-B2EE-2362730BDA91}" type="parTrans" cxnId="{766C6236-22CF-4CC1-9D3B-80C0EEA60EF3}">
      <dgm:prSet/>
      <dgm:spPr/>
      <dgm:t>
        <a:bodyPr/>
        <a:lstStyle/>
        <a:p>
          <a:endParaRPr lang="en-GB"/>
        </a:p>
      </dgm:t>
    </dgm:pt>
    <dgm:pt modelId="{4FC1299C-1BA3-449E-96BA-FB19685E3741}" type="sibTrans" cxnId="{766C6236-22CF-4CC1-9D3B-80C0EEA60EF3}">
      <dgm:prSet/>
      <dgm:spPr/>
      <dgm:t>
        <a:bodyPr/>
        <a:lstStyle/>
        <a:p>
          <a:endParaRPr lang="en-GB"/>
        </a:p>
      </dgm:t>
    </dgm:pt>
    <dgm:pt modelId="{CD36292E-ACA6-4F71-9F4B-DF590B045137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Research</a:t>
          </a:r>
        </a:p>
      </dgm:t>
    </dgm:pt>
    <dgm:pt modelId="{DB929875-0842-43E2-A9B8-351A90B33DAB}" type="parTrans" cxnId="{A3E4998E-4D94-4249-8544-791389DB9E7C}">
      <dgm:prSet/>
      <dgm:spPr/>
      <dgm:t>
        <a:bodyPr/>
        <a:lstStyle/>
        <a:p>
          <a:endParaRPr lang="en-GB"/>
        </a:p>
      </dgm:t>
    </dgm:pt>
    <dgm:pt modelId="{79E5267A-4505-4E34-B0A3-8A7CF4D5FA10}" type="sibTrans" cxnId="{A3E4998E-4D94-4249-8544-791389DB9E7C}">
      <dgm:prSet/>
      <dgm:spPr/>
      <dgm:t>
        <a:bodyPr/>
        <a:lstStyle/>
        <a:p>
          <a:endParaRPr lang="en-GB"/>
        </a:p>
      </dgm:t>
    </dgm:pt>
    <dgm:pt modelId="{A31287E8-959B-401E-92E4-50178ED1690D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impressions</a:t>
          </a:r>
        </a:p>
      </dgm:t>
    </dgm:pt>
    <dgm:pt modelId="{A5E9C5E3-3A66-4CD6-B509-4A30434B77D0}" type="parTrans" cxnId="{31716B71-9ECC-4DC1-AF49-1FD7BCE71858}">
      <dgm:prSet/>
      <dgm:spPr/>
      <dgm:t>
        <a:bodyPr/>
        <a:lstStyle/>
        <a:p>
          <a:endParaRPr lang="en-GB"/>
        </a:p>
      </dgm:t>
    </dgm:pt>
    <dgm:pt modelId="{409A50D0-7343-48D8-B5EC-3B206E6F66C6}" type="sibTrans" cxnId="{31716B71-9ECC-4DC1-AF49-1FD7BCE71858}">
      <dgm:prSet/>
      <dgm:spPr/>
      <dgm:t>
        <a:bodyPr/>
        <a:lstStyle/>
        <a:p>
          <a:endParaRPr lang="en-GB"/>
        </a:p>
      </dgm:t>
    </dgm:pt>
    <dgm:pt modelId="{BCDF0703-9744-41EF-8B36-51B9078F2198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Application form</a:t>
          </a:r>
        </a:p>
      </dgm:t>
    </dgm:pt>
    <dgm:pt modelId="{2871DC29-7830-4A9F-8443-0A371D779DD1}" type="parTrans" cxnId="{28D951D5-9BF8-4C82-B247-648811A9AAB6}">
      <dgm:prSet/>
      <dgm:spPr/>
      <dgm:t>
        <a:bodyPr/>
        <a:lstStyle/>
        <a:p>
          <a:endParaRPr lang="en-GB"/>
        </a:p>
      </dgm:t>
    </dgm:pt>
    <dgm:pt modelId="{D7DAF6C8-243B-490A-883D-57403FC2CD4F}" type="sibTrans" cxnId="{28D951D5-9BF8-4C82-B247-648811A9AAB6}">
      <dgm:prSet/>
      <dgm:spPr/>
      <dgm:t>
        <a:bodyPr/>
        <a:lstStyle/>
        <a:p>
          <a:endParaRPr lang="en-GB"/>
        </a:p>
      </dgm:t>
    </dgm:pt>
    <dgm:pt modelId="{D6AB9A9F-304D-47B1-8572-27A07049126F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CVs</a:t>
          </a:r>
        </a:p>
      </dgm:t>
    </dgm:pt>
    <dgm:pt modelId="{4933DE82-1B1B-47CD-9ADE-24A0D7E11295}" type="parTrans" cxnId="{BC7CF0E3-1E4C-407E-AC1B-6224CBA87E72}">
      <dgm:prSet/>
      <dgm:spPr/>
      <dgm:t>
        <a:bodyPr/>
        <a:lstStyle/>
        <a:p>
          <a:endParaRPr lang="en-GB"/>
        </a:p>
      </dgm:t>
    </dgm:pt>
    <dgm:pt modelId="{8750559C-AF59-4263-93FA-BF4ADC687688}" type="sibTrans" cxnId="{BC7CF0E3-1E4C-407E-AC1B-6224CBA87E72}">
      <dgm:prSet/>
      <dgm:spPr/>
      <dgm:t>
        <a:bodyPr/>
        <a:lstStyle/>
        <a:p>
          <a:endParaRPr lang="en-GB"/>
        </a:p>
      </dgm:t>
    </dgm:pt>
    <dgm:pt modelId="{541C29BA-A905-42DE-8383-1C7C2E05C71F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Who you know</a:t>
          </a:r>
        </a:p>
      </dgm:t>
    </dgm:pt>
    <dgm:pt modelId="{E7726A34-2185-4A95-944B-7D22D8D8D3CB}" type="parTrans" cxnId="{E21CFA3E-198E-440B-996E-4F3CA3F7AB3A}">
      <dgm:prSet/>
      <dgm:spPr/>
      <dgm:t>
        <a:bodyPr/>
        <a:lstStyle/>
        <a:p>
          <a:endParaRPr lang="en-GB"/>
        </a:p>
      </dgm:t>
    </dgm:pt>
    <dgm:pt modelId="{63754B93-5ECE-4D0B-8D1B-69478872FB16}" type="sibTrans" cxnId="{E21CFA3E-198E-440B-996E-4F3CA3F7AB3A}">
      <dgm:prSet/>
      <dgm:spPr/>
      <dgm:t>
        <a:bodyPr/>
        <a:lstStyle/>
        <a:p>
          <a:endParaRPr lang="en-GB"/>
        </a:p>
      </dgm:t>
    </dgm:pt>
    <dgm:pt modelId="{AB2E647C-5C8B-4785-ABDC-F84F0FDA990C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Job description-</a:t>
          </a:r>
        </a:p>
      </dgm:t>
    </dgm:pt>
    <dgm:pt modelId="{1B678857-7B74-4E07-B395-C81448255E4C}" type="parTrans" cxnId="{782E3B5B-D5AC-4DA7-B063-1E67EB69680E}">
      <dgm:prSet/>
      <dgm:spPr/>
      <dgm:t>
        <a:bodyPr/>
        <a:lstStyle/>
        <a:p>
          <a:endParaRPr lang="en-GB"/>
        </a:p>
      </dgm:t>
    </dgm:pt>
    <dgm:pt modelId="{EEF655A1-1A2D-4621-9D53-72DFDD16860E}" type="sibTrans" cxnId="{782E3B5B-D5AC-4DA7-B063-1E67EB69680E}">
      <dgm:prSet/>
      <dgm:spPr/>
      <dgm:t>
        <a:bodyPr/>
        <a:lstStyle/>
        <a:p>
          <a:endParaRPr lang="en-GB"/>
        </a:p>
      </dgm:t>
    </dgm:pt>
    <dgm:pt modelId="{697C1835-F5FF-4159-9B03-90A00E705729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Person/job specification  </a:t>
          </a:r>
        </a:p>
      </dgm:t>
    </dgm:pt>
    <dgm:pt modelId="{83299755-0EB8-4718-8DEB-CFFF442C49E0}" type="parTrans" cxnId="{4B1B7137-02F6-4F38-86EB-F3D83C271BB2}">
      <dgm:prSet/>
      <dgm:spPr/>
      <dgm:t>
        <a:bodyPr/>
        <a:lstStyle/>
        <a:p>
          <a:endParaRPr lang="en-GB"/>
        </a:p>
      </dgm:t>
    </dgm:pt>
    <dgm:pt modelId="{4B80DC98-6EA8-47B7-948D-8C2F8DE3CC3A}" type="sibTrans" cxnId="{4B1B7137-02F6-4F38-86EB-F3D83C271BB2}">
      <dgm:prSet/>
      <dgm:spPr/>
      <dgm:t>
        <a:bodyPr/>
        <a:lstStyle/>
        <a:p>
          <a:endParaRPr lang="en-GB"/>
        </a:p>
      </dgm:t>
    </dgm:pt>
    <dgm:pt modelId="{7157572A-9894-4BD4-A678-3DF313BDD1D6}">
      <dgm:prSet custT="1"/>
      <dgm:spPr/>
      <dgm:t>
        <a:bodyPr/>
        <a:lstStyle/>
        <a:p>
          <a:endParaRPr lang="en-GB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D28E484-46DB-495D-A966-5F03F13935AD}" type="parTrans" cxnId="{2911536A-12B0-4545-B379-D04D953EBAC2}">
      <dgm:prSet/>
      <dgm:spPr/>
      <dgm:t>
        <a:bodyPr/>
        <a:lstStyle/>
        <a:p>
          <a:endParaRPr lang="en-GB"/>
        </a:p>
      </dgm:t>
    </dgm:pt>
    <dgm:pt modelId="{A940DE28-8DC5-406D-89F4-CD405E9EBC15}" type="sibTrans" cxnId="{2911536A-12B0-4545-B379-D04D953EBAC2}">
      <dgm:prSet/>
      <dgm:spPr/>
      <dgm:t>
        <a:bodyPr/>
        <a:lstStyle/>
        <a:p>
          <a:endParaRPr lang="en-GB"/>
        </a:p>
      </dgm:t>
    </dgm:pt>
    <dgm:pt modelId="{802C0AAB-DA13-4A61-8AA5-48EAA0286FD1}" type="pres">
      <dgm:prSet presAssocID="{94155779-4E7C-45D6-B8F6-33065BDAA632}" presName="Name0" presStyleCnt="0">
        <dgm:presLayoutVars>
          <dgm:dir/>
          <dgm:animLvl val="lvl"/>
          <dgm:resizeHandles val="exact"/>
        </dgm:presLayoutVars>
      </dgm:prSet>
      <dgm:spPr/>
    </dgm:pt>
    <dgm:pt modelId="{0932CB5D-566F-494E-9C25-7BA164704A91}" type="pres">
      <dgm:prSet presAssocID="{B5AA93F3-EC53-4280-80C1-3AD22805EB58}" presName="Name8" presStyleCnt="0"/>
      <dgm:spPr/>
    </dgm:pt>
    <dgm:pt modelId="{6082663E-58B0-4521-A208-86CE44BD0C96}" type="pres">
      <dgm:prSet presAssocID="{B5AA93F3-EC53-4280-80C1-3AD22805EB58}" presName="level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F15BE7E-E1C1-4C13-8A59-493269243B90}" type="pres">
      <dgm:prSet presAssocID="{B5AA93F3-EC53-4280-80C1-3AD22805EB58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5D16CA7-27FF-4769-9E91-977064F050E9}" type="pres">
      <dgm:prSet presAssocID="{B8FEE1B1-31F0-47D4-BBF2-B1AF4626AE3E}" presName="Name8" presStyleCnt="0"/>
      <dgm:spPr/>
    </dgm:pt>
    <dgm:pt modelId="{C0EA27F1-A008-4D67-B7E5-F9879415A123}" type="pres">
      <dgm:prSet presAssocID="{B8FEE1B1-31F0-47D4-BBF2-B1AF4626AE3E}" presName="acctBkgd" presStyleLbl="alignAcc1" presStyleIdx="0" presStyleCnt="3" custScaleX="108346" custLinFactNeighborX="-652" custLinFactNeighborY="-2012"/>
      <dgm:spPr/>
      <dgm:t>
        <a:bodyPr/>
        <a:lstStyle/>
        <a:p>
          <a:endParaRPr lang="en-GB"/>
        </a:p>
      </dgm:t>
    </dgm:pt>
    <dgm:pt modelId="{59B982CF-8E10-4A3F-B76F-430A9A6ABE39}" type="pres">
      <dgm:prSet presAssocID="{B8FEE1B1-31F0-47D4-BBF2-B1AF4626AE3E}" presName="acctTx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BDC4920-D3A7-4470-8DE4-145F0895B2BA}" type="pres">
      <dgm:prSet presAssocID="{B8FEE1B1-31F0-47D4-BBF2-B1AF4626AE3E}" presName="level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3ACEB3C-7FD2-49FA-9FEC-1472B72588EB}" type="pres">
      <dgm:prSet presAssocID="{B8FEE1B1-31F0-47D4-BBF2-B1AF4626AE3E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C1C7C7B-5257-4149-BDA0-F0CE60D28933}" type="pres">
      <dgm:prSet presAssocID="{7C1C70DB-5194-4C61-9F07-E49F302FCA42}" presName="Name8" presStyleCnt="0"/>
      <dgm:spPr/>
    </dgm:pt>
    <dgm:pt modelId="{F384CBB0-B58D-4440-A673-285CD9675584}" type="pres">
      <dgm:prSet presAssocID="{7C1C70DB-5194-4C61-9F07-E49F302FCA42}" presName="acctBkgd" presStyleLbl="alignAcc1" presStyleIdx="1" presStyleCnt="3" custScaleX="108264" custLinFactNeighborX="3146" custLinFactNeighborY="-189"/>
      <dgm:spPr/>
      <dgm:t>
        <a:bodyPr/>
        <a:lstStyle/>
        <a:p>
          <a:endParaRPr lang="en-GB"/>
        </a:p>
      </dgm:t>
    </dgm:pt>
    <dgm:pt modelId="{BEE57D09-2CC4-47D9-B495-D19AF09ED358}" type="pres">
      <dgm:prSet presAssocID="{7C1C70DB-5194-4C61-9F07-E49F302FCA42}" presName="acctTx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4192366-358B-4AD4-A135-793386780E5D}" type="pres">
      <dgm:prSet presAssocID="{7C1C70DB-5194-4C61-9F07-E49F302FCA42}" presName="level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774F093-8003-4033-BBE0-B5434D9919D4}" type="pres">
      <dgm:prSet presAssocID="{7C1C70DB-5194-4C61-9F07-E49F302FCA42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2F66AF7-AF21-4481-881B-CCA703D4F49E}" type="pres">
      <dgm:prSet presAssocID="{5C405F90-9047-4EC3-8BA0-79ED4EFF7027}" presName="Name8" presStyleCnt="0"/>
      <dgm:spPr/>
    </dgm:pt>
    <dgm:pt modelId="{C9616E14-2FAB-442D-8D88-E0EF16C81BE8}" type="pres">
      <dgm:prSet presAssocID="{5C405F90-9047-4EC3-8BA0-79ED4EFF7027}" presName="acctBkgd" presStyleLbl="alignAcc1" presStyleIdx="2" presStyleCnt="3" custScaleX="112342"/>
      <dgm:spPr/>
      <dgm:t>
        <a:bodyPr/>
        <a:lstStyle/>
        <a:p>
          <a:endParaRPr lang="en-GB"/>
        </a:p>
      </dgm:t>
    </dgm:pt>
    <dgm:pt modelId="{0C9DFD1B-7AC7-47C6-BAE5-DB1524F08098}" type="pres">
      <dgm:prSet presAssocID="{5C405F90-9047-4EC3-8BA0-79ED4EFF7027}" presName="acct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E6D4C57-1988-4D97-AA4A-FC6652A120C3}" type="pres">
      <dgm:prSet presAssocID="{5C405F90-9047-4EC3-8BA0-79ED4EFF7027}" presName="level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29C0F3E-264F-4845-BFFE-BEE49E8C5FBD}" type="pres">
      <dgm:prSet presAssocID="{5C405F90-9047-4EC3-8BA0-79ED4EFF7027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135F0A1F-6C73-4766-BDE5-03E64587C818}" type="presOf" srcId="{AB2E647C-5C8B-4785-ABDC-F84F0FDA990C}" destId="{0C9DFD1B-7AC7-47C6-BAE5-DB1524F08098}" srcOrd="1" destOrd="0" presId="urn:microsoft.com/office/officeart/2005/8/layout/pyramid1"/>
    <dgm:cxn modelId="{EFEFDC67-0F0F-49A6-9897-2B6B66079EA8}" type="presOf" srcId="{4E7A5EFA-5BC4-46CA-85C2-F8793FE403B7}" destId="{59B982CF-8E10-4A3F-B76F-430A9A6ABE39}" srcOrd="1" destOrd="1" presId="urn:microsoft.com/office/officeart/2005/8/layout/pyramid1"/>
    <dgm:cxn modelId="{D0E0CE41-97F9-4C62-9890-8221DABF71AE}" type="presOf" srcId="{AB2E647C-5C8B-4785-ABDC-F84F0FDA990C}" destId="{C9616E14-2FAB-442D-8D88-E0EF16C81BE8}" srcOrd="0" destOrd="0" presId="urn:microsoft.com/office/officeart/2005/8/layout/pyramid1"/>
    <dgm:cxn modelId="{766C6236-22CF-4CC1-9D3B-80C0EEA60EF3}" srcId="{B8FEE1B1-31F0-47D4-BBF2-B1AF4626AE3E}" destId="{A14040F1-6CCB-4694-B65F-1046814C6F52}" srcOrd="4" destOrd="0" parTransId="{E8443052-819A-475C-B2EE-2362730BDA91}" sibTransId="{4FC1299C-1BA3-449E-96BA-FB19685E3741}"/>
    <dgm:cxn modelId="{E21CFA3E-198E-440B-996E-4F3CA3F7AB3A}" srcId="{7C1C70DB-5194-4C61-9F07-E49F302FCA42}" destId="{541C29BA-A905-42DE-8383-1C7C2E05C71F}" srcOrd="2" destOrd="0" parTransId="{E7726A34-2185-4A95-944B-7D22D8D8D3CB}" sibTransId="{63754B93-5ECE-4D0B-8D1B-69478872FB16}"/>
    <dgm:cxn modelId="{9767721A-C495-4DB5-8DAB-8E240189FAC2}" type="presOf" srcId="{5C405F90-9047-4EC3-8BA0-79ED4EFF7027}" destId="{1E6D4C57-1988-4D97-AA4A-FC6652A120C3}" srcOrd="0" destOrd="0" presId="urn:microsoft.com/office/officeart/2005/8/layout/pyramid1"/>
    <dgm:cxn modelId="{9070EEBF-0B19-4607-BEB2-888719021AB9}" srcId="{B8FEE1B1-31F0-47D4-BBF2-B1AF4626AE3E}" destId="{4E7A5EFA-5BC4-46CA-85C2-F8793FE403B7}" srcOrd="1" destOrd="0" parTransId="{CBF1AFAE-4CC3-4B68-B6C1-45CFBA4FF04F}" sibTransId="{36566C4D-E449-478C-AF03-089E4D7EDCF2}"/>
    <dgm:cxn modelId="{76C69DEE-1CBA-4EFD-881B-92945BF6AF77}" type="presOf" srcId="{541C29BA-A905-42DE-8383-1C7C2E05C71F}" destId="{BEE57D09-2CC4-47D9-B495-D19AF09ED358}" srcOrd="1" destOrd="2" presId="urn:microsoft.com/office/officeart/2005/8/layout/pyramid1"/>
    <dgm:cxn modelId="{31716B71-9ECC-4DC1-AF49-1FD7BCE71858}" srcId="{B8FEE1B1-31F0-47D4-BBF2-B1AF4626AE3E}" destId="{A31287E8-959B-401E-92E4-50178ED1690D}" srcOrd="3" destOrd="0" parTransId="{A5E9C5E3-3A66-4CD6-B509-4A30434B77D0}" sibTransId="{409A50D0-7343-48D8-B5EC-3B206E6F66C6}"/>
    <dgm:cxn modelId="{DE0D3C45-83DE-4887-888C-7619B6624929}" type="presOf" srcId="{A14040F1-6CCB-4694-B65F-1046814C6F52}" destId="{C0EA27F1-A008-4D67-B7E5-F9879415A123}" srcOrd="0" destOrd="4" presId="urn:microsoft.com/office/officeart/2005/8/layout/pyramid1"/>
    <dgm:cxn modelId="{9D73DB69-EEF9-4E83-9F2C-191896950E92}" type="presOf" srcId="{B8FEE1B1-31F0-47D4-BBF2-B1AF4626AE3E}" destId="{FBDC4920-D3A7-4470-8DE4-145F0895B2BA}" srcOrd="0" destOrd="0" presId="urn:microsoft.com/office/officeart/2005/8/layout/pyramid1"/>
    <dgm:cxn modelId="{7BB627AE-3344-4C23-BDDA-29A70DCCCC33}" type="presOf" srcId="{7157572A-9894-4BD4-A678-3DF313BDD1D6}" destId="{59B982CF-8E10-4A3F-B76F-430A9A6ABE39}" srcOrd="1" destOrd="0" presId="urn:microsoft.com/office/officeart/2005/8/layout/pyramid1"/>
    <dgm:cxn modelId="{5C00C60C-1A9D-40FC-A36A-68BD17275E33}" type="presOf" srcId="{7C1C70DB-5194-4C61-9F07-E49F302FCA42}" destId="{0774F093-8003-4033-BBE0-B5434D9919D4}" srcOrd="1" destOrd="0" presId="urn:microsoft.com/office/officeart/2005/8/layout/pyramid1"/>
    <dgm:cxn modelId="{33D850D6-2FE5-4572-8574-3B73955BB4DB}" type="presOf" srcId="{697C1835-F5FF-4159-9B03-90A00E705729}" destId="{0C9DFD1B-7AC7-47C6-BAE5-DB1524F08098}" srcOrd="1" destOrd="1" presId="urn:microsoft.com/office/officeart/2005/8/layout/pyramid1"/>
    <dgm:cxn modelId="{14B470B1-A626-4D5E-9E4D-278C42F46236}" type="presOf" srcId="{B5AA93F3-EC53-4280-80C1-3AD22805EB58}" destId="{6082663E-58B0-4521-A208-86CE44BD0C96}" srcOrd="0" destOrd="0" presId="urn:microsoft.com/office/officeart/2005/8/layout/pyramid1"/>
    <dgm:cxn modelId="{E10D4A96-FACD-4D1E-AB6C-A3B8C19F98FA}" type="presOf" srcId="{CD36292E-ACA6-4F71-9F4B-DF590B045137}" destId="{59B982CF-8E10-4A3F-B76F-430A9A6ABE39}" srcOrd="1" destOrd="2" presId="urn:microsoft.com/office/officeart/2005/8/layout/pyramid1"/>
    <dgm:cxn modelId="{508511D7-C105-4FEA-B6DF-0BA94C43DD9F}" type="presOf" srcId="{4E7A5EFA-5BC4-46CA-85C2-F8793FE403B7}" destId="{C0EA27F1-A008-4D67-B7E5-F9879415A123}" srcOrd="0" destOrd="1" presId="urn:microsoft.com/office/officeart/2005/8/layout/pyramid1"/>
    <dgm:cxn modelId="{BC7CF0E3-1E4C-407E-AC1B-6224CBA87E72}" srcId="{7C1C70DB-5194-4C61-9F07-E49F302FCA42}" destId="{D6AB9A9F-304D-47B1-8572-27A07049126F}" srcOrd="1" destOrd="0" parTransId="{4933DE82-1B1B-47CD-9ADE-24A0D7E11295}" sibTransId="{8750559C-AF59-4263-93FA-BF4ADC687688}"/>
    <dgm:cxn modelId="{A3E4998E-4D94-4249-8544-791389DB9E7C}" srcId="{B8FEE1B1-31F0-47D4-BBF2-B1AF4626AE3E}" destId="{CD36292E-ACA6-4F71-9F4B-DF590B045137}" srcOrd="2" destOrd="0" parTransId="{DB929875-0842-43E2-A9B8-351A90B33DAB}" sibTransId="{79E5267A-4505-4E34-B0A3-8A7CF4D5FA10}"/>
    <dgm:cxn modelId="{9266D9F5-A64A-4BE6-B918-E9C35188DDD3}" srcId="{94155779-4E7C-45D6-B8F6-33065BDAA632}" destId="{5C405F90-9047-4EC3-8BA0-79ED4EFF7027}" srcOrd="3" destOrd="0" parTransId="{4F718368-6721-46C4-A9F7-9BC7C4880452}" sibTransId="{D4AFE249-C416-4EF8-A718-9D38D3B3E0F7}"/>
    <dgm:cxn modelId="{52141D94-A936-44C0-809A-6EF41ADBA68A}" type="presOf" srcId="{B5AA93F3-EC53-4280-80C1-3AD22805EB58}" destId="{CF15BE7E-E1C1-4C13-8A59-493269243B90}" srcOrd="1" destOrd="0" presId="urn:microsoft.com/office/officeart/2005/8/layout/pyramid1"/>
    <dgm:cxn modelId="{81CF86E6-0506-4016-A0C7-5E92A97A9C6C}" srcId="{94155779-4E7C-45D6-B8F6-33065BDAA632}" destId="{7C1C70DB-5194-4C61-9F07-E49F302FCA42}" srcOrd="2" destOrd="0" parTransId="{E1DDCFC6-ED35-4728-8079-BB79F70CE31B}" sibTransId="{6DF5D243-38F1-4F65-A6BF-B024000FA0C9}"/>
    <dgm:cxn modelId="{E8CE1529-CBE8-480E-A864-C4226486EE48}" type="presOf" srcId="{94155779-4E7C-45D6-B8F6-33065BDAA632}" destId="{802C0AAB-DA13-4A61-8AA5-48EAA0286FD1}" srcOrd="0" destOrd="0" presId="urn:microsoft.com/office/officeart/2005/8/layout/pyramid1"/>
    <dgm:cxn modelId="{7565465D-27C4-4475-A22C-EA2477DF0293}" srcId="{94155779-4E7C-45D6-B8F6-33065BDAA632}" destId="{B8FEE1B1-31F0-47D4-BBF2-B1AF4626AE3E}" srcOrd="1" destOrd="0" parTransId="{48466A30-BED9-49EA-A428-3564B24F45AB}" sibTransId="{CB2E67DB-05E4-4883-9254-2504C2D24F2F}"/>
    <dgm:cxn modelId="{7CFA878C-F445-43F6-9992-AFD4EB919F32}" type="presOf" srcId="{A31287E8-959B-401E-92E4-50178ED1690D}" destId="{59B982CF-8E10-4A3F-B76F-430A9A6ABE39}" srcOrd="1" destOrd="3" presId="urn:microsoft.com/office/officeart/2005/8/layout/pyramid1"/>
    <dgm:cxn modelId="{4B1B7137-02F6-4F38-86EB-F3D83C271BB2}" srcId="{5C405F90-9047-4EC3-8BA0-79ED4EFF7027}" destId="{697C1835-F5FF-4159-9B03-90A00E705729}" srcOrd="1" destOrd="0" parTransId="{83299755-0EB8-4718-8DEB-CFFF442C49E0}" sibTransId="{4B80DC98-6EA8-47B7-948D-8C2F8DE3CC3A}"/>
    <dgm:cxn modelId="{4676FFD7-E877-482A-B7EF-FA755005E443}" type="presOf" srcId="{7C1C70DB-5194-4C61-9F07-E49F302FCA42}" destId="{94192366-358B-4AD4-A135-793386780E5D}" srcOrd="0" destOrd="0" presId="urn:microsoft.com/office/officeart/2005/8/layout/pyramid1"/>
    <dgm:cxn modelId="{812D1DC9-3FC7-4BE3-808F-745E0F0D4B4C}" type="presOf" srcId="{541C29BA-A905-42DE-8383-1C7C2E05C71F}" destId="{F384CBB0-B58D-4440-A673-285CD9675584}" srcOrd="0" destOrd="2" presId="urn:microsoft.com/office/officeart/2005/8/layout/pyramid1"/>
    <dgm:cxn modelId="{B57E4CB0-00E2-435D-B1DC-E91A9704EF46}" type="presOf" srcId="{D6AB9A9F-304D-47B1-8572-27A07049126F}" destId="{F384CBB0-B58D-4440-A673-285CD9675584}" srcOrd="0" destOrd="1" presId="urn:microsoft.com/office/officeart/2005/8/layout/pyramid1"/>
    <dgm:cxn modelId="{53E0F286-79E8-4516-B5BD-79CD35DAAD35}" type="presOf" srcId="{D6AB9A9F-304D-47B1-8572-27A07049126F}" destId="{BEE57D09-2CC4-47D9-B495-D19AF09ED358}" srcOrd="1" destOrd="1" presId="urn:microsoft.com/office/officeart/2005/8/layout/pyramid1"/>
    <dgm:cxn modelId="{453C6693-E317-4AA0-85A4-A6B58C08BCD6}" type="presOf" srcId="{697C1835-F5FF-4159-9B03-90A00E705729}" destId="{C9616E14-2FAB-442D-8D88-E0EF16C81BE8}" srcOrd="0" destOrd="1" presId="urn:microsoft.com/office/officeart/2005/8/layout/pyramid1"/>
    <dgm:cxn modelId="{DAA8D953-573A-4E08-B6FB-AEA05325D9FB}" type="presOf" srcId="{5C405F90-9047-4EC3-8BA0-79ED4EFF7027}" destId="{F29C0F3E-264F-4845-BFFE-BEE49E8C5FBD}" srcOrd="1" destOrd="0" presId="urn:microsoft.com/office/officeart/2005/8/layout/pyramid1"/>
    <dgm:cxn modelId="{360F797E-C16D-4870-8A25-92B6EB825A39}" type="presOf" srcId="{CD36292E-ACA6-4F71-9F4B-DF590B045137}" destId="{C0EA27F1-A008-4D67-B7E5-F9879415A123}" srcOrd="0" destOrd="2" presId="urn:microsoft.com/office/officeart/2005/8/layout/pyramid1"/>
    <dgm:cxn modelId="{A3E1C53B-04C5-4203-9E56-E98595245444}" type="presOf" srcId="{A14040F1-6CCB-4694-B65F-1046814C6F52}" destId="{59B982CF-8E10-4A3F-B76F-430A9A6ABE39}" srcOrd="1" destOrd="4" presId="urn:microsoft.com/office/officeart/2005/8/layout/pyramid1"/>
    <dgm:cxn modelId="{14A37346-882A-46F3-86DE-1D2C13E89BA4}" srcId="{94155779-4E7C-45D6-B8F6-33065BDAA632}" destId="{B5AA93F3-EC53-4280-80C1-3AD22805EB58}" srcOrd="0" destOrd="0" parTransId="{D61D6F19-680D-4F6C-B3BF-A857C629FE83}" sibTransId="{B28716C5-7D40-47B9-B416-183153247C6D}"/>
    <dgm:cxn modelId="{28D951D5-9BF8-4C82-B247-648811A9AAB6}" srcId="{7C1C70DB-5194-4C61-9F07-E49F302FCA42}" destId="{BCDF0703-9744-41EF-8B36-51B9078F2198}" srcOrd="0" destOrd="0" parTransId="{2871DC29-7830-4A9F-8443-0A371D779DD1}" sibTransId="{D7DAF6C8-243B-490A-883D-57403FC2CD4F}"/>
    <dgm:cxn modelId="{194EC34E-6EDC-46F4-8031-E31D13D0DE19}" type="presOf" srcId="{BCDF0703-9744-41EF-8B36-51B9078F2198}" destId="{F384CBB0-B58D-4440-A673-285CD9675584}" srcOrd="0" destOrd="0" presId="urn:microsoft.com/office/officeart/2005/8/layout/pyramid1"/>
    <dgm:cxn modelId="{2AE82564-10FD-4D79-AF64-C46BFCC4A667}" type="presOf" srcId="{B8FEE1B1-31F0-47D4-BBF2-B1AF4626AE3E}" destId="{A3ACEB3C-7FD2-49FA-9FEC-1472B72588EB}" srcOrd="1" destOrd="0" presId="urn:microsoft.com/office/officeart/2005/8/layout/pyramid1"/>
    <dgm:cxn modelId="{3461E604-4F9B-473C-8816-9084517F5520}" type="presOf" srcId="{7157572A-9894-4BD4-A678-3DF313BDD1D6}" destId="{C0EA27F1-A008-4D67-B7E5-F9879415A123}" srcOrd="0" destOrd="0" presId="urn:microsoft.com/office/officeart/2005/8/layout/pyramid1"/>
    <dgm:cxn modelId="{2911536A-12B0-4545-B379-D04D953EBAC2}" srcId="{B8FEE1B1-31F0-47D4-BBF2-B1AF4626AE3E}" destId="{7157572A-9894-4BD4-A678-3DF313BDD1D6}" srcOrd="0" destOrd="0" parTransId="{3D28E484-46DB-495D-A966-5F03F13935AD}" sibTransId="{A940DE28-8DC5-406D-89F4-CD405E9EBC15}"/>
    <dgm:cxn modelId="{11542E30-817C-4D6B-93B3-7C5538BABA61}" type="presOf" srcId="{A31287E8-959B-401E-92E4-50178ED1690D}" destId="{C0EA27F1-A008-4D67-B7E5-F9879415A123}" srcOrd="0" destOrd="3" presId="urn:microsoft.com/office/officeart/2005/8/layout/pyramid1"/>
    <dgm:cxn modelId="{BAF1F6CC-1589-488E-B7AE-22FD9DBF73EC}" type="presOf" srcId="{BCDF0703-9744-41EF-8B36-51B9078F2198}" destId="{BEE57D09-2CC4-47D9-B495-D19AF09ED358}" srcOrd="1" destOrd="0" presId="urn:microsoft.com/office/officeart/2005/8/layout/pyramid1"/>
    <dgm:cxn modelId="{782E3B5B-D5AC-4DA7-B063-1E67EB69680E}" srcId="{5C405F90-9047-4EC3-8BA0-79ED4EFF7027}" destId="{AB2E647C-5C8B-4785-ABDC-F84F0FDA990C}" srcOrd="0" destOrd="0" parTransId="{1B678857-7B74-4E07-B395-C81448255E4C}" sibTransId="{EEF655A1-1A2D-4621-9D53-72DFDD16860E}"/>
    <dgm:cxn modelId="{91322832-B6DF-41C4-934D-1070C957AF01}" type="presParOf" srcId="{802C0AAB-DA13-4A61-8AA5-48EAA0286FD1}" destId="{0932CB5D-566F-494E-9C25-7BA164704A91}" srcOrd="0" destOrd="0" presId="urn:microsoft.com/office/officeart/2005/8/layout/pyramid1"/>
    <dgm:cxn modelId="{67E2EE61-F3A9-496A-A0B4-C87D157753DC}" type="presParOf" srcId="{0932CB5D-566F-494E-9C25-7BA164704A91}" destId="{6082663E-58B0-4521-A208-86CE44BD0C96}" srcOrd="0" destOrd="0" presId="urn:microsoft.com/office/officeart/2005/8/layout/pyramid1"/>
    <dgm:cxn modelId="{8C962A2E-E957-4F27-B265-9F367DC37092}" type="presParOf" srcId="{0932CB5D-566F-494E-9C25-7BA164704A91}" destId="{CF15BE7E-E1C1-4C13-8A59-493269243B90}" srcOrd="1" destOrd="0" presId="urn:microsoft.com/office/officeart/2005/8/layout/pyramid1"/>
    <dgm:cxn modelId="{9ABD73AE-1117-4B4A-9CA0-DD4C6A59B93C}" type="presParOf" srcId="{802C0AAB-DA13-4A61-8AA5-48EAA0286FD1}" destId="{15D16CA7-27FF-4769-9E91-977064F050E9}" srcOrd="1" destOrd="0" presId="urn:microsoft.com/office/officeart/2005/8/layout/pyramid1"/>
    <dgm:cxn modelId="{6766C5DB-B189-44BD-AC9F-488DFF51DD44}" type="presParOf" srcId="{15D16CA7-27FF-4769-9E91-977064F050E9}" destId="{C0EA27F1-A008-4D67-B7E5-F9879415A123}" srcOrd="0" destOrd="0" presId="urn:microsoft.com/office/officeart/2005/8/layout/pyramid1"/>
    <dgm:cxn modelId="{57E538A4-2461-40C3-9547-442A75DA7DE2}" type="presParOf" srcId="{15D16CA7-27FF-4769-9E91-977064F050E9}" destId="{59B982CF-8E10-4A3F-B76F-430A9A6ABE39}" srcOrd="1" destOrd="0" presId="urn:microsoft.com/office/officeart/2005/8/layout/pyramid1"/>
    <dgm:cxn modelId="{9F3F8F50-0C98-4B61-B3E8-0BA8B179AD65}" type="presParOf" srcId="{15D16CA7-27FF-4769-9E91-977064F050E9}" destId="{FBDC4920-D3A7-4470-8DE4-145F0895B2BA}" srcOrd="2" destOrd="0" presId="urn:microsoft.com/office/officeart/2005/8/layout/pyramid1"/>
    <dgm:cxn modelId="{0385C2FD-1583-45D3-A192-78ADC545F61B}" type="presParOf" srcId="{15D16CA7-27FF-4769-9E91-977064F050E9}" destId="{A3ACEB3C-7FD2-49FA-9FEC-1472B72588EB}" srcOrd="3" destOrd="0" presId="urn:microsoft.com/office/officeart/2005/8/layout/pyramid1"/>
    <dgm:cxn modelId="{09272F55-6C5B-497D-9745-A66285E0DFBE}" type="presParOf" srcId="{802C0AAB-DA13-4A61-8AA5-48EAA0286FD1}" destId="{3C1C7C7B-5257-4149-BDA0-F0CE60D28933}" srcOrd="2" destOrd="0" presId="urn:microsoft.com/office/officeart/2005/8/layout/pyramid1"/>
    <dgm:cxn modelId="{848EDED5-40A9-4A94-A93F-4CE048D76095}" type="presParOf" srcId="{3C1C7C7B-5257-4149-BDA0-F0CE60D28933}" destId="{F384CBB0-B58D-4440-A673-285CD9675584}" srcOrd="0" destOrd="0" presId="urn:microsoft.com/office/officeart/2005/8/layout/pyramid1"/>
    <dgm:cxn modelId="{C7F339F1-60F1-4225-88E2-3008C8FF105B}" type="presParOf" srcId="{3C1C7C7B-5257-4149-BDA0-F0CE60D28933}" destId="{BEE57D09-2CC4-47D9-B495-D19AF09ED358}" srcOrd="1" destOrd="0" presId="urn:microsoft.com/office/officeart/2005/8/layout/pyramid1"/>
    <dgm:cxn modelId="{CC7C24EF-9B3D-4294-9FC0-AFAC9C45EE7A}" type="presParOf" srcId="{3C1C7C7B-5257-4149-BDA0-F0CE60D28933}" destId="{94192366-358B-4AD4-A135-793386780E5D}" srcOrd="2" destOrd="0" presId="urn:microsoft.com/office/officeart/2005/8/layout/pyramid1"/>
    <dgm:cxn modelId="{9B6F4563-1A8F-4EFE-BE49-FE88227EE6E5}" type="presParOf" srcId="{3C1C7C7B-5257-4149-BDA0-F0CE60D28933}" destId="{0774F093-8003-4033-BBE0-B5434D9919D4}" srcOrd="3" destOrd="0" presId="urn:microsoft.com/office/officeart/2005/8/layout/pyramid1"/>
    <dgm:cxn modelId="{D2A350A3-C48C-4E2B-A182-62659F8C88FB}" type="presParOf" srcId="{802C0AAB-DA13-4A61-8AA5-48EAA0286FD1}" destId="{42F66AF7-AF21-4481-881B-CCA703D4F49E}" srcOrd="3" destOrd="0" presId="urn:microsoft.com/office/officeart/2005/8/layout/pyramid1"/>
    <dgm:cxn modelId="{7570248D-88D7-45DF-8A58-305026F4FB7E}" type="presParOf" srcId="{42F66AF7-AF21-4481-881B-CCA703D4F49E}" destId="{C9616E14-2FAB-442D-8D88-E0EF16C81BE8}" srcOrd="0" destOrd="0" presId="urn:microsoft.com/office/officeart/2005/8/layout/pyramid1"/>
    <dgm:cxn modelId="{862225D8-5509-48A6-910F-84000E3914F6}" type="presParOf" srcId="{42F66AF7-AF21-4481-881B-CCA703D4F49E}" destId="{0C9DFD1B-7AC7-47C6-BAE5-DB1524F08098}" srcOrd="1" destOrd="0" presId="urn:microsoft.com/office/officeart/2005/8/layout/pyramid1"/>
    <dgm:cxn modelId="{229E1A8A-2362-4B4E-BCD1-7935FBB5EB58}" type="presParOf" srcId="{42F66AF7-AF21-4481-881B-CCA703D4F49E}" destId="{1E6D4C57-1988-4D97-AA4A-FC6652A120C3}" srcOrd="2" destOrd="0" presId="urn:microsoft.com/office/officeart/2005/8/layout/pyramid1"/>
    <dgm:cxn modelId="{5C7ACB4E-CD87-4AF1-BB64-4391AA0C6788}" type="presParOf" srcId="{42F66AF7-AF21-4481-881B-CCA703D4F49E}" destId="{F29C0F3E-264F-4845-BFFE-BEE49E8C5FBD}" srcOrd="3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82663E-58B0-4521-A208-86CE44BD0C96}">
      <dsp:nvSpPr>
        <dsp:cNvPr id="0" name=""/>
        <dsp:cNvSpPr/>
      </dsp:nvSpPr>
      <dsp:spPr>
        <a:xfrm>
          <a:off x="1984000" y="0"/>
          <a:ext cx="1399032" cy="1131490"/>
        </a:xfrm>
        <a:prstGeom prst="trapezoid">
          <a:avLst>
            <a:gd name="adj" fmla="val 6182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b="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Job</a:t>
          </a:r>
        </a:p>
      </dsp:txBody>
      <dsp:txXfrm>
        <a:off x="1984000" y="0"/>
        <a:ext cx="1399032" cy="1131490"/>
      </dsp:txXfrm>
    </dsp:sp>
    <dsp:sp modelId="{C0EA27F1-A008-4D67-B7E5-F9879415A123}">
      <dsp:nvSpPr>
        <dsp:cNvPr id="0" name=""/>
        <dsp:cNvSpPr/>
      </dsp:nvSpPr>
      <dsp:spPr>
        <a:xfrm rot="10800000">
          <a:off x="3154712" y="1108725"/>
          <a:ext cx="5126954" cy="1131490"/>
        </a:xfrm>
        <a:prstGeom prst="nonIsoscelesTrapezoid">
          <a:avLst>
            <a:gd name="adj1" fmla="val 0"/>
            <a:gd name="adj2" fmla="val 61823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Self readiness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Research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impressions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3944237" y="1108725"/>
        <a:ext cx="4369056" cy="1131490"/>
      </dsp:txXfrm>
    </dsp:sp>
    <dsp:sp modelId="{FBDC4920-D3A7-4470-8DE4-145F0895B2BA}">
      <dsp:nvSpPr>
        <dsp:cNvPr id="0" name=""/>
        <dsp:cNvSpPr/>
      </dsp:nvSpPr>
      <dsp:spPr>
        <a:xfrm>
          <a:off x="1284484" y="1131490"/>
          <a:ext cx="2798064" cy="1131490"/>
        </a:xfrm>
        <a:prstGeom prst="trapezoid">
          <a:avLst>
            <a:gd name="adj" fmla="val 6182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Interview</a:t>
          </a:r>
        </a:p>
      </dsp:txBody>
      <dsp:txXfrm>
        <a:off x="1774146" y="1131490"/>
        <a:ext cx="1818741" cy="1131490"/>
      </dsp:txXfrm>
    </dsp:sp>
    <dsp:sp modelId="{F384CBB0-B58D-4440-A673-285CD9675584}">
      <dsp:nvSpPr>
        <dsp:cNvPr id="0" name=""/>
        <dsp:cNvSpPr/>
      </dsp:nvSpPr>
      <dsp:spPr>
        <a:xfrm rot="10800000">
          <a:off x="3915925" y="2260842"/>
          <a:ext cx="4365750" cy="1131490"/>
        </a:xfrm>
        <a:prstGeom prst="nonIsoscelesTrapezoid">
          <a:avLst>
            <a:gd name="adj1" fmla="val 0"/>
            <a:gd name="adj2" fmla="val 61823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Application form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CVs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Who you know</a:t>
          </a:r>
        </a:p>
      </dsp:txBody>
      <dsp:txXfrm rot="10800000">
        <a:off x="4704542" y="2260842"/>
        <a:ext cx="3608426" cy="1131490"/>
      </dsp:txXfrm>
    </dsp:sp>
    <dsp:sp modelId="{94192366-358B-4AD4-A135-793386780E5D}">
      <dsp:nvSpPr>
        <dsp:cNvPr id="0" name=""/>
        <dsp:cNvSpPr/>
      </dsp:nvSpPr>
      <dsp:spPr>
        <a:xfrm>
          <a:off x="584968" y="2262981"/>
          <a:ext cx="4197096" cy="1131490"/>
        </a:xfrm>
        <a:prstGeom prst="trapezoid">
          <a:avLst>
            <a:gd name="adj" fmla="val 6182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Application process</a:t>
          </a:r>
        </a:p>
      </dsp:txBody>
      <dsp:txXfrm>
        <a:off x="1319460" y="2262981"/>
        <a:ext cx="2728112" cy="1131490"/>
      </dsp:txXfrm>
    </dsp:sp>
    <dsp:sp modelId="{C9616E14-2FAB-442D-8D88-E0EF16C81BE8}">
      <dsp:nvSpPr>
        <dsp:cNvPr id="0" name=""/>
        <dsp:cNvSpPr/>
      </dsp:nvSpPr>
      <dsp:spPr>
        <a:xfrm rot="10800000">
          <a:off x="4551908" y="3394472"/>
          <a:ext cx="3724807" cy="1131490"/>
        </a:xfrm>
        <a:prstGeom prst="nonIsoscelesTrapezoid">
          <a:avLst>
            <a:gd name="adj1" fmla="val 0"/>
            <a:gd name="adj2" fmla="val 61823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Job description-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Person/job specification  </a:t>
          </a:r>
        </a:p>
      </dsp:txBody>
      <dsp:txXfrm rot="10800000">
        <a:off x="5381900" y="3394472"/>
        <a:ext cx="2943057" cy="1131490"/>
      </dsp:txXfrm>
    </dsp:sp>
    <dsp:sp modelId="{1E6D4C57-1988-4D97-AA4A-FC6652A120C3}">
      <dsp:nvSpPr>
        <dsp:cNvPr id="0" name=""/>
        <dsp:cNvSpPr/>
      </dsp:nvSpPr>
      <dsp:spPr>
        <a:xfrm>
          <a:off x="-114547" y="3394472"/>
          <a:ext cx="5566927" cy="1131490"/>
        </a:xfrm>
        <a:prstGeom prst="trapezoid">
          <a:avLst>
            <a:gd name="adj" fmla="val 6182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Job description &amp; Person/job Specification</a:t>
          </a:r>
        </a:p>
      </dsp:txBody>
      <dsp:txXfrm>
        <a:off x="859665" y="3394472"/>
        <a:ext cx="3618502" cy="11314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7E91A1E-6A64-42A7-A209-3AFA62F6EDA0}" type="datetimeFigureOut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8B691804-FF78-4E11-B8BE-B5CBC3CAFBA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 smtClean="0"/>
              <a:t>Split group into teams of ¾. Issue flip chart paper and ask them to report back.</a:t>
            </a:r>
          </a:p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27AED8E-3F8E-4D39-AB69-854DF9300FB6}" type="slidenum">
              <a:rPr lang="en-GB" altLang="en-US">
                <a:latin typeface="Calibri" panose="020F0502020204030204" pitchFamily="34" charset="0"/>
              </a:rPr>
              <a:pPr/>
              <a:t>3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 smtClean="0"/>
              <a:t>Split group into teams of ¾. Issue flip chart paper and ask them to report back.</a:t>
            </a:r>
          </a:p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102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D3AA28EE-B667-4CDB-97CD-1780EBFFDA52}" type="slidenum">
              <a:rPr lang="en-GB" altLang="en-US">
                <a:latin typeface="Calibri" panose="020F0502020204030204" pitchFamily="34" charset="0"/>
              </a:rPr>
              <a:pPr/>
              <a:t>4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 smtClean="0"/>
              <a:t>Split group into teams of ¾. Issue flip chart paper and ask them to report back.</a:t>
            </a:r>
          </a:p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53B1650C-1381-4B3C-9B08-352DCF9B97D6}" type="slidenum">
              <a:rPr lang="en-GB" altLang="en-US">
                <a:latin typeface="Calibri" panose="020F0502020204030204" pitchFamily="34" charset="0"/>
              </a:rPr>
              <a:pPr/>
              <a:t>5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 smtClean="0"/>
              <a:t>Split group into teams of ¾. Issue flip chart paper and ask them to report back.</a:t>
            </a:r>
          </a:p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143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5A4EAE99-4A64-4AEF-A864-DB0EB894482E}" type="slidenum">
              <a:rPr lang="en-GB" altLang="en-US">
                <a:latin typeface="Calibri" panose="020F0502020204030204" pitchFamily="34" charset="0"/>
              </a:rPr>
              <a:pPr/>
              <a:t>6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 smtClean="0"/>
              <a:t>Split group into teams of ¾. Issue flip chart paper and ask them to report back.</a:t>
            </a:r>
          </a:p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D40D9CE8-EB2E-4E7F-B86A-4757BD903EA9}" type="slidenum">
              <a:rPr lang="en-GB" altLang="en-US">
                <a:latin typeface="Calibri" panose="020F0502020204030204" pitchFamily="34" charset="0"/>
              </a:rPr>
              <a:pPr/>
              <a:t>7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 smtClean="0"/>
              <a:t>Split group into teams of ¾. Issue flip chart paper and ask them to report back.</a:t>
            </a:r>
          </a:p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A06168BE-70FC-4A72-B106-BD8926890542}" type="slidenum">
              <a:rPr lang="en-GB" altLang="en-US">
                <a:latin typeface="Calibri" panose="020F0502020204030204" pitchFamily="34" charset="0"/>
              </a:rPr>
              <a:pPr/>
              <a:t>8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 smtClean="0"/>
              <a:t>Split group into teams of ¾. Issue flip chart paper and ask them to report back.</a:t>
            </a:r>
          </a:p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25019A1-32E2-4CC5-857C-1754D6D3C2A3}" type="slidenum">
              <a:rPr lang="en-GB" altLang="en-US">
                <a:latin typeface="Calibri" panose="020F0502020204030204" pitchFamily="34" charset="0"/>
              </a:rPr>
              <a:pPr/>
              <a:t>9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 smtClean="0"/>
              <a:t>Split group into teams of ¾. Issue flip chart paper and ask them to report back.</a:t>
            </a:r>
          </a:p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D8D373B-FBAF-4A93-AAEB-09ACF9BACE4B}" type="slidenum">
              <a:rPr lang="en-GB" altLang="en-US">
                <a:latin typeface="Calibri" panose="020F0502020204030204" pitchFamily="34" charset="0"/>
              </a:rPr>
              <a:pPr/>
              <a:t>10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 smtClean="0"/>
              <a:t>Split group into teams of ¾. Issue flip chart paper and ask them to report back.</a:t>
            </a:r>
          </a:p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2054E26-9F6C-49C5-9BF7-1945A7F20560}" type="slidenum">
              <a:rPr lang="en-GB" altLang="en-US">
                <a:latin typeface="Calibri" panose="020F0502020204030204" pitchFamily="34" charset="0"/>
              </a:rPr>
              <a:pPr/>
              <a:t>18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092438-7EE4-4636-9103-C0C8A57CF5D9}" type="datetime1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152B0-4E52-4965-82E0-BBE352D8EE4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3291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169DBE-F815-4209-A118-DC7099F385FE}" type="datetime1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E5B65-DBC1-4AAD-A9F0-6763231A5C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6634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33D0A-9AF9-4FC5-A54D-8C5CFBAE05F5}" type="datetime1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A0076-4526-4FA1-B57D-62052302D1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14143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4F442-E04E-4E55-AC02-7420DD22683E}" type="datetime1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A3FBD-B329-48C2-839C-4CD0D0E62E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2771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46AA24-6785-448A-9B33-4500638632F2}" type="datetime1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F97199-F7DF-4DF3-A547-58B5A3F4291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813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DE3E3-AD0F-4ECB-975B-5A2AF0C82EA9}" type="datetime1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1A894-2A1A-48B2-98CB-3C2E10102B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28986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A4249-34A0-4AAA-B7B4-ECC759B1121A}" type="datetime1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53A8D-6BC7-4D3B-BB26-1AA1F76212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28329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520C0-5B4C-4280-8044-2E08FF4019B4}" type="datetime1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B457F-28A0-4FAE-9F0C-71AB9D9E79C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0621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D6B89-09AC-4741-9EC2-F119C3D2B8E1}" type="datetime1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94D7AC-F2B1-40DF-8861-30D46F13E68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4089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C0777-1175-4649-A6CA-63F0B82C2A59}" type="datetime1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5A7E0-D96E-4F21-B8A9-47C0C5269AE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865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D7377-0FFC-46BA-81B2-23072C0AE3F8}" type="datetime1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6E4200-1EE1-4A85-B8B2-A58E5A8E5C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43048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7ECC41-19EA-482A-953E-7123B3AD5E76}" type="datetime1">
              <a:rPr lang="en-GB"/>
              <a:pPr>
                <a:defRPr/>
              </a:pPr>
              <a:t>15/10/2019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BCEE50-36CB-41C1-8C57-9AC84F57081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11877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CDF714-6E5E-4674-9BCB-7577AC040E7A}" type="datetime1">
              <a:rPr lang="en-GB"/>
              <a:pPr>
                <a:defRPr/>
              </a:pPr>
              <a:t>15/10/2019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A5DB35-34C8-44B6-B061-E823A94177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32545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28EEB-D655-43C2-81ED-DA8813E2705E}" type="datetime1">
              <a:rPr lang="en-GB"/>
              <a:pPr>
                <a:defRPr/>
              </a:pPr>
              <a:t>15/10/2019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96536-B6AD-4C4E-89A1-32E0A627C67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00006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F57E8-5F16-48BD-A5AC-365AE284B917}" type="datetime1">
              <a:rPr lang="en-GB"/>
              <a:pPr>
                <a:defRPr/>
              </a:pPr>
              <a:t>15/10/2019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58B231-97C8-43D3-A3DF-D8F3081D8A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54773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DD20E8-FDB4-49D5-80F6-768F72F91914}" type="datetime1">
              <a:rPr lang="en-GB"/>
              <a:pPr>
                <a:defRPr/>
              </a:pPr>
              <a:t>15/10/2019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E8BAC-7553-4E63-815C-BCE64170BB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36799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ECB00-7774-4B18-B6E4-B5FAED863DCC}" type="datetime1">
              <a:rPr lang="en-GB"/>
              <a:pPr>
                <a:defRPr/>
              </a:pPr>
              <a:t>15/10/2019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4E93B2-BB80-471B-BF15-CF7E4CBDA03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10456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A03EEC-B14E-4A7F-BFD6-5060B1114ACC}" type="datetime1">
              <a:rPr lang="en-GB"/>
              <a:pPr>
                <a:defRPr/>
              </a:pPr>
              <a:t>15/10/2019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C9C18-436A-41F6-9797-10541D74A8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30003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588FE9-B7CF-4C10-8F60-2AFD49FF6B4A}" type="datetime1">
              <a:rPr lang="en-GB"/>
              <a:pPr>
                <a:defRPr/>
              </a:pPr>
              <a:t>15/10/2019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9FA73-AE59-4174-8456-F06501F255F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39334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54B5C1-EB0C-4891-83EA-565F707CD801}" type="datetime1">
              <a:rPr lang="en-GB"/>
              <a:pPr>
                <a:defRPr/>
              </a:pPr>
              <a:t>15/10/2019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A35A5-3AA5-4D86-9171-7094E82C0F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81863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FFA933-8B13-44D1-B72A-3A40E63B9BEC}" type="datetime1">
              <a:rPr lang="en-GB"/>
              <a:pPr>
                <a:defRPr/>
              </a:pPr>
              <a:t>15/10/2019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A2798-5A76-40A3-8D8B-F8B170758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07487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63F08-6A97-4156-9294-3C63E7FBB29C}" type="datetime1">
              <a:rPr lang="en-GB"/>
              <a:pPr>
                <a:defRPr/>
              </a:pPr>
              <a:t>15/10/2019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3621B-BCF9-45C1-B6BD-A5169FE7BB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975557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18175-4CCB-4D59-9E7A-CB9E10CAD97C}" type="datetime1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FB7A2-415E-41A5-B6CD-01E09ABC31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5163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4DD8D-AE26-4A6C-B780-968F72A0D9BC}" type="datetime1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D17434-A7DD-4661-AAA4-10CC5EC625E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381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30223-4BA2-41A5-8378-082085042B8B}" type="datetime1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9F0DC0-9577-4AF7-9997-F1F3A4753A8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959688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C2DB4-2A82-464E-9A30-E4E62EEAE577}" type="datetime1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E0AAA-BD4A-47E9-8353-87A382C7C6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10156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D00B3-FBD0-4898-A21F-1C90CA3AC2AE}" type="datetime1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BBD99-D03B-4006-8C30-13CE4ACD22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85521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CAC354-3C3A-42F3-94F7-BDC768A017A0}" type="datetime1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F56E-245A-4786-9F0D-BF77875DF1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25227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9C64A-C95D-40FB-94EC-91D162CC4BE6}" type="datetime1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C6F31-1CA0-4C6C-A3BA-29E98D89E29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126840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F3833-EA02-4E1A-A7E8-D5A78044EBBC}" type="datetime1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228AD-6825-41E5-91E7-1C677A95F7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008355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3D7EC6-97FE-471F-BEC9-7BF2358EB8E2}" type="datetime1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68082-4673-4954-9655-B6E541C98A6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412912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77691-3D83-4B5F-B87A-A61B87E980DE}" type="datetime1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529DA5-8ED2-4C51-B184-95EB2B5739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550370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D13E7-388D-4ED8-BB1D-E2F751DD14CC}" type="datetime1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3565E-6FD7-4D9D-8C7F-50E5CDEB802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6595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2622CC5-44A9-4BFD-A04A-D5688105F279}" type="datetime1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C3EB5211-CE4E-42BC-A697-56830D22AB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769A3CC-BF66-429E-8512-19C50D06E9EB}" type="datetime1">
              <a:rPr lang="en-GB"/>
              <a:pPr>
                <a:defRPr/>
              </a:pPr>
              <a:t>15/10/2019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65C6194-56E4-49E1-BED6-DC1C35F4C08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518447-C403-4ECE-92D7-1657AD9DD70C}" type="datetime1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FA818105-6FC6-4727-AAAC-E2FBB310F3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youneed.com/general/graduate-employability-skills.html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youneed.com/general/graduate-employability-skills.htm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youneed.com/general/graduate-employability-skills.html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youneed.com/ps/continuing-professional-development.html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3.png"/><Relationship Id="rId4" Type="http://schemas.openxmlformats.org/officeDocument/2006/relationships/hyperlink" Target="https://www.skillsyouneed.com/general/graduate-employability-skills.html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youneed.com/general/graduate-employability-skills.html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youneed.com/general/graduate-employability-skills.html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spects.ac.uk/job-profiles/community-development-worker" TargetMode="External"/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spects.ac.uk/job-profiles/adult-guidance-worker" TargetMode="External"/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spects.ac.uk/job-profiles/family-support-worker" TargetMode="External"/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spects.ac.uk/job-profiles/probation-officer" TargetMode="External"/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spects.ac.uk/job-profiles/social-worker" TargetMode="External"/><Relationship Id="rId1" Type="http://schemas.openxmlformats.org/officeDocument/2006/relationships/slideLayout" Target="../slideLayouts/slideLayout2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social-care-network/skills-for-care-partner-zone/2016/feb/24/core-skills-social-care" TargetMode="External"/><Relationship Id="rId2" Type="http://schemas.openxmlformats.org/officeDocument/2006/relationships/hyperlink" Target="https://www.prospects.ac.uk/jobs-and-work-experience/job-sectors/social-care/graduate-jobs-in-social-care" TargetMode="External"/><Relationship Id="rId1" Type="http://schemas.openxmlformats.org/officeDocument/2006/relationships/slideLayout" Target="../slideLayouts/slideLayout24.xml"/><Relationship Id="rId4" Type="http://schemas.openxmlformats.org/officeDocument/2006/relationships/hyperlink" Target="https://www.healthcareers.nhs.uk/career-planning/health-career-right-you/identifying-transferable-skil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043608" y="1124744"/>
            <a:ext cx="6885384" cy="4421088"/>
          </a:xfrm>
        </p:spPr>
        <p:txBody>
          <a:bodyPr/>
          <a:lstStyle/>
          <a:p>
            <a:pPr eaLnBrk="1" hangingPunct="1"/>
            <a:r>
              <a:rPr lang="en-GB" altLang="en-US" sz="32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CertHE</a:t>
            </a:r>
            <a:r>
              <a:rPr lang="en-GB" alt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Skills for the </a:t>
            </a:r>
            <a:r>
              <a:rPr lang="en-GB" altLang="en-US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Workplace Health and Social Care</a:t>
            </a:r>
            <a:endParaRPr lang="en-GB" sz="32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endParaRPr lang="en-GB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BMSW4001</a:t>
            </a:r>
            <a:endParaRPr lang="en-GB" sz="32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</a:t>
            </a:r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Employability Skills (ACE) </a:t>
            </a:r>
          </a:p>
          <a:p>
            <a:pPr eaLnBrk="1" hangingPunct="1"/>
            <a:endParaRPr lang="en-GB" alt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Review of employability</a:t>
            </a:r>
            <a:endParaRPr lang="en-GB" altLang="en-US" sz="32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15/10/2019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Who are you?</a:t>
            </a:r>
          </a:p>
        </p:txBody>
      </p:sp>
      <p:sp>
        <p:nvSpPr>
          <p:cNvPr id="9219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/>
              <a:t>Fold the A4 piece of paper into thirds and write your name in CAPITAL LETTERS.</a:t>
            </a:r>
          </a:p>
          <a:p>
            <a:r>
              <a:rPr lang="en-GB" altLang="en-US" dirty="0" smtClean="0"/>
              <a:t>Tell the class one fact about yourself.</a:t>
            </a:r>
          </a:p>
          <a:p>
            <a:endParaRPr lang="en-GB" alt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872C78-0689-452F-9C7E-B98D5E1A5B2D}" type="datetime1">
              <a:rPr lang="en-GB" smtClean="0"/>
              <a:pPr>
                <a:defRPr/>
              </a:pPr>
              <a:t>15/10/2019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633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939AF53-BB14-4E58-B6CA-A90968A578B4}" type="datetime1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4098" name="Title 1"/>
          <p:cNvSpPr>
            <a:spLocks noGrp="1"/>
          </p:cNvSpPr>
          <p:nvPr>
            <p:ph type="title" idx="4294967295"/>
          </p:nvPr>
        </p:nvSpPr>
        <p:spPr>
          <a:xfrm>
            <a:off x="457200" y="260350"/>
            <a:ext cx="8229600" cy="1143000"/>
          </a:xfrm>
        </p:spPr>
        <p:txBody>
          <a:bodyPr anchor="b"/>
          <a:lstStyle/>
          <a:p>
            <a:pPr>
              <a:defRPr/>
            </a:pPr>
            <a:r>
              <a:rPr lang="en-GB" altLang="en-US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What is employability?</a:t>
            </a:r>
          </a:p>
        </p:txBody>
      </p:sp>
      <p:sp>
        <p:nvSpPr>
          <p:cNvPr id="4100" name="Text Placeholder 3"/>
          <p:cNvSpPr>
            <a:spLocks noGrp="1"/>
          </p:cNvSpPr>
          <p:nvPr>
            <p:ph type="body" sz="half" idx="4294967295"/>
          </p:nvPr>
        </p:nvSpPr>
        <p:spPr>
          <a:xfrm>
            <a:off x="457200" y="1557338"/>
            <a:ext cx="8229600" cy="3916362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400" i="1" smtClean="0">
                <a:solidFill>
                  <a:srgbClr val="333333"/>
                </a:solidFill>
                <a:latin typeface="Source Sans Pro"/>
              </a:rPr>
              <a:t>“A set of achievements – skills, understandings and personal attributes – that make graduates more likely to gain employment and be successful in their chosen occupations, which benefits themselves, the workforce, the community and the economy”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2400" i="1" smtClean="0">
              <a:solidFill>
                <a:srgbClr val="333333"/>
              </a:solidFill>
              <a:latin typeface="Source Sans Pro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600" i="1" smtClean="0">
                <a:solidFill>
                  <a:srgbClr val="6A6A6A"/>
                </a:solidFill>
              </a:rPr>
              <a:t>Professor Mantz Yorke (2004)'Employability in Higher Education: what it is- what it is not', Higher Education Academy/ESECT</a:t>
            </a:r>
            <a:endParaRPr lang="en-GB" altLang="en-US" sz="90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17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939AF53-BB14-4E58-B6CA-A90968A578B4}" type="datetime1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4098" name="Title 1"/>
          <p:cNvSpPr>
            <a:spLocks noGrp="1"/>
          </p:cNvSpPr>
          <p:nvPr>
            <p:ph type="title" idx="4294967295"/>
          </p:nvPr>
        </p:nvSpPr>
        <p:spPr>
          <a:xfrm>
            <a:off x="457200" y="260350"/>
            <a:ext cx="8229600" cy="1143000"/>
          </a:xfrm>
        </p:spPr>
        <p:txBody>
          <a:bodyPr anchor="b"/>
          <a:lstStyle/>
          <a:p>
            <a:pPr>
              <a:defRPr/>
            </a:pPr>
            <a:r>
              <a:rPr lang="en-GB" altLang="en-US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Employability Skills</a:t>
            </a:r>
          </a:p>
        </p:txBody>
      </p:sp>
      <p:sp>
        <p:nvSpPr>
          <p:cNvPr id="4100" name="Text Placeholder 3"/>
          <p:cNvSpPr>
            <a:spLocks noGrp="1"/>
          </p:cNvSpPr>
          <p:nvPr>
            <p:ph type="body" sz="half" idx="4294967295"/>
          </p:nvPr>
        </p:nvSpPr>
        <p:spPr>
          <a:xfrm>
            <a:off x="457200" y="1557338"/>
            <a:ext cx="8229600" cy="3916362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altLang="en-US" sz="280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280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800" smtClean="0">
                <a:latin typeface="Arial" panose="020B0604020202020204" pitchFamily="34" charset="0"/>
                <a:cs typeface="Arial" panose="020B0604020202020204" pitchFamily="34" charset="0"/>
              </a:rPr>
              <a:t>Can you give any examples? </a:t>
            </a:r>
          </a:p>
        </p:txBody>
      </p:sp>
      <p:pic>
        <p:nvPicPr>
          <p:cNvPr id="9221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6263" y="1327150"/>
            <a:ext cx="3225800" cy="4376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939AF53-BB14-4E58-B6CA-A90968A578B4}" type="datetime1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4098" name="Title 1"/>
          <p:cNvSpPr>
            <a:spLocks noGrp="1"/>
          </p:cNvSpPr>
          <p:nvPr>
            <p:ph type="title" idx="4294967295"/>
          </p:nvPr>
        </p:nvSpPr>
        <p:spPr>
          <a:xfrm>
            <a:off x="457200" y="260350"/>
            <a:ext cx="8229600" cy="1143000"/>
          </a:xfrm>
        </p:spPr>
        <p:txBody>
          <a:bodyPr anchor="b"/>
          <a:lstStyle/>
          <a:p>
            <a:pPr>
              <a:defRPr/>
            </a:pPr>
            <a:r>
              <a:rPr lang="en-GB" altLang="en-US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Employability Skills</a:t>
            </a:r>
          </a:p>
        </p:txBody>
      </p:sp>
      <p:sp>
        <p:nvSpPr>
          <p:cNvPr id="4100" name="Text Placeholder 3"/>
          <p:cNvSpPr>
            <a:spLocks noGrp="1"/>
          </p:cNvSpPr>
          <p:nvPr>
            <p:ph type="body" sz="half" idx="4294967295"/>
          </p:nvPr>
        </p:nvSpPr>
        <p:spPr>
          <a:xfrm>
            <a:off x="457200" y="1557338"/>
            <a:ext cx="8229600" cy="3916362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Communication Skills</a:t>
            </a:r>
          </a:p>
          <a:p>
            <a:pPr>
              <a:defRPr/>
            </a:pPr>
            <a:r>
              <a:rPr lang="en-GB" dirty="0" smtClean="0"/>
              <a:t>Interpersonal Skills</a:t>
            </a:r>
          </a:p>
          <a:p>
            <a:pPr>
              <a:defRPr/>
            </a:pPr>
            <a:r>
              <a:rPr lang="en-GB" dirty="0" smtClean="0"/>
              <a:t>Personal Skills</a:t>
            </a:r>
          </a:p>
          <a:p>
            <a:pPr>
              <a:defRPr/>
            </a:pPr>
            <a:r>
              <a:rPr lang="en-GB" dirty="0" smtClean="0"/>
              <a:t>Numeracy Skills</a:t>
            </a:r>
            <a:endParaRPr lang="en-GB" sz="2800" dirty="0" smtClean="0"/>
          </a:p>
          <a:p>
            <a:pPr>
              <a:defRPr/>
            </a:pPr>
            <a:r>
              <a:rPr lang="en-GB" dirty="0" smtClean="0"/>
              <a:t>General Awareness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1600" i="1" dirty="0" smtClean="0">
                <a:hlinkClick r:id="rId3"/>
              </a:rPr>
              <a:t>https://www.skillsyouneed.com/general/graduate-employability-skills.html</a:t>
            </a:r>
            <a:endParaRPr lang="en-GB" altLang="en-US" sz="14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269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939AF53-BB14-4E58-B6CA-A90968A578B4}" type="datetime1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4098" name="Title 1"/>
          <p:cNvSpPr>
            <a:spLocks noGrp="1"/>
          </p:cNvSpPr>
          <p:nvPr>
            <p:ph type="title" idx="4294967295"/>
          </p:nvPr>
        </p:nvSpPr>
        <p:spPr>
          <a:xfrm>
            <a:off x="457200" y="260350"/>
            <a:ext cx="8229600" cy="1143000"/>
          </a:xfrm>
        </p:spPr>
        <p:txBody>
          <a:bodyPr anchor="b"/>
          <a:lstStyle/>
          <a:p>
            <a:pPr>
              <a:defRPr/>
            </a:pPr>
            <a:r>
              <a:rPr lang="en-GB" altLang="en-US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Communication Skills</a:t>
            </a:r>
          </a:p>
        </p:txBody>
      </p:sp>
      <p:sp>
        <p:nvSpPr>
          <p:cNvPr id="4100" name="Text Placeholder 3"/>
          <p:cNvSpPr>
            <a:spLocks noGrp="1"/>
          </p:cNvSpPr>
          <p:nvPr>
            <p:ph type="body" sz="half" idx="4294967295"/>
          </p:nvPr>
        </p:nvSpPr>
        <p:spPr>
          <a:xfrm>
            <a:off x="457200" y="1557338"/>
            <a:ext cx="8229600" cy="3916362"/>
          </a:xfrm>
        </p:spPr>
        <p:txBody>
          <a:bodyPr/>
          <a:lstStyle/>
          <a:p>
            <a:pPr>
              <a:defRPr/>
            </a:pPr>
            <a:r>
              <a:rPr lang="en-GB" sz="1600" dirty="0" smtClean="0"/>
              <a:t>The ability to listen, process and interpret information and follow instructions.  </a:t>
            </a:r>
          </a:p>
          <a:p>
            <a:pPr>
              <a:defRPr/>
            </a:pPr>
            <a:r>
              <a:rPr lang="en-GB" sz="1600" dirty="0" smtClean="0"/>
              <a:t>The ability to assess the most appropriate method and style of communication in any given situation. </a:t>
            </a:r>
          </a:p>
          <a:p>
            <a:pPr>
              <a:defRPr/>
            </a:pPr>
            <a:r>
              <a:rPr lang="en-GB" sz="1600" dirty="0" smtClean="0"/>
              <a:t>Conflict handling and the ability to communicate effectively in difficult situations. </a:t>
            </a:r>
          </a:p>
          <a:p>
            <a:pPr>
              <a:defRPr/>
            </a:pPr>
            <a:r>
              <a:rPr lang="en-GB" sz="1600" dirty="0" smtClean="0"/>
              <a:t>Understanding of business terms, especially terms specific to the role you are applying for.  </a:t>
            </a:r>
          </a:p>
          <a:p>
            <a:pPr>
              <a:defRPr/>
            </a:pPr>
            <a:r>
              <a:rPr lang="en-GB" sz="1600" dirty="0" smtClean="0"/>
              <a:t>Oral presentation - most job roles will include some element of presentation skills and speaking to or as part of a group. </a:t>
            </a:r>
          </a:p>
          <a:p>
            <a:pPr>
              <a:defRPr/>
            </a:pPr>
            <a:r>
              <a:rPr lang="en-GB" sz="1600" dirty="0" smtClean="0"/>
              <a:t>·Clear and well-structured preparation and presentation of written communication, for emails, letters, business reports etc.  Writing skills will include strong word-processing skills. </a:t>
            </a:r>
          </a:p>
          <a:p>
            <a:pPr>
              <a:defRPr/>
            </a:pPr>
            <a:r>
              <a:rPr lang="en-GB" sz="1600" dirty="0" smtClean="0"/>
              <a:t> Ability to develop and sustain a logical argument - and defend that argument in a reasonable manner. </a:t>
            </a:r>
          </a:p>
          <a:p>
            <a:pPr>
              <a:defRPr/>
            </a:pPr>
            <a:endParaRPr lang="en-GB" sz="1600" dirty="0" smtClean="0"/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1100" i="1" dirty="0" smtClean="0">
                <a:hlinkClick r:id="rId3"/>
              </a:rPr>
              <a:t>https://www.skillsyouneed.com/general/graduate-employability-skills.html</a:t>
            </a:r>
            <a:endParaRPr lang="en-GB" altLang="en-US" sz="105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317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939AF53-BB14-4E58-B6CA-A90968A578B4}" type="datetime1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4098" name="Title 1"/>
          <p:cNvSpPr>
            <a:spLocks noGrp="1"/>
          </p:cNvSpPr>
          <p:nvPr>
            <p:ph type="title" idx="4294967295"/>
          </p:nvPr>
        </p:nvSpPr>
        <p:spPr>
          <a:xfrm>
            <a:off x="457200" y="260350"/>
            <a:ext cx="8229600" cy="1143000"/>
          </a:xfrm>
        </p:spPr>
        <p:txBody>
          <a:bodyPr anchor="b"/>
          <a:lstStyle/>
          <a:p>
            <a:pPr>
              <a:defRPr/>
            </a:pPr>
            <a:r>
              <a:rPr lang="en-GB" altLang="en-US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Interpersonal Skills</a:t>
            </a:r>
          </a:p>
        </p:txBody>
      </p:sp>
      <p:sp>
        <p:nvSpPr>
          <p:cNvPr id="4100" name="Text Placeholder 3"/>
          <p:cNvSpPr>
            <a:spLocks noGrp="1"/>
          </p:cNvSpPr>
          <p:nvPr>
            <p:ph type="body" sz="half" idx="4294967295"/>
          </p:nvPr>
        </p:nvSpPr>
        <p:spPr>
          <a:xfrm>
            <a:off x="457200" y="1557338"/>
            <a:ext cx="8229600" cy="3916362"/>
          </a:xfrm>
        </p:spPr>
        <p:txBody>
          <a:bodyPr/>
          <a:lstStyle/>
          <a:p>
            <a:pPr>
              <a:defRPr/>
            </a:pPr>
            <a:r>
              <a:rPr lang="en-GB" sz="1600" dirty="0" smtClean="0"/>
              <a:t>The ability to network, build rapport and gain the understanding of different people, colleagues, managers and bosses, clients, customers and the general public. </a:t>
            </a:r>
          </a:p>
          <a:p>
            <a:pPr>
              <a:defRPr/>
            </a:pPr>
            <a:r>
              <a:rPr lang="en-GB" sz="1600" dirty="0" smtClean="0"/>
              <a:t>Group and team working skills – including the ability to participate and work with others in a positive, organised and collaborative way.  </a:t>
            </a:r>
          </a:p>
          <a:p>
            <a:pPr>
              <a:defRPr/>
            </a:pPr>
            <a:r>
              <a:rPr lang="en-GB" sz="1600" dirty="0" smtClean="0"/>
              <a:t>The ability to work alone and proactively, demonstrating good personal motivation and time management.  </a:t>
            </a:r>
          </a:p>
          <a:p>
            <a:pPr>
              <a:defRPr/>
            </a:pPr>
            <a:r>
              <a:rPr lang="en-GB" sz="1600" dirty="0" smtClean="0"/>
              <a:t>The ability to negotiate effectively in a variety of situations, to be able to persuade and influence. </a:t>
            </a:r>
          </a:p>
          <a:p>
            <a:pPr>
              <a:defRPr/>
            </a:pPr>
            <a:r>
              <a:rPr lang="en-GB" sz="1600" dirty="0" smtClean="0"/>
              <a:t>Problem solving and analysis skills, including systematic and logical reasoning, critical evaluation, appropriate interpretation and innovation and creativity.  </a:t>
            </a:r>
          </a:p>
          <a:p>
            <a:pPr>
              <a:defRPr/>
            </a:pPr>
            <a:r>
              <a:rPr lang="en-GB" sz="1600" dirty="0" smtClean="0"/>
              <a:t>Being able to make informed and logical decisions and to be able to apply decisions effectively at a group and personal level.  </a:t>
            </a:r>
          </a:p>
          <a:p>
            <a:pPr>
              <a:defRPr/>
            </a:pPr>
            <a:r>
              <a:rPr lang="en-GB" sz="1600" dirty="0" smtClean="0"/>
              <a:t>To understand your weaknesses and be able to deal with criticism constructively. </a:t>
            </a:r>
          </a:p>
          <a:p>
            <a:pPr>
              <a:defRPr/>
            </a:pPr>
            <a:endParaRPr lang="en-GB" sz="900" dirty="0" smtClean="0"/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1100" i="1" dirty="0" smtClean="0">
                <a:hlinkClick r:id="rId3"/>
              </a:rPr>
              <a:t>https://www.skillsyouneed.com/general/graduate-employability-skills.html</a:t>
            </a:r>
            <a:endParaRPr lang="en-GB" altLang="en-US" sz="105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365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939AF53-BB14-4E58-B6CA-A90968A578B4}" type="datetime1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4098" name="Title 1"/>
          <p:cNvSpPr>
            <a:spLocks noGrp="1"/>
          </p:cNvSpPr>
          <p:nvPr>
            <p:ph type="title" idx="4294967295"/>
          </p:nvPr>
        </p:nvSpPr>
        <p:spPr>
          <a:xfrm>
            <a:off x="457200" y="260350"/>
            <a:ext cx="8229600" cy="1143000"/>
          </a:xfrm>
        </p:spPr>
        <p:txBody>
          <a:bodyPr anchor="b"/>
          <a:lstStyle/>
          <a:p>
            <a:pPr>
              <a:defRPr/>
            </a:pPr>
            <a:r>
              <a:rPr lang="en-GB" altLang="en-US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Personal Skills</a:t>
            </a:r>
          </a:p>
        </p:txBody>
      </p:sp>
      <p:sp>
        <p:nvSpPr>
          <p:cNvPr id="4100" name="Text Placeholder 3"/>
          <p:cNvSpPr>
            <a:spLocks noGrp="1"/>
          </p:cNvSpPr>
          <p:nvPr>
            <p:ph type="body" sz="half" idx="4294967295"/>
          </p:nvPr>
        </p:nvSpPr>
        <p:spPr>
          <a:xfrm>
            <a:off x="457200" y="1557338"/>
            <a:ext cx="8362950" cy="3916362"/>
          </a:xfrm>
        </p:spPr>
        <p:txBody>
          <a:bodyPr/>
          <a:lstStyle/>
          <a:p>
            <a:pPr>
              <a:defRPr/>
            </a:pPr>
            <a:r>
              <a:rPr lang="en-GB" sz="1600" dirty="0" smtClean="0"/>
              <a:t>Coping with and managing your stress levels and those of others. </a:t>
            </a:r>
          </a:p>
          <a:p>
            <a:pPr>
              <a:defRPr/>
            </a:pPr>
            <a:r>
              <a:rPr lang="en-GB" sz="1600" dirty="0" smtClean="0"/>
              <a:t>Maintaining an appropriate personal appearance and attitude.  </a:t>
            </a:r>
          </a:p>
          <a:p>
            <a:pPr>
              <a:defRPr/>
            </a:pPr>
            <a:r>
              <a:rPr lang="en-GB" sz="1600" dirty="0" smtClean="0"/>
              <a:t>Balancing your work and personal life effectively and finding time to relax.</a:t>
            </a:r>
          </a:p>
          <a:p>
            <a:pPr>
              <a:defRPr/>
            </a:pPr>
            <a:r>
              <a:rPr lang="en-GB" sz="1600" dirty="0" smtClean="0"/>
              <a:t>Developing and maintaining self-esteem and confidence.  </a:t>
            </a:r>
          </a:p>
          <a:p>
            <a:pPr>
              <a:defRPr/>
            </a:pPr>
            <a:r>
              <a:rPr lang="en-GB" sz="1600" dirty="0" smtClean="0"/>
              <a:t>Ability to define personal priorities and manage your time effectively. </a:t>
            </a:r>
          </a:p>
          <a:p>
            <a:pPr>
              <a:defRPr/>
            </a:pPr>
            <a:r>
              <a:rPr lang="en-GB" sz="1600" dirty="0" smtClean="0"/>
              <a:t>Ability to take responsibility for evaluating and structuring your own learning.  </a:t>
            </a:r>
          </a:p>
          <a:p>
            <a:pPr>
              <a:defRPr/>
            </a:pPr>
            <a:r>
              <a:rPr lang="en-GB" sz="1600" dirty="0" smtClean="0"/>
              <a:t>Understanding the need to be open-minded and flexible in the pursuit of new skills and knowledge to actively engage in </a:t>
            </a:r>
            <a:r>
              <a:rPr lang="en-GB" sz="1600" dirty="0" smtClean="0">
                <a:hlinkClick r:id="rId3"/>
              </a:rPr>
              <a:t>continuing professional development</a:t>
            </a:r>
            <a:r>
              <a:rPr lang="en-GB" sz="1600" dirty="0" smtClean="0"/>
              <a:t>.</a:t>
            </a:r>
          </a:p>
          <a:p>
            <a:pPr>
              <a:defRPr/>
            </a:pPr>
            <a:r>
              <a:rPr lang="en-GB" sz="1600" dirty="0" smtClean="0"/>
              <a:t>To be able to research effectively, using all means available including online materials. </a:t>
            </a:r>
          </a:p>
          <a:p>
            <a:pPr>
              <a:defRPr/>
            </a:pPr>
            <a:r>
              <a:rPr lang="en-GB" sz="1600" dirty="0" smtClean="0"/>
              <a:t>The ability to continuously assess the gaps in your personal knowledge and skills and find ways to strengthen and develop them.</a:t>
            </a:r>
          </a:p>
          <a:p>
            <a:pPr>
              <a:defRPr/>
            </a:pPr>
            <a:r>
              <a:rPr lang="en-GB" sz="1600" dirty="0" smtClean="0"/>
              <a:t>Ability to compare and contrast theoretical models and relate them to practical and contemporary issues. </a:t>
            </a:r>
          </a:p>
          <a:p>
            <a:pPr>
              <a:defRPr/>
            </a:pPr>
            <a:endParaRPr lang="en-GB" sz="1000" dirty="0" smtClean="0"/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1100" i="1" dirty="0" smtClean="0">
                <a:hlinkClick r:id="rId4"/>
              </a:rPr>
              <a:t>https://www.skillsyouneed.com/general/graduate-employability-skills.html</a:t>
            </a:r>
            <a:endParaRPr lang="en-GB" altLang="en-US" sz="105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413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939AF53-BB14-4E58-B6CA-A90968A578B4}" type="datetime1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4098" name="Title 1"/>
          <p:cNvSpPr>
            <a:spLocks noGrp="1"/>
          </p:cNvSpPr>
          <p:nvPr>
            <p:ph type="title" idx="4294967295"/>
          </p:nvPr>
        </p:nvSpPr>
        <p:spPr>
          <a:xfrm>
            <a:off x="457200" y="260350"/>
            <a:ext cx="8229600" cy="1143000"/>
          </a:xfrm>
        </p:spPr>
        <p:txBody>
          <a:bodyPr anchor="b"/>
          <a:lstStyle/>
          <a:p>
            <a:pPr>
              <a:defRPr/>
            </a:pPr>
            <a:r>
              <a:rPr lang="en-GB" altLang="en-US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Numeracy Skills</a:t>
            </a:r>
          </a:p>
        </p:txBody>
      </p:sp>
      <p:sp>
        <p:nvSpPr>
          <p:cNvPr id="4100" name="Text Placeholder 3"/>
          <p:cNvSpPr>
            <a:spLocks noGrp="1"/>
          </p:cNvSpPr>
          <p:nvPr>
            <p:ph type="body" sz="half" idx="4294967295"/>
          </p:nvPr>
        </p:nvSpPr>
        <p:spPr>
          <a:xfrm>
            <a:off x="457200" y="1557338"/>
            <a:ext cx="8362950" cy="3916362"/>
          </a:xfrm>
        </p:spPr>
        <p:txBody>
          <a:bodyPr/>
          <a:lstStyle/>
          <a:p>
            <a:pPr>
              <a:defRPr/>
            </a:pPr>
            <a:r>
              <a:rPr lang="en-GB" sz="1800" dirty="0" smtClean="0"/>
              <a:t>Show an understanding of basic numeracy and its application to practical situations.</a:t>
            </a:r>
          </a:p>
          <a:p>
            <a:pPr>
              <a:defRPr/>
            </a:pPr>
            <a:r>
              <a:rPr lang="en-GB" sz="1800" dirty="0" smtClean="0"/>
              <a:t>Present numerical data effectively and the ability to explain numerical information clearly.</a:t>
            </a:r>
          </a:p>
          <a:p>
            <a:pPr>
              <a:defRPr/>
            </a:pPr>
            <a:r>
              <a:rPr lang="en-GB" sz="1800" dirty="0" smtClean="0"/>
              <a:t>Show an understanding of basic statistical operations and appropriate application of such.</a:t>
            </a:r>
          </a:p>
          <a:p>
            <a:pPr>
              <a:defRPr/>
            </a:pPr>
            <a:r>
              <a:rPr lang="en-GB" sz="1800" dirty="0" smtClean="0"/>
              <a:t>Model problems mathematically and solve problems quantitatively.</a:t>
            </a:r>
          </a:p>
          <a:p>
            <a:pPr>
              <a:defRPr/>
            </a:pPr>
            <a:r>
              <a:rPr lang="en-GB" sz="1800" dirty="0" smtClean="0"/>
              <a:t>Demonstrate an awareness of commercial financial issues affecting organisations.</a:t>
            </a:r>
          </a:p>
          <a:p>
            <a:pPr>
              <a:defRPr/>
            </a:pPr>
            <a:endParaRPr lang="en-GB" sz="600" dirty="0" smtClean="0"/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1100" i="1" dirty="0" smtClean="0">
                <a:hlinkClick r:id="rId3"/>
              </a:rPr>
              <a:t>https://www.skillsyouneed.com/general/graduate-employability-skills.html</a:t>
            </a:r>
            <a:endParaRPr lang="en-GB" altLang="en-US" sz="105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9461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939AF53-BB14-4E58-B6CA-A90968A578B4}" type="datetime1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4098" name="Title 1"/>
          <p:cNvSpPr>
            <a:spLocks noGrp="1"/>
          </p:cNvSpPr>
          <p:nvPr>
            <p:ph type="title" idx="4294967295"/>
          </p:nvPr>
        </p:nvSpPr>
        <p:spPr>
          <a:xfrm>
            <a:off x="457200" y="260350"/>
            <a:ext cx="8229600" cy="1143000"/>
          </a:xfrm>
        </p:spPr>
        <p:txBody>
          <a:bodyPr anchor="b"/>
          <a:lstStyle/>
          <a:p>
            <a:pPr>
              <a:defRPr/>
            </a:pPr>
            <a:r>
              <a:rPr lang="en-GB" altLang="en-US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General Awareness</a:t>
            </a:r>
          </a:p>
        </p:txBody>
      </p:sp>
      <p:sp>
        <p:nvSpPr>
          <p:cNvPr id="4100" name="Text Placeholder 3"/>
          <p:cNvSpPr>
            <a:spLocks noGrp="1"/>
          </p:cNvSpPr>
          <p:nvPr>
            <p:ph type="body" sz="half" idx="4294967295"/>
          </p:nvPr>
        </p:nvSpPr>
        <p:spPr>
          <a:xfrm>
            <a:off x="457200" y="1557338"/>
            <a:ext cx="8362950" cy="3916362"/>
          </a:xfrm>
        </p:spPr>
        <p:txBody>
          <a:bodyPr/>
          <a:lstStyle/>
          <a:p>
            <a:pPr>
              <a:defRPr/>
            </a:pPr>
            <a:r>
              <a:rPr lang="en-GB" sz="1800" dirty="0" smtClean="0"/>
              <a:t>Local and global politics and their effect on the organisation, industry or sector.</a:t>
            </a:r>
          </a:p>
          <a:p>
            <a:pPr>
              <a:defRPr/>
            </a:pPr>
            <a:r>
              <a:rPr lang="en-GB" sz="1800" dirty="0" smtClean="0"/>
              <a:t>Ethical issues – knowing what’s right and what’s wrong and aiming always to act in an ethical and responsible way.</a:t>
            </a:r>
          </a:p>
          <a:p>
            <a:pPr>
              <a:defRPr/>
            </a:pPr>
            <a:r>
              <a:rPr lang="en-GB" sz="1800" dirty="0" smtClean="0"/>
              <a:t>Environmental issues and how these affect you and your job role.</a:t>
            </a:r>
          </a:p>
          <a:p>
            <a:pPr>
              <a:defRPr/>
            </a:pPr>
            <a:r>
              <a:rPr lang="en-GB" sz="1800" dirty="0" smtClean="0"/>
              <a:t>Health and safety issues, be aware of some basic health and safety guidelines and learn some basic first aid.</a:t>
            </a:r>
          </a:p>
          <a:p>
            <a:pPr>
              <a:defRPr/>
            </a:pPr>
            <a:r>
              <a:rPr lang="en-GB" sz="1800" dirty="0" smtClean="0"/>
              <a:t>The impact of the organisation on society and in the community.</a:t>
            </a:r>
          </a:p>
          <a:p>
            <a:pPr>
              <a:defRPr/>
            </a:pPr>
            <a:endParaRPr lang="en-GB" sz="1800" dirty="0" smtClean="0"/>
          </a:p>
          <a:p>
            <a:pPr>
              <a:defRPr/>
            </a:pPr>
            <a:endParaRPr lang="en-GB" sz="1800" dirty="0" smtClean="0"/>
          </a:p>
          <a:p>
            <a:pPr>
              <a:defRPr/>
            </a:pPr>
            <a:endParaRPr lang="en-GB" sz="1800" dirty="0" smtClean="0"/>
          </a:p>
          <a:p>
            <a:pPr>
              <a:defRPr/>
            </a:pPr>
            <a:endParaRPr lang="en-GB" sz="600" dirty="0" smtClean="0"/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1100" i="1" dirty="0" smtClean="0">
                <a:hlinkClick r:id="rId3"/>
              </a:rPr>
              <a:t>https://www.skillsyouneed.com/general/graduate-employability-skills.html</a:t>
            </a:r>
            <a:endParaRPr lang="en-GB" altLang="en-US" sz="105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1509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 Task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260600"/>
          </a:xfrm>
        </p:spPr>
        <p:txBody>
          <a:bodyPr/>
          <a:lstStyle/>
          <a:p>
            <a:r>
              <a:rPr lang="en-GB" altLang="en-US" sz="2400" dirty="0" smtClean="0"/>
              <a:t>Read the ‘Job Description’ for one of the roles below. </a:t>
            </a:r>
          </a:p>
          <a:p>
            <a:r>
              <a:rPr lang="en-GB" altLang="en-US" sz="2400" dirty="0" smtClean="0"/>
              <a:t>Write down potential employability skills needed for each role</a:t>
            </a:r>
            <a:r>
              <a:rPr lang="en-GB" altLang="en-US" sz="2400" dirty="0" smtClean="0"/>
              <a:t>.</a:t>
            </a:r>
          </a:p>
          <a:p>
            <a:endParaRPr lang="en-GB" sz="2000" b="1" dirty="0" smtClean="0"/>
          </a:p>
          <a:p>
            <a:pPr lvl="1" eaLnBrk="1" fontAlgn="t" hangingPunct="1">
              <a:buFont typeface="Arial" panose="020B0604020202020204" pitchFamily="34" charset="0"/>
              <a:buChar char="•"/>
            </a:pPr>
            <a:r>
              <a:rPr lang="en-GB" sz="2000" b="1" dirty="0" smtClean="0"/>
              <a:t>Adult </a:t>
            </a:r>
            <a:r>
              <a:rPr lang="en-GB" sz="2000" b="1" dirty="0"/>
              <a:t>Guidance Worker</a:t>
            </a:r>
            <a:endParaRPr lang="en-GB" sz="2000" dirty="0"/>
          </a:p>
          <a:p>
            <a:pPr lvl="1" eaLnBrk="1" fontAlgn="t" hangingPunct="1">
              <a:buFont typeface="Arial" panose="020B0604020202020204" pitchFamily="34" charset="0"/>
              <a:buChar char="•"/>
            </a:pPr>
            <a:r>
              <a:rPr lang="en-GB" sz="2000" b="1" dirty="0" smtClean="0"/>
              <a:t>Social </a:t>
            </a:r>
            <a:r>
              <a:rPr lang="en-GB" sz="2000" b="1" dirty="0"/>
              <a:t>Worker</a:t>
            </a:r>
            <a:endParaRPr lang="en-GB" sz="2000" dirty="0"/>
          </a:p>
          <a:p>
            <a:pPr lvl="1" eaLnBrk="1" fontAlgn="t" hangingPunct="1">
              <a:buFont typeface="Arial" panose="020B0604020202020204" pitchFamily="34" charset="0"/>
              <a:buChar char="•"/>
            </a:pPr>
            <a:r>
              <a:rPr lang="en-GB" sz="2000" b="1" dirty="0" smtClean="0"/>
              <a:t>Family </a:t>
            </a:r>
            <a:r>
              <a:rPr lang="en-GB" sz="2000" b="1" dirty="0"/>
              <a:t>Support Worker</a:t>
            </a:r>
            <a:endParaRPr lang="en-GB" sz="2000" dirty="0"/>
          </a:p>
          <a:p>
            <a:pPr lvl="1" eaLnBrk="1" fontAlgn="t" hangingPunct="1">
              <a:buFont typeface="Arial" panose="020B0604020202020204" pitchFamily="34" charset="0"/>
              <a:buChar char="•"/>
            </a:pPr>
            <a:r>
              <a:rPr lang="en-GB" sz="2000" b="1" dirty="0" smtClean="0"/>
              <a:t>Probation </a:t>
            </a:r>
            <a:r>
              <a:rPr lang="en-GB" sz="2000" b="1" dirty="0"/>
              <a:t>Officer</a:t>
            </a:r>
            <a:endParaRPr lang="en-GB" sz="2000" dirty="0"/>
          </a:p>
          <a:p>
            <a:pPr lvl="1" eaLnBrk="1" fontAlgn="auto" hangingPunct="1">
              <a:buFont typeface="Arial" panose="020B0604020202020204" pitchFamily="34" charset="0"/>
              <a:buChar char="•"/>
            </a:pPr>
            <a:r>
              <a:rPr lang="en-GB" sz="2000" b="1" dirty="0" smtClean="0"/>
              <a:t>Community </a:t>
            </a:r>
            <a:r>
              <a:rPr lang="en-GB" sz="2000" b="1" dirty="0"/>
              <a:t>Development Worker</a:t>
            </a:r>
            <a:endParaRPr lang="en-GB" sz="2000" dirty="0"/>
          </a:p>
          <a:p>
            <a:pPr lvl="1"/>
            <a:endParaRPr lang="en-GB" sz="2000" b="1" dirty="0" smtClean="0"/>
          </a:p>
          <a:p>
            <a:pPr lvl="1"/>
            <a:endParaRPr lang="en-GB" sz="2000" b="1" baseline="0" dirty="0" smtClean="0"/>
          </a:p>
          <a:p>
            <a:pPr lvl="1"/>
            <a:endParaRPr lang="en-GB" sz="2000" b="1" baseline="0" dirty="0" smtClean="0"/>
          </a:p>
          <a:p>
            <a:pPr lvl="1"/>
            <a:endParaRPr lang="en-GB" altLang="en-US" sz="2000" dirty="0" smtClean="0"/>
          </a:p>
          <a:p>
            <a:endParaRPr lang="en-GB" alt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3413E96D-41DA-4759-92C3-44DE2A1592B2}" type="datetime1">
              <a:rPr lang="en-GB" smtClean="0"/>
              <a:pPr>
                <a:defRPr/>
              </a:pPr>
              <a:t>15/10/2019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03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 Task (Part 2)</a:t>
            </a:r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Present the ‘Job Description’ to the rest of the class and explain the skills you’ve chosen and why.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3413E96D-41DA-4759-92C3-44DE2A1592B2}" type="datetime1">
              <a:rPr lang="en-GB" smtClean="0"/>
              <a:pPr>
                <a:defRPr/>
              </a:pPr>
              <a:t>15/10/2019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43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Community development worker</a:t>
            </a:r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/>
              <a:t>Responsibilities - </a:t>
            </a:r>
            <a:r>
              <a:rPr lang="en-GB" altLang="en-US" dirty="0" smtClean="0">
                <a:hlinkClick r:id="rId2"/>
              </a:rPr>
              <a:t>https://www.prospects.ac.uk/job-profiles/community-development-worker</a:t>
            </a:r>
            <a:r>
              <a:rPr lang="en-GB" altLang="en-US" dirty="0" smtClean="0"/>
              <a:t> (last accessed 19.06.2019)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1A460CC-9CB9-45FD-9013-08407F59C753}" type="datetime1">
              <a:rPr lang="en-GB" smtClean="0"/>
              <a:pPr>
                <a:defRPr/>
              </a:pPr>
              <a:t>15/10/2019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93133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Adult guidance worker</a:t>
            </a:r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Responsibilities - </a:t>
            </a:r>
            <a:r>
              <a:rPr lang="en-GB" altLang="en-US" smtClean="0">
                <a:hlinkClick r:id="rId2"/>
              </a:rPr>
              <a:t>https://www.prospects.ac.uk/job-profiles/adult-guidance-worker</a:t>
            </a:r>
            <a:r>
              <a:rPr lang="en-GB" altLang="en-US" smtClean="0"/>
              <a:t> (last accessed 19.06.2019)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1A460CC-9CB9-45FD-9013-08407F59C753}" type="datetime1">
              <a:rPr lang="en-GB" smtClean="0"/>
              <a:pPr>
                <a:defRPr/>
              </a:pPr>
              <a:t>15/10/2019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746704"/>
      </p:ext>
    </p:extLst>
  </p:cSld>
  <p:clrMapOvr>
    <a:masterClrMapping/>
  </p:clrMapOvr>
  <p:transition spd="slow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Family support worker</a:t>
            </a:r>
          </a:p>
        </p:txBody>
      </p:sp>
      <p:sp>
        <p:nvSpPr>
          <p:cNvPr id="317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Responsibilities - </a:t>
            </a:r>
            <a:r>
              <a:rPr lang="en-GB" altLang="en-US" smtClean="0">
                <a:hlinkClick r:id="rId2"/>
              </a:rPr>
              <a:t>https://www.prospects.ac.uk/job-profiles/family-support-worker</a:t>
            </a:r>
            <a:r>
              <a:rPr lang="en-GB" altLang="en-US" smtClean="0"/>
              <a:t> (last accessed 19.06.2019)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1A460CC-9CB9-45FD-9013-08407F59C753}" type="datetime1">
              <a:rPr lang="en-GB" smtClean="0"/>
              <a:pPr>
                <a:defRPr/>
              </a:pPr>
              <a:t>15/10/2019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000731"/>
      </p:ext>
    </p:extLst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Probation officer</a:t>
            </a:r>
          </a:p>
        </p:txBody>
      </p:sp>
      <p:sp>
        <p:nvSpPr>
          <p:cNvPr id="327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Responsibilities - </a:t>
            </a:r>
            <a:r>
              <a:rPr lang="en-GB" altLang="en-US" smtClean="0">
                <a:hlinkClick r:id="rId2"/>
              </a:rPr>
              <a:t>https://www.prospects.ac.uk/job-profiles/probation-officer</a:t>
            </a:r>
            <a:r>
              <a:rPr lang="en-GB" altLang="en-US" smtClean="0"/>
              <a:t> (last accessed 19.06.2019)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1A460CC-9CB9-45FD-9013-08407F59C753}" type="datetime1">
              <a:rPr lang="en-GB" smtClean="0"/>
              <a:pPr>
                <a:defRPr/>
              </a:pPr>
              <a:t>15/10/2019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055742"/>
      </p:ext>
    </p:extLst>
  </p:cSld>
  <p:clrMapOvr>
    <a:masterClrMapping/>
  </p:clrMapOvr>
  <p:transition spd="slow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Social worker</a:t>
            </a:r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Responsibilities - </a:t>
            </a:r>
            <a:r>
              <a:rPr lang="en-GB" altLang="en-US" smtClean="0">
                <a:hlinkClick r:id="rId2"/>
              </a:rPr>
              <a:t>https://www.prospects.ac.uk/job-profiles/social-worker</a:t>
            </a:r>
            <a:r>
              <a:rPr lang="en-GB" altLang="en-US" smtClean="0"/>
              <a:t> (last accessed 19.06.2019)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1A460CC-9CB9-45FD-9013-08407F59C753}" type="datetime1">
              <a:rPr lang="en-GB" smtClean="0"/>
              <a:pPr>
                <a:defRPr/>
              </a:pPr>
              <a:t>15/10/2019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93162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939AF53-BB14-4E58-B6CA-A90968A578B4}" type="datetime1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4098" name="Title 1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pPr algn="l">
              <a:defRPr/>
            </a:pPr>
            <a:r>
              <a:rPr lang="en-GB" altLang="en-US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Job hunting</a:t>
            </a:r>
          </a:p>
        </p:txBody>
      </p:sp>
      <p:sp>
        <p:nvSpPr>
          <p:cNvPr id="4100" name="Text Placeholder 3"/>
          <p:cNvSpPr>
            <a:spLocks noGrp="1"/>
          </p:cNvSpPr>
          <p:nvPr>
            <p:ph type="body" sz="half" idx="4294967295"/>
          </p:nvPr>
        </p:nvSpPr>
        <p:spPr>
          <a:xfrm>
            <a:off x="488950" y="1582738"/>
            <a:ext cx="8229600" cy="3916362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sz="3600" smtClean="0">
                <a:latin typeface="Arial" panose="020B0604020202020204" pitchFamily="34" charset="0"/>
                <a:cs typeface="Arial" panose="020B0604020202020204" pitchFamily="34" charset="0"/>
              </a:rPr>
              <a:t>What things should you do /consider when actively job hunting?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160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3557" name="Content Placeholder 4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65363" y="2890838"/>
            <a:ext cx="4613275" cy="2808287"/>
          </a:xfrm>
        </p:spPr>
      </p:pic>
      <p:pic>
        <p:nvPicPr>
          <p:cNvPr id="2355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F6C8DD7-559E-4673-AE82-928A421E333E}" type="datetime1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25603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 </a:t>
            </a:r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en-GB" alt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ask</a:t>
            </a:r>
          </a:p>
        </p:txBody>
      </p:sp>
      <p:sp>
        <p:nvSpPr>
          <p:cNvPr id="25604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None/>
            </a:pPr>
            <a:r>
              <a:rPr lang="en-GB" altLang="en-US" smtClean="0"/>
              <a:t>	Prepare a presentation that outlines</a:t>
            </a:r>
          </a:p>
          <a:p>
            <a:pPr>
              <a:buFontTx/>
              <a:buNone/>
            </a:pPr>
            <a:r>
              <a:rPr lang="en-GB" altLang="en-US" smtClean="0"/>
              <a:t>	the steps that you need to take in order to be successful in your job search.</a:t>
            </a:r>
          </a:p>
          <a:p>
            <a:pPr>
              <a:buFontTx/>
              <a:buNone/>
            </a:pPr>
            <a:endParaRPr lang="en-GB" altLang="en-US" smtClean="0"/>
          </a:p>
          <a:p>
            <a:pPr>
              <a:buFontTx/>
              <a:buNone/>
            </a:pPr>
            <a:r>
              <a:rPr lang="en-GB" altLang="en-US" smtClean="0"/>
              <a:t>	Be prepared to share your findings with the rest of the class!</a:t>
            </a:r>
          </a:p>
          <a:p>
            <a:pPr>
              <a:buFont typeface="Arial" panose="020B0604020202020204" pitchFamily="34" charset="0"/>
              <a:buNone/>
            </a:pPr>
            <a:endParaRPr lang="en-GB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1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D8F0B8-0CE0-494D-97C2-FF7723A1A5BF}" type="datetime1">
              <a:rPr lang="en-GB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6146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Employability – the journey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4294967295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6629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u="sng" smtClean="0"/>
              <a:t>References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036638"/>
          </a:xfrm>
        </p:spPr>
        <p:txBody>
          <a:bodyPr/>
          <a:lstStyle/>
          <a:p>
            <a:r>
              <a:rPr lang="en-GB" altLang="en-US" sz="1400" dirty="0" smtClean="0"/>
              <a:t>Prospects (2019). </a:t>
            </a:r>
            <a:r>
              <a:rPr lang="en-GB" altLang="en-US" sz="1400" i="1" dirty="0" smtClean="0"/>
              <a:t>Graduate jobs in social care</a:t>
            </a:r>
            <a:r>
              <a:rPr lang="en-GB" altLang="en-US" sz="1400" dirty="0" smtClean="0"/>
              <a:t>. Available at: </a:t>
            </a:r>
            <a:r>
              <a:rPr lang="en-GB" altLang="en-US" sz="1400" dirty="0" smtClean="0">
                <a:hlinkClick r:id="rId2"/>
              </a:rPr>
              <a:t>https://www.prospects.ac.uk/jobs-and-work-experience/job-sectors/social-care/graduate-jobs-in-social-care</a:t>
            </a:r>
            <a:r>
              <a:rPr lang="en-GB" altLang="en-US" sz="1400" dirty="0" smtClean="0"/>
              <a:t> (last accessed 19.06.2019)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E405668-B86B-4D02-B70F-9750714FFD84}" type="datetime1">
              <a:rPr lang="en-GB" smtClean="0"/>
              <a:pPr>
                <a:defRPr/>
              </a:pPr>
              <a:t>15/10/2019</a:t>
            </a:fld>
            <a:endParaRPr lang="en-GB"/>
          </a:p>
        </p:txBody>
      </p:sp>
      <p:sp>
        <p:nvSpPr>
          <p:cNvPr id="35845" name="Title 1"/>
          <p:cNvSpPr txBox="1">
            <a:spLocks/>
          </p:cNvSpPr>
          <p:nvPr/>
        </p:nvSpPr>
        <p:spPr bwMode="auto">
          <a:xfrm>
            <a:off x="565150" y="234950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4400" u="sng"/>
              <a:t>Further Reading</a:t>
            </a:r>
          </a:p>
        </p:txBody>
      </p:sp>
      <p:sp>
        <p:nvSpPr>
          <p:cNvPr id="35846" name="Content Placeholder 2"/>
          <p:cNvSpPr txBox="1">
            <a:spLocks/>
          </p:cNvSpPr>
          <p:nvPr/>
        </p:nvSpPr>
        <p:spPr bwMode="auto">
          <a:xfrm>
            <a:off x="539750" y="3787775"/>
            <a:ext cx="8280400" cy="1585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altLang="en-US" sz="1400"/>
              <a:t>Skills for Care partner zone (2019). 10 reasons why we can’t ignore core skills in social care in </a:t>
            </a:r>
            <a:r>
              <a:rPr lang="en-GB" altLang="en-US" sz="1400" i="1"/>
              <a:t>The Guardian</a:t>
            </a:r>
            <a:r>
              <a:rPr lang="en-GB" altLang="en-US" sz="1400"/>
              <a:t>. Available at: </a:t>
            </a:r>
            <a:r>
              <a:rPr lang="en-GB" altLang="en-US" sz="1400">
                <a:hlinkClick r:id="rId3"/>
              </a:rPr>
              <a:t>https://www.theguardian.com/social-care-network/skills-for-care-partner-zone/2016/feb/24/core-skills-social-care </a:t>
            </a:r>
            <a:r>
              <a:rPr lang="en-GB" altLang="en-US" sz="1400"/>
              <a:t>(last accessed 19.06.2019)</a:t>
            </a:r>
          </a:p>
          <a:p>
            <a:r>
              <a:rPr lang="en-GB" altLang="en-US" sz="1400"/>
              <a:t>Health Careers – Identifying transferable skills. Available at: </a:t>
            </a:r>
            <a:r>
              <a:rPr lang="en-GB" altLang="en-US" sz="1400">
                <a:hlinkClick r:id="rId4"/>
              </a:rPr>
              <a:t>https://www.healthcareers.nhs.uk/career-planning/health-career-right-you/identifying-transferable-skills</a:t>
            </a:r>
            <a:r>
              <a:rPr lang="en-GB" altLang="en-US" sz="1400"/>
              <a:t> (last accessed 19.06.2019)</a:t>
            </a:r>
          </a:p>
        </p:txBody>
      </p:sp>
    </p:spTree>
    <p:extLst>
      <p:ext uri="{BB962C8B-B14F-4D97-AF65-F5344CB8AC3E}">
        <p14:creationId xmlns:p14="http://schemas.microsoft.com/office/powerpoint/2010/main" val="2505067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4792</TotalTime>
  <Words>774</Words>
  <Application>Microsoft Office PowerPoint</Application>
  <PresentationFormat>On-screen Show (4:3)</PresentationFormat>
  <Paragraphs>164</Paragraphs>
  <Slides>21</Slides>
  <Notes>9</Notes>
  <HiddenSlides>5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Myriad Pro</vt:lpstr>
      <vt:lpstr>Source Sans Pro</vt:lpstr>
      <vt:lpstr>1_20140311PresentationUWTSDTemplate</vt:lpstr>
      <vt:lpstr>20140311PresentationUWTSDTemplate</vt:lpstr>
      <vt:lpstr>2_20140311PresentationUWTSDTemplate</vt:lpstr>
      <vt:lpstr>PowerPoint Presentation</vt:lpstr>
      <vt:lpstr>Who are you?</vt:lpstr>
      <vt:lpstr>What is employability?</vt:lpstr>
      <vt:lpstr>Employability Skills</vt:lpstr>
      <vt:lpstr>Employability Skills</vt:lpstr>
      <vt:lpstr>Communication Skills</vt:lpstr>
      <vt:lpstr>Interpersonal Skills</vt:lpstr>
      <vt:lpstr>Personal Skills</vt:lpstr>
      <vt:lpstr>Numeracy Skills</vt:lpstr>
      <vt:lpstr>General Awareness</vt:lpstr>
      <vt:lpstr>Group Task</vt:lpstr>
      <vt:lpstr>Group Task (Part 2)</vt:lpstr>
      <vt:lpstr>Community development worker</vt:lpstr>
      <vt:lpstr>Adult guidance worker</vt:lpstr>
      <vt:lpstr>Family support worker</vt:lpstr>
      <vt:lpstr>Probation officer</vt:lpstr>
      <vt:lpstr>Social worker</vt:lpstr>
      <vt:lpstr>Job hunting</vt:lpstr>
      <vt:lpstr>Group Task</vt:lpstr>
      <vt:lpstr>Employability – the journey</vt:lpstr>
      <vt:lpstr>References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creator>Bob Wilson</dc:creator>
  <cp:lastModifiedBy>Sylvia Hoffmann</cp:lastModifiedBy>
  <cp:revision>340</cp:revision>
  <dcterms:created xsi:type="dcterms:W3CDTF">2012-10-20T16:04:33Z</dcterms:created>
  <dcterms:modified xsi:type="dcterms:W3CDTF">2019-10-15T14:09:40Z</dcterms:modified>
</cp:coreProperties>
</file>