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9" r:id="rId1"/>
  </p:sldMasterIdLst>
  <p:sldIdLst>
    <p:sldId id="256" r:id="rId2"/>
    <p:sldId id="257" r:id="rId3"/>
    <p:sldId id="263" r:id="rId4"/>
    <p:sldId id="258" r:id="rId5"/>
    <p:sldId id="261" r:id="rId6"/>
    <p:sldId id="260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3/27/2019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6318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3/27/2019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67986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3/27/2019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08532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3/27/2019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85797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3/27/2019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881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3/27/2019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41075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3/27/2019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5693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3/27/2019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57211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3/27/2019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04209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3/27/2019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0012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3/27/2019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476018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3/27/2019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92499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3/27/2019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653684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3/27/2019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31643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3/27/2019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61195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3/27/2019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91629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DFF08F-DC6B-4601-B491-B0F83F6DD2DA}" type="datetimeFigureOut">
              <a:rPr lang="en-US" smtClean="0"/>
              <a:pPr/>
              <a:t>3/27/2019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4301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CSHO9VdVRfg&amp;feature=youtu.be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ciencedirect.com/topics/medicine-and-dentistry/serotonin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sciencedirect.com/topics/medicine-and-dentistry/selenium" TargetMode="External"/><Relationship Id="rId4" Type="http://schemas.openxmlformats.org/officeDocument/2006/relationships/hyperlink" Target="https://www.sciencedirect.com/topics/medicine-and-dentistry/cyanocobalamin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ciencedirect.com/science/article/pii/S0091743512004616#!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9E0FB2-B095-4BCA-9590-E0E7013AA43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29" name="Subtitle 28">
            <a:extLst>
              <a:ext uri="{FF2B5EF4-FFF2-40B4-BE49-F238E27FC236}">
                <a16:creationId xmlns:a16="http://schemas.microsoft.com/office/drawing/2014/main" id="{19E48E73-09BD-4E65-8C59-7212834FB99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501C18FC-894F-40F9-A89D-EB619C9DD2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504"/>
            <a:ext cx="12191999" cy="6897756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50995824-7210-4A72-9FB4-A5BF38D97FDD}"/>
              </a:ext>
            </a:extLst>
          </p:cNvPr>
          <p:cNvSpPr txBox="1"/>
          <p:nvPr/>
        </p:nvSpPr>
        <p:spPr>
          <a:xfrm>
            <a:off x="6775652" y="1669857"/>
            <a:ext cx="5217565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/>
              <a:t>THE ROLE OF A REGISTERED</a:t>
            </a:r>
          </a:p>
          <a:p>
            <a:r>
              <a:rPr lang="en-GB" sz="4400" b="1" dirty="0"/>
              <a:t>DIETITIAN (RD) AND HOW T0 BECOME ONE </a:t>
            </a:r>
          </a:p>
        </p:txBody>
      </p:sp>
    </p:spTree>
    <p:extLst>
      <p:ext uri="{BB962C8B-B14F-4D97-AF65-F5344CB8AC3E}">
        <p14:creationId xmlns:p14="http://schemas.microsoft.com/office/powerpoint/2010/main" val="21802634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406B4E-5361-458F-98FC-AC19989A35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 what is a dietitian…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EE8C65-8F53-460C-A79C-C894E0BA9D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sz="2800" dirty="0"/>
              <a:t>The primary role of a dietitian is to diagnose and treat dietary and nutritional problems at an individual and public health level (BDA.uk.com, 2019)</a:t>
            </a:r>
          </a:p>
          <a:p>
            <a:r>
              <a:rPr lang="en-GB" sz="2800" dirty="0"/>
              <a:t>Dietitians are able to treat patients in clinical settings</a:t>
            </a:r>
          </a:p>
          <a:p>
            <a:r>
              <a:rPr lang="en-GB" sz="2800" dirty="0"/>
              <a:t>They work in a variety of settings including the NHS, education, the food industry, sport and the media (BDA.uk.com, 2019)</a:t>
            </a:r>
          </a:p>
          <a:p>
            <a:r>
              <a:rPr lang="en-GB" sz="2800" dirty="0"/>
              <a:t>The title dietitian is protected by law for trained professionals registered with the health and care professionals council (British Nutrition Foundation, 2019)</a:t>
            </a:r>
          </a:p>
          <a:p>
            <a:r>
              <a:rPr lang="en-US" sz="2800" dirty="0"/>
              <a:t>Help to promote nutritional well-being, treat disease and prevent nutrition related problems (British Nutrition Foundation, 2019)</a:t>
            </a:r>
            <a:endParaRPr lang="en-GB" sz="4700" dirty="0"/>
          </a:p>
          <a:p>
            <a:endParaRPr lang="en-GB" sz="47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0751980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E0D1FB-69EF-4F3E-82B2-4860977E74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Ethics and code of conduct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D26BAB-CDEB-4B91-954C-597549D680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000" dirty="0"/>
              <a:t>Should use up to date evidence based knowledge in practice </a:t>
            </a:r>
          </a:p>
          <a:p>
            <a:r>
              <a:rPr lang="en-GB" sz="2000" dirty="0"/>
              <a:t>Always putting service users first in a safe and effective manner </a:t>
            </a:r>
          </a:p>
          <a:p>
            <a:r>
              <a:rPr lang="en-GB" sz="2000" dirty="0"/>
              <a:t>Respect the rights of individuals without discrimination </a:t>
            </a:r>
          </a:p>
          <a:p>
            <a:r>
              <a:rPr lang="en-GB" sz="2000" dirty="0"/>
              <a:t>Ensure appropriate consent has been given for dietetic intervention </a:t>
            </a:r>
          </a:p>
          <a:p>
            <a:r>
              <a:rPr lang="en-GB" sz="2000" dirty="0"/>
              <a:t>Respect and safeguard confidentiality of service users information  </a:t>
            </a:r>
          </a:p>
          <a:p>
            <a:r>
              <a:rPr lang="en-GB" sz="2000" dirty="0"/>
              <a:t>Recognise own limits and competencies </a:t>
            </a:r>
          </a:p>
          <a:p>
            <a:r>
              <a:rPr lang="en-GB" sz="2000" dirty="0"/>
              <a:t>Treat service users with empathy, compassion and respect </a:t>
            </a:r>
          </a:p>
          <a:p>
            <a:endParaRPr lang="en-GB" sz="2000" dirty="0"/>
          </a:p>
          <a:p>
            <a:pPr marL="0" indent="0">
              <a:buNone/>
            </a:pPr>
            <a:r>
              <a:rPr lang="en-GB" sz="2000" dirty="0"/>
              <a:t>Full Code of professional conduct is available at BDA. The association of UK Dietitians. </a:t>
            </a:r>
          </a:p>
        </p:txBody>
      </p:sp>
    </p:spTree>
    <p:extLst>
      <p:ext uri="{BB962C8B-B14F-4D97-AF65-F5344CB8AC3E}">
        <p14:creationId xmlns:p14="http://schemas.microsoft.com/office/powerpoint/2010/main" val="24144207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9B55D8-71CD-4289-8D24-DDEBC32459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importance of Nutrition for good physical and mental health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B78C03-3D6E-4C18-9BA4-1B413DC241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815549"/>
            <a:ext cx="8596668" cy="4225814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en-GB" sz="2800" dirty="0"/>
          </a:p>
          <a:p>
            <a:r>
              <a:rPr lang="en-GB" sz="2800" dirty="0"/>
              <a:t>A balanced diet can help reduce the risk of many different health conditions such as cancers, type 2 diabetes, heart disease, bowel diseases and can also help control symptoms of arthritis and other joint issues amongst many other health problems (British Nutrition Foundation)</a:t>
            </a:r>
          </a:p>
          <a:p>
            <a:r>
              <a:rPr lang="en-GB" sz="2800" dirty="0"/>
              <a:t>Good nutrition can have a significant impact on mood due to effects on blood sugar levels, providing the brain with fatty acids, providing energy and maintaining good gut bacteria (mind.org.uk)</a:t>
            </a:r>
          </a:p>
          <a:p>
            <a:pPr marL="0" indent="0">
              <a:buNone/>
            </a:pPr>
            <a:r>
              <a:rPr lang="en-GB" sz="2800" dirty="0">
                <a:hlinkClick r:id="rId2"/>
              </a:rPr>
              <a:t>https://www.youtube.com/watch?v=CSHO9VdVRfg&amp;feature=youtu.be</a:t>
            </a:r>
            <a:endParaRPr lang="en-GB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9068747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DDE8DE2B-61C1-46D5-BEB8-521321C182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E012C92A-B902-4B69-BDCF-CCA3021FCB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A2BDBC14-42A0-4182-BFBA-0751F6350C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23">
              <a:extLst>
                <a:ext uri="{FF2B5EF4-FFF2-40B4-BE49-F238E27FC236}">
                  <a16:creationId xmlns:a16="http://schemas.microsoft.com/office/drawing/2014/main" id="{902DC474-5BCC-4188-ACDC-AD63E6B187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5">
              <a:extLst>
                <a:ext uri="{FF2B5EF4-FFF2-40B4-BE49-F238E27FC236}">
                  <a16:creationId xmlns:a16="http://schemas.microsoft.com/office/drawing/2014/main" id="{7B427019-8592-4032-931B-4F27104C9D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1D6E2CEA-A5BB-4CF7-B907-AE4DBF6748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7">
              <a:extLst>
                <a:ext uri="{FF2B5EF4-FFF2-40B4-BE49-F238E27FC236}">
                  <a16:creationId xmlns:a16="http://schemas.microsoft.com/office/drawing/2014/main" id="{78D09D5A-29CC-4B32-9CE1-72E607558A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8">
              <a:extLst>
                <a:ext uri="{FF2B5EF4-FFF2-40B4-BE49-F238E27FC236}">
                  <a16:creationId xmlns:a16="http://schemas.microsoft.com/office/drawing/2014/main" id="{6DF3A3FC-950B-40B0-923D-0F0BC1A542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9">
              <a:extLst>
                <a:ext uri="{FF2B5EF4-FFF2-40B4-BE49-F238E27FC236}">
                  <a16:creationId xmlns:a16="http://schemas.microsoft.com/office/drawing/2014/main" id="{BCA0F2E1-CD3D-4521-9CCB-41A5CC6C54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9BA4F16A-21DC-462A-AD37-0A93C8B79E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B75EBDD-038D-4572-A372-1149382957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6B05C3B-68D0-4510-B329-D47B53BE53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4242" b="10255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92C085E-3A82-4885-B781-A1A44924D2E7}"/>
              </a:ext>
            </a:extLst>
          </p:cNvPr>
          <p:cNvSpPr txBox="1"/>
          <p:nvPr/>
        </p:nvSpPr>
        <p:spPr>
          <a:xfrm>
            <a:off x="4246131" y="1976258"/>
            <a:ext cx="3699738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B-vitamins are vital for the synthesis </a:t>
            </a:r>
          </a:p>
          <a:p>
            <a:r>
              <a:rPr lang="en-US" dirty="0"/>
              <a:t>of neurotransmitters such as </a:t>
            </a:r>
            <a:r>
              <a:rPr lang="en-US" dirty="0">
                <a:hlinkClick r:id="rId3" tooltip="Learn more about Serotonin"/>
              </a:rPr>
              <a:t>serotonin</a:t>
            </a:r>
            <a:r>
              <a:rPr lang="en-US" dirty="0"/>
              <a:t>.</a:t>
            </a:r>
            <a:r>
              <a:rPr lang="en-GB" dirty="0"/>
              <a:t> (Herbison et al., 2012)</a:t>
            </a:r>
            <a:endParaRPr lang="en-US" dirty="0"/>
          </a:p>
          <a:p>
            <a:endParaRPr lang="en-US" dirty="0"/>
          </a:p>
          <a:p>
            <a:r>
              <a:rPr lang="en-US" dirty="0"/>
              <a:t>Deficiencies of folate, </a:t>
            </a:r>
            <a:r>
              <a:rPr lang="en-US" dirty="0">
                <a:hlinkClick r:id="rId4" tooltip="Learn more about Cyanocobalamin"/>
              </a:rPr>
              <a:t>vitamin B12</a:t>
            </a:r>
            <a:r>
              <a:rPr lang="en-US" dirty="0"/>
              <a:t>, iron, zinc, and </a:t>
            </a:r>
            <a:r>
              <a:rPr lang="en-US" dirty="0">
                <a:hlinkClick r:id="rId5" tooltip="Learn more about Selenium"/>
              </a:rPr>
              <a:t>selenium</a:t>
            </a:r>
            <a:r>
              <a:rPr lang="en-US" dirty="0"/>
              <a:t> tend to be more common among depressed than nondepressed persons.</a:t>
            </a:r>
            <a:r>
              <a:rPr lang="en-GB" dirty="0"/>
              <a:t> (Bodnar and Wisner, 2005)</a:t>
            </a:r>
            <a:endParaRPr lang="en-US" dirty="0"/>
          </a:p>
          <a:p>
            <a:endParaRPr lang="en-US" dirty="0"/>
          </a:p>
          <a:p>
            <a:r>
              <a:rPr lang="en-US" dirty="0"/>
              <a:t>Trials have shown a lack of vitamin D can cause depression and supplements should be taken in winter months (Herbison et al,2012)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79658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D1BD58-A19A-43BB-AC1F-86C9ADAB5F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Qualifications required and how I plan on achieving my goal..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06C07B-192A-4B55-8FC9-EBCD5C4F2B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sz="2200" dirty="0"/>
              <a:t>Following graduation of BSC Health, Nutrition and Lifestyle I plan on a studying a Masters in Dietetics at Cardiff Metropolitan University</a:t>
            </a:r>
          </a:p>
          <a:p>
            <a:r>
              <a:rPr lang="en-GB" sz="2200" dirty="0"/>
              <a:t>Entry requirements 1</a:t>
            </a:r>
            <a:r>
              <a:rPr lang="en-GB" sz="2200" baseline="30000" dirty="0"/>
              <a:t>st</a:t>
            </a:r>
            <a:r>
              <a:rPr lang="en-GB" sz="2200" dirty="0"/>
              <a:t> class or 2:1 degree in Nutrition and should apply within 5 years of graduation</a:t>
            </a:r>
          </a:p>
          <a:p>
            <a:r>
              <a:rPr lang="en-GB" sz="2200" dirty="0"/>
              <a:t>I am currently organising work placements for experience and to give me an insight into dietetics </a:t>
            </a:r>
          </a:p>
          <a:p>
            <a:r>
              <a:rPr lang="en-GB" sz="2200" dirty="0"/>
              <a:t>Will choose optional modules specific to my future goals  </a:t>
            </a:r>
          </a:p>
          <a:p>
            <a:r>
              <a:rPr lang="en-GB" sz="2200" dirty="0"/>
              <a:t>I am furthering my knowledge of Nutritional deficiencies by seeing them first hand in my current job in Withybush in the Endoscopy department </a:t>
            </a:r>
          </a:p>
          <a:p>
            <a:endParaRPr lang="en-GB" sz="22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1713525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E5A8348D-4BF9-445F-AD2D-5CE184C027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2910" y="1903984"/>
            <a:ext cx="7766936" cy="1096899"/>
          </a:xfrm>
        </p:spPr>
        <p:txBody>
          <a:bodyPr>
            <a:normAutofit fontScale="25000" lnSpcReduction="20000"/>
          </a:bodyPr>
          <a:lstStyle/>
          <a:p>
            <a:pPr algn="l"/>
            <a:r>
              <a:rPr lang="en-US" sz="8000" dirty="0">
                <a:solidFill>
                  <a:schemeClr val="tx1"/>
                </a:solidFill>
              </a:rPr>
              <a:t>Best health magazine Canada, 2019</a:t>
            </a:r>
          </a:p>
          <a:p>
            <a:pPr algn="l"/>
            <a:r>
              <a:rPr lang="en-US" sz="8000" i="1" dirty="0">
                <a:solidFill>
                  <a:schemeClr val="tx1"/>
                </a:solidFill>
              </a:rPr>
              <a:t>British Nutrition Foundation</a:t>
            </a:r>
            <a:r>
              <a:rPr lang="en-US" sz="8000" dirty="0">
                <a:solidFill>
                  <a:schemeClr val="tx1"/>
                </a:solidFill>
              </a:rPr>
              <a:t>. [online] Nutrition.org.uk. Available at: https://www.nutrition.org.uk/ [Accessed 27 Mar. 2019]. </a:t>
            </a:r>
          </a:p>
          <a:p>
            <a:pPr algn="l"/>
            <a:r>
              <a:rPr lang="en-US" sz="8000" dirty="0">
                <a:solidFill>
                  <a:schemeClr val="tx1"/>
                </a:solidFill>
              </a:rPr>
              <a:t>Bda.uk.com. (2019). </a:t>
            </a:r>
            <a:r>
              <a:rPr lang="en-US" sz="8000" i="1" dirty="0">
                <a:solidFill>
                  <a:schemeClr val="tx1"/>
                </a:solidFill>
              </a:rPr>
              <a:t>The British Dietetic Association (BDA)</a:t>
            </a:r>
            <a:r>
              <a:rPr lang="en-US" sz="8000" dirty="0">
                <a:solidFill>
                  <a:schemeClr val="tx1"/>
                </a:solidFill>
              </a:rPr>
              <a:t>. [online] Available at: https://www.bda.uk.com/ [Accessed 27 Mar. 2019].</a:t>
            </a:r>
          </a:p>
          <a:p>
            <a:pPr algn="l"/>
            <a:r>
              <a:rPr lang="en-GB" sz="8000" dirty="0">
                <a:solidFill>
                  <a:schemeClr val="tx1"/>
                </a:solidFill>
              </a:rPr>
              <a:t>Herbison, C., Hickling, S., Allen, K., O'Sullivan, T., Robinson, M., Bremner, A., Huang, R., Beilin, L., Mori, T. and Oddy, W. (2012). Low intake of B-vitamins is associated with poor adolescent mental health and behaviour. </a:t>
            </a:r>
            <a:r>
              <a:rPr lang="en-GB" sz="8000" i="1" dirty="0">
                <a:solidFill>
                  <a:schemeClr val="tx1"/>
                </a:solidFill>
              </a:rPr>
              <a:t>Preventive Medicine</a:t>
            </a:r>
            <a:r>
              <a:rPr lang="en-GB" sz="8000" dirty="0">
                <a:solidFill>
                  <a:schemeClr val="tx1"/>
                </a:solidFill>
              </a:rPr>
              <a:t>, 55(6), pp.634-638.</a:t>
            </a:r>
          </a:p>
          <a:p>
            <a:pPr algn="l"/>
            <a:r>
              <a:rPr lang="en-US" sz="7200" b="1" dirty="0">
                <a:solidFill>
                  <a:schemeClr val="tx1"/>
                </a:solidFill>
              </a:rPr>
              <a:t>Bodnar, L. and Wisner, K. (2005). Nutrition and Depression: Implications for Improving Mental Health Among Childbearing-Aged Women. </a:t>
            </a:r>
            <a:r>
              <a:rPr lang="en-US" sz="7200" b="1" i="1" dirty="0">
                <a:solidFill>
                  <a:schemeClr val="tx1"/>
                </a:solidFill>
              </a:rPr>
              <a:t>Biological Psychiatry</a:t>
            </a:r>
            <a:r>
              <a:rPr lang="en-US" sz="7200" b="1" dirty="0">
                <a:solidFill>
                  <a:schemeClr val="tx1"/>
                </a:solidFill>
              </a:rPr>
              <a:t>, 58(9), pp.679-685</a:t>
            </a:r>
            <a:r>
              <a:rPr lang="en-US" sz="7200" b="1" dirty="0"/>
              <a:t>. </a:t>
            </a:r>
            <a:endParaRPr lang="en-US" sz="24000" b="1" dirty="0">
              <a:solidFill>
                <a:schemeClr val="tx1"/>
              </a:solidFill>
            </a:endParaRPr>
          </a:p>
          <a:p>
            <a:r>
              <a:rPr lang="en-US" sz="8000" baseline="30000" dirty="0">
                <a:solidFill>
                  <a:schemeClr val="tx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</a:t>
            </a:r>
            <a:endParaRPr lang="en-US" sz="8000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DC46904-1B8C-4434-B17D-B3F85D7A4968}"/>
              </a:ext>
            </a:extLst>
          </p:cNvPr>
          <p:cNvSpPr txBox="1"/>
          <p:nvPr/>
        </p:nvSpPr>
        <p:spPr>
          <a:xfrm>
            <a:off x="4028661" y="1033670"/>
            <a:ext cx="17046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u="sng" dirty="0"/>
              <a:t>References</a:t>
            </a:r>
          </a:p>
        </p:txBody>
      </p:sp>
    </p:spTree>
    <p:extLst>
      <p:ext uri="{BB962C8B-B14F-4D97-AF65-F5344CB8AC3E}">
        <p14:creationId xmlns:p14="http://schemas.microsoft.com/office/powerpoint/2010/main" val="166663917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</TotalTime>
  <Words>685</Words>
  <Application>Microsoft Office PowerPoint</Application>
  <PresentationFormat>Widescreen</PresentationFormat>
  <Paragraphs>46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Trebuchet MS</vt:lpstr>
      <vt:lpstr>Wingdings 3</vt:lpstr>
      <vt:lpstr>Facet</vt:lpstr>
      <vt:lpstr>PowerPoint Presentation</vt:lpstr>
      <vt:lpstr>So what is a dietitian…</vt:lpstr>
      <vt:lpstr>Ethics and code of conduct</vt:lpstr>
      <vt:lpstr>The importance of Nutrition for good physical and mental health</vt:lpstr>
      <vt:lpstr>PowerPoint Presentation</vt:lpstr>
      <vt:lpstr>Qualifications required and how I plan on achieving my goal..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driscoll</dc:creator>
  <cp:lastModifiedBy>sophie driscoll</cp:lastModifiedBy>
  <cp:revision>16</cp:revision>
  <dcterms:created xsi:type="dcterms:W3CDTF">2019-03-26T08:50:14Z</dcterms:created>
  <dcterms:modified xsi:type="dcterms:W3CDTF">2019-03-27T19:56:47Z</dcterms:modified>
</cp:coreProperties>
</file>