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1" r:id="rId1"/>
  </p:sldMasterIdLst>
  <p:notesMasterIdLst>
    <p:notesMasterId r:id="rId15"/>
  </p:notesMasterIdLst>
  <p:sldIdLst>
    <p:sldId id="256" r:id="rId2"/>
    <p:sldId id="258" r:id="rId3"/>
    <p:sldId id="259" r:id="rId4"/>
    <p:sldId id="267" r:id="rId5"/>
    <p:sldId id="268" r:id="rId6"/>
    <p:sldId id="260" r:id="rId7"/>
    <p:sldId id="261" r:id="rId8"/>
    <p:sldId id="266" r:id="rId9"/>
    <p:sldId id="263" r:id="rId10"/>
    <p:sldId id="257" r:id="rId11"/>
    <p:sldId id="271" r:id="rId12"/>
    <p:sldId id="270" r:id="rId13"/>
    <p:sldId id="272" r:id="rId14"/>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zowana begum" initials="Rb" lastIdx="1" clrIdx="0">
    <p:extLst>
      <p:ext uri="{19B8F6BF-5375-455C-9EA6-DF929625EA0E}">
        <p15:presenceInfo xmlns:p15="http://schemas.microsoft.com/office/powerpoint/2012/main" userId="a20958f9c489572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izul_islam@outlook.com" userId="9ab27f3f266fc2c2" providerId="LiveId" clId="{4FFE5597-F1FB-4255-B8AE-CB5889B33709}"/>
    <pc:docChg chg="custSel addSld modSld">
      <pc:chgData name="foizul_islam@outlook.com" userId="9ab27f3f266fc2c2" providerId="LiveId" clId="{4FFE5597-F1FB-4255-B8AE-CB5889B33709}" dt="2018-06-15T08:24:29.062" v="43" actId="20577"/>
      <pc:docMkLst>
        <pc:docMk/>
      </pc:docMkLst>
      <pc:sldChg chg="addSp modSp add">
        <pc:chgData name="foizul_islam@outlook.com" userId="9ab27f3f266fc2c2" providerId="LiveId" clId="{4FFE5597-F1FB-4255-B8AE-CB5889B33709}" dt="2018-06-15T08:24:29.062" v="43" actId="20577"/>
        <pc:sldMkLst>
          <pc:docMk/>
          <pc:sldMk cId="3869786785" sldId="272"/>
        </pc:sldMkLst>
        <pc:spChg chg="add mod">
          <ac:chgData name="foizul_islam@outlook.com" userId="9ab27f3f266fc2c2" providerId="LiveId" clId="{4FFE5597-F1FB-4255-B8AE-CB5889B33709}" dt="2018-06-15T08:24:29.062" v="43" actId="20577"/>
          <ac:spMkLst>
            <pc:docMk/>
            <pc:sldMk cId="3869786785" sldId="272"/>
            <ac:spMk id="2" creationId="{D7032129-60CA-449A-9DD0-6B46D7289C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B0C39B-6E68-684C-A8BB-8368D2358D43}" type="datetimeFigureOut">
              <a:rPr lang="pl-PL" smtClean="0"/>
              <a:t>15.06.2018</a:t>
            </a:fld>
            <a:endParaRPr lang="pl-PL"/>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ACAAC8-9968-7542-87FC-2D53EBF4E6E6}" type="slidenum">
              <a:rPr lang="pl-PL" smtClean="0"/>
              <a:t>‹#›</a:t>
            </a:fld>
            <a:endParaRPr lang="pl-PL"/>
          </a:p>
        </p:txBody>
      </p:sp>
    </p:spTree>
    <p:extLst>
      <p:ext uri="{BB962C8B-B14F-4D97-AF65-F5344CB8AC3E}">
        <p14:creationId xmlns:p14="http://schemas.microsoft.com/office/powerpoint/2010/main" val="244991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l-PL"/>
          </a:p>
        </p:txBody>
      </p:sp>
      <p:sp>
        <p:nvSpPr>
          <p:cNvPr id="4" name="Slide Number Placeholder 3"/>
          <p:cNvSpPr>
            <a:spLocks noGrp="1"/>
          </p:cNvSpPr>
          <p:nvPr>
            <p:ph type="sldNum" sz="quarter" idx="10"/>
          </p:nvPr>
        </p:nvSpPr>
        <p:spPr/>
        <p:txBody>
          <a:bodyPr/>
          <a:lstStyle/>
          <a:p>
            <a:fld id="{51ACAAC8-9968-7542-87FC-2D53EBF4E6E6}" type="slidenum">
              <a:rPr lang="pl-PL" smtClean="0"/>
              <a:t>1</a:t>
            </a:fld>
            <a:endParaRPr lang="pl-PL"/>
          </a:p>
        </p:txBody>
      </p:sp>
    </p:spTree>
    <p:extLst>
      <p:ext uri="{BB962C8B-B14F-4D97-AF65-F5344CB8AC3E}">
        <p14:creationId xmlns:p14="http://schemas.microsoft.com/office/powerpoint/2010/main" val="2205074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l-PL"/>
          </a:p>
        </p:txBody>
      </p:sp>
      <p:sp>
        <p:nvSpPr>
          <p:cNvPr id="4" name="Slide Number Placeholder 3"/>
          <p:cNvSpPr>
            <a:spLocks noGrp="1"/>
          </p:cNvSpPr>
          <p:nvPr>
            <p:ph type="sldNum" sz="quarter" idx="10"/>
          </p:nvPr>
        </p:nvSpPr>
        <p:spPr/>
        <p:txBody>
          <a:bodyPr/>
          <a:lstStyle/>
          <a:p>
            <a:fld id="{51ACAAC8-9968-7542-87FC-2D53EBF4E6E6}" type="slidenum">
              <a:rPr lang="pl-PL" smtClean="0"/>
              <a:t>3</a:t>
            </a:fld>
            <a:endParaRPr lang="pl-PL"/>
          </a:p>
        </p:txBody>
      </p:sp>
    </p:spTree>
    <p:extLst>
      <p:ext uri="{BB962C8B-B14F-4D97-AF65-F5344CB8AC3E}">
        <p14:creationId xmlns:p14="http://schemas.microsoft.com/office/powerpoint/2010/main" val="2924044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l-PL"/>
          </a:p>
        </p:txBody>
      </p:sp>
      <p:sp>
        <p:nvSpPr>
          <p:cNvPr id="4" name="Slide Number Placeholder 3"/>
          <p:cNvSpPr>
            <a:spLocks noGrp="1"/>
          </p:cNvSpPr>
          <p:nvPr>
            <p:ph type="sldNum" sz="quarter" idx="10"/>
          </p:nvPr>
        </p:nvSpPr>
        <p:spPr/>
        <p:txBody>
          <a:bodyPr/>
          <a:lstStyle/>
          <a:p>
            <a:fld id="{51ACAAC8-9968-7542-87FC-2D53EBF4E6E6}" type="slidenum">
              <a:rPr lang="pl-PL" smtClean="0"/>
              <a:t>4</a:t>
            </a:fld>
            <a:endParaRPr lang="pl-PL"/>
          </a:p>
        </p:txBody>
      </p:sp>
    </p:spTree>
    <p:extLst>
      <p:ext uri="{BB962C8B-B14F-4D97-AF65-F5344CB8AC3E}">
        <p14:creationId xmlns:p14="http://schemas.microsoft.com/office/powerpoint/2010/main" val="2272368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203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561969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dirty="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2878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1B0A007F-CE37-6E4C-908E-876B597F31F3}" type="datetimeFigureOut">
              <a:rPr lang="pl-PL" smtClean="0"/>
              <a:t>15.06.2018</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202211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1B0A007F-CE37-6E4C-908E-876B597F31F3}" type="datetimeFigureOut">
              <a:rPr lang="pl-PL" smtClean="0"/>
              <a:t>15.06.2018</a:t>
            </a:fld>
            <a:endParaRPr lang="pl-PL"/>
          </a:p>
        </p:txBody>
      </p:sp>
      <p:sp>
        <p:nvSpPr>
          <p:cNvPr id="8" name="Footer Placeholder 7"/>
          <p:cNvSpPr>
            <a:spLocks noGrp="1"/>
          </p:cNvSpPr>
          <p:nvPr>
            <p:ph type="ftr" sz="quarter" idx="11"/>
          </p:nvPr>
        </p:nvSpPr>
        <p:spPr/>
        <p:txBody>
          <a:bodyPr/>
          <a:lstStyle/>
          <a:p>
            <a:endParaRPr lang="pl-PL"/>
          </a:p>
        </p:txBody>
      </p:sp>
      <p:sp>
        <p:nvSpPr>
          <p:cNvPr id="9" name="Slide Number Placeholder 8"/>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2413137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1B0A007F-CE37-6E4C-908E-876B597F31F3}" type="datetimeFigureOut">
              <a:rPr lang="pl-PL" smtClean="0"/>
              <a:t>15.06.2018</a:t>
            </a:fld>
            <a:endParaRPr lang="pl-PL"/>
          </a:p>
        </p:txBody>
      </p:sp>
      <p:sp>
        <p:nvSpPr>
          <p:cNvPr id="4" name="Footer Placeholder 3"/>
          <p:cNvSpPr>
            <a:spLocks noGrp="1"/>
          </p:cNvSpPr>
          <p:nvPr>
            <p:ph type="ftr" sz="quarter" idx="11"/>
          </p:nvPr>
        </p:nvSpPr>
        <p:spPr/>
        <p:txBody>
          <a:bodyPr/>
          <a:lstStyle/>
          <a:p>
            <a:endParaRPr lang="pl-PL"/>
          </a:p>
        </p:txBody>
      </p:sp>
      <p:sp>
        <p:nvSpPr>
          <p:cNvPr id="5" name="Slide Number Placeholder 4"/>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3743218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B0A007F-CE37-6E4C-908E-876B597F31F3}" type="datetimeFigureOut">
              <a:rPr lang="pl-PL" smtClean="0"/>
              <a:t>15.06.2018</a:t>
            </a:fld>
            <a:endParaRPr lang="pl-PL"/>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pl-PL"/>
          </a:p>
        </p:txBody>
      </p:sp>
      <p:sp>
        <p:nvSpPr>
          <p:cNvPr id="9" name="Slide Number Placeholder 8"/>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404372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dirty="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B0A007F-CE37-6E4C-908E-876B597F31F3}" type="datetimeFigureOut">
              <a:rPr lang="pl-PL" smtClean="0"/>
              <a:t>15.06.2018</a:t>
            </a:fld>
            <a:endParaRPr lang="pl-PL"/>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pl-PL"/>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9B161C7-E02A-714F-ADF5-C10AE5FD2991}" type="slidenum">
              <a:rPr lang="pl-PL" smtClean="0"/>
              <a:t>‹#›</a:t>
            </a:fld>
            <a:endParaRPr lang="pl-PL"/>
          </a:p>
        </p:txBody>
      </p:sp>
    </p:spTree>
    <p:extLst>
      <p:ext uri="{BB962C8B-B14F-4D97-AF65-F5344CB8AC3E}">
        <p14:creationId xmlns:p14="http://schemas.microsoft.com/office/powerpoint/2010/main" val="161759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1B0A007F-CE37-6E4C-908E-876B597F31F3}" type="datetimeFigureOut">
              <a:rPr lang="pl-PL" smtClean="0"/>
              <a:t>15.06.2018</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4153560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240556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3214278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dirty="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B0A007F-CE37-6E4C-908E-876B597F31F3}" type="datetimeFigureOut">
              <a:rPr lang="pl-PL" smtClean="0"/>
              <a:t>15.06.2018</a:t>
            </a:fld>
            <a:endParaRPr lang="pl-PL"/>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pl-PL"/>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9B161C7-E02A-714F-ADF5-C10AE5FD2991}" type="slidenum">
              <a:rPr lang="pl-PL" smtClean="0"/>
              <a:t>‹#›</a:t>
            </a:fld>
            <a:endParaRPr lang="pl-PL"/>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8415398"/>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fUXdrl9ch_Q"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businessdictionary.com/definition/team.html"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4205D-C5CA-4548-AA5A-3B1202E56AE6}"/>
              </a:ext>
            </a:extLst>
          </p:cNvPr>
          <p:cNvSpPr>
            <a:spLocks noGrp="1"/>
          </p:cNvSpPr>
          <p:nvPr>
            <p:ph type="ctrTitle"/>
          </p:nvPr>
        </p:nvSpPr>
        <p:spPr/>
        <p:txBody>
          <a:bodyPr anchor="ctr">
            <a:normAutofit/>
          </a:bodyPr>
          <a:lstStyle/>
          <a:p>
            <a:r>
              <a:rPr lang="pl-PL" sz="9600" b="1"/>
              <a:t>Team Work</a:t>
            </a:r>
          </a:p>
        </p:txBody>
      </p:sp>
      <p:sp>
        <p:nvSpPr>
          <p:cNvPr id="3" name="Subtitle 2">
            <a:extLst>
              <a:ext uri="{FF2B5EF4-FFF2-40B4-BE49-F238E27FC236}">
                <a16:creationId xmlns:a16="http://schemas.microsoft.com/office/drawing/2014/main" id="{282DAC07-107A-9B4D-8820-2E23B47FA74D}"/>
              </a:ext>
            </a:extLst>
          </p:cNvPr>
          <p:cNvSpPr>
            <a:spLocks noGrp="1"/>
          </p:cNvSpPr>
          <p:nvPr>
            <p:ph type="subTitle" idx="1"/>
          </p:nvPr>
        </p:nvSpPr>
        <p:spPr/>
        <p:txBody>
          <a:bodyPr anchor="ctr"/>
          <a:lstStyle/>
          <a:p>
            <a:r>
              <a:rPr lang="pl-PL"/>
              <a:t>Bright and dark sides of the power.</a:t>
            </a:r>
          </a:p>
        </p:txBody>
      </p:sp>
    </p:spTree>
    <p:extLst>
      <p:ext uri="{BB962C8B-B14F-4D97-AF65-F5344CB8AC3E}">
        <p14:creationId xmlns:p14="http://schemas.microsoft.com/office/powerpoint/2010/main" val="3432375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C778-21F8-6F4F-89FF-8AE25AD24880}"/>
              </a:ext>
            </a:extLst>
          </p:cNvPr>
          <p:cNvSpPr>
            <a:spLocks noGrp="1"/>
          </p:cNvSpPr>
          <p:nvPr>
            <p:ph type="title"/>
          </p:nvPr>
        </p:nvSpPr>
        <p:spPr/>
        <p:txBody>
          <a:bodyPr anchor="ctr"/>
          <a:lstStyle/>
          <a:p>
            <a:pPr algn="ctr"/>
            <a:r>
              <a:rPr lang="pl-PL" sz="6000" b="1"/>
              <a:t>Marek Kamionka </a:t>
            </a:r>
            <a:br>
              <a:rPr lang="pl-PL"/>
            </a:br>
            <a:endParaRPr lang="pl-PL" sz="2000"/>
          </a:p>
        </p:txBody>
      </p:sp>
      <p:sp>
        <p:nvSpPr>
          <p:cNvPr id="3" name="Content Placeholder 2">
            <a:extLst>
              <a:ext uri="{FF2B5EF4-FFF2-40B4-BE49-F238E27FC236}">
                <a16:creationId xmlns:a16="http://schemas.microsoft.com/office/drawing/2014/main" id="{E9D46680-5488-3C42-825E-CEEB54D35D7D}"/>
              </a:ext>
            </a:extLst>
          </p:cNvPr>
          <p:cNvSpPr>
            <a:spLocks noGrp="1"/>
          </p:cNvSpPr>
          <p:nvPr>
            <p:ph idx="1"/>
          </p:nvPr>
        </p:nvSpPr>
        <p:spPr>
          <a:xfrm>
            <a:off x="873968" y="1690688"/>
            <a:ext cx="10515600" cy="4565844"/>
          </a:xfrm>
        </p:spPr>
        <p:txBody>
          <a:bodyPr anchor="b"/>
          <a:lstStyle/>
          <a:p>
            <a:pPr marL="0" indent="0" algn="ctr">
              <a:buNone/>
            </a:pPr>
            <a:r>
              <a:rPr lang="pl-PL" sz="4000" dirty="0" err="1"/>
              <a:t>What</a:t>
            </a:r>
            <a:r>
              <a:rPr lang="pl-PL" sz="4000" dirty="0"/>
              <a:t> </a:t>
            </a:r>
            <a:r>
              <a:rPr lang="pl-PL" sz="4000" dirty="0" err="1"/>
              <a:t>is</a:t>
            </a:r>
            <a:r>
              <a:rPr lang="pl-PL" sz="4000" dirty="0"/>
              <a:t> a team ?</a:t>
            </a:r>
            <a:endParaRPr lang="en-US" dirty="0">
              <a:cs typeface="Calibri"/>
            </a:endParaRPr>
          </a:p>
          <a:p>
            <a:pPr marL="0" indent="0" algn="ctr">
              <a:buNone/>
            </a:pPr>
            <a:endParaRPr lang="pl-PL"/>
          </a:p>
          <a:p>
            <a:pPr marL="0" indent="0" algn="r">
              <a:buNone/>
            </a:pPr>
            <a:r>
              <a:rPr lang="pl-PL" dirty="0"/>
              <a:t>
</a:t>
            </a:r>
            <a:r>
              <a:rPr lang="pl-PL" sz="2800" dirty="0"/>
              <a:t>Editor and </a:t>
            </a:r>
            <a:r>
              <a:rPr lang="pl-PL" sz="2800" dirty="0" err="1"/>
              <a:t>coordinator</a:t>
            </a:r>
            <a:endParaRPr lang="pl-PL" dirty="0" err="1"/>
          </a:p>
          <a:p>
            <a:endParaRPr lang="pl-PL"/>
          </a:p>
          <a:p>
            <a:endParaRPr lang="pl-PL"/>
          </a:p>
        </p:txBody>
      </p:sp>
    </p:spTree>
    <p:extLst>
      <p:ext uri="{BB962C8B-B14F-4D97-AF65-F5344CB8AC3E}">
        <p14:creationId xmlns:p14="http://schemas.microsoft.com/office/powerpoint/2010/main" val="832678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2000"/>
                                        <p:tgtEl>
                                          <p:spTgt spid="3">
                                            <p:txEl>
                                              <p:pRg st="0" end="0"/>
                                            </p:txEl>
                                          </p:spTgt>
                                        </p:tgtEl>
                                      </p:cBhvr>
                                    </p:animEffect>
                                    <p:anim calcmode="lin" valueType="num">
                                      <p:cBhvr>
                                        <p:cTn id="15"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000"/>
                                        <p:tgtEl>
                                          <p:spTgt spid="3">
                                            <p:txEl>
                                              <p:pRg st="2" end="2"/>
                                            </p:txEl>
                                          </p:spTgt>
                                        </p:tgtEl>
                                      </p:cBhvr>
                                    </p:animEffect>
                                    <p:anim calcmode="lin" valueType="num">
                                      <p:cBhvr>
                                        <p:cTn id="2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8A143-E4CA-154B-8BE3-9DA59420770E}"/>
              </a:ext>
            </a:extLst>
          </p:cNvPr>
          <p:cNvSpPr>
            <a:spLocks noGrp="1"/>
          </p:cNvSpPr>
          <p:nvPr>
            <p:ph type="title"/>
          </p:nvPr>
        </p:nvSpPr>
        <p:spPr/>
        <p:txBody>
          <a:bodyPr anchor="ctr">
            <a:normAutofit/>
          </a:bodyPr>
          <a:lstStyle/>
          <a:p>
            <a:pPr algn="ctr"/>
            <a:r>
              <a:rPr lang="pl-PL" sz="6000" b="1"/>
              <a:t>Friha Nawaz</a:t>
            </a:r>
          </a:p>
        </p:txBody>
      </p:sp>
      <p:sp>
        <p:nvSpPr>
          <p:cNvPr id="3" name="Content Placeholder 2">
            <a:extLst>
              <a:ext uri="{FF2B5EF4-FFF2-40B4-BE49-F238E27FC236}">
                <a16:creationId xmlns:a16="http://schemas.microsoft.com/office/drawing/2014/main" id="{2307E597-EA94-BE4A-8D0A-6E84163DA2AA}"/>
              </a:ext>
            </a:extLst>
          </p:cNvPr>
          <p:cNvSpPr>
            <a:spLocks noGrp="1"/>
          </p:cNvSpPr>
          <p:nvPr>
            <p:ph idx="1"/>
          </p:nvPr>
        </p:nvSpPr>
        <p:spPr/>
        <p:txBody>
          <a:bodyPr anchor="ctr">
            <a:normAutofit/>
          </a:bodyPr>
          <a:lstStyle/>
          <a:p>
            <a:pPr algn="ctr"/>
            <a:r>
              <a:rPr lang="pl-PL" sz="4000"/>
              <a:t>Why team work is important ?</a:t>
            </a:r>
          </a:p>
        </p:txBody>
      </p:sp>
    </p:spTree>
    <p:extLst>
      <p:ext uri="{BB962C8B-B14F-4D97-AF65-F5344CB8AC3E}">
        <p14:creationId xmlns:p14="http://schemas.microsoft.com/office/powerpoint/2010/main" val="236208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ACFB7-B514-724C-B558-E4F1541E331B}"/>
              </a:ext>
            </a:extLst>
          </p:cNvPr>
          <p:cNvSpPr>
            <a:spLocks noGrp="1"/>
          </p:cNvSpPr>
          <p:nvPr>
            <p:ph type="title"/>
          </p:nvPr>
        </p:nvSpPr>
        <p:spPr/>
        <p:txBody>
          <a:bodyPr>
            <a:normAutofit/>
          </a:bodyPr>
          <a:lstStyle/>
          <a:p>
            <a:pPr algn="ctr"/>
            <a:r>
              <a:rPr lang="pl-PL" sz="6000" b="1"/>
              <a:t>Romi Begum</a:t>
            </a:r>
          </a:p>
        </p:txBody>
      </p:sp>
      <p:sp>
        <p:nvSpPr>
          <p:cNvPr id="3" name="Content Placeholder 2">
            <a:extLst>
              <a:ext uri="{FF2B5EF4-FFF2-40B4-BE49-F238E27FC236}">
                <a16:creationId xmlns:a16="http://schemas.microsoft.com/office/drawing/2014/main" id="{80844B84-FBB0-C547-AF56-C91DBFFD2A6A}"/>
              </a:ext>
            </a:extLst>
          </p:cNvPr>
          <p:cNvSpPr>
            <a:spLocks noGrp="1"/>
          </p:cNvSpPr>
          <p:nvPr>
            <p:ph idx="1"/>
          </p:nvPr>
        </p:nvSpPr>
        <p:spPr/>
        <p:txBody>
          <a:bodyPr anchor="ctr">
            <a:normAutofit/>
          </a:bodyPr>
          <a:lstStyle/>
          <a:p>
            <a:pPr algn="ctr"/>
            <a:r>
              <a:rPr lang="pl-PL" sz="4000"/>
              <a:t>Disadvantages of the team work</a:t>
            </a:r>
          </a:p>
        </p:txBody>
      </p:sp>
    </p:spTree>
    <p:extLst>
      <p:ext uri="{BB962C8B-B14F-4D97-AF65-F5344CB8AC3E}">
        <p14:creationId xmlns:p14="http://schemas.microsoft.com/office/powerpoint/2010/main" val="317113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28"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46AE-59A0-B64B-81E8-5A2596BACD31}"/>
              </a:ext>
            </a:extLst>
          </p:cNvPr>
          <p:cNvSpPr>
            <a:spLocks noGrp="1"/>
          </p:cNvSpPr>
          <p:nvPr>
            <p:ph type="title"/>
          </p:nvPr>
        </p:nvSpPr>
        <p:spPr/>
        <p:txBody>
          <a:bodyPr>
            <a:normAutofit/>
          </a:bodyPr>
          <a:lstStyle/>
          <a:p>
            <a:pPr algn="ctr"/>
            <a:r>
              <a:rPr lang="pl-PL" sz="6000" b="1"/>
              <a:t>Rezowana Begum</a:t>
            </a:r>
          </a:p>
        </p:txBody>
      </p:sp>
      <p:sp>
        <p:nvSpPr>
          <p:cNvPr id="3" name="Content Placeholder 2">
            <a:extLst>
              <a:ext uri="{FF2B5EF4-FFF2-40B4-BE49-F238E27FC236}">
                <a16:creationId xmlns:a16="http://schemas.microsoft.com/office/drawing/2014/main" id="{1FE25012-5FD2-AF4C-AC8F-EF7F2360BADF}"/>
              </a:ext>
            </a:extLst>
          </p:cNvPr>
          <p:cNvSpPr>
            <a:spLocks noGrp="1"/>
          </p:cNvSpPr>
          <p:nvPr>
            <p:ph idx="1"/>
          </p:nvPr>
        </p:nvSpPr>
        <p:spPr/>
        <p:txBody>
          <a:bodyPr anchor="ctr">
            <a:normAutofit/>
          </a:bodyPr>
          <a:lstStyle/>
          <a:p>
            <a:pPr algn="ctr"/>
            <a:r>
              <a:rPr lang="pl-PL" sz="4000"/>
              <a:t>Advantages of the team Work</a:t>
            </a:r>
          </a:p>
          <a:p>
            <a:pPr algn="ctr"/>
            <a:r>
              <a:rPr lang="pl-PL" sz="4000"/>
              <a:t>Conclusion</a:t>
            </a:r>
          </a:p>
        </p:txBody>
      </p:sp>
    </p:spTree>
    <p:extLst>
      <p:ext uri="{BB962C8B-B14F-4D97-AF65-F5344CB8AC3E}">
        <p14:creationId xmlns:p14="http://schemas.microsoft.com/office/powerpoint/2010/main" val="1738341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 calcmode="lin" valueType="num">
                                      <p:cBhvr>
                                        <p:cTn id="9" dur="500" fill="hold"/>
                                        <p:tgtEl>
                                          <p:spTgt spid="2"/>
                                        </p:tgtEl>
                                        <p:attrNameLst>
                                          <p:attrName>style.rotation</p:attrName>
                                        </p:attrNameLst>
                                      </p:cBhvr>
                                      <p:tavLst>
                                        <p:tav tm="0">
                                          <p:val>
                                            <p:fltVal val="360"/>
                                          </p:val>
                                        </p:tav>
                                        <p:tav tm="100000">
                                          <p:val>
                                            <p:fltVal val="0"/>
                                          </p:val>
                                        </p:tav>
                                      </p:tavLst>
                                    </p:anim>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81FA-AE29-274C-B48B-4150385613A6}"/>
              </a:ext>
            </a:extLst>
          </p:cNvPr>
          <p:cNvSpPr>
            <a:spLocks noGrp="1"/>
          </p:cNvSpPr>
          <p:nvPr>
            <p:ph idx="1"/>
          </p:nvPr>
        </p:nvSpPr>
        <p:spPr>
          <a:xfrm>
            <a:off x="838200" y="270587"/>
            <a:ext cx="10515600" cy="6307495"/>
          </a:xfrm>
        </p:spPr>
        <p:txBody>
          <a:bodyPr anchor="ctr">
            <a:normAutofit/>
          </a:bodyPr>
          <a:lstStyle/>
          <a:p>
            <a:pPr marL="0" indent="0" rtl="0">
              <a:buNone/>
            </a:pPr>
            <a:r>
              <a:rPr lang="pl-PL" sz="1800" b="0" i="0" u="none" strike="noStrike">
                <a:solidFill>
                  <a:srgbClr val="000000"/>
                </a:solidFill>
                <a:effectLst/>
                <a:latin typeface="Arial" panose="020B0604020202020204" pitchFamily="34" charset="0"/>
              </a:rPr>
              <a:t>                                                        </a:t>
            </a:r>
            <a:r>
              <a:rPr lang="pl-PL" b="0" i="0" u="none" strike="noStrike">
                <a:solidFill>
                  <a:srgbClr val="000000"/>
                </a:solidFill>
                <a:effectLst/>
                <a:latin typeface="Arial" panose="020B0604020202020204" pitchFamily="34" charset="0"/>
              </a:rPr>
              <a:t>      What is a team ?</a:t>
            </a:r>
            <a:endParaRPr lang="pl-PL">
              <a:effectLst/>
            </a:endParaRPr>
          </a:p>
          <a:p>
            <a:pPr marL="0" indent="0" rtl="0">
              <a:buNone/>
            </a:pPr>
            <a:br>
              <a:rPr lang="pl-PL" sz="2400"/>
            </a:br>
            <a:r>
              <a:rPr lang="pl-PL" sz="2400" b="0" i="0" u="none" strike="noStrike">
                <a:solidFill>
                  <a:srgbClr val="000000"/>
                </a:solidFill>
                <a:effectLst/>
                <a:latin typeface="Arial" panose="020B0604020202020204" pitchFamily="34" charset="0"/>
              </a:rPr>
              <a:t>  Combining individual people’s skills to achieve a shared goal with maximum efficiency.                                                                  </a:t>
            </a:r>
            <a:br>
              <a:rPr lang="pl-PL" sz="2400" b="0" i="0" u="none" strike="noStrike">
                <a:solidFill>
                  <a:srgbClr val="000000"/>
                </a:solidFill>
                <a:effectLst/>
                <a:latin typeface="Arial" panose="020B0604020202020204" pitchFamily="34" charset="0"/>
              </a:rPr>
            </a:br>
            <a:r>
              <a:rPr lang="pl-PL" sz="2400" b="0" i="0" u="none" strike="noStrike">
                <a:solidFill>
                  <a:srgbClr val="000000"/>
                </a:solidFill>
                <a:effectLst/>
                <a:latin typeface="Arial" panose="020B0604020202020204" pitchFamily="34" charset="0"/>
              </a:rPr>
              <a:t>                   </a:t>
            </a:r>
            <a:br>
              <a:rPr lang="pl-PL" sz="2400" b="0" i="0" u="none" strike="noStrike">
                <a:solidFill>
                  <a:srgbClr val="000000"/>
                </a:solidFill>
                <a:effectLst/>
                <a:latin typeface="Arial" panose="020B0604020202020204" pitchFamily="34" charset="0"/>
              </a:rPr>
            </a:br>
            <a:r>
              <a:rPr lang="pl-PL" sz="2400" b="0" i="0" u="none" strike="noStrike">
                <a:solidFill>
                  <a:srgbClr val="000000"/>
                </a:solidFill>
                <a:effectLst/>
                <a:latin typeface="Arial" panose="020B0604020202020204" pitchFamily="34" charset="0"/>
              </a:rPr>
              <a:t>  A group of people with a full set of complementary skills required to complete a task, job, or project.</a:t>
            </a:r>
            <a:br>
              <a:rPr lang="pl-PL" sz="2400" b="0" i="0" u="none" strike="noStrike">
                <a:solidFill>
                  <a:srgbClr val="000000"/>
                </a:solidFill>
                <a:effectLst/>
                <a:latin typeface="Arial" panose="020B0604020202020204" pitchFamily="34" charset="0"/>
              </a:rPr>
            </a:br>
            <a:r>
              <a:rPr lang="pl-PL" sz="2400" b="0" i="0" u="none" strike="noStrike">
                <a:solidFill>
                  <a:srgbClr val="000000"/>
                </a:solidFill>
                <a:effectLst/>
                <a:latin typeface="Arial" panose="020B0604020202020204" pitchFamily="34" charset="0"/>
              </a:rPr>
              <a:t>Team members  operate with a high degree of interdependence,  share authority and responsibility for self-management,  are accountable for the collective performance, and work toward a common goal and shared rewards(s). A team becomes more than just a collection of people when a strong sense of mutual commitment creates synergy, thus generating performance greater than the sum of the performance of its individual members.</a:t>
            </a:r>
            <a:endParaRPr lang="pl-PL" sz="2400"/>
          </a:p>
        </p:txBody>
      </p:sp>
    </p:spTree>
    <p:extLst>
      <p:ext uri="{BB962C8B-B14F-4D97-AF65-F5344CB8AC3E}">
        <p14:creationId xmlns:p14="http://schemas.microsoft.com/office/powerpoint/2010/main" val="2905114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59B024-11CD-C345-ABBB-536B6D46F038}"/>
              </a:ext>
            </a:extLst>
          </p:cNvPr>
          <p:cNvSpPr>
            <a:spLocks noGrp="1"/>
          </p:cNvSpPr>
          <p:nvPr>
            <p:ph idx="1"/>
          </p:nvPr>
        </p:nvSpPr>
        <p:spPr/>
        <p:txBody>
          <a:bodyPr vert="horz" lIns="91440" tIns="45720" rIns="91440" bIns="45720" rtlCol="0" anchor="t">
            <a:normAutofit/>
          </a:bodyPr>
          <a:lstStyle/>
          <a:p>
            <a:pPr marL="0" indent="0">
              <a:buNone/>
            </a:pPr>
            <a:r>
              <a:rPr lang="pl-PL" dirty="0">
                <a:hlinkClick r:id="rId2"/>
              </a:rPr>
              <a:t>https://youtu.be/fUXdrl9chQ</a:t>
            </a:r>
          </a:p>
          <a:p>
            <a:pPr marL="0" indent="0">
              <a:buNone/>
            </a:pPr>
            <a:endParaRPr lang="pl-PL" dirty="0">
              <a:cs typeface="Calibri"/>
            </a:endParaRPr>
          </a:p>
          <a:p>
            <a:pPr marL="0" indent="0">
              <a:buNone/>
            </a:pPr>
            <a:r>
              <a:rPr lang="pl-PL" dirty="0">
                <a:cs typeface="Calibri"/>
              </a:rPr>
              <a:t>A </a:t>
            </a:r>
            <a:r>
              <a:rPr lang="pl-PL" dirty="0" err="1">
                <a:cs typeface="Calibri"/>
              </a:rPr>
              <a:t>short</a:t>
            </a:r>
            <a:r>
              <a:rPr lang="pl-PL" dirty="0">
                <a:cs typeface="Calibri"/>
              </a:rPr>
              <a:t> video clip</a:t>
            </a:r>
          </a:p>
        </p:txBody>
      </p:sp>
    </p:spTree>
    <p:extLst>
      <p:ext uri="{BB962C8B-B14F-4D97-AF65-F5344CB8AC3E}">
        <p14:creationId xmlns:p14="http://schemas.microsoft.com/office/powerpoint/2010/main" val="3386314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BC96B-4F19-419B-9C49-4243E9DB1BB7}"/>
              </a:ext>
            </a:extLst>
          </p:cNvPr>
          <p:cNvSpPr>
            <a:spLocks noGrp="1"/>
          </p:cNvSpPr>
          <p:nvPr>
            <p:ph type="title"/>
          </p:nvPr>
        </p:nvSpPr>
        <p:spPr/>
        <p:txBody>
          <a:bodyPr>
            <a:normAutofit/>
          </a:bodyPr>
          <a:lstStyle/>
          <a:p>
            <a:r>
              <a:rPr lang="en-GB" dirty="0"/>
              <a:t>   Why is team work important?</a:t>
            </a:r>
          </a:p>
        </p:txBody>
      </p:sp>
      <p:sp>
        <p:nvSpPr>
          <p:cNvPr id="3" name="Content Placeholder 2">
            <a:extLst>
              <a:ext uri="{FF2B5EF4-FFF2-40B4-BE49-F238E27FC236}">
                <a16:creationId xmlns:a16="http://schemas.microsoft.com/office/drawing/2014/main" id="{76EF5BF0-2BB0-4F42-A6B2-0ED300AC9DDE}"/>
              </a:ext>
            </a:extLst>
          </p:cNvPr>
          <p:cNvSpPr>
            <a:spLocks noGrp="1"/>
          </p:cNvSpPr>
          <p:nvPr>
            <p:ph idx="1"/>
          </p:nvPr>
        </p:nvSpPr>
        <p:spPr/>
        <p:txBody>
          <a:bodyPr>
            <a:normAutofit/>
          </a:bodyPr>
          <a:lstStyle/>
          <a:p>
            <a:pPr marL="0" indent="0">
              <a:buNone/>
            </a:pPr>
            <a:r>
              <a:rPr lang="en-GB" dirty="0"/>
              <a:t>Teamwork is important for the success of all businesses, to have a meaningful and successful career it is important to be able to work well with others.</a:t>
            </a:r>
          </a:p>
          <a:p>
            <a:pPr marL="0" indent="0">
              <a:buNone/>
            </a:pPr>
            <a:r>
              <a:rPr lang="en-GB" dirty="0"/>
              <a:t>Here are examples of why team work is important:</a:t>
            </a:r>
          </a:p>
          <a:p>
            <a:pPr marL="0" lvl="0" indent="0">
              <a:buNone/>
            </a:pPr>
            <a:r>
              <a:rPr lang="en-GB" dirty="0"/>
              <a:t>It brings new ideas.</a:t>
            </a:r>
          </a:p>
          <a:p>
            <a:pPr marL="0" lvl="0" indent="0">
              <a:buNone/>
            </a:pPr>
            <a:r>
              <a:rPr lang="en-GB" dirty="0"/>
              <a:t>Teamwork helps solve problems.</a:t>
            </a:r>
          </a:p>
          <a:p>
            <a:pPr marL="0" lvl="0" indent="0">
              <a:buNone/>
            </a:pPr>
            <a:r>
              <a:rPr lang="en-GB" dirty="0"/>
              <a:t>Its supportive.</a:t>
            </a:r>
          </a:p>
          <a:p>
            <a:pPr marL="0" indent="0">
              <a:buNone/>
            </a:pPr>
            <a:endParaRPr lang="en-GB" dirty="0"/>
          </a:p>
        </p:txBody>
      </p:sp>
      <p:pic>
        <p:nvPicPr>
          <p:cNvPr id="5" name="Picture 4">
            <a:extLst>
              <a:ext uri="{FF2B5EF4-FFF2-40B4-BE49-F238E27FC236}">
                <a16:creationId xmlns:a16="http://schemas.microsoft.com/office/drawing/2014/main" id="{537B1E30-F540-4418-AF3A-EA366D82222B}"/>
              </a:ext>
            </a:extLst>
          </p:cNvPr>
          <p:cNvPicPr>
            <a:picLocks noChangeAspect="1"/>
          </p:cNvPicPr>
          <p:nvPr/>
        </p:nvPicPr>
        <p:blipFill>
          <a:blip r:embed="rId2"/>
          <a:stretch>
            <a:fillRect/>
          </a:stretch>
        </p:blipFill>
        <p:spPr>
          <a:xfrm>
            <a:off x="7821637" y="3627510"/>
            <a:ext cx="2743200" cy="2054506"/>
          </a:xfrm>
          <a:prstGeom prst="rect">
            <a:avLst/>
          </a:prstGeom>
        </p:spPr>
      </p:pic>
    </p:spTree>
    <p:extLst>
      <p:ext uri="{BB962C8B-B14F-4D97-AF65-F5344CB8AC3E}">
        <p14:creationId xmlns:p14="http://schemas.microsoft.com/office/powerpoint/2010/main" val="3753568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BB3DFBA-198F-4221-90EB-E673051CDC40}"/>
              </a:ext>
            </a:extLst>
          </p:cNvPr>
          <p:cNvSpPr>
            <a:spLocks noGrp="1"/>
          </p:cNvSpPr>
          <p:nvPr>
            <p:ph type="subTitle" idx="1"/>
          </p:nvPr>
        </p:nvSpPr>
        <p:spPr>
          <a:xfrm>
            <a:off x="3318901" y="222287"/>
            <a:ext cx="3712195" cy="989177"/>
          </a:xfrm>
        </p:spPr>
        <p:txBody>
          <a:bodyPr>
            <a:normAutofit/>
          </a:bodyPr>
          <a:lstStyle/>
          <a:p>
            <a:pPr algn="r"/>
            <a:r>
              <a:rPr lang="en-GB" sz="2800" b="1" u="sng" baseline="-25000" dirty="0"/>
              <a:t>Disadvantage's working in a team</a:t>
            </a:r>
            <a:r>
              <a:rPr lang="en-GB" sz="2800" u="sng" baseline="-25000" dirty="0">
                <a:latin typeface="+mj-lt"/>
              </a:rPr>
              <a:t>?     </a:t>
            </a:r>
            <a:endParaRPr lang="en-US" sz="2800" u="sng" baseline="-25000" dirty="0">
              <a:latin typeface="+mj-lt"/>
            </a:endParaRPr>
          </a:p>
        </p:txBody>
      </p:sp>
      <p:sp>
        <p:nvSpPr>
          <p:cNvPr id="6" name="TextBox 5">
            <a:extLst>
              <a:ext uri="{FF2B5EF4-FFF2-40B4-BE49-F238E27FC236}">
                <a16:creationId xmlns:a16="http://schemas.microsoft.com/office/drawing/2014/main" id="{DF1ADC6D-EF3A-4D2F-9F44-4127EDAAFA36}"/>
              </a:ext>
            </a:extLst>
          </p:cNvPr>
          <p:cNvSpPr txBox="1"/>
          <p:nvPr/>
        </p:nvSpPr>
        <p:spPr>
          <a:xfrm>
            <a:off x="1325453" y="1223275"/>
            <a:ext cx="7502813" cy="4708981"/>
          </a:xfrm>
          <a:prstGeom prst="rect">
            <a:avLst/>
          </a:prstGeom>
          <a:noFill/>
        </p:spPr>
        <p:txBody>
          <a:bodyPr wrap="square" rtlCol="0">
            <a:spAutoFit/>
          </a:bodyPr>
          <a:lstStyle/>
          <a:p>
            <a:pPr algn="l"/>
            <a:r>
              <a:rPr lang="en-GB" sz="2000" b="1" dirty="0">
                <a:solidFill>
                  <a:srgbClr val="FF0000"/>
                </a:solidFill>
              </a:rPr>
              <a:t>Clash of ideas - </a:t>
            </a:r>
            <a:r>
              <a:rPr lang="en-GB" sz="2000" b="0" dirty="0">
                <a:effectLst/>
                <a:latin typeface="Palatino"/>
              </a:rPr>
              <a:t>In addition to having varying working styles, things also become complicated when there is a clash of ideas and neither members are willing to compromise</a:t>
            </a:r>
            <a:endParaRPr lang="en-GB" sz="2000" b="1" dirty="0">
              <a:solidFill>
                <a:srgbClr val="FF0000"/>
              </a:solidFill>
            </a:endParaRPr>
          </a:p>
          <a:p>
            <a:pPr algn="l"/>
            <a:r>
              <a:rPr lang="en-GB" sz="2000" b="1" dirty="0">
                <a:solidFill>
                  <a:srgbClr val="FF0000"/>
                </a:solidFill>
              </a:rPr>
              <a:t>One team members desire to outshine the rest -</a:t>
            </a:r>
            <a:r>
              <a:rPr lang="en-GB" sz="2000" b="0" dirty="0">
                <a:effectLst/>
                <a:latin typeface="Palatino"/>
              </a:rPr>
              <a:t>Working in a </a:t>
            </a:r>
            <a:r>
              <a:rPr lang="en-GB" sz="2000" b="1" dirty="0">
                <a:effectLst/>
                <a:latin typeface="Palatino"/>
              </a:rPr>
              <a:t>dysfunctional group</a:t>
            </a:r>
            <a:r>
              <a:rPr lang="en-GB" sz="2000" b="0" dirty="0">
                <a:effectLst/>
                <a:latin typeface="Palatino"/>
              </a:rPr>
              <a:t> often becomes a source of tremendous stress.</a:t>
            </a:r>
            <a:endParaRPr lang="en-GB" sz="2000" b="1" dirty="0">
              <a:solidFill>
                <a:srgbClr val="FF0000"/>
              </a:solidFill>
            </a:endParaRPr>
          </a:p>
          <a:p>
            <a:pPr algn="l"/>
            <a:endParaRPr lang="en-GB" sz="2000" b="1" dirty="0">
              <a:solidFill>
                <a:srgbClr val="FF0000"/>
              </a:solidFill>
            </a:endParaRPr>
          </a:p>
          <a:p>
            <a:pPr algn="l"/>
            <a:r>
              <a:rPr lang="en-GB" sz="2000" b="1" dirty="0">
                <a:solidFill>
                  <a:srgbClr val="FF0000"/>
                </a:solidFill>
              </a:rPr>
              <a:t>You might have to deal with an over bearing team leader -</a:t>
            </a:r>
          </a:p>
          <a:p>
            <a:pPr algn="l"/>
            <a:r>
              <a:rPr lang="en-GB" sz="2000" b="0" dirty="0">
                <a:effectLst/>
                <a:latin typeface="Palatino"/>
              </a:rPr>
              <a:t>These are some of the chief pros and cons involved in working in a team. </a:t>
            </a:r>
            <a:endParaRPr lang="en-GB" sz="2000" b="1" dirty="0">
              <a:solidFill>
                <a:srgbClr val="FF0000"/>
              </a:solidFill>
            </a:endParaRPr>
          </a:p>
          <a:p>
            <a:pPr algn="l"/>
            <a:endParaRPr lang="en-GB" sz="2000" b="1" dirty="0">
              <a:solidFill>
                <a:srgbClr val="FF0000"/>
              </a:solidFill>
            </a:endParaRPr>
          </a:p>
          <a:p>
            <a:pPr algn="l"/>
            <a:r>
              <a:rPr lang="en-GB" sz="2000" b="1" dirty="0">
                <a:solidFill>
                  <a:srgbClr val="FF0000"/>
                </a:solidFill>
              </a:rPr>
              <a:t>Blame game when things goes wrong -</a:t>
            </a:r>
            <a:r>
              <a:rPr lang="en-GB" sz="2000" b="0" dirty="0">
                <a:effectLst/>
                <a:latin typeface="Palatino"/>
              </a:rPr>
              <a:t>These are some of the chief pros and cons involved in working in a team. </a:t>
            </a:r>
            <a:endParaRPr lang="en-GB" sz="2000" b="1" dirty="0">
              <a:solidFill>
                <a:srgbClr val="FF0000"/>
              </a:solidFill>
            </a:endParaRPr>
          </a:p>
          <a:p>
            <a:pPr algn="l"/>
            <a:endParaRPr lang="en-GB" sz="2000" b="1" dirty="0">
              <a:solidFill>
                <a:srgbClr val="FF0000"/>
              </a:solidFill>
            </a:endParaRPr>
          </a:p>
          <a:p>
            <a:pPr algn="l"/>
            <a:endParaRPr lang="en-US" sz="2000" b="1" dirty="0">
              <a:solidFill>
                <a:srgbClr val="FF0000"/>
              </a:solidFill>
            </a:endParaRPr>
          </a:p>
        </p:txBody>
      </p:sp>
      <p:pic>
        <p:nvPicPr>
          <p:cNvPr id="8" name="Picture 8">
            <a:extLst>
              <a:ext uri="{FF2B5EF4-FFF2-40B4-BE49-F238E27FC236}">
                <a16:creationId xmlns:a16="http://schemas.microsoft.com/office/drawing/2014/main" id="{389A264D-AE75-4C66-AE0C-A2AA365EFD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130270">
            <a:off x="7997049" y="2969654"/>
            <a:ext cx="3476657" cy="2263579"/>
          </a:xfrm>
          <a:prstGeom prst="rect">
            <a:avLst/>
          </a:prstGeom>
        </p:spPr>
      </p:pic>
    </p:spTree>
    <p:extLst>
      <p:ext uri="{BB962C8B-B14F-4D97-AF65-F5344CB8AC3E}">
        <p14:creationId xmlns:p14="http://schemas.microsoft.com/office/powerpoint/2010/main" val="18754452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6F12D3-F337-5140-A908-7D14ED66E7D9}"/>
              </a:ext>
            </a:extLst>
          </p:cNvPr>
          <p:cNvSpPr>
            <a:spLocks noGrp="1"/>
          </p:cNvSpPr>
          <p:nvPr>
            <p:ph idx="1"/>
          </p:nvPr>
        </p:nvSpPr>
        <p:spPr>
          <a:xfrm>
            <a:off x="478766" y="332263"/>
            <a:ext cx="11363864" cy="5871340"/>
          </a:xfrm>
        </p:spPr>
        <p:txBody>
          <a:bodyPr anchor="ctr">
            <a:noAutofit/>
          </a:bodyPr>
          <a:lstStyle/>
          <a:p>
            <a:pPr algn="ctr"/>
            <a:r>
              <a:rPr lang="pl-PL" sz="2400" b="1" i="0" u="sng" dirty="0" err="1">
                <a:solidFill>
                  <a:srgbClr val="000000"/>
                </a:solidFill>
                <a:effectLst/>
                <a:latin typeface="Calibri" panose="020F0502020204030204" pitchFamily="34" charset="0"/>
              </a:rPr>
              <a:t>Advantages</a:t>
            </a:r>
            <a:r>
              <a:rPr lang="pl-PL" sz="2400" b="1" u="sng" dirty="0">
                <a:solidFill>
                  <a:srgbClr val="000000"/>
                </a:solidFill>
                <a:latin typeface="Calibri" panose="020F0502020204030204" pitchFamily="34" charset="0"/>
              </a:rPr>
              <a:t> </a:t>
            </a:r>
            <a:r>
              <a:rPr lang="pl-PL" sz="2400" b="1" i="0" u="sng" dirty="0" err="1">
                <a:solidFill>
                  <a:srgbClr val="000000"/>
                </a:solidFill>
                <a:effectLst/>
                <a:latin typeface="Calibri" panose="020F0502020204030204" pitchFamily="34" charset="0"/>
              </a:rPr>
              <a:t>working</a:t>
            </a:r>
            <a:r>
              <a:rPr lang="pl-PL" sz="2400" b="1" i="0" u="sng" dirty="0">
                <a:solidFill>
                  <a:srgbClr val="000000"/>
                </a:solidFill>
                <a:effectLst/>
                <a:latin typeface="Calibri" panose="020F0502020204030204" pitchFamily="34" charset="0"/>
              </a:rPr>
              <a:t> in a team</a:t>
            </a:r>
            <a:r>
              <a:rPr lang="pl-PL" sz="2400" b="1" u="sng" dirty="0">
                <a:solidFill>
                  <a:srgbClr val="000000"/>
                </a:solidFill>
                <a:latin typeface="Calibri" panose="020F0502020204030204" pitchFamily="34" charset="0"/>
              </a:rPr>
              <a:t> </a:t>
            </a:r>
            <a:endParaRPr lang="pl-PL" sz="2400">
              <a:cs typeface="Calibri"/>
            </a:endParaRPr>
          </a:p>
          <a:p>
            <a:pPr marL="457200" indent="-457200" rtl="0">
              <a:buFont typeface="+mj-lt"/>
              <a:buAutoNum type="arabicPeriod"/>
            </a:pPr>
            <a:r>
              <a:rPr lang="pl-PL" sz="2400" dirty="0">
                <a:solidFill>
                  <a:srgbClr val="000000"/>
                </a:solidFill>
                <a:latin typeface="Calibri" panose="020F0502020204030204" pitchFamily="34" charset="0"/>
              </a:rPr>
              <a:t>Warming</a:t>
            </a:r>
            <a:r>
              <a:rPr lang="pl-PL" sz="2400" b="0" i="0" u="none" strike="noStrike" dirty="0">
                <a:solidFill>
                  <a:srgbClr val="000000"/>
                </a:solidFill>
                <a:effectLst/>
                <a:latin typeface="Calibri" panose="020F0502020204030204" pitchFamily="34" charset="0"/>
              </a:rPr>
              <a:t> in a team </a:t>
            </a:r>
            <a:r>
              <a:rPr lang="pl-PL" sz="2400" b="0" i="0" u="none" strike="noStrike" dirty="0" err="1">
                <a:solidFill>
                  <a:srgbClr val="000000"/>
                </a:solidFill>
                <a:effectLst/>
                <a:latin typeface="Calibri" panose="020F0502020204030204" pitchFamily="34" charset="0"/>
              </a:rPr>
              <a:t>you</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learn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new</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skill</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experience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also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among</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your</a:t>
            </a:r>
            <a:r>
              <a:rPr lang="pl-PL" sz="2400" b="0" i="0" u="none" strike="noStrike" dirty="0">
                <a:solidFill>
                  <a:srgbClr val="000000"/>
                </a:solidFill>
                <a:effectLst/>
                <a:latin typeface="Calibri" panose="020F0502020204030204" pitchFamily="34" charset="0"/>
              </a:rPr>
              <a:t> team </a:t>
            </a:r>
            <a:r>
              <a:rPr lang="pl-PL" sz="2400" b="0" i="0" u="none" strike="noStrike" dirty="0" err="1">
                <a:solidFill>
                  <a:srgbClr val="000000"/>
                </a:solidFill>
                <a:effectLst/>
                <a:latin typeface="Calibri" panose="020F0502020204030204" pitchFamily="34" charset="0"/>
              </a:rPr>
              <a:t>share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information</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discuss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matters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it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also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builds</a:t>
            </a:r>
            <a:r>
              <a:rPr lang="pl-PL" sz="2400" b="0" i="0" u="none" strike="noStrike" dirty="0">
                <a:solidFill>
                  <a:srgbClr val="000000"/>
                </a:solidFill>
                <a:effectLst/>
                <a:latin typeface="Calibri" panose="020F0502020204030204" pitchFamily="34" charset="0"/>
              </a:rPr>
              <a:t> trust in one </a:t>
            </a:r>
            <a:r>
              <a:rPr lang="pl-PL" sz="2400" b="0" i="0" u="none" strike="noStrike" dirty="0" err="1">
                <a:solidFill>
                  <a:srgbClr val="000000"/>
                </a:solidFill>
                <a:effectLst/>
                <a:latin typeface="Calibri" panose="020F0502020204030204" pitchFamily="34" charset="0"/>
              </a:rPr>
              <a:t>another</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understand</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each</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other</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give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support</a:t>
            </a:r>
            <a:r>
              <a:rPr lang="pl-PL" sz="2400" b="0" i="0" u="none" strike="noStrike" dirty="0">
                <a:solidFill>
                  <a:srgbClr val="000000"/>
                </a:solidFill>
                <a:effectLst/>
                <a:latin typeface="Calibri" panose="020F0502020204030204" pitchFamily="34" charset="0"/>
              </a:rPr>
              <a:t> to one </a:t>
            </a:r>
            <a:r>
              <a:rPr lang="pl-PL" sz="2400" b="0" i="0" u="none" strike="noStrike" dirty="0" err="1">
                <a:solidFill>
                  <a:srgbClr val="000000"/>
                </a:solidFill>
                <a:effectLst/>
                <a:latin typeface="Calibri" panose="020F0502020204030204" pitchFamily="34" charset="0"/>
              </a:rPr>
              <a:t>another</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whilst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working</a:t>
            </a:r>
            <a:r>
              <a:rPr lang="pl-PL" sz="2400" b="0" i="0" u="none" strike="noStrike" dirty="0">
                <a:solidFill>
                  <a:srgbClr val="000000"/>
                </a:solidFill>
                <a:effectLst/>
                <a:latin typeface="Calibri" panose="020F0502020204030204" pitchFamily="34" charset="0"/>
              </a:rPr>
              <a:t> in a team.</a:t>
            </a:r>
            <a:endParaRPr lang="pl-PL" sz="2400">
              <a:cs typeface="Calibri"/>
            </a:endParaRPr>
          </a:p>
          <a:p>
            <a:pPr marL="457200" indent="-457200" rtl="0" fontAlgn="base">
              <a:buFont typeface="+mj-lt"/>
              <a:buAutoNum type="arabicPeriod"/>
            </a:pPr>
            <a:r>
              <a:rPr lang="pl-PL" sz="2400" b="0" i="0" u="none" strike="noStrike" dirty="0" err="1">
                <a:solidFill>
                  <a:srgbClr val="000000"/>
                </a:solidFill>
                <a:effectLst/>
                <a:latin typeface="Calibri" panose="020F0502020204030204" pitchFamily="34" charset="0"/>
              </a:rPr>
              <a:t>Equal</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division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is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taken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among</a:t>
            </a:r>
            <a:r>
              <a:rPr lang="pl-PL" sz="2400" b="0" i="0" u="none" strike="noStrike" dirty="0">
                <a:solidFill>
                  <a:srgbClr val="000000"/>
                </a:solidFill>
                <a:effectLst/>
                <a:latin typeface="Calibri" panose="020F0502020204030204" pitchFamily="34" charset="0"/>
              </a:rPr>
              <a:t> the team.</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a:solidFill>
                  <a:srgbClr val="000000"/>
                </a:solidFill>
                <a:effectLst/>
                <a:latin typeface="Calibri" panose="020F0502020204030204" pitchFamily="34" charset="0"/>
              </a:rPr>
              <a:t>Big </a:t>
            </a:r>
            <a:r>
              <a:rPr lang="pl-PL" sz="2400" b="0" i="0" u="none" strike="noStrike" dirty="0" err="1">
                <a:solidFill>
                  <a:srgbClr val="000000"/>
                </a:solidFill>
                <a:effectLst/>
                <a:latin typeface="Calibri" panose="020F0502020204030204" pitchFamily="34" charset="0"/>
              </a:rPr>
              <a:t>tasks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are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divided</a:t>
            </a:r>
            <a:r>
              <a:rPr lang="pl-PL" sz="2400" b="0" i="0" u="none" strike="noStrike" dirty="0">
                <a:solidFill>
                  <a:srgbClr val="000000"/>
                </a:solidFill>
                <a:effectLst/>
                <a:latin typeface="Calibri" panose="020F0502020204030204" pitchFamily="34" charset="0"/>
              </a:rPr>
              <a:t> in a team </a:t>
            </a:r>
            <a:r>
              <a:rPr lang="pl-PL" sz="2400" b="0" i="0" u="none" strike="noStrike" dirty="0" err="1">
                <a:solidFill>
                  <a:srgbClr val="000000"/>
                </a:solidFill>
                <a:effectLst/>
                <a:latin typeface="Calibri" panose="020F0502020204030204" pitchFamily="34" charset="0"/>
              </a:rPr>
              <a:t>into</a:t>
            </a:r>
            <a:r>
              <a:rPr lang="pl-PL" sz="2400" b="0" i="0" u="none" strike="noStrike" dirty="0">
                <a:solidFill>
                  <a:srgbClr val="000000"/>
                </a:solidFill>
                <a:effectLst/>
                <a:latin typeface="Calibri" panose="020F0502020204030204" pitchFamily="34" charset="0"/>
              </a:rPr>
              <a:t> small </a:t>
            </a:r>
            <a:r>
              <a:rPr lang="pl-PL" sz="2400" b="0" i="0" u="none" strike="noStrike" dirty="0" err="1">
                <a:solidFill>
                  <a:srgbClr val="000000"/>
                </a:solidFill>
                <a:effectLst/>
                <a:latin typeface="Calibri" panose="020F0502020204030204" pitchFamily="34" charset="0"/>
              </a:rPr>
              <a:t>task</a:t>
            </a:r>
            <a:r>
              <a:rPr lang="pl-PL" sz="2400" b="0" i="0" u="none" strike="noStrike" dirty="0">
                <a:solidFill>
                  <a:srgbClr val="000000"/>
                </a:solidFill>
                <a:effectLst/>
                <a:latin typeface="Calibri" panose="020F0502020204030204" pitchFamily="34" charset="0"/>
              </a:rPr>
              <a:t>.</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err="1">
                <a:solidFill>
                  <a:srgbClr val="000000"/>
                </a:solidFill>
                <a:effectLst/>
                <a:latin typeface="Calibri" panose="020F0502020204030204" pitchFamily="34" charset="0"/>
              </a:rPr>
              <a:t>Working</a:t>
            </a:r>
            <a:r>
              <a:rPr lang="pl-PL" sz="2400" b="0" i="0" u="none" strike="noStrike" dirty="0">
                <a:solidFill>
                  <a:srgbClr val="000000"/>
                </a:solidFill>
                <a:effectLst/>
                <a:latin typeface="Calibri" panose="020F0502020204030204" pitchFamily="34" charset="0"/>
              </a:rPr>
              <a:t> in a team </a:t>
            </a:r>
            <a:r>
              <a:rPr lang="pl-PL" sz="2400" b="0" i="0" u="none" strike="noStrike" dirty="0" err="1">
                <a:solidFill>
                  <a:srgbClr val="000000"/>
                </a:solidFill>
                <a:effectLst/>
                <a:latin typeface="Calibri" panose="020F0502020204030204" pitchFamily="34" charset="0"/>
              </a:rPr>
              <a:t>cuts</a:t>
            </a:r>
            <a:r>
              <a:rPr lang="pl-PL" sz="2400" b="0" i="0" u="none" strike="noStrike" dirty="0">
                <a:solidFill>
                  <a:srgbClr val="000000"/>
                </a:solidFill>
                <a:effectLst/>
                <a:latin typeface="Calibri" panose="020F0502020204030204" pitchFamily="34" charset="0"/>
              </a:rPr>
              <a:t> less </a:t>
            </a:r>
            <a:r>
              <a:rPr lang="pl-PL" sz="2400" b="0" i="0" u="none" strike="noStrike" dirty="0" err="1">
                <a:solidFill>
                  <a:srgbClr val="000000"/>
                </a:solidFill>
                <a:effectLst/>
                <a:latin typeface="Calibri" panose="020F0502020204030204" pitchFamily="34" charset="0"/>
              </a:rPr>
              <a:t>time</a:t>
            </a:r>
            <a:r>
              <a:rPr lang="pl-PL" sz="2400" b="0" i="0" u="none" strike="noStrike" dirty="0">
                <a:solidFill>
                  <a:srgbClr val="000000"/>
                </a:solidFill>
                <a:effectLst/>
                <a:latin typeface="Calibri" panose="020F0502020204030204" pitchFamily="34" charset="0"/>
              </a:rPr>
              <a:t> and less </a:t>
            </a:r>
            <a:r>
              <a:rPr lang="pl-PL" sz="2400" b="0" i="0" u="none" strike="noStrike" dirty="0" err="1">
                <a:solidFill>
                  <a:srgbClr val="000000"/>
                </a:solidFill>
                <a:effectLst/>
                <a:latin typeface="Calibri" panose="020F0502020204030204" pitchFamily="34" charset="0"/>
              </a:rPr>
              <a:t>work</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loud</a:t>
            </a:r>
            <a:r>
              <a:rPr lang="pl-PL" sz="2400" b="0" i="0" u="none" strike="noStrike" dirty="0">
                <a:solidFill>
                  <a:srgbClr val="000000"/>
                </a:solidFill>
                <a:effectLst/>
                <a:latin typeface="Calibri" panose="020F0502020204030204" pitchFamily="34" charset="0"/>
              </a:rPr>
              <a:t> for </a:t>
            </a:r>
            <a:r>
              <a:rPr lang="pl-PL" sz="2400" b="0" i="0" u="none" strike="noStrike" dirty="0" err="1">
                <a:solidFill>
                  <a:srgbClr val="000000"/>
                </a:solidFill>
                <a:effectLst/>
                <a:latin typeface="Calibri" panose="020F0502020204030204" pitchFamily="34" charset="0"/>
              </a:rPr>
              <a:t>each</a:t>
            </a:r>
            <a:r>
              <a:rPr lang="pl-PL" sz="2400" b="0" i="0" u="none" strike="noStrike" dirty="0">
                <a:solidFill>
                  <a:srgbClr val="000000"/>
                </a:solidFill>
                <a:effectLst/>
                <a:latin typeface="Calibri" panose="020F0502020204030204" pitchFamily="34" charset="0"/>
              </a:rPr>
              <a:t> team </a:t>
            </a:r>
            <a:r>
              <a:rPr lang="pl-PL" sz="2400" b="0" i="0" u="none" strike="noStrike" dirty="0" err="1">
                <a:solidFill>
                  <a:srgbClr val="000000"/>
                </a:solidFill>
                <a:effectLst/>
                <a:latin typeface="Calibri" panose="020F0502020204030204" pitchFamily="34" charset="0"/>
              </a:rPr>
              <a:t>workers</a:t>
            </a:r>
            <a:r>
              <a:rPr lang="pl-PL" sz="2400" b="0" i="0" u="none" strike="noStrike" dirty="0">
                <a:solidFill>
                  <a:srgbClr val="000000"/>
                </a:solidFill>
                <a:effectLst/>
                <a:latin typeface="Calibri" panose="020F0502020204030204" pitchFamily="34" charset="0"/>
              </a:rPr>
              <a:t>.</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err="1">
                <a:solidFill>
                  <a:srgbClr val="000000"/>
                </a:solidFill>
                <a:effectLst/>
                <a:latin typeface="Calibri" panose="020F0502020204030204" pitchFamily="34" charset="0"/>
              </a:rPr>
              <a:t>Improves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communication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skills</a:t>
            </a:r>
            <a:r>
              <a:rPr lang="pl-PL" sz="2400" b="0" i="0" u="none" strike="noStrike" dirty="0">
                <a:solidFill>
                  <a:srgbClr val="000000"/>
                </a:solidFill>
                <a:effectLst/>
                <a:latin typeface="Calibri" panose="020F0502020204030204" pitchFamily="34" charset="0"/>
              </a:rPr>
              <a:t>.</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err="1">
                <a:solidFill>
                  <a:srgbClr val="000000"/>
                </a:solidFill>
                <a:effectLst/>
                <a:latin typeface="Calibri" panose="020F0502020204030204" pitchFamily="34" charset="0"/>
              </a:rPr>
              <a:t>Working</a:t>
            </a:r>
            <a:r>
              <a:rPr lang="pl-PL" sz="2400" b="0" i="0" u="none" strike="noStrike" dirty="0">
                <a:solidFill>
                  <a:srgbClr val="000000"/>
                </a:solidFill>
                <a:effectLst/>
                <a:latin typeface="Calibri" panose="020F0502020204030204" pitchFamily="34" charset="0"/>
              </a:rPr>
              <a:t> in a team </a:t>
            </a:r>
            <a:r>
              <a:rPr lang="pl-PL" sz="2400" b="0" i="0" u="none" strike="noStrike" dirty="0" err="1">
                <a:solidFill>
                  <a:srgbClr val="000000"/>
                </a:solidFill>
                <a:effectLst/>
                <a:latin typeface="Calibri" panose="020F0502020204030204" pitchFamily="34" charset="0"/>
              </a:rPr>
              <a:t>gives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you</a:t>
            </a:r>
            <a:r>
              <a:rPr lang="pl-PL" sz="2400" b="0" i="0" u="none" strike="noStrike" dirty="0">
                <a:solidFill>
                  <a:srgbClr val="000000"/>
                </a:solidFill>
                <a:effectLst/>
                <a:latin typeface="Calibri" panose="020F0502020204030204" pitchFamily="34" charset="0"/>
              </a:rPr>
              <a:t> a </a:t>
            </a:r>
            <a:r>
              <a:rPr lang="pl-PL" sz="2400" b="0" i="0" u="none" strike="noStrike" dirty="0" err="1">
                <a:solidFill>
                  <a:srgbClr val="000000"/>
                </a:solidFill>
                <a:effectLst/>
                <a:latin typeface="Calibri" panose="020F0502020204030204" pitchFamily="34" charset="0"/>
              </a:rPr>
              <a:t>chance</a:t>
            </a:r>
            <a:r>
              <a:rPr lang="pl-PL" sz="2400" b="0" i="0" u="none" strike="noStrike" dirty="0">
                <a:solidFill>
                  <a:srgbClr val="000000"/>
                </a:solidFill>
                <a:effectLst/>
                <a:latin typeface="Calibri" panose="020F0502020204030204" pitchFamily="34" charset="0"/>
              </a:rPr>
              <a:t> to </a:t>
            </a:r>
            <a:r>
              <a:rPr lang="pl-PL" sz="2400" b="0" i="0" u="none" strike="noStrike" dirty="0" err="1">
                <a:solidFill>
                  <a:srgbClr val="000000"/>
                </a:solidFill>
                <a:effectLst/>
                <a:latin typeface="Calibri" panose="020F0502020204030204" pitchFamily="34" charset="0"/>
              </a:rPr>
              <a:t>decide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is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comfortable</a:t>
            </a:r>
            <a:r>
              <a:rPr lang="pl-PL" sz="2400" b="0" i="0" u="none" strike="noStrike" dirty="0">
                <a:solidFill>
                  <a:srgbClr val="000000"/>
                </a:solidFill>
                <a:effectLst/>
                <a:latin typeface="Calibri" panose="020F0502020204030204" pitchFamily="34" charset="0"/>
              </a:rPr>
              <a:t> of </a:t>
            </a:r>
            <a:r>
              <a:rPr lang="pl-PL" sz="2400" b="0" i="0" u="none" strike="noStrike" dirty="0" err="1">
                <a:solidFill>
                  <a:srgbClr val="000000"/>
                </a:solidFill>
                <a:effectLst/>
                <a:latin typeface="Calibri" panose="020F0502020204030204" pitchFamily="34" charset="0"/>
              </a:rPr>
              <a:t>working</a:t>
            </a:r>
            <a:r>
              <a:rPr lang="pl-PL" sz="2400" b="0" i="0" u="none" strike="noStrike" dirty="0">
                <a:solidFill>
                  <a:srgbClr val="000000"/>
                </a:solidFill>
                <a:effectLst/>
                <a:latin typeface="Calibri" panose="020F0502020204030204" pitchFamily="34" charset="0"/>
              </a:rPr>
              <a:t> in </a:t>
            </a:r>
            <a:r>
              <a:rPr lang="pl-PL" sz="2400" b="0" i="0" u="none" strike="noStrike" dirty="0" err="1">
                <a:solidFill>
                  <a:srgbClr val="000000"/>
                </a:solidFill>
                <a:effectLst/>
                <a:latin typeface="Calibri" panose="020F0502020204030204" pitchFamily="34" charset="0"/>
              </a:rPr>
              <a:t>what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fields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decide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complete</a:t>
            </a:r>
            <a:r>
              <a:rPr lang="pl-PL" sz="2400" b="0" i="0" u="none" strike="noStrike" dirty="0">
                <a:solidFill>
                  <a:srgbClr val="000000"/>
                </a:solidFill>
                <a:effectLst/>
                <a:latin typeface="Calibri" panose="020F0502020204030204" pitchFamily="34" charset="0"/>
              </a:rPr>
              <a:t> the </a:t>
            </a:r>
            <a:r>
              <a:rPr lang="pl-PL" sz="2400" b="0" i="0" u="none" strike="noStrike" dirty="0" err="1">
                <a:solidFill>
                  <a:srgbClr val="000000"/>
                </a:solidFill>
                <a:effectLst/>
                <a:latin typeface="Calibri" panose="020F0502020204030204" pitchFamily="34" charset="0"/>
              </a:rPr>
              <a:t>task</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they</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are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comfortable</a:t>
            </a:r>
            <a:r>
              <a:rPr lang="pl-PL" sz="2400" b="0" i="0" u="none" strike="noStrike" dirty="0">
                <a:solidFill>
                  <a:srgbClr val="000000"/>
                </a:solidFill>
                <a:effectLst/>
                <a:latin typeface="Calibri" panose="020F0502020204030204" pitchFamily="34" charset="0"/>
              </a:rPr>
              <a:t> of and </a:t>
            </a:r>
            <a:r>
              <a:rPr lang="pl-PL" sz="2400" b="0" i="0" u="none" strike="noStrike" dirty="0" err="1">
                <a:solidFill>
                  <a:srgbClr val="000000"/>
                </a:solidFill>
                <a:effectLst/>
                <a:latin typeface="Calibri" panose="020F0502020204030204" pitchFamily="34" charset="0"/>
              </a:rPr>
              <a:t>good</a:t>
            </a:r>
            <a:r>
              <a:rPr lang="pl-PL" sz="2400" b="0" i="0" u="none" strike="noStrike" dirty="0">
                <a:solidFill>
                  <a:srgbClr val="000000"/>
                </a:solidFill>
                <a:effectLst/>
                <a:latin typeface="Calibri" panose="020F0502020204030204" pitchFamily="34" charset="0"/>
              </a:rPr>
              <a:t> at.</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a:solidFill>
                  <a:srgbClr val="000000"/>
                </a:solidFill>
                <a:effectLst/>
                <a:latin typeface="Calibri" panose="020F0502020204030204" pitchFamily="34" charset="0"/>
              </a:rPr>
              <a:t>In </a:t>
            </a:r>
            <a:r>
              <a:rPr lang="pl-PL" sz="2400" b="0" i="0" u="none" strike="noStrike" dirty="0" err="1">
                <a:solidFill>
                  <a:srgbClr val="000000"/>
                </a:solidFill>
                <a:effectLst/>
                <a:latin typeface="Calibri" panose="020F0502020204030204" pitchFamily="34" charset="0"/>
              </a:rPr>
              <a:t>teams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you</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always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share</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help</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each</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other</a:t>
            </a:r>
            <a:r>
              <a:rPr lang="pl-PL" sz="2400" b="0" i="0" u="none" strike="noStrike" dirty="0">
                <a:solidFill>
                  <a:srgbClr val="000000"/>
                </a:solidFill>
                <a:effectLst/>
                <a:latin typeface="Calibri" panose="020F0502020204030204" pitchFamily="34" charset="0"/>
              </a:rPr>
              <a:t>.</a:t>
            </a:r>
            <a:endParaRPr lang="pl-PL" sz="2400" b="0" i="0" u="none" strike="noStrike">
              <a:solidFill>
                <a:srgbClr val="000000"/>
              </a:solidFill>
              <a:latin typeface="Noto Sans Symbols" panose="020B0502040504020204" pitchFamily="34" charset="0"/>
            </a:endParaRPr>
          </a:p>
          <a:p>
            <a:pPr marL="457200" indent="-457200" rtl="0">
              <a:buFont typeface="+mj-lt"/>
              <a:buAutoNum type="arabicPeriod"/>
            </a:pPr>
            <a:r>
              <a:rPr lang="pl-PL" sz="2400" b="0" i="0" u="none" strike="noStrike" dirty="0" err="1">
                <a:solidFill>
                  <a:srgbClr val="000000"/>
                </a:solidFill>
                <a:effectLst/>
                <a:latin typeface="Calibri" panose="020F0502020204030204" pitchFamily="34" charset="0"/>
              </a:rPr>
              <a:t>Everyone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has</a:t>
            </a:r>
            <a:r>
              <a:rPr lang="pl-PL" sz="2400" b="0" i="0" u="none" strike="noStrike" dirty="0">
                <a:solidFill>
                  <a:srgbClr val="000000"/>
                </a:solidFill>
                <a:effectLst/>
                <a:latin typeface="Calibri" panose="020F0502020204030204" pitchFamily="34" charset="0"/>
              </a:rPr>
              <a:t> a </a:t>
            </a:r>
            <a:r>
              <a:rPr lang="pl-PL" sz="2400" b="0" i="0" u="none" strike="noStrike" dirty="0" err="1">
                <a:solidFill>
                  <a:srgbClr val="000000"/>
                </a:solidFill>
                <a:effectLst/>
                <a:latin typeface="Calibri" panose="020F0502020204030204" pitchFamily="34" charset="0"/>
              </a:rPr>
              <a:t>different</a:t>
            </a:r>
            <a:r>
              <a:rPr lang="pl-PL" sz="2400" b="0" i="0" u="none" strike="noStrike" dirty="0">
                <a:solidFill>
                  <a:srgbClr val="000000"/>
                </a:solidFill>
                <a:effectLst/>
                <a:latin typeface="Calibri" panose="020F0502020204030204" pitchFamily="34" charset="0"/>
              </a:rPr>
              <a:t> talent in </a:t>
            </a:r>
            <a:r>
              <a:rPr lang="pl-PL" sz="2400" b="0" i="0" u="none" strike="noStrike" dirty="0" err="1">
                <a:solidFill>
                  <a:srgbClr val="000000"/>
                </a:solidFill>
                <a:effectLst/>
                <a:latin typeface="Calibri" panose="020F0502020204030204" pitchFamily="34" charset="0"/>
              </a:rPr>
              <a:t>different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fields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there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good</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at</a:t>
            </a:r>
            <a:r>
              <a:rPr lang="pl-PL" sz="2400" b="0" i="0" u="none" strike="noStrike" dirty="0">
                <a:solidFill>
                  <a:srgbClr val="000000"/>
                </a:solidFill>
                <a:effectLst/>
                <a:latin typeface="Calibri" panose="020F0502020204030204" pitchFamily="34" charset="0"/>
              </a:rPr>
              <a:t>, in a team </a:t>
            </a:r>
            <a:r>
              <a:rPr lang="pl-PL" sz="2400" b="0" i="0" u="none" strike="noStrike" dirty="0" err="1">
                <a:solidFill>
                  <a:srgbClr val="000000"/>
                </a:solidFill>
                <a:effectLst/>
                <a:latin typeface="Calibri" panose="020F0502020204030204" pitchFamily="34" charset="0"/>
              </a:rPr>
              <a:t>you</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always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decide</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discus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does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task</a:t>
            </a:r>
            <a:r>
              <a:rPr lang="pl-PL" sz="2400" b="0" i="0" u="none" strike="noStrike" dirty="0">
                <a:solidFill>
                  <a:srgbClr val="000000"/>
                </a:solidFill>
                <a:effectLst/>
                <a:latin typeface="Calibri" panose="020F0502020204030204" pitchFamily="34" charset="0"/>
              </a:rPr>
              <a:t>.</a:t>
            </a:r>
            <a:endParaRPr lang="pl-PL" sz="2400">
              <a:cs typeface="Calibri"/>
            </a:endParaRPr>
          </a:p>
          <a:p>
            <a:pPr marL="457200" indent="-457200" rtl="0">
              <a:buFont typeface="+mj-lt"/>
              <a:buAutoNum type="arabicPeriod"/>
            </a:pPr>
            <a:r>
              <a:rPr lang="pl-PL" sz="2400" b="0" i="0" u="none" strike="noStrike" dirty="0">
                <a:solidFill>
                  <a:srgbClr val="000000"/>
                </a:solidFill>
                <a:effectLst/>
                <a:latin typeface="Calibri" panose="020F0502020204030204" pitchFamily="34" charset="0"/>
              </a:rPr>
              <a:t>Team </a:t>
            </a:r>
            <a:r>
              <a:rPr lang="pl-PL" sz="2400" b="0" i="0" u="none" strike="noStrike" dirty="0" err="1">
                <a:solidFill>
                  <a:srgbClr val="000000"/>
                </a:solidFill>
                <a:effectLst/>
                <a:latin typeface="Calibri" panose="020F0502020204030204" pitchFamily="34" charset="0"/>
              </a:rPr>
              <a:t>members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feel</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comfortable</a:t>
            </a:r>
            <a:r>
              <a:rPr lang="pl-PL" sz="2400" b="0" i="0" u="none" strike="noStrike" dirty="0">
                <a:solidFill>
                  <a:srgbClr val="000000"/>
                </a:solidFill>
                <a:effectLst/>
                <a:latin typeface="Calibri" panose="020F0502020204030204" pitchFamily="34" charset="0"/>
              </a:rPr>
              <a:t> to do </a:t>
            </a:r>
            <a:r>
              <a:rPr lang="pl-PL" sz="2400" b="0" i="0" u="none" strike="noStrike" dirty="0" err="1">
                <a:solidFill>
                  <a:srgbClr val="000000"/>
                </a:solidFill>
                <a:effectLst/>
                <a:latin typeface="Calibri" panose="020F0502020204030204" pitchFamily="34" charset="0"/>
              </a:rPr>
              <a:t>what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task</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which</a:t>
            </a:r>
            <a:r>
              <a:rPr lang="pl-PL" sz="2400" b="0" i="0" u="none" strike="noStrike" dirty="0">
                <a:solidFill>
                  <a:srgbClr val="000000"/>
                </a:solidFill>
                <a:effectLst/>
                <a:latin typeface="Calibri" panose="020F0502020204030204" pitchFamily="34" charset="0"/>
              </a:rPr>
              <a:t> field </a:t>
            </a:r>
            <a:r>
              <a:rPr lang="pl-PL" sz="2400" b="0" i="0" u="none" strike="noStrike" dirty="0" err="1">
                <a:solidFill>
                  <a:srgbClr val="000000"/>
                </a:solidFill>
                <a:effectLst/>
                <a:latin typeface="Calibri" panose="020F0502020204030204" pitchFamily="34" charset="0"/>
              </a:rPr>
              <a:t>they</a:t>
            </a:r>
            <a:r>
              <a:rPr lang="pl-PL" sz="2400" b="0" i="0" u="none" strike="noStrike" dirty="0">
                <a:solidFill>
                  <a:srgbClr val="000000"/>
                </a:solidFill>
                <a:effectLst/>
                <a:latin typeface="Calibri" panose="020F0502020204030204" pitchFamily="34" charset="0"/>
              </a:rPr>
              <a:t> want to do and </a:t>
            </a:r>
            <a:r>
              <a:rPr lang="pl-PL" sz="2400" b="0" i="0" u="none" strike="noStrike" dirty="0" err="1">
                <a:solidFill>
                  <a:srgbClr val="000000"/>
                </a:solidFill>
                <a:effectLst/>
                <a:latin typeface="Calibri" panose="020F0502020204030204" pitchFamily="34" charset="0"/>
              </a:rPr>
              <a:t>work</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around</a:t>
            </a:r>
            <a:r>
              <a:rPr lang="pl-PL" sz="2400" b="0" i="0" u="none" strike="noStrike" dirty="0">
                <a:solidFill>
                  <a:srgbClr val="000000"/>
                </a:solidFill>
                <a:effectLst/>
                <a:latin typeface="Calibri" panose="020F0502020204030204" pitchFamily="34" charset="0"/>
              </a:rPr>
              <a:t>.    </a:t>
            </a:r>
            <a:endParaRPr lang="pl-PL" sz="2400">
              <a:cs typeface="Calibri"/>
            </a:endParaRPr>
          </a:p>
        </p:txBody>
      </p:sp>
    </p:spTree>
    <p:extLst>
      <p:ext uri="{BB962C8B-B14F-4D97-AF65-F5344CB8AC3E}">
        <p14:creationId xmlns:p14="http://schemas.microsoft.com/office/powerpoint/2010/main" val="2497931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628685" y="2031304"/>
            <a:ext cx="9608343" cy="4339650"/>
          </a:xfrm>
          <a:prstGeom prst="rect">
            <a:avLst/>
          </a:prstGeom>
          <a:noFill/>
        </p:spPr>
        <p:txBody>
          <a:bodyPr wrap="square" rtlCol="0" anchor="t">
            <a:spAutoFit/>
          </a:bodyPr>
          <a:lstStyle/>
          <a:p>
            <a:r>
              <a:rPr lang="en-GB" sz="2400" dirty="0"/>
              <a:t>In a team of four we have worked together to achieve our goal.</a:t>
            </a:r>
          </a:p>
          <a:p>
            <a:r>
              <a:rPr lang="en-GB" sz="2400" dirty="0"/>
              <a:t>Team working is more common in business and on effective teamwork also leads to business productivity.</a:t>
            </a:r>
          </a:p>
          <a:p>
            <a:r>
              <a:rPr lang="en-GB" sz="2400" dirty="0"/>
              <a:t>Working in a team allowed us to share information and make decisions so each members of our team can achieve individual goals also along within a team.</a:t>
            </a:r>
          </a:p>
          <a:p>
            <a:r>
              <a:rPr lang="en-GB" sz="2400" dirty="0"/>
              <a:t>Working in a team allowed us to discussed work together.</a:t>
            </a:r>
            <a:endParaRPr lang="en-GB" sz="2400" dirty="0">
              <a:cs typeface="Calibri"/>
            </a:endParaRPr>
          </a:p>
          <a:p>
            <a:r>
              <a:rPr lang="en-GB" sz="2400" dirty="0">
                <a:cs typeface="Calibri"/>
              </a:rPr>
              <a:t>The has been one problem in our team that we have not included is holding face to face meeting next time this can be held as this can allows our team to finalise work.  </a:t>
            </a:r>
          </a:p>
          <a:p>
            <a:endParaRPr lang="en-GB" dirty="0">
              <a:cs typeface="Calibri"/>
            </a:endParaRPr>
          </a:p>
          <a:p>
            <a:endParaRPr lang="en-GB" dirty="0">
              <a:cs typeface="Calibri"/>
            </a:endParaRPr>
          </a:p>
        </p:txBody>
      </p:sp>
      <p:sp>
        <p:nvSpPr>
          <p:cNvPr id="3" name="Title 2">
            <a:extLst>
              <a:ext uri="{FF2B5EF4-FFF2-40B4-BE49-F238E27FC236}">
                <a16:creationId xmlns:a16="http://schemas.microsoft.com/office/drawing/2014/main" id="{C1E26659-CD35-CF46-9A12-5D3BA50933BD}"/>
              </a:ext>
            </a:extLst>
          </p:cNvPr>
          <p:cNvSpPr>
            <a:spLocks noGrp="1"/>
          </p:cNvSpPr>
          <p:nvPr>
            <p:ph type="title"/>
          </p:nvPr>
        </p:nvSpPr>
        <p:spPr>
          <a:xfrm>
            <a:off x="1988388" y="365125"/>
            <a:ext cx="9365412" cy="894242"/>
          </a:xfrm>
        </p:spPr>
        <p:txBody>
          <a:bodyPr>
            <a:normAutofit/>
          </a:bodyPr>
          <a:lstStyle/>
          <a:p>
            <a:r>
              <a:rPr lang="en-US" dirty="0">
                <a:cs typeface="Calibri Light"/>
              </a:rPr>
              <a:t>Conclusion</a:t>
            </a:r>
            <a:endParaRPr lang="en-US" dirty="0"/>
          </a:p>
        </p:txBody>
      </p:sp>
    </p:spTree>
    <p:extLst>
      <p:ext uri="{BB962C8B-B14F-4D97-AF65-F5344CB8AC3E}">
        <p14:creationId xmlns:p14="http://schemas.microsoft.com/office/powerpoint/2010/main" val="421890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A2AC-6F42-EA4D-9CCE-53783783B65B}"/>
              </a:ext>
            </a:extLst>
          </p:cNvPr>
          <p:cNvSpPr>
            <a:spLocks noGrp="1"/>
          </p:cNvSpPr>
          <p:nvPr>
            <p:ph type="title" idx="4294967295"/>
          </p:nvPr>
        </p:nvSpPr>
        <p:spPr>
          <a:xfrm>
            <a:off x="0" y="365125"/>
            <a:ext cx="10515600" cy="1325563"/>
          </a:xfrm>
        </p:spPr>
        <p:txBody>
          <a:bodyPr/>
          <a:lstStyle/>
          <a:p>
            <a:r>
              <a:rPr lang="pl-PL"/>
              <a:t>Referencess :</a:t>
            </a:r>
          </a:p>
        </p:txBody>
      </p:sp>
      <p:sp>
        <p:nvSpPr>
          <p:cNvPr id="3" name="Content Placeholder 2">
            <a:extLst>
              <a:ext uri="{FF2B5EF4-FFF2-40B4-BE49-F238E27FC236}">
                <a16:creationId xmlns:a16="http://schemas.microsoft.com/office/drawing/2014/main" id="{AE2E476D-86E9-B048-9CF0-C58C6F008B98}"/>
              </a:ext>
            </a:extLst>
          </p:cNvPr>
          <p:cNvSpPr>
            <a:spLocks noGrp="1"/>
          </p:cNvSpPr>
          <p:nvPr>
            <p:ph idx="4294967295"/>
          </p:nvPr>
        </p:nvSpPr>
        <p:spPr>
          <a:xfrm>
            <a:off x="1193321" y="1697067"/>
            <a:ext cx="10098088" cy="3689141"/>
          </a:xfrm>
        </p:spPr>
        <p:txBody>
          <a:bodyPr vert="horz" lIns="91440" tIns="45720" rIns="91440" bIns="45720" rtlCol="0" anchor="t">
            <a:normAutofit/>
          </a:bodyPr>
          <a:lstStyle/>
          <a:p>
            <a:pPr marL="0" indent="0">
              <a:buNone/>
            </a:pPr>
            <a:r>
              <a:rPr lang="pl-PL" sz="2400" dirty="0"/>
              <a:t>Business </a:t>
            </a:r>
            <a:r>
              <a:rPr lang="pl-PL" sz="2400" dirty="0" err="1"/>
              <a:t>dictionary</a:t>
            </a:r>
            <a:r>
              <a:rPr lang="pl-PL" sz="2400" dirty="0"/>
              <a:t> .(2018) Team [online] </a:t>
            </a:r>
            <a:r>
              <a:rPr lang="pl-PL" sz="2400" dirty="0" err="1"/>
              <a:t>Avaliable</a:t>
            </a:r>
            <a:r>
              <a:rPr lang="pl-PL" sz="2400" dirty="0"/>
              <a:t> </a:t>
            </a:r>
            <a:r>
              <a:rPr lang="pl-PL" sz="2400" dirty="0" err="1"/>
              <a:t>at</a:t>
            </a:r>
            <a:r>
              <a:rPr lang="pl-PL" sz="2400" dirty="0"/>
              <a:t> : </a:t>
            </a:r>
            <a:r>
              <a:rPr lang="pl-PL" sz="2400" dirty="0">
                <a:hlinkClick r:id="rId2"/>
              </a:rPr>
              <a:t>http://www.businessdictionary.com/definition/team.html</a:t>
            </a:r>
            <a:r>
              <a:rPr lang="pl-PL" sz="2400" dirty="0"/>
              <a:t> </a:t>
            </a:r>
            <a:r>
              <a:rPr lang="pl-PL" sz="2400" dirty="0" err="1"/>
              <a:t>Accessed</a:t>
            </a:r>
            <a:r>
              <a:rPr lang="pl-PL" sz="2400" dirty="0"/>
              <a:t> 04.06.2018.</a:t>
            </a:r>
            <a:endParaRPr lang="pl-PL" sz="2400" dirty="0">
              <a:cs typeface="Calibri"/>
            </a:endParaRPr>
          </a:p>
          <a:p>
            <a:pPr marL="0" indent="0">
              <a:buNone/>
            </a:pPr>
            <a:r>
              <a:rPr lang="pl-PL" sz="2400" dirty="0" err="1">
                <a:cs typeface="Calibri"/>
              </a:rPr>
              <a:t>Cottrell,S</a:t>
            </a:r>
            <a:r>
              <a:rPr lang="pl-PL" sz="2400" dirty="0">
                <a:cs typeface="Calibri"/>
              </a:rPr>
              <a:t> (2011) </a:t>
            </a:r>
            <a:r>
              <a:rPr lang="pl-PL" sz="2400" u="sng" dirty="0">
                <a:cs typeface="Calibri"/>
              </a:rPr>
              <a:t>Critical </a:t>
            </a:r>
            <a:r>
              <a:rPr lang="pl-PL" sz="2400" u="sng" dirty="0" err="1">
                <a:cs typeface="Calibri"/>
              </a:rPr>
              <a:t>lThinking</a:t>
            </a:r>
            <a:r>
              <a:rPr lang="pl-PL" sz="2400" u="sng" dirty="0">
                <a:cs typeface="Calibri"/>
              </a:rPr>
              <a:t> </a:t>
            </a:r>
            <a:r>
              <a:rPr lang="pl-PL" sz="2400" u="sng" dirty="0" err="1">
                <a:cs typeface="Calibri"/>
              </a:rPr>
              <a:t>Skills</a:t>
            </a:r>
            <a:r>
              <a:rPr lang="pl-PL" sz="2400" u="sng" dirty="0">
                <a:cs typeface="Calibri"/>
              </a:rPr>
              <a:t>-Developing </a:t>
            </a:r>
            <a:r>
              <a:rPr lang="pl-PL" sz="2400" u="sng" dirty="0" err="1">
                <a:cs typeface="Calibri"/>
              </a:rPr>
              <a:t>Effective</a:t>
            </a:r>
            <a:r>
              <a:rPr lang="pl-PL" sz="2400" u="sng" dirty="0">
                <a:cs typeface="Calibri"/>
              </a:rPr>
              <a:t> Analysis and Argument,</a:t>
            </a:r>
            <a:r>
              <a:rPr lang="pl-PL" sz="2400" dirty="0">
                <a:cs typeface="Calibri"/>
              </a:rPr>
              <a:t>(Second Edition) Hampshire: </a:t>
            </a:r>
            <a:r>
              <a:rPr lang="pl-PL" sz="2400" dirty="0" err="1">
                <a:cs typeface="Calibri"/>
              </a:rPr>
              <a:t>Palgrave</a:t>
            </a:r>
            <a:r>
              <a:rPr lang="pl-PL" sz="2400" dirty="0">
                <a:cs typeface="Calibri"/>
              </a:rPr>
              <a:t> </a:t>
            </a:r>
            <a:r>
              <a:rPr lang="pl-PL" sz="2400" dirty="0" err="1">
                <a:cs typeface="Calibri"/>
              </a:rPr>
              <a:t>Macmillian</a:t>
            </a:r>
            <a:r>
              <a:rPr lang="pl-PL" sz="2400" dirty="0">
                <a:cs typeface="Calibri"/>
              </a:rPr>
              <a:t> </a:t>
            </a:r>
            <a:r>
              <a:rPr lang="pl-PL" sz="2400" dirty="0" err="1">
                <a:cs typeface="Calibri"/>
              </a:rPr>
              <a:t>Accessed</a:t>
            </a:r>
            <a:r>
              <a:rPr lang="pl-PL" sz="2400" dirty="0">
                <a:cs typeface="Calibri"/>
              </a:rPr>
              <a:t> 4th </a:t>
            </a:r>
            <a:r>
              <a:rPr lang="pl-PL" sz="2400" dirty="0" err="1">
                <a:cs typeface="Calibri"/>
              </a:rPr>
              <a:t>june</a:t>
            </a:r>
            <a:r>
              <a:rPr lang="pl-PL" sz="2400" dirty="0">
                <a:cs typeface="Calibri"/>
              </a:rPr>
              <a:t> 2018</a:t>
            </a:r>
          </a:p>
          <a:p>
            <a:pPr marL="0" indent="0">
              <a:buNone/>
            </a:pPr>
            <a:r>
              <a:rPr lang="pl-PL" sz="2400" dirty="0">
                <a:cs typeface="Calibri"/>
              </a:rPr>
              <a:t>Van </a:t>
            </a:r>
            <a:r>
              <a:rPr lang="pl-PL" sz="2400" dirty="0" err="1">
                <a:cs typeface="Calibri"/>
              </a:rPr>
              <a:t>Emden,J&amp;Becker,L</a:t>
            </a:r>
            <a:r>
              <a:rPr lang="pl-PL" sz="2400" dirty="0">
                <a:cs typeface="Calibri"/>
              </a:rPr>
              <a:t> (2010) </a:t>
            </a:r>
            <a:r>
              <a:rPr lang="pl-PL" sz="2400" u="sng" dirty="0">
                <a:cs typeface="Calibri"/>
              </a:rPr>
              <a:t>Presentation </a:t>
            </a:r>
            <a:r>
              <a:rPr lang="pl-PL" sz="2400" u="sng" dirty="0" err="1">
                <a:cs typeface="Calibri"/>
              </a:rPr>
              <a:t>Skill's</a:t>
            </a:r>
            <a:r>
              <a:rPr lang="pl-PL" sz="2400" u="sng" dirty="0">
                <a:cs typeface="Calibri"/>
              </a:rPr>
              <a:t> for Student, (</a:t>
            </a:r>
            <a:r>
              <a:rPr lang="pl-PL" sz="2400" dirty="0">
                <a:cs typeface="Calibri"/>
              </a:rPr>
              <a:t>Second</a:t>
            </a:r>
            <a:r>
              <a:rPr lang="pl-PL" sz="2400" u="sng" dirty="0">
                <a:cs typeface="Calibri"/>
              </a:rPr>
              <a:t> </a:t>
            </a:r>
            <a:r>
              <a:rPr lang="pl-PL" sz="2400" dirty="0">
                <a:cs typeface="Calibri"/>
              </a:rPr>
              <a:t>Edition) </a:t>
            </a:r>
            <a:r>
              <a:rPr lang="pl-PL" sz="2400" dirty="0" err="1">
                <a:cs typeface="Calibri"/>
              </a:rPr>
              <a:t>Hampshire:Palgrave</a:t>
            </a:r>
            <a:r>
              <a:rPr lang="pl-PL" sz="2400" dirty="0">
                <a:cs typeface="Calibri"/>
              </a:rPr>
              <a:t> Macmillan</a:t>
            </a:r>
          </a:p>
        </p:txBody>
      </p:sp>
    </p:spTree>
    <p:extLst>
      <p:ext uri="{BB962C8B-B14F-4D97-AF65-F5344CB8AC3E}">
        <p14:creationId xmlns:p14="http://schemas.microsoft.com/office/powerpoint/2010/main" val="23640782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032129-60CA-449A-9DD0-6B46D7289CE6}"/>
              </a:ext>
            </a:extLst>
          </p:cNvPr>
          <p:cNvSpPr txBox="1"/>
          <p:nvPr/>
        </p:nvSpPr>
        <p:spPr>
          <a:xfrm>
            <a:off x="576775" y="675249"/>
            <a:ext cx="10297551" cy="3970318"/>
          </a:xfrm>
          <a:prstGeom prst="rect">
            <a:avLst/>
          </a:prstGeom>
          <a:noFill/>
        </p:spPr>
        <p:txBody>
          <a:bodyPr wrap="square" rtlCol="0">
            <a:spAutoFit/>
          </a:bodyPr>
          <a:lstStyle/>
          <a:p>
            <a:r>
              <a:rPr lang="en-GB" dirty="0"/>
              <a:t>Friha Liaqat Nawaz – Individual notes</a:t>
            </a:r>
          </a:p>
          <a:p>
            <a:endParaRPr lang="en-GB"/>
          </a:p>
          <a:p>
            <a:r>
              <a:rPr lang="en-GB" dirty="0"/>
              <a:t> </a:t>
            </a:r>
          </a:p>
          <a:p>
            <a:r>
              <a:rPr lang="en-GB" dirty="0"/>
              <a:t>Teamwork is important for the success of all businesses, to have a meaningful and successful career it is important to be able to work well with others.</a:t>
            </a:r>
          </a:p>
          <a:p>
            <a:r>
              <a:rPr lang="en-GB" dirty="0"/>
              <a:t>Here are examples of why team work is important:</a:t>
            </a:r>
          </a:p>
          <a:p>
            <a:pPr lvl="0"/>
            <a:r>
              <a:rPr lang="en-GB" dirty="0"/>
              <a:t>It brings new ideas, having a diverse team who can contribute individual ideas.</a:t>
            </a:r>
          </a:p>
          <a:p>
            <a:pPr lvl="0"/>
            <a:r>
              <a:rPr lang="en-GB" dirty="0"/>
              <a:t>Teamwork helps solve problems, brainstorming  is a good opportunity for the team to come up with different ideas and exchange them with one another.</a:t>
            </a:r>
          </a:p>
          <a:p>
            <a:pPr lvl="0"/>
            <a:r>
              <a:rPr lang="en-GB" dirty="0"/>
              <a:t>Its supportive, team work creates a system to ensure there is a high quality of work, if a member  of the team falls behind then another member is there to help. Dividing work among members of a team gets the job done allot faster and overall the business will operate more effectively.</a:t>
            </a:r>
          </a:p>
          <a:p>
            <a:r>
              <a:rPr lang="en-GB" dirty="0"/>
              <a:t>http://www.yti.edu/blog/reasons-teamwork-is-important-in-the-workplace.asp</a:t>
            </a:r>
          </a:p>
          <a:p>
            <a:endParaRPr lang="en-GB" dirty="0"/>
          </a:p>
        </p:txBody>
      </p:sp>
    </p:spTree>
    <p:extLst>
      <p:ext uri="{BB962C8B-B14F-4D97-AF65-F5344CB8AC3E}">
        <p14:creationId xmlns:p14="http://schemas.microsoft.com/office/powerpoint/2010/main" val="3869786785"/>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415</Words>
  <Application>Microsoft Office PowerPoint</Application>
  <PresentationFormat>Widescreen</PresentationFormat>
  <Paragraphs>64</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Noto Sans Symbols</vt:lpstr>
      <vt:lpstr>Palatino</vt:lpstr>
      <vt:lpstr>Retrospect</vt:lpstr>
      <vt:lpstr>Team Work</vt:lpstr>
      <vt:lpstr>Marek Kamionka  </vt:lpstr>
      <vt:lpstr>Friha Nawaz</vt:lpstr>
      <vt:lpstr>Romi Begum</vt:lpstr>
      <vt:lpstr>Rezowana Begum</vt:lpstr>
      <vt:lpstr>PowerPoint Presentation</vt:lpstr>
      <vt:lpstr>PowerPoint Presentation</vt:lpstr>
      <vt:lpstr>   Why is team work important?</vt:lpstr>
      <vt:lpstr>PowerPoint Presentation</vt:lpstr>
      <vt:lpstr>PowerPoint Presentation</vt:lpstr>
      <vt:lpstr>Conclusion</vt:lpstr>
      <vt:lpstr>Referencess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Friha Liaqat nawaz (1709515)</cp:lastModifiedBy>
  <cp:revision>134</cp:revision>
  <dcterms:modified xsi:type="dcterms:W3CDTF">2018-06-15T08:24:36Z</dcterms:modified>
</cp:coreProperties>
</file>