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modernComment_101_0.xml" ContentType="application/vnd.ms-powerpoint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2" r:id="rId3"/>
    <p:sldId id="263" r:id="rId4"/>
    <p:sldId id="257" r:id="rId5"/>
    <p:sldId id="264" r:id="rId6"/>
    <p:sldId id="265" r:id="rId7"/>
    <p:sldId id="266" r:id="rId8"/>
    <p:sldId id="260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042F1E0-7EF5-C865-6A71-53D148B6C757}" name="Samanthi Shamali Silva Gintota Vidanalage (2312700)" initials="SG" userId="S::2312700@student.uwtsd.ac.uk::1108f821-c9f5-40b6-a8d3-1ca6d5d01d2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5BF191-51D8-4BA7-9AF4-9E2A307C4590}" v="51" dt="2025-12-15T11:52:31.9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774" y="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8/10/relationships/authors" Target="authors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comments/modernComment_101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A12FF69-6869-43A7-A884-6A2F5B2686F5}" authorId="{9042F1E0-7EF5-C865-6A71-53D148B6C757}" created="2025-12-15T13:30:40.592">
    <pc:sldMkLst xmlns:pc="http://schemas.microsoft.com/office/powerpoint/2013/main/command">
      <pc:docMk/>
      <pc:sldMk cId="0" sldId="257"/>
    </pc:sldMkLst>
    <p188:txBody>
      <a:bodyPr/>
      <a:lstStyle/>
      <a:p>
        <a:r>
          <a:rPr lang="en-GB"/>
          <a:t>Advanced Cyber Security</a:t>
        </a:r>
      </a:p>
    </p188:txBody>
  </p188:cm>
</p188:cmLst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25.png"/><Relationship Id="rId7" Type="http://schemas.openxmlformats.org/officeDocument/2006/relationships/image" Target="../media/image16.png"/><Relationship Id="rId12" Type="http://schemas.openxmlformats.org/officeDocument/2006/relationships/image" Target="../media/image32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1.png"/><Relationship Id="rId5" Type="http://schemas.openxmlformats.org/officeDocument/2006/relationships/image" Target="../media/image27.png"/><Relationship Id="rId10" Type="http://schemas.openxmlformats.org/officeDocument/2006/relationships/image" Target="../media/image30.svg"/><Relationship Id="rId4" Type="http://schemas.openxmlformats.org/officeDocument/2006/relationships/image" Target="../media/image26.svg"/><Relationship Id="rId9" Type="http://schemas.openxmlformats.org/officeDocument/2006/relationships/image" Target="../media/image2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25.png"/><Relationship Id="rId7" Type="http://schemas.openxmlformats.org/officeDocument/2006/relationships/image" Target="../media/image16.png"/><Relationship Id="rId12" Type="http://schemas.openxmlformats.org/officeDocument/2006/relationships/image" Target="../media/image32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1.png"/><Relationship Id="rId5" Type="http://schemas.openxmlformats.org/officeDocument/2006/relationships/image" Target="../media/image27.png"/><Relationship Id="rId10" Type="http://schemas.openxmlformats.org/officeDocument/2006/relationships/image" Target="../media/image30.svg"/><Relationship Id="rId4" Type="http://schemas.openxmlformats.org/officeDocument/2006/relationships/image" Target="../media/image26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262F4B-E037-4448-B851-7E3D9A6CE7FF}" type="doc">
      <dgm:prSet loTypeId="urn:microsoft.com/office/officeart/2008/layout/LinedLis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2C962F2D-EB88-47CD-9762-8F4E8DE9A15B}">
      <dgm:prSet/>
      <dgm:spPr/>
      <dgm:t>
        <a:bodyPr/>
        <a:lstStyle/>
        <a:p>
          <a:r>
            <a:rPr lang="en-GB">
              <a:latin typeface="Baskerville Old Face" panose="02020602080505020303" pitchFamily="18" charset="0"/>
            </a:rPr>
            <a:t>Security-focused OS (Kali Linux) configured within the Swansea network</a:t>
          </a:r>
          <a:endParaRPr lang="en-US">
            <a:latin typeface="Baskerville Old Face" panose="02020602080505020303" pitchFamily="18" charset="0"/>
          </a:endParaRPr>
        </a:p>
      </dgm:t>
    </dgm:pt>
    <dgm:pt modelId="{0EB42F86-1D25-429B-AAD0-410BB729EF51}" type="parTrans" cxnId="{378F4CA0-3CE1-4370-AA5D-AE6DEF664AC7}">
      <dgm:prSet/>
      <dgm:spPr/>
      <dgm:t>
        <a:bodyPr/>
        <a:lstStyle/>
        <a:p>
          <a:endParaRPr lang="en-US"/>
        </a:p>
      </dgm:t>
    </dgm:pt>
    <dgm:pt modelId="{42842764-9AFA-440C-861F-E40106DCB811}" type="sibTrans" cxnId="{378F4CA0-3CE1-4370-AA5D-AE6DEF664AC7}">
      <dgm:prSet/>
      <dgm:spPr/>
      <dgm:t>
        <a:bodyPr/>
        <a:lstStyle/>
        <a:p>
          <a:endParaRPr lang="en-US"/>
        </a:p>
      </dgm:t>
    </dgm:pt>
    <dgm:pt modelId="{930CAF11-FBB5-47B8-B79A-A856DA7A6B04}">
      <dgm:prSet/>
      <dgm:spPr/>
      <dgm:t>
        <a:bodyPr/>
        <a:lstStyle/>
        <a:p>
          <a:r>
            <a:rPr lang="en-GB">
              <a:latin typeface="Baskerville Old Face" panose="02020602080505020303" pitchFamily="18" charset="0"/>
            </a:rPr>
            <a:t>IP address verified using terminal commands (</a:t>
          </a:r>
          <a:r>
            <a:rPr lang="en-GB" err="1">
              <a:latin typeface="Baskerville Old Face" panose="02020602080505020303" pitchFamily="18" charset="0"/>
            </a:rPr>
            <a:t>ifconfig</a:t>
          </a:r>
          <a:r>
            <a:rPr lang="en-GB">
              <a:latin typeface="Baskerville Old Face" panose="02020602080505020303" pitchFamily="18" charset="0"/>
            </a:rPr>
            <a:t> / </a:t>
          </a:r>
          <a:r>
            <a:rPr lang="en-GB" err="1">
              <a:latin typeface="Baskerville Old Face" panose="02020602080505020303" pitchFamily="18" charset="0"/>
            </a:rPr>
            <a:t>ip</a:t>
          </a:r>
          <a:r>
            <a:rPr lang="en-GB">
              <a:latin typeface="Baskerville Old Face" panose="02020602080505020303" pitchFamily="18" charset="0"/>
            </a:rPr>
            <a:t> a)</a:t>
          </a:r>
          <a:endParaRPr lang="en-US">
            <a:latin typeface="Baskerville Old Face" panose="02020602080505020303" pitchFamily="18" charset="0"/>
          </a:endParaRPr>
        </a:p>
      </dgm:t>
    </dgm:pt>
    <dgm:pt modelId="{099378DD-DA4C-46DD-BD83-8C55E6371736}" type="parTrans" cxnId="{B70AD768-424D-4465-896C-94A803370028}">
      <dgm:prSet/>
      <dgm:spPr/>
      <dgm:t>
        <a:bodyPr/>
        <a:lstStyle/>
        <a:p>
          <a:endParaRPr lang="en-US"/>
        </a:p>
      </dgm:t>
    </dgm:pt>
    <dgm:pt modelId="{2C34CC82-9542-433A-B588-6D9AE5AC4799}" type="sibTrans" cxnId="{B70AD768-424D-4465-896C-94A803370028}">
      <dgm:prSet/>
      <dgm:spPr/>
      <dgm:t>
        <a:bodyPr/>
        <a:lstStyle/>
        <a:p>
          <a:endParaRPr lang="en-US"/>
        </a:p>
      </dgm:t>
    </dgm:pt>
    <dgm:pt modelId="{EC2B249D-88AC-4129-8C6F-27325EEC17D0}">
      <dgm:prSet/>
      <dgm:spPr/>
      <dgm:t>
        <a:bodyPr/>
        <a:lstStyle/>
        <a:p>
          <a:r>
            <a:rPr lang="en-GB">
              <a:latin typeface="Baskerville Old Face" panose="02020602080505020303" pitchFamily="18" charset="0"/>
            </a:rPr>
            <a:t>Connectivity tested using ping to Swansea and London servers and clients</a:t>
          </a:r>
          <a:endParaRPr lang="en-US">
            <a:latin typeface="Baskerville Old Face" panose="02020602080505020303" pitchFamily="18" charset="0"/>
          </a:endParaRPr>
        </a:p>
      </dgm:t>
    </dgm:pt>
    <dgm:pt modelId="{5901C09E-D542-4F72-9325-662EA99D5B5F}" type="parTrans" cxnId="{A6C61014-6201-4BDF-9167-7368F8FF1928}">
      <dgm:prSet/>
      <dgm:spPr/>
      <dgm:t>
        <a:bodyPr/>
        <a:lstStyle/>
        <a:p>
          <a:endParaRPr lang="en-US"/>
        </a:p>
      </dgm:t>
    </dgm:pt>
    <dgm:pt modelId="{3D3B493A-43B1-4400-B04E-C2DD24CF9299}" type="sibTrans" cxnId="{A6C61014-6201-4BDF-9167-7368F8FF1928}">
      <dgm:prSet/>
      <dgm:spPr/>
      <dgm:t>
        <a:bodyPr/>
        <a:lstStyle/>
        <a:p>
          <a:endParaRPr lang="en-US"/>
        </a:p>
      </dgm:t>
    </dgm:pt>
    <dgm:pt modelId="{A979895E-2799-424D-A107-D399D2C7EC22}">
      <dgm:prSet/>
      <dgm:spPr/>
      <dgm:t>
        <a:bodyPr/>
        <a:lstStyle/>
        <a:p>
          <a:r>
            <a:rPr lang="en-GB">
              <a:latin typeface="Baskerville Old Face" panose="02020602080505020303" pitchFamily="18" charset="0"/>
            </a:rPr>
            <a:t>Successful responses confirmed correct internal network access</a:t>
          </a:r>
          <a:endParaRPr lang="en-US">
            <a:latin typeface="Baskerville Old Face" panose="02020602080505020303" pitchFamily="18" charset="0"/>
          </a:endParaRPr>
        </a:p>
      </dgm:t>
    </dgm:pt>
    <dgm:pt modelId="{120FD428-F6CA-41E6-8637-1908DC328D59}" type="parTrans" cxnId="{E983DD73-A31D-4DC9-A1EB-53A8813E41FD}">
      <dgm:prSet/>
      <dgm:spPr/>
      <dgm:t>
        <a:bodyPr/>
        <a:lstStyle/>
        <a:p>
          <a:endParaRPr lang="en-US"/>
        </a:p>
      </dgm:t>
    </dgm:pt>
    <dgm:pt modelId="{17FDF23D-595C-4F04-A130-D091FC7CAAF4}" type="sibTrans" cxnId="{E983DD73-A31D-4DC9-A1EB-53A8813E41FD}">
      <dgm:prSet/>
      <dgm:spPr/>
      <dgm:t>
        <a:bodyPr/>
        <a:lstStyle/>
        <a:p>
          <a:endParaRPr lang="en-US"/>
        </a:p>
      </dgm:t>
    </dgm:pt>
    <dgm:pt modelId="{E2576302-FFB9-449E-A81D-C1B915A6D039}" type="pres">
      <dgm:prSet presAssocID="{EE262F4B-E037-4448-B851-7E3D9A6CE7FF}" presName="vert0" presStyleCnt="0">
        <dgm:presLayoutVars>
          <dgm:dir/>
          <dgm:animOne val="branch"/>
          <dgm:animLvl val="lvl"/>
        </dgm:presLayoutVars>
      </dgm:prSet>
      <dgm:spPr/>
    </dgm:pt>
    <dgm:pt modelId="{ED4AF467-3FDD-4DFE-B909-675D9539231B}" type="pres">
      <dgm:prSet presAssocID="{2C962F2D-EB88-47CD-9762-8F4E8DE9A15B}" presName="thickLine" presStyleLbl="alignNode1" presStyleIdx="0" presStyleCnt="4"/>
      <dgm:spPr/>
    </dgm:pt>
    <dgm:pt modelId="{AB566328-A04F-4A2D-9209-D66F5630AA20}" type="pres">
      <dgm:prSet presAssocID="{2C962F2D-EB88-47CD-9762-8F4E8DE9A15B}" presName="horz1" presStyleCnt="0"/>
      <dgm:spPr/>
    </dgm:pt>
    <dgm:pt modelId="{0E9BFC69-6439-48D8-ACED-A1EA7CC68629}" type="pres">
      <dgm:prSet presAssocID="{2C962F2D-EB88-47CD-9762-8F4E8DE9A15B}" presName="tx1" presStyleLbl="revTx" presStyleIdx="0" presStyleCnt="4"/>
      <dgm:spPr/>
    </dgm:pt>
    <dgm:pt modelId="{2A82E5DD-D83D-4E42-A61C-689AFC66E3EF}" type="pres">
      <dgm:prSet presAssocID="{2C962F2D-EB88-47CD-9762-8F4E8DE9A15B}" presName="vert1" presStyleCnt="0"/>
      <dgm:spPr/>
    </dgm:pt>
    <dgm:pt modelId="{8B0FF302-0802-4730-BC16-3DF90D0B15FA}" type="pres">
      <dgm:prSet presAssocID="{930CAF11-FBB5-47B8-B79A-A856DA7A6B04}" presName="thickLine" presStyleLbl="alignNode1" presStyleIdx="1" presStyleCnt="4"/>
      <dgm:spPr/>
    </dgm:pt>
    <dgm:pt modelId="{7E0464BB-C6ED-41CA-A0AB-100256C96E4F}" type="pres">
      <dgm:prSet presAssocID="{930CAF11-FBB5-47B8-B79A-A856DA7A6B04}" presName="horz1" presStyleCnt="0"/>
      <dgm:spPr/>
    </dgm:pt>
    <dgm:pt modelId="{E15594AA-C5D3-4953-960F-A547CBBD9BA1}" type="pres">
      <dgm:prSet presAssocID="{930CAF11-FBB5-47B8-B79A-A856DA7A6B04}" presName="tx1" presStyleLbl="revTx" presStyleIdx="1" presStyleCnt="4"/>
      <dgm:spPr/>
    </dgm:pt>
    <dgm:pt modelId="{F2FBB02B-1751-4E50-8DD8-6A8DF31D1A92}" type="pres">
      <dgm:prSet presAssocID="{930CAF11-FBB5-47B8-B79A-A856DA7A6B04}" presName="vert1" presStyleCnt="0"/>
      <dgm:spPr/>
    </dgm:pt>
    <dgm:pt modelId="{AE37CE54-BA21-41EF-8ED2-1D7B388D03FF}" type="pres">
      <dgm:prSet presAssocID="{EC2B249D-88AC-4129-8C6F-27325EEC17D0}" presName="thickLine" presStyleLbl="alignNode1" presStyleIdx="2" presStyleCnt="4"/>
      <dgm:spPr/>
    </dgm:pt>
    <dgm:pt modelId="{86DCA543-6024-42F6-8225-C4977A42ACBD}" type="pres">
      <dgm:prSet presAssocID="{EC2B249D-88AC-4129-8C6F-27325EEC17D0}" presName="horz1" presStyleCnt="0"/>
      <dgm:spPr/>
    </dgm:pt>
    <dgm:pt modelId="{C0093A58-A950-4997-A4D8-4AA8DE66E28F}" type="pres">
      <dgm:prSet presAssocID="{EC2B249D-88AC-4129-8C6F-27325EEC17D0}" presName="tx1" presStyleLbl="revTx" presStyleIdx="2" presStyleCnt="4"/>
      <dgm:spPr/>
    </dgm:pt>
    <dgm:pt modelId="{F54E2358-AB7E-4A93-A125-75E2F16F232C}" type="pres">
      <dgm:prSet presAssocID="{EC2B249D-88AC-4129-8C6F-27325EEC17D0}" presName="vert1" presStyleCnt="0"/>
      <dgm:spPr/>
    </dgm:pt>
    <dgm:pt modelId="{A06BA260-0A8F-4427-951F-09307B79A3D3}" type="pres">
      <dgm:prSet presAssocID="{A979895E-2799-424D-A107-D399D2C7EC22}" presName="thickLine" presStyleLbl="alignNode1" presStyleIdx="3" presStyleCnt="4"/>
      <dgm:spPr/>
    </dgm:pt>
    <dgm:pt modelId="{164D3EFB-1FA6-451C-ACD2-737B9B2F6570}" type="pres">
      <dgm:prSet presAssocID="{A979895E-2799-424D-A107-D399D2C7EC22}" presName="horz1" presStyleCnt="0"/>
      <dgm:spPr/>
    </dgm:pt>
    <dgm:pt modelId="{DACDCA75-EE60-43DB-9A3F-43011A167470}" type="pres">
      <dgm:prSet presAssocID="{A979895E-2799-424D-A107-D399D2C7EC22}" presName="tx1" presStyleLbl="revTx" presStyleIdx="3" presStyleCnt="4"/>
      <dgm:spPr/>
    </dgm:pt>
    <dgm:pt modelId="{FD50EA7D-6DB0-4186-A2D2-A827F34C78B0}" type="pres">
      <dgm:prSet presAssocID="{A979895E-2799-424D-A107-D399D2C7EC22}" presName="vert1" presStyleCnt="0"/>
      <dgm:spPr/>
    </dgm:pt>
  </dgm:ptLst>
  <dgm:cxnLst>
    <dgm:cxn modelId="{A6C61014-6201-4BDF-9167-7368F8FF1928}" srcId="{EE262F4B-E037-4448-B851-7E3D9A6CE7FF}" destId="{EC2B249D-88AC-4129-8C6F-27325EEC17D0}" srcOrd="2" destOrd="0" parTransId="{5901C09E-D542-4F72-9325-662EA99D5B5F}" sibTransId="{3D3B493A-43B1-4400-B04E-C2DD24CF9299}"/>
    <dgm:cxn modelId="{D55B9236-9090-473C-A3F3-AEAF5D1B5BA1}" type="presOf" srcId="{A979895E-2799-424D-A107-D399D2C7EC22}" destId="{DACDCA75-EE60-43DB-9A3F-43011A167470}" srcOrd="0" destOrd="0" presId="urn:microsoft.com/office/officeart/2008/layout/LinedList"/>
    <dgm:cxn modelId="{2427123B-BC00-4F06-B71F-13F45DB2EF49}" type="presOf" srcId="{EC2B249D-88AC-4129-8C6F-27325EEC17D0}" destId="{C0093A58-A950-4997-A4D8-4AA8DE66E28F}" srcOrd="0" destOrd="0" presId="urn:microsoft.com/office/officeart/2008/layout/LinedList"/>
    <dgm:cxn modelId="{B70AD768-424D-4465-896C-94A803370028}" srcId="{EE262F4B-E037-4448-B851-7E3D9A6CE7FF}" destId="{930CAF11-FBB5-47B8-B79A-A856DA7A6B04}" srcOrd="1" destOrd="0" parTransId="{099378DD-DA4C-46DD-BD83-8C55E6371736}" sibTransId="{2C34CC82-9542-433A-B588-6D9AE5AC4799}"/>
    <dgm:cxn modelId="{E983DD73-A31D-4DC9-A1EB-53A8813E41FD}" srcId="{EE262F4B-E037-4448-B851-7E3D9A6CE7FF}" destId="{A979895E-2799-424D-A107-D399D2C7EC22}" srcOrd="3" destOrd="0" parTransId="{120FD428-F6CA-41E6-8637-1908DC328D59}" sibTransId="{17FDF23D-595C-4F04-A130-D091FC7CAAF4}"/>
    <dgm:cxn modelId="{38A21D7E-8D14-4206-967A-097944C81B8F}" type="presOf" srcId="{2C962F2D-EB88-47CD-9762-8F4E8DE9A15B}" destId="{0E9BFC69-6439-48D8-ACED-A1EA7CC68629}" srcOrd="0" destOrd="0" presId="urn:microsoft.com/office/officeart/2008/layout/LinedList"/>
    <dgm:cxn modelId="{378F4CA0-3CE1-4370-AA5D-AE6DEF664AC7}" srcId="{EE262F4B-E037-4448-B851-7E3D9A6CE7FF}" destId="{2C962F2D-EB88-47CD-9762-8F4E8DE9A15B}" srcOrd="0" destOrd="0" parTransId="{0EB42F86-1D25-429B-AAD0-410BB729EF51}" sibTransId="{42842764-9AFA-440C-861F-E40106DCB811}"/>
    <dgm:cxn modelId="{C501D7F2-81F0-43D9-9FBE-1BDAFC54AC13}" type="presOf" srcId="{930CAF11-FBB5-47B8-B79A-A856DA7A6B04}" destId="{E15594AA-C5D3-4953-960F-A547CBBD9BA1}" srcOrd="0" destOrd="0" presId="urn:microsoft.com/office/officeart/2008/layout/LinedList"/>
    <dgm:cxn modelId="{E1524BF7-C3E5-45A7-935B-D74B7DF59EE3}" type="presOf" srcId="{EE262F4B-E037-4448-B851-7E3D9A6CE7FF}" destId="{E2576302-FFB9-449E-A81D-C1B915A6D039}" srcOrd="0" destOrd="0" presId="urn:microsoft.com/office/officeart/2008/layout/LinedList"/>
    <dgm:cxn modelId="{B6AF4FF4-EEDC-4618-8774-C5956D08FAFC}" type="presParOf" srcId="{E2576302-FFB9-449E-A81D-C1B915A6D039}" destId="{ED4AF467-3FDD-4DFE-B909-675D9539231B}" srcOrd="0" destOrd="0" presId="urn:microsoft.com/office/officeart/2008/layout/LinedList"/>
    <dgm:cxn modelId="{1B853CD3-DE4F-4766-A665-BA2115C0F712}" type="presParOf" srcId="{E2576302-FFB9-449E-A81D-C1B915A6D039}" destId="{AB566328-A04F-4A2D-9209-D66F5630AA20}" srcOrd="1" destOrd="0" presId="urn:microsoft.com/office/officeart/2008/layout/LinedList"/>
    <dgm:cxn modelId="{E8060841-4E93-4D8F-A9AC-A8A9F638A166}" type="presParOf" srcId="{AB566328-A04F-4A2D-9209-D66F5630AA20}" destId="{0E9BFC69-6439-48D8-ACED-A1EA7CC68629}" srcOrd="0" destOrd="0" presId="urn:microsoft.com/office/officeart/2008/layout/LinedList"/>
    <dgm:cxn modelId="{CF4FC7E4-E52A-47C4-B79D-1CECE1310274}" type="presParOf" srcId="{AB566328-A04F-4A2D-9209-D66F5630AA20}" destId="{2A82E5DD-D83D-4E42-A61C-689AFC66E3EF}" srcOrd="1" destOrd="0" presId="urn:microsoft.com/office/officeart/2008/layout/LinedList"/>
    <dgm:cxn modelId="{22ADE9B7-96B6-449F-9EB0-D25BDED01274}" type="presParOf" srcId="{E2576302-FFB9-449E-A81D-C1B915A6D039}" destId="{8B0FF302-0802-4730-BC16-3DF90D0B15FA}" srcOrd="2" destOrd="0" presId="urn:microsoft.com/office/officeart/2008/layout/LinedList"/>
    <dgm:cxn modelId="{4CF5F7A4-4B7A-467F-815E-DC396C180890}" type="presParOf" srcId="{E2576302-FFB9-449E-A81D-C1B915A6D039}" destId="{7E0464BB-C6ED-41CA-A0AB-100256C96E4F}" srcOrd="3" destOrd="0" presId="urn:microsoft.com/office/officeart/2008/layout/LinedList"/>
    <dgm:cxn modelId="{85255C92-EDD3-49E0-9E0F-4C40160915F1}" type="presParOf" srcId="{7E0464BB-C6ED-41CA-A0AB-100256C96E4F}" destId="{E15594AA-C5D3-4953-960F-A547CBBD9BA1}" srcOrd="0" destOrd="0" presId="urn:microsoft.com/office/officeart/2008/layout/LinedList"/>
    <dgm:cxn modelId="{6D3129F5-A47B-487C-AE21-D9C3D35C5BEB}" type="presParOf" srcId="{7E0464BB-C6ED-41CA-A0AB-100256C96E4F}" destId="{F2FBB02B-1751-4E50-8DD8-6A8DF31D1A92}" srcOrd="1" destOrd="0" presId="urn:microsoft.com/office/officeart/2008/layout/LinedList"/>
    <dgm:cxn modelId="{1BE22707-3E0F-4239-AFF6-3D37F12C90FC}" type="presParOf" srcId="{E2576302-FFB9-449E-A81D-C1B915A6D039}" destId="{AE37CE54-BA21-41EF-8ED2-1D7B388D03FF}" srcOrd="4" destOrd="0" presId="urn:microsoft.com/office/officeart/2008/layout/LinedList"/>
    <dgm:cxn modelId="{5777EDB3-5349-4067-AF82-0651B7B7A7AD}" type="presParOf" srcId="{E2576302-FFB9-449E-A81D-C1B915A6D039}" destId="{86DCA543-6024-42F6-8225-C4977A42ACBD}" srcOrd="5" destOrd="0" presId="urn:microsoft.com/office/officeart/2008/layout/LinedList"/>
    <dgm:cxn modelId="{DDF33E38-2BF5-4758-9E4A-184FECA52812}" type="presParOf" srcId="{86DCA543-6024-42F6-8225-C4977A42ACBD}" destId="{C0093A58-A950-4997-A4D8-4AA8DE66E28F}" srcOrd="0" destOrd="0" presId="urn:microsoft.com/office/officeart/2008/layout/LinedList"/>
    <dgm:cxn modelId="{464CC4EF-DFC8-4C62-BAFB-A6A4C5DB578B}" type="presParOf" srcId="{86DCA543-6024-42F6-8225-C4977A42ACBD}" destId="{F54E2358-AB7E-4A93-A125-75E2F16F232C}" srcOrd="1" destOrd="0" presId="urn:microsoft.com/office/officeart/2008/layout/LinedList"/>
    <dgm:cxn modelId="{AFD0E6EE-173F-44B7-A291-D2FF8B063BBF}" type="presParOf" srcId="{E2576302-FFB9-449E-A81D-C1B915A6D039}" destId="{A06BA260-0A8F-4427-951F-09307B79A3D3}" srcOrd="6" destOrd="0" presId="urn:microsoft.com/office/officeart/2008/layout/LinedList"/>
    <dgm:cxn modelId="{01205242-7B7D-4830-8B65-475AD39513B6}" type="presParOf" srcId="{E2576302-FFB9-449E-A81D-C1B915A6D039}" destId="{164D3EFB-1FA6-451C-ACD2-737B9B2F6570}" srcOrd="7" destOrd="0" presId="urn:microsoft.com/office/officeart/2008/layout/LinedList"/>
    <dgm:cxn modelId="{334A939F-58EA-4860-AAA0-1F5CEBC6D673}" type="presParOf" srcId="{164D3EFB-1FA6-451C-ACD2-737B9B2F6570}" destId="{DACDCA75-EE60-43DB-9A3F-43011A167470}" srcOrd="0" destOrd="0" presId="urn:microsoft.com/office/officeart/2008/layout/LinedList"/>
    <dgm:cxn modelId="{C9BFB2EA-0DBF-408D-B8F3-328DE429E9E0}" type="presParOf" srcId="{164D3EFB-1FA6-451C-ACD2-737B9B2F6570}" destId="{FD50EA7D-6DB0-4186-A2D2-A827F34C78B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F1078B-553E-4157-B9EC-AF162F716AF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CB7C20-1E32-4E8F-BD15-88347CC6F5F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Baskerville Old Face" panose="02020602080505020303" pitchFamily="18" charset="0"/>
            </a:rPr>
            <a:t>Windows Server 2022 Domain Controller (S-DC) hosting AD, DNS and IIS</a:t>
          </a:r>
        </a:p>
      </dgm:t>
    </dgm:pt>
    <dgm:pt modelId="{1AB9AC7A-0E97-4033-9BA0-2F9AB280CD90}" type="parTrans" cxnId="{645ECE09-4D8E-4906-B768-4190BBFB8E8F}">
      <dgm:prSet/>
      <dgm:spPr/>
      <dgm:t>
        <a:bodyPr/>
        <a:lstStyle/>
        <a:p>
          <a:endParaRPr lang="en-US"/>
        </a:p>
      </dgm:t>
    </dgm:pt>
    <dgm:pt modelId="{F4F631D7-6D7F-491E-9136-99E977C345E6}" type="sibTrans" cxnId="{645ECE09-4D8E-4906-B768-4190BBFB8E8F}">
      <dgm:prSet/>
      <dgm:spPr/>
      <dgm:t>
        <a:bodyPr/>
        <a:lstStyle/>
        <a:p>
          <a:endParaRPr lang="en-US"/>
        </a:p>
      </dgm:t>
    </dgm:pt>
    <dgm:pt modelId="{995592F3-2CAA-43DB-AAB3-F7BE3F7562B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Baskerville Old Face" panose="02020602080505020303" pitchFamily="18" charset="0"/>
            </a:rPr>
            <a:t>Windows 10 and Debian clients joined to the </a:t>
          </a:r>
          <a:r>
            <a:rPr lang="en-US" dirty="0" err="1">
              <a:latin typeface="Baskerville Old Face" panose="02020602080505020303" pitchFamily="18" charset="0"/>
            </a:rPr>
            <a:t>Swansea.acca</a:t>
          </a:r>
          <a:r>
            <a:rPr lang="en-US" dirty="0">
              <a:latin typeface="Baskerville Old Face" panose="02020602080505020303" pitchFamily="18" charset="0"/>
            </a:rPr>
            <a:t> domain</a:t>
          </a:r>
        </a:p>
      </dgm:t>
    </dgm:pt>
    <dgm:pt modelId="{4E1B91E5-99D3-4625-A82E-2169A7D4A360}" type="parTrans" cxnId="{6C1DC65A-1219-4BDC-9097-E790B698038C}">
      <dgm:prSet/>
      <dgm:spPr/>
      <dgm:t>
        <a:bodyPr/>
        <a:lstStyle/>
        <a:p>
          <a:endParaRPr lang="en-US"/>
        </a:p>
      </dgm:t>
    </dgm:pt>
    <dgm:pt modelId="{4E88EDC3-AD1C-4B50-8DBB-C281F87905A7}" type="sibTrans" cxnId="{6C1DC65A-1219-4BDC-9097-E790B698038C}">
      <dgm:prSet/>
      <dgm:spPr/>
      <dgm:t>
        <a:bodyPr/>
        <a:lstStyle/>
        <a:p>
          <a:endParaRPr lang="en-US"/>
        </a:p>
      </dgm:t>
    </dgm:pt>
    <dgm:pt modelId="{30511C51-F0F0-46F8-AFB7-FA736229FCA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Baskerville Old Face" panose="02020602080505020303" pitchFamily="18" charset="0"/>
            </a:rPr>
            <a:t>London site connected via site-to-site VPN</a:t>
          </a:r>
        </a:p>
      </dgm:t>
    </dgm:pt>
    <dgm:pt modelId="{FBA4E4DD-6549-407D-94CF-F23550183046}" type="parTrans" cxnId="{554E3988-CACF-49AE-BFAE-D5B4C25ADE2A}">
      <dgm:prSet/>
      <dgm:spPr/>
      <dgm:t>
        <a:bodyPr/>
        <a:lstStyle/>
        <a:p>
          <a:endParaRPr lang="en-US"/>
        </a:p>
      </dgm:t>
    </dgm:pt>
    <dgm:pt modelId="{65037EDC-2462-4024-8BC1-C73AD512FCBB}" type="sibTrans" cxnId="{554E3988-CACF-49AE-BFAE-D5B4C25ADE2A}">
      <dgm:prSet/>
      <dgm:spPr/>
      <dgm:t>
        <a:bodyPr/>
        <a:lstStyle/>
        <a:p>
          <a:endParaRPr lang="en-US"/>
        </a:p>
      </dgm:t>
    </dgm:pt>
    <dgm:pt modelId="{A9C1AC35-F482-457E-9AA7-F799CA7A7F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err="1">
              <a:latin typeface="Baskerville Old Face" panose="02020602080505020303" pitchFamily="18" charset="0"/>
            </a:rPr>
            <a:t>Centralised</a:t>
          </a:r>
          <a:r>
            <a:rPr lang="en-US" dirty="0">
              <a:latin typeface="Baskerville Old Face" panose="02020602080505020303" pitchFamily="18" charset="0"/>
            </a:rPr>
            <a:t> authentication and domain-based access control implemented</a:t>
          </a:r>
        </a:p>
      </dgm:t>
    </dgm:pt>
    <dgm:pt modelId="{6D4EBD84-AE64-4AF7-8B23-0125B3F7ED5E}" type="parTrans" cxnId="{31622A73-F302-4830-8CE5-C9E0D99B346B}">
      <dgm:prSet/>
      <dgm:spPr/>
      <dgm:t>
        <a:bodyPr/>
        <a:lstStyle/>
        <a:p>
          <a:endParaRPr lang="en-US"/>
        </a:p>
      </dgm:t>
    </dgm:pt>
    <dgm:pt modelId="{B17D6215-6DEC-44EF-ACD5-F096A6F6281A}" type="sibTrans" cxnId="{31622A73-F302-4830-8CE5-C9E0D99B346B}">
      <dgm:prSet/>
      <dgm:spPr/>
      <dgm:t>
        <a:bodyPr/>
        <a:lstStyle/>
        <a:p>
          <a:endParaRPr lang="en-US"/>
        </a:p>
      </dgm:t>
    </dgm:pt>
    <dgm:pt modelId="{EECA3022-E108-4152-A43F-4FC1799AA8E7}" type="pres">
      <dgm:prSet presAssocID="{60F1078B-553E-4157-B9EC-AF162F716AF7}" presName="root" presStyleCnt="0">
        <dgm:presLayoutVars>
          <dgm:dir/>
          <dgm:resizeHandles val="exact"/>
        </dgm:presLayoutVars>
      </dgm:prSet>
      <dgm:spPr/>
    </dgm:pt>
    <dgm:pt modelId="{2528407B-E337-4D09-8CA0-A4014997DD77}" type="pres">
      <dgm:prSet presAssocID="{62CB7C20-1E32-4E8F-BD15-88347CC6F5F5}" presName="compNode" presStyleCnt="0"/>
      <dgm:spPr/>
    </dgm:pt>
    <dgm:pt modelId="{5BE1A9BB-363D-4741-9971-872AF19C9FF8}" type="pres">
      <dgm:prSet presAssocID="{62CB7C20-1E32-4E8F-BD15-88347CC6F5F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E14E3C04-3CD5-4341-8F0E-ABB1EE5C8233}" type="pres">
      <dgm:prSet presAssocID="{62CB7C20-1E32-4E8F-BD15-88347CC6F5F5}" presName="spaceRect" presStyleCnt="0"/>
      <dgm:spPr/>
    </dgm:pt>
    <dgm:pt modelId="{4695197A-390D-4D4C-B9AD-B8836C14D8F6}" type="pres">
      <dgm:prSet presAssocID="{62CB7C20-1E32-4E8F-BD15-88347CC6F5F5}" presName="textRect" presStyleLbl="revTx" presStyleIdx="0" presStyleCnt="4">
        <dgm:presLayoutVars>
          <dgm:chMax val="1"/>
          <dgm:chPref val="1"/>
        </dgm:presLayoutVars>
      </dgm:prSet>
      <dgm:spPr/>
    </dgm:pt>
    <dgm:pt modelId="{E0190229-99E7-4230-9125-252228D118E1}" type="pres">
      <dgm:prSet presAssocID="{F4F631D7-6D7F-491E-9136-99E977C345E6}" presName="sibTrans" presStyleCnt="0"/>
      <dgm:spPr/>
    </dgm:pt>
    <dgm:pt modelId="{80CE8B1C-A6CB-4DCD-AA24-71138B756D13}" type="pres">
      <dgm:prSet presAssocID="{995592F3-2CAA-43DB-AAB3-F7BE3F7562BF}" presName="compNode" presStyleCnt="0"/>
      <dgm:spPr/>
    </dgm:pt>
    <dgm:pt modelId="{543B9C31-BA85-45A2-A683-6EAEC93B6FAD}" type="pres">
      <dgm:prSet presAssocID="{995592F3-2CAA-43DB-AAB3-F7BE3F7562B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rog"/>
        </a:ext>
      </dgm:extLst>
    </dgm:pt>
    <dgm:pt modelId="{2B55B357-B4ED-4A4D-8267-36EF2E155B6E}" type="pres">
      <dgm:prSet presAssocID="{995592F3-2CAA-43DB-AAB3-F7BE3F7562BF}" presName="spaceRect" presStyleCnt="0"/>
      <dgm:spPr/>
    </dgm:pt>
    <dgm:pt modelId="{8B7FF0A4-2F19-4635-8514-4D808C65A1E3}" type="pres">
      <dgm:prSet presAssocID="{995592F3-2CAA-43DB-AAB3-F7BE3F7562BF}" presName="textRect" presStyleLbl="revTx" presStyleIdx="1" presStyleCnt="4">
        <dgm:presLayoutVars>
          <dgm:chMax val="1"/>
          <dgm:chPref val="1"/>
        </dgm:presLayoutVars>
      </dgm:prSet>
      <dgm:spPr/>
    </dgm:pt>
    <dgm:pt modelId="{4926F977-ABE3-470B-A4B3-9B892419FD0C}" type="pres">
      <dgm:prSet presAssocID="{4E88EDC3-AD1C-4B50-8DBB-C281F87905A7}" presName="sibTrans" presStyleCnt="0"/>
      <dgm:spPr/>
    </dgm:pt>
    <dgm:pt modelId="{616DABAA-CB7D-4313-9B9F-904B5CBC9BBB}" type="pres">
      <dgm:prSet presAssocID="{30511C51-F0F0-46F8-AFB7-FA736229FCA7}" presName="compNode" presStyleCnt="0"/>
      <dgm:spPr/>
    </dgm:pt>
    <dgm:pt modelId="{F9D320EA-7EFF-4691-A593-CBBE18BF035A}" type="pres">
      <dgm:prSet presAssocID="{30511C51-F0F0-46F8-AFB7-FA736229FCA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reless"/>
        </a:ext>
      </dgm:extLst>
    </dgm:pt>
    <dgm:pt modelId="{22FB48BF-AB96-4311-B329-65EFC6616E09}" type="pres">
      <dgm:prSet presAssocID="{30511C51-F0F0-46F8-AFB7-FA736229FCA7}" presName="spaceRect" presStyleCnt="0"/>
      <dgm:spPr/>
    </dgm:pt>
    <dgm:pt modelId="{EB9189FE-E39A-43A0-AEE3-691B5D309A45}" type="pres">
      <dgm:prSet presAssocID="{30511C51-F0F0-46F8-AFB7-FA736229FCA7}" presName="textRect" presStyleLbl="revTx" presStyleIdx="2" presStyleCnt="4">
        <dgm:presLayoutVars>
          <dgm:chMax val="1"/>
          <dgm:chPref val="1"/>
        </dgm:presLayoutVars>
      </dgm:prSet>
      <dgm:spPr/>
    </dgm:pt>
    <dgm:pt modelId="{99E5BC10-C215-49A8-88E3-2CB794C100B5}" type="pres">
      <dgm:prSet presAssocID="{65037EDC-2462-4024-8BC1-C73AD512FCBB}" presName="sibTrans" presStyleCnt="0"/>
      <dgm:spPr/>
    </dgm:pt>
    <dgm:pt modelId="{9627E6DB-AC40-4D88-BE4F-939CF07A07A4}" type="pres">
      <dgm:prSet presAssocID="{A9C1AC35-F482-457E-9AA7-F799CA7A7F9B}" presName="compNode" presStyleCnt="0"/>
      <dgm:spPr/>
    </dgm:pt>
    <dgm:pt modelId="{436B1FCC-D254-48F0-8ED9-D51A8457CD6D}" type="pres">
      <dgm:prSet presAssocID="{A9C1AC35-F482-457E-9AA7-F799CA7A7F9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1FA6F868-2ADE-4E75-B131-D2B2186DADB9}" type="pres">
      <dgm:prSet presAssocID="{A9C1AC35-F482-457E-9AA7-F799CA7A7F9B}" presName="spaceRect" presStyleCnt="0"/>
      <dgm:spPr/>
    </dgm:pt>
    <dgm:pt modelId="{CA95E0B7-4280-4EA7-A768-C1BA37E897AE}" type="pres">
      <dgm:prSet presAssocID="{A9C1AC35-F482-457E-9AA7-F799CA7A7F9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45ECE09-4D8E-4906-B768-4190BBFB8E8F}" srcId="{60F1078B-553E-4157-B9EC-AF162F716AF7}" destId="{62CB7C20-1E32-4E8F-BD15-88347CC6F5F5}" srcOrd="0" destOrd="0" parTransId="{1AB9AC7A-0E97-4033-9BA0-2F9AB280CD90}" sibTransId="{F4F631D7-6D7F-491E-9136-99E977C345E6}"/>
    <dgm:cxn modelId="{6E868736-5421-4F29-8922-7F81158F827C}" type="presOf" srcId="{995592F3-2CAA-43DB-AAB3-F7BE3F7562BF}" destId="{8B7FF0A4-2F19-4635-8514-4D808C65A1E3}" srcOrd="0" destOrd="0" presId="urn:microsoft.com/office/officeart/2018/2/layout/IconLabelList"/>
    <dgm:cxn modelId="{0B00244D-024B-493A-829C-E7A885D2581D}" type="presOf" srcId="{30511C51-F0F0-46F8-AFB7-FA736229FCA7}" destId="{EB9189FE-E39A-43A0-AEE3-691B5D309A45}" srcOrd="0" destOrd="0" presId="urn:microsoft.com/office/officeart/2018/2/layout/IconLabelList"/>
    <dgm:cxn modelId="{31622A73-F302-4830-8CE5-C9E0D99B346B}" srcId="{60F1078B-553E-4157-B9EC-AF162F716AF7}" destId="{A9C1AC35-F482-457E-9AA7-F799CA7A7F9B}" srcOrd="3" destOrd="0" parTransId="{6D4EBD84-AE64-4AF7-8B23-0125B3F7ED5E}" sibTransId="{B17D6215-6DEC-44EF-ACD5-F096A6F6281A}"/>
    <dgm:cxn modelId="{6C1DC65A-1219-4BDC-9097-E790B698038C}" srcId="{60F1078B-553E-4157-B9EC-AF162F716AF7}" destId="{995592F3-2CAA-43DB-AAB3-F7BE3F7562BF}" srcOrd="1" destOrd="0" parTransId="{4E1B91E5-99D3-4625-A82E-2169A7D4A360}" sibTransId="{4E88EDC3-AD1C-4B50-8DBB-C281F87905A7}"/>
    <dgm:cxn modelId="{554E3988-CACF-49AE-BFAE-D5B4C25ADE2A}" srcId="{60F1078B-553E-4157-B9EC-AF162F716AF7}" destId="{30511C51-F0F0-46F8-AFB7-FA736229FCA7}" srcOrd="2" destOrd="0" parTransId="{FBA4E4DD-6549-407D-94CF-F23550183046}" sibTransId="{65037EDC-2462-4024-8BC1-C73AD512FCBB}"/>
    <dgm:cxn modelId="{7B21C1CD-4FE3-4805-958B-0EA85D141EAD}" type="presOf" srcId="{62CB7C20-1E32-4E8F-BD15-88347CC6F5F5}" destId="{4695197A-390D-4D4C-B9AD-B8836C14D8F6}" srcOrd="0" destOrd="0" presId="urn:microsoft.com/office/officeart/2018/2/layout/IconLabelList"/>
    <dgm:cxn modelId="{5F9F9BF9-27BB-4725-B203-FECCB713E078}" type="presOf" srcId="{A9C1AC35-F482-457E-9AA7-F799CA7A7F9B}" destId="{CA95E0B7-4280-4EA7-A768-C1BA37E897AE}" srcOrd="0" destOrd="0" presId="urn:microsoft.com/office/officeart/2018/2/layout/IconLabelList"/>
    <dgm:cxn modelId="{3F60F9FE-5971-4CAD-BA51-5B72F3972BB6}" type="presOf" srcId="{60F1078B-553E-4157-B9EC-AF162F716AF7}" destId="{EECA3022-E108-4152-A43F-4FC1799AA8E7}" srcOrd="0" destOrd="0" presId="urn:microsoft.com/office/officeart/2018/2/layout/IconLabelList"/>
    <dgm:cxn modelId="{E07F6472-DC97-47A4-95F7-4DF97DC93C1F}" type="presParOf" srcId="{EECA3022-E108-4152-A43F-4FC1799AA8E7}" destId="{2528407B-E337-4D09-8CA0-A4014997DD77}" srcOrd="0" destOrd="0" presId="urn:microsoft.com/office/officeart/2018/2/layout/IconLabelList"/>
    <dgm:cxn modelId="{87A5D616-33DF-415B-9D70-10847C0FE239}" type="presParOf" srcId="{2528407B-E337-4D09-8CA0-A4014997DD77}" destId="{5BE1A9BB-363D-4741-9971-872AF19C9FF8}" srcOrd="0" destOrd="0" presId="urn:microsoft.com/office/officeart/2018/2/layout/IconLabelList"/>
    <dgm:cxn modelId="{973B9D0E-4205-4323-9B58-37846B6DE6C6}" type="presParOf" srcId="{2528407B-E337-4D09-8CA0-A4014997DD77}" destId="{E14E3C04-3CD5-4341-8F0E-ABB1EE5C8233}" srcOrd="1" destOrd="0" presId="urn:microsoft.com/office/officeart/2018/2/layout/IconLabelList"/>
    <dgm:cxn modelId="{7294F729-263B-4EC1-945E-DF962E220736}" type="presParOf" srcId="{2528407B-E337-4D09-8CA0-A4014997DD77}" destId="{4695197A-390D-4D4C-B9AD-B8836C14D8F6}" srcOrd="2" destOrd="0" presId="urn:microsoft.com/office/officeart/2018/2/layout/IconLabelList"/>
    <dgm:cxn modelId="{203E6773-131C-485D-A67C-D93F06391D89}" type="presParOf" srcId="{EECA3022-E108-4152-A43F-4FC1799AA8E7}" destId="{E0190229-99E7-4230-9125-252228D118E1}" srcOrd="1" destOrd="0" presId="urn:microsoft.com/office/officeart/2018/2/layout/IconLabelList"/>
    <dgm:cxn modelId="{D3A8030A-6F6D-4BAE-8A84-9E6E36512D67}" type="presParOf" srcId="{EECA3022-E108-4152-A43F-4FC1799AA8E7}" destId="{80CE8B1C-A6CB-4DCD-AA24-71138B756D13}" srcOrd="2" destOrd="0" presId="urn:microsoft.com/office/officeart/2018/2/layout/IconLabelList"/>
    <dgm:cxn modelId="{8D52FEA6-18E3-4AE5-A26E-31E727E6EF9C}" type="presParOf" srcId="{80CE8B1C-A6CB-4DCD-AA24-71138B756D13}" destId="{543B9C31-BA85-45A2-A683-6EAEC93B6FAD}" srcOrd="0" destOrd="0" presId="urn:microsoft.com/office/officeart/2018/2/layout/IconLabelList"/>
    <dgm:cxn modelId="{C0856EB0-2B1F-402A-B34A-0640C55B6650}" type="presParOf" srcId="{80CE8B1C-A6CB-4DCD-AA24-71138B756D13}" destId="{2B55B357-B4ED-4A4D-8267-36EF2E155B6E}" srcOrd="1" destOrd="0" presId="urn:microsoft.com/office/officeart/2018/2/layout/IconLabelList"/>
    <dgm:cxn modelId="{273011F3-D408-4C17-BEDA-8890A4FE2AD1}" type="presParOf" srcId="{80CE8B1C-A6CB-4DCD-AA24-71138B756D13}" destId="{8B7FF0A4-2F19-4635-8514-4D808C65A1E3}" srcOrd="2" destOrd="0" presId="urn:microsoft.com/office/officeart/2018/2/layout/IconLabelList"/>
    <dgm:cxn modelId="{231F72B4-65B0-4344-B3F5-B2CB99A8B375}" type="presParOf" srcId="{EECA3022-E108-4152-A43F-4FC1799AA8E7}" destId="{4926F977-ABE3-470B-A4B3-9B892419FD0C}" srcOrd="3" destOrd="0" presId="urn:microsoft.com/office/officeart/2018/2/layout/IconLabelList"/>
    <dgm:cxn modelId="{5B2021A9-A8AB-4112-8266-132C805A6080}" type="presParOf" srcId="{EECA3022-E108-4152-A43F-4FC1799AA8E7}" destId="{616DABAA-CB7D-4313-9B9F-904B5CBC9BBB}" srcOrd="4" destOrd="0" presId="urn:microsoft.com/office/officeart/2018/2/layout/IconLabelList"/>
    <dgm:cxn modelId="{19FD8D5C-6F7A-4B55-AAB2-F6A83AEF398A}" type="presParOf" srcId="{616DABAA-CB7D-4313-9B9F-904B5CBC9BBB}" destId="{F9D320EA-7EFF-4691-A593-CBBE18BF035A}" srcOrd="0" destOrd="0" presId="urn:microsoft.com/office/officeart/2018/2/layout/IconLabelList"/>
    <dgm:cxn modelId="{331368AD-6C59-41F7-8F95-B1E07EF8F441}" type="presParOf" srcId="{616DABAA-CB7D-4313-9B9F-904B5CBC9BBB}" destId="{22FB48BF-AB96-4311-B329-65EFC6616E09}" srcOrd="1" destOrd="0" presId="urn:microsoft.com/office/officeart/2018/2/layout/IconLabelList"/>
    <dgm:cxn modelId="{5E70AA00-857F-400C-A81A-EE471CDCF52E}" type="presParOf" srcId="{616DABAA-CB7D-4313-9B9F-904B5CBC9BBB}" destId="{EB9189FE-E39A-43A0-AEE3-691B5D309A45}" srcOrd="2" destOrd="0" presId="urn:microsoft.com/office/officeart/2018/2/layout/IconLabelList"/>
    <dgm:cxn modelId="{219A91B2-4F4A-41A8-91C4-DC708DC3BD2F}" type="presParOf" srcId="{EECA3022-E108-4152-A43F-4FC1799AA8E7}" destId="{99E5BC10-C215-49A8-88E3-2CB794C100B5}" srcOrd="5" destOrd="0" presId="urn:microsoft.com/office/officeart/2018/2/layout/IconLabelList"/>
    <dgm:cxn modelId="{F58B84C5-9F5D-45FD-BB90-975C21F1863C}" type="presParOf" srcId="{EECA3022-E108-4152-A43F-4FC1799AA8E7}" destId="{9627E6DB-AC40-4D88-BE4F-939CF07A07A4}" srcOrd="6" destOrd="0" presId="urn:microsoft.com/office/officeart/2018/2/layout/IconLabelList"/>
    <dgm:cxn modelId="{345DCA96-7FA7-4DC4-BA0B-CF762547B9DF}" type="presParOf" srcId="{9627E6DB-AC40-4D88-BE4F-939CF07A07A4}" destId="{436B1FCC-D254-48F0-8ED9-D51A8457CD6D}" srcOrd="0" destOrd="0" presId="urn:microsoft.com/office/officeart/2018/2/layout/IconLabelList"/>
    <dgm:cxn modelId="{F7408B19-7403-479C-BDE4-0AF5910CD476}" type="presParOf" srcId="{9627E6DB-AC40-4D88-BE4F-939CF07A07A4}" destId="{1FA6F868-2ADE-4E75-B131-D2B2186DADB9}" srcOrd="1" destOrd="0" presId="urn:microsoft.com/office/officeart/2018/2/layout/IconLabelList"/>
    <dgm:cxn modelId="{CA491892-202B-4E4C-B143-DD98E1C9964C}" type="presParOf" srcId="{9627E6DB-AC40-4D88-BE4F-939CF07A07A4}" destId="{CA95E0B7-4280-4EA7-A768-C1BA37E897A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D66175-020B-4BAF-815A-B4FFF948B9BF}" type="doc">
      <dgm:prSet loTypeId="urn:microsoft.com/office/officeart/2018/2/layout/IconLabel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7FA84A8-40FF-4DFF-BD97-BA4A8AABB0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Network traffic monitoring implemented using Wireshark</a:t>
          </a:r>
        </a:p>
      </dgm:t>
    </dgm:pt>
    <dgm:pt modelId="{F7AD8924-5681-4892-A90D-85499AF6E355}" type="parTrans" cxnId="{B8869243-B8A3-46D1-B669-7B2BD9A6BD24}">
      <dgm:prSet/>
      <dgm:spPr/>
      <dgm:t>
        <a:bodyPr/>
        <a:lstStyle/>
        <a:p>
          <a:endParaRPr lang="en-US"/>
        </a:p>
      </dgm:t>
    </dgm:pt>
    <dgm:pt modelId="{D14D58B8-F862-462D-A561-8284B4FBB70E}" type="sibTrans" cxnId="{B8869243-B8A3-46D1-B669-7B2BD9A6BD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26FA50-1A49-48E2-B9AE-E6BE1A2D9F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Host-based firewall rules configured to restrict unnecessary services</a:t>
          </a:r>
        </a:p>
      </dgm:t>
    </dgm:pt>
    <dgm:pt modelId="{A86D3EBF-FB3D-4E8E-8207-3F1D040E903B}" type="parTrans" cxnId="{8E32BA48-100C-434A-BC32-B67839C03C5E}">
      <dgm:prSet/>
      <dgm:spPr/>
      <dgm:t>
        <a:bodyPr/>
        <a:lstStyle/>
        <a:p>
          <a:endParaRPr lang="en-US"/>
        </a:p>
      </dgm:t>
    </dgm:pt>
    <dgm:pt modelId="{7C93704D-747A-47AF-96B9-5C7E84BA73EF}" type="sibTrans" cxnId="{8E32BA48-100C-434A-BC32-B67839C03C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7C64042-F58E-4E12-B09F-53D5FA27DF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Secure SMB configurations applied to limit enumeration</a:t>
          </a:r>
        </a:p>
      </dgm:t>
    </dgm:pt>
    <dgm:pt modelId="{C1A0D452-CAB7-4294-A22E-F92F64795CF3}" type="parTrans" cxnId="{557FBD38-3BA4-4B96-A18F-D0BC81D21F58}">
      <dgm:prSet/>
      <dgm:spPr/>
      <dgm:t>
        <a:bodyPr/>
        <a:lstStyle/>
        <a:p>
          <a:endParaRPr lang="en-US"/>
        </a:p>
      </dgm:t>
    </dgm:pt>
    <dgm:pt modelId="{C7F1011B-9C8C-49B8-9795-38FC94DB01C9}" type="sibTrans" cxnId="{557FBD38-3BA4-4B96-A18F-D0BC81D21F5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0EECD56-FE2E-407F-8206-F973DBAA6F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Strong authentication and domain security policies enforced</a:t>
          </a:r>
        </a:p>
      </dgm:t>
    </dgm:pt>
    <dgm:pt modelId="{6E02333D-5769-4C48-BA14-C63C8AC5C187}" type="parTrans" cxnId="{4A0088BB-3CAF-4F2B-B09D-8D75FAE6FC3A}">
      <dgm:prSet/>
      <dgm:spPr/>
      <dgm:t>
        <a:bodyPr/>
        <a:lstStyle/>
        <a:p>
          <a:endParaRPr lang="en-US"/>
        </a:p>
      </dgm:t>
    </dgm:pt>
    <dgm:pt modelId="{FF1F0733-93D6-4E94-A7F9-062CA89C11A5}" type="sibTrans" cxnId="{4A0088BB-3CAF-4F2B-B09D-8D75FAE6FC3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46AD3A8-ED88-4264-B23D-D0D691C5C6E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Network segmentation between Swansea and London sites</a:t>
          </a:r>
        </a:p>
      </dgm:t>
    </dgm:pt>
    <dgm:pt modelId="{1AB73271-B900-4C94-A0D0-B22A1E18173C}" type="parTrans" cxnId="{EECB1B1C-CED2-4B8C-A4FF-5A7013B140C6}">
      <dgm:prSet/>
      <dgm:spPr/>
      <dgm:t>
        <a:bodyPr/>
        <a:lstStyle/>
        <a:p>
          <a:endParaRPr lang="en-US"/>
        </a:p>
      </dgm:t>
    </dgm:pt>
    <dgm:pt modelId="{BC8E7BE0-F683-49D7-90EC-D21A0B40B825}" type="sibTrans" cxnId="{EECB1B1C-CED2-4B8C-A4FF-5A7013B140C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7B399FF-7D29-404D-B2D7-2313352D4F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Regular vulnerability scanning using Nessus/OpenVAS</a:t>
          </a:r>
        </a:p>
      </dgm:t>
    </dgm:pt>
    <dgm:pt modelId="{6F89485A-D22B-424B-9866-6162ED66F8A1}" type="parTrans" cxnId="{2A8E6C90-C62E-4FC5-9D9F-B5468768C0F7}">
      <dgm:prSet/>
      <dgm:spPr/>
      <dgm:t>
        <a:bodyPr/>
        <a:lstStyle/>
        <a:p>
          <a:endParaRPr lang="en-US"/>
        </a:p>
      </dgm:t>
    </dgm:pt>
    <dgm:pt modelId="{5D73DE6B-E642-4729-8242-795B99425338}" type="sibTrans" cxnId="{2A8E6C90-C62E-4FC5-9D9F-B5468768C0F7}">
      <dgm:prSet/>
      <dgm:spPr/>
      <dgm:t>
        <a:bodyPr/>
        <a:lstStyle/>
        <a:p>
          <a:endParaRPr lang="en-US"/>
        </a:p>
      </dgm:t>
    </dgm:pt>
    <dgm:pt modelId="{1FC13F22-1B0C-44A5-A8D2-A31B8645A07E}" type="pres">
      <dgm:prSet presAssocID="{FAD66175-020B-4BAF-815A-B4FFF948B9BF}" presName="root" presStyleCnt="0">
        <dgm:presLayoutVars>
          <dgm:dir/>
          <dgm:resizeHandles val="exact"/>
        </dgm:presLayoutVars>
      </dgm:prSet>
      <dgm:spPr/>
    </dgm:pt>
    <dgm:pt modelId="{23297CC8-4B8E-4413-B51B-E4725A4412CC}" type="pres">
      <dgm:prSet presAssocID="{67FA84A8-40FF-4DFF-BD97-BA4A8AABB00C}" presName="compNode" presStyleCnt="0"/>
      <dgm:spPr/>
    </dgm:pt>
    <dgm:pt modelId="{AB01AF14-E8E1-4D5D-A9F1-25ABC679ED70}" type="pres">
      <dgm:prSet presAssocID="{67FA84A8-40FF-4DFF-BD97-BA4A8AABB00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976922AE-5467-4C1C-A67B-330F333F9E3E}" type="pres">
      <dgm:prSet presAssocID="{67FA84A8-40FF-4DFF-BD97-BA4A8AABB00C}" presName="spaceRect" presStyleCnt="0"/>
      <dgm:spPr/>
    </dgm:pt>
    <dgm:pt modelId="{FF137857-E43A-4845-A822-EB4A4B0C50FA}" type="pres">
      <dgm:prSet presAssocID="{67FA84A8-40FF-4DFF-BD97-BA4A8AABB00C}" presName="textRect" presStyleLbl="revTx" presStyleIdx="0" presStyleCnt="6">
        <dgm:presLayoutVars>
          <dgm:chMax val="1"/>
          <dgm:chPref val="1"/>
        </dgm:presLayoutVars>
      </dgm:prSet>
      <dgm:spPr/>
    </dgm:pt>
    <dgm:pt modelId="{FD358A75-870D-4941-A608-464468755AF8}" type="pres">
      <dgm:prSet presAssocID="{D14D58B8-F862-462D-A561-8284B4FBB70E}" presName="sibTrans" presStyleCnt="0"/>
      <dgm:spPr/>
    </dgm:pt>
    <dgm:pt modelId="{CACFB839-E3F4-43D0-BFE5-30E35EA81C7B}" type="pres">
      <dgm:prSet presAssocID="{3426FA50-1A49-48E2-B9AE-E6BE1A2D9FCE}" presName="compNode" presStyleCnt="0"/>
      <dgm:spPr/>
    </dgm:pt>
    <dgm:pt modelId="{D7B4C7E2-B521-438B-808C-73765D008B4F}" type="pres">
      <dgm:prSet presAssocID="{3426FA50-1A49-48E2-B9AE-E6BE1A2D9FC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444FB30A-03A6-4033-BC76-9A7965312DAE}" type="pres">
      <dgm:prSet presAssocID="{3426FA50-1A49-48E2-B9AE-E6BE1A2D9FCE}" presName="spaceRect" presStyleCnt="0"/>
      <dgm:spPr/>
    </dgm:pt>
    <dgm:pt modelId="{CA643AA4-23E8-4364-845A-C5EDA7F3E24B}" type="pres">
      <dgm:prSet presAssocID="{3426FA50-1A49-48E2-B9AE-E6BE1A2D9FCE}" presName="textRect" presStyleLbl="revTx" presStyleIdx="1" presStyleCnt="6">
        <dgm:presLayoutVars>
          <dgm:chMax val="1"/>
          <dgm:chPref val="1"/>
        </dgm:presLayoutVars>
      </dgm:prSet>
      <dgm:spPr/>
    </dgm:pt>
    <dgm:pt modelId="{1EA1752D-A6B8-42EA-9543-8CD4FFD4664A}" type="pres">
      <dgm:prSet presAssocID="{7C93704D-747A-47AF-96B9-5C7E84BA73EF}" presName="sibTrans" presStyleCnt="0"/>
      <dgm:spPr/>
    </dgm:pt>
    <dgm:pt modelId="{D7E61220-22F6-45E4-AFE9-F0E9E10EE663}" type="pres">
      <dgm:prSet presAssocID="{87C64042-F58E-4E12-B09F-53D5FA27DF03}" presName="compNode" presStyleCnt="0"/>
      <dgm:spPr/>
    </dgm:pt>
    <dgm:pt modelId="{37182C2C-D5D8-40DF-B43E-E52AF147A3C5}" type="pres">
      <dgm:prSet presAssocID="{87C64042-F58E-4E12-B09F-53D5FA27DF0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F402DE2-1427-4EE1-AF6D-9B10D241C90A}" type="pres">
      <dgm:prSet presAssocID="{87C64042-F58E-4E12-B09F-53D5FA27DF03}" presName="spaceRect" presStyleCnt="0"/>
      <dgm:spPr/>
    </dgm:pt>
    <dgm:pt modelId="{47F9E4F2-5004-4A21-8CBD-50D98674B8E0}" type="pres">
      <dgm:prSet presAssocID="{87C64042-F58E-4E12-B09F-53D5FA27DF03}" presName="textRect" presStyleLbl="revTx" presStyleIdx="2" presStyleCnt="6">
        <dgm:presLayoutVars>
          <dgm:chMax val="1"/>
          <dgm:chPref val="1"/>
        </dgm:presLayoutVars>
      </dgm:prSet>
      <dgm:spPr/>
    </dgm:pt>
    <dgm:pt modelId="{51A34DCD-34EC-43B4-AC09-FF7BED5838B4}" type="pres">
      <dgm:prSet presAssocID="{C7F1011B-9C8C-49B8-9795-38FC94DB01C9}" presName="sibTrans" presStyleCnt="0"/>
      <dgm:spPr/>
    </dgm:pt>
    <dgm:pt modelId="{80A73B3B-0B15-4ED0-A82E-D637F3FC9FFD}" type="pres">
      <dgm:prSet presAssocID="{C0EECD56-FE2E-407F-8206-F973DBAA6F34}" presName="compNode" presStyleCnt="0"/>
      <dgm:spPr/>
    </dgm:pt>
    <dgm:pt modelId="{9CF73E98-2A28-4FA9-A891-C52C485D96C9}" type="pres">
      <dgm:prSet presAssocID="{C0EECD56-FE2E-407F-8206-F973DBAA6F3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2C057606-5CA9-4545-9E74-1DB816AC8720}" type="pres">
      <dgm:prSet presAssocID="{C0EECD56-FE2E-407F-8206-F973DBAA6F34}" presName="spaceRect" presStyleCnt="0"/>
      <dgm:spPr/>
    </dgm:pt>
    <dgm:pt modelId="{9B7684D2-2691-487B-B1FF-671BA708713B}" type="pres">
      <dgm:prSet presAssocID="{C0EECD56-FE2E-407F-8206-F973DBAA6F34}" presName="textRect" presStyleLbl="revTx" presStyleIdx="3" presStyleCnt="6">
        <dgm:presLayoutVars>
          <dgm:chMax val="1"/>
          <dgm:chPref val="1"/>
        </dgm:presLayoutVars>
      </dgm:prSet>
      <dgm:spPr/>
    </dgm:pt>
    <dgm:pt modelId="{7CE836E0-A569-4507-B888-105FB36FB121}" type="pres">
      <dgm:prSet presAssocID="{FF1F0733-93D6-4E94-A7F9-062CA89C11A5}" presName="sibTrans" presStyleCnt="0"/>
      <dgm:spPr/>
    </dgm:pt>
    <dgm:pt modelId="{9092B0F4-18C4-474F-9DBA-0CB2E7B3297B}" type="pres">
      <dgm:prSet presAssocID="{646AD3A8-ED88-4264-B23D-D0D691C5C6E0}" presName="compNode" presStyleCnt="0"/>
      <dgm:spPr/>
    </dgm:pt>
    <dgm:pt modelId="{C4805B86-BAE8-414C-BB79-7436DC9CE9C7}" type="pres">
      <dgm:prSet presAssocID="{646AD3A8-ED88-4264-B23D-D0D691C5C6E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E4E144F9-E708-4815-BD5A-5EEBF939EDCF}" type="pres">
      <dgm:prSet presAssocID="{646AD3A8-ED88-4264-B23D-D0D691C5C6E0}" presName="spaceRect" presStyleCnt="0"/>
      <dgm:spPr/>
    </dgm:pt>
    <dgm:pt modelId="{62CACE36-AEBF-402B-BDE3-8D9B8CE12E0D}" type="pres">
      <dgm:prSet presAssocID="{646AD3A8-ED88-4264-B23D-D0D691C5C6E0}" presName="textRect" presStyleLbl="revTx" presStyleIdx="4" presStyleCnt="6">
        <dgm:presLayoutVars>
          <dgm:chMax val="1"/>
          <dgm:chPref val="1"/>
        </dgm:presLayoutVars>
      </dgm:prSet>
      <dgm:spPr/>
    </dgm:pt>
    <dgm:pt modelId="{03C6E877-0360-4BD9-AF7C-902AAFC6BD5A}" type="pres">
      <dgm:prSet presAssocID="{BC8E7BE0-F683-49D7-90EC-D21A0B40B825}" presName="sibTrans" presStyleCnt="0"/>
      <dgm:spPr/>
    </dgm:pt>
    <dgm:pt modelId="{81474602-E17A-4064-BED0-DC0D668A7A3C}" type="pres">
      <dgm:prSet presAssocID="{17B399FF-7D29-404D-B2D7-2313352D4F86}" presName="compNode" presStyleCnt="0"/>
      <dgm:spPr/>
    </dgm:pt>
    <dgm:pt modelId="{0D6EDE0A-AA1A-4E18-9FBA-086570DC5E9E}" type="pres">
      <dgm:prSet presAssocID="{17B399FF-7D29-404D-B2D7-2313352D4F86}" presName="iconRect" presStyleLbl="node1" presStyleIdx="5" presStyleCnt="6" custLinFactNeighborX="-1523" custLinFactNeighborY="-21214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nfinity"/>
        </a:ext>
      </dgm:extLst>
    </dgm:pt>
    <dgm:pt modelId="{29963DFF-037F-4566-B6CE-C6EBFB893B67}" type="pres">
      <dgm:prSet presAssocID="{17B399FF-7D29-404D-B2D7-2313352D4F86}" presName="spaceRect" presStyleCnt="0"/>
      <dgm:spPr/>
    </dgm:pt>
    <dgm:pt modelId="{D52AD8D2-DC83-4811-A342-022DD5B546DD}" type="pres">
      <dgm:prSet presAssocID="{17B399FF-7D29-404D-B2D7-2313352D4F86}" presName="textRect" presStyleLbl="revTx" presStyleIdx="5" presStyleCnt="6" custLinFactNeighborX="2182" custLinFactNeighborY="-36821">
        <dgm:presLayoutVars>
          <dgm:chMax val="1"/>
          <dgm:chPref val="1"/>
        </dgm:presLayoutVars>
      </dgm:prSet>
      <dgm:spPr/>
    </dgm:pt>
  </dgm:ptLst>
  <dgm:cxnLst>
    <dgm:cxn modelId="{E0B58201-31D2-4D4B-9927-C65A44418619}" type="presOf" srcId="{17B399FF-7D29-404D-B2D7-2313352D4F86}" destId="{D52AD8D2-DC83-4811-A342-022DD5B546DD}" srcOrd="0" destOrd="0" presId="urn:microsoft.com/office/officeart/2018/2/layout/IconLabelList"/>
    <dgm:cxn modelId="{E8541B03-21E2-445A-A6D1-7513D6758AA3}" type="presOf" srcId="{3426FA50-1A49-48E2-B9AE-E6BE1A2D9FCE}" destId="{CA643AA4-23E8-4364-845A-C5EDA7F3E24B}" srcOrd="0" destOrd="0" presId="urn:microsoft.com/office/officeart/2018/2/layout/IconLabelList"/>
    <dgm:cxn modelId="{849A1905-2D3F-4B58-86B2-20CB538F85BB}" type="presOf" srcId="{646AD3A8-ED88-4264-B23D-D0D691C5C6E0}" destId="{62CACE36-AEBF-402B-BDE3-8D9B8CE12E0D}" srcOrd="0" destOrd="0" presId="urn:microsoft.com/office/officeart/2018/2/layout/IconLabelList"/>
    <dgm:cxn modelId="{EECB1B1C-CED2-4B8C-A4FF-5A7013B140C6}" srcId="{FAD66175-020B-4BAF-815A-B4FFF948B9BF}" destId="{646AD3A8-ED88-4264-B23D-D0D691C5C6E0}" srcOrd="4" destOrd="0" parTransId="{1AB73271-B900-4C94-A0D0-B22A1E18173C}" sibTransId="{BC8E7BE0-F683-49D7-90EC-D21A0B40B825}"/>
    <dgm:cxn modelId="{557FBD38-3BA4-4B96-A18F-D0BC81D21F58}" srcId="{FAD66175-020B-4BAF-815A-B4FFF948B9BF}" destId="{87C64042-F58E-4E12-B09F-53D5FA27DF03}" srcOrd="2" destOrd="0" parTransId="{C1A0D452-CAB7-4294-A22E-F92F64795CF3}" sibTransId="{C7F1011B-9C8C-49B8-9795-38FC94DB01C9}"/>
    <dgm:cxn modelId="{B8869243-B8A3-46D1-B669-7B2BD9A6BD24}" srcId="{FAD66175-020B-4BAF-815A-B4FFF948B9BF}" destId="{67FA84A8-40FF-4DFF-BD97-BA4A8AABB00C}" srcOrd="0" destOrd="0" parTransId="{F7AD8924-5681-4892-A90D-85499AF6E355}" sibTransId="{D14D58B8-F862-462D-A561-8284B4FBB70E}"/>
    <dgm:cxn modelId="{8E32BA48-100C-434A-BC32-B67839C03C5E}" srcId="{FAD66175-020B-4BAF-815A-B4FFF948B9BF}" destId="{3426FA50-1A49-48E2-B9AE-E6BE1A2D9FCE}" srcOrd="1" destOrd="0" parTransId="{A86D3EBF-FB3D-4E8E-8207-3F1D040E903B}" sibTransId="{7C93704D-747A-47AF-96B9-5C7E84BA73EF}"/>
    <dgm:cxn modelId="{2B36F77C-7FD2-40AF-A746-7038E0D11356}" type="presOf" srcId="{87C64042-F58E-4E12-B09F-53D5FA27DF03}" destId="{47F9E4F2-5004-4A21-8CBD-50D98674B8E0}" srcOrd="0" destOrd="0" presId="urn:microsoft.com/office/officeart/2018/2/layout/IconLabelList"/>
    <dgm:cxn modelId="{CA071D8A-0E24-4C6B-9D87-C7567438F1D0}" type="presOf" srcId="{67FA84A8-40FF-4DFF-BD97-BA4A8AABB00C}" destId="{FF137857-E43A-4845-A822-EB4A4B0C50FA}" srcOrd="0" destOrd="0" presId="urn:microsoft.com/office/officeart/2018/2/layout/IconLabelList"/>
    <dgm:cxn modelId="{2A8E6C90-C62E-4FC5-9D9F-B5468768C0F7}" srcId="{FAD66175-020B-4BAF-815A-B4FFF948B9BF}" destId="{17B399FF-7D29-404D-B2D7-2313352D4F86}" srcOrd="5" destOrd="0" parTransId="{6F89485A-D22B-424B-9866-6162ED66F8A1}" sibTransId="{5D73DE6B-E642-4729-8242-795B99425338}"/>
    <dgm:cxn modelId="{4A0088BB-3CAF-4F2B-B09D-8D75FAE6FC3A}" srcId="{FAD66175-020B-4BAF-815A-B4FFF948B9BF}" destId="{C0EECD56-FE2E-407F-8206-F973DBAA6F34}" srcOrd="3" destOrd="0" parTransId="{6E02333D-5769-4C48-BA14-C63C8AC5C187}" sibTransId="{FF1F0733-93D6-4E94-A7F9-062CA89C11A5}"/>
    <dgm:cxn modelId="{371EA0E0-09AF-42EB-A2AA-6ED127EE4105}" type="presOf" srcId="{C0EECD56-FE2E-407F-8206-F973DBAA6F34}" destId="{9B7684D2-2691-487B-B1FF-671BA708713B}" srcOrd="0" destOrd="0" presId="urn:microsoft.com/office/officeart/2018/2/layout/IconLabelList"/>
    <dgm:cxn modelId="{EE6030E6-F47E-4AEF-82FE-05FFF3EFBA87}" type="presOf" srcId="{FAD66175-020B-4BAF-815A-B4FFF948B9BF}" destId="{1FC13F22-1B0C-44A5-A8D2-A31B8645A07E}" srcOrd="0" destOrd="0" presId="urn:microsoft.com/office/officeart/2018/2/layout/IconLabelList"/>
    <dgm:cxn modelId="{BC0103E2-9967-4F4C-BDAF-01838F161352}" type="presParOf" srcId="{1FC13F22-1B0C-44A5-A8D2-A31B8645A07E}" destId="{23297CC8-4B8E-4413-B51B-E4725A4412CC}" srcOrd="0" destOrd="0" presId="urn:microsoft.com/office/officeart/2018/2/layout/IconLabelList"/>
    <dgm:cxn modelId="{F8DF25BE-0F7E-4396-AA50-8E07396B9EBE}" type="presParOf" srcId="{23297CC8-4B8E-4413-B51B-E4725A4412CC}" destId="{AB01AF14-E8E1-4D5D-A9F1-25ABC679ED70}" srcOrd="0" destOrd="0" presId="urn:microsoft.com/office/officeart/2018/2/layout/IconLabelList"/>
    <dgm:cxn modelId="{392A965D-3F3D-4D3B-9C71-DD6A5B570ECA}" type="presParOf" srcId="{23297CC8-4B8E-4413-B51B-E4725A4412CC}" destId="{976922AE-5467-4C1C-A67B-330F333F9E3E}" srcOrd="1" destOrd="0" presId="urn:microsoft.com/office/officeart/2018/2/layout/IconLabelList"/>
    <dgm:cxn modelId="{4F8EA0F0-03EB-4664-BF05-5307F4E195D7}" type="presParOf" srcId="{23297CC8-4B8E-4413-B51B-E4725A4412CC}" destId="{FF137857-E43A-4845-A822-EB4A4B0C50FA}" srcOrd="2" destOrd="0" presId="urn:microsoft.com/office/officeart/2018/2/layout/IconLabelList"/>
    <dgm:cxn modelId="{984FCCE4-9C79-4FD4-B1C4-DDB27551838E}" type="presParOf" srcId="{1FC13F22-1B0C-44A5-A8D2-A31B8645A07E}" destId="{FD358A75-870D-4941-A608-464468755AF8}" srcOrd="1" destOrd="0" presId="urn:microsoft.com/office/officeart/2018/2/layout/IconLabelList"/>
    <dgm:cxn modelId="{297D2D3E-E02C-4C06-8775-9E120B6675B0}" type="presParOf" srcId="{1FC13F22-1B0C-44A5-A8D2-A31B8645A07E}" destId="{CACFB839-E3F4-43D0-BFE5-30E35EA81C7B}" srcOrd="2" destOrd="0" presId="urn:microsoft.com/office/officeart/2018/2/layout/IconLabelList"/>
    <dgm:cxn modelId="{E60DA3C8-6FE8-4DD3-B4A7-D86C5D603134}" type="presParOf" srcId="{CACFB839-E3F4-43D0-BFE5-30E35EA81C7B}" destId="{D7B4C7E2-B521-438B-808C-73765D008B4F}" srcOrd="0" destOrd="0" presId="urn:microsoft.com/office/officeart/2018/2/layout/IconLabelList"/>
    <dgm:cxn modelId="{D159BAB5-B434-468B-8F76-C8C59474B433}" type="presParOf" srcId="{CACFB839-E3F4-43D0-BFE5-30E35EA81C7B}" destId="{444FB30A-03A6-4033-BC76-9A7965312DAE}" srcOrd="1" destOrd="0" presId="urn:microsoft.com/office/officeart/2018/2/layout/IconLabelList"/>
    <dgm:cxn modelId="{63171C54-7395-4552-93F1-E4161E889D39}" type="presParOf" srcId="{CACFB839-E3F4-43D0-BFE5-30E35EA81C7B}" destId="{CA643AA4-23E8-4364-845A-C5EDA7F3E24B}" srcOrd="2" destOrd="0" presId="urn:microsoft.com/office/officeart/2018/2/layout/IconLabelList"/>
    <dgm:cxn modelId="{7A6871F4-1D0D-4350-8A95-E328AAFB3FDA}" type="presParOf" srcId="{1FC13F22-1B0C-44A5-A8D2-A31B8645A07E}" destId="{1EA1752D-A6B8-42EA-9543-8CD4FFD4664A}" srcOrd="3" destOrd="0" presId="urn:microsoft.com/office/officeart/2018/2/layout/IconLabelList"/>
    <dgm:cxn modelId="{AA8C513D-88CD-44B1-9D46-82282CF68BE8}" type="presParOf" srcId="{1FC13F22-1B0C-44A5-A8D2-A31B8645A07E}" destId="{D7E61220-22F6-45E4-AFE9-F0E9E10EE663}" srcOrd="4" destOrd="0" presId="urn:microsoft.com/office/officeart/2018/2/layout/IconLabelList"/>
    <dgm:cxn modelId="{E4BC2DD3-5198-4AAA-8D41-BC57B751B4D4}" type="presParOf" srcId="{D7E61220-22F6-45E4-AFE9-F0E9E10EE663}" destId="{37182C2C-D5D8-40DF-B43E-E52AF147A3C5}" srcOrd="0" destOrd="0" presId="urn:microsoft.com/office/officeart/2018/2/layout/IconLabelList"/>
    <dgm:cxn modelId="{4BD8404D-1F88-4529-B185-32D0F976D360}" type="presParOf" srcId="{D7E61220-22F6-45E4-AFE9-F0E9E10EE663}" destId="{8F402DE2-1427-4EE1-AF6D-9B10D241C90A}" srcOrd="1" destOrd="0" presId="urn:microsoft.com/office/officeart/2018/2/layout/IconLabelList"/>
    <dgm:cxn modelId="{A68A83BF-4A2D-4F41-9790-28A4292CFB14}" type="presParOf" srcId="{D7E61220-22F6-45E4-AFE9-F0E9E10EE663}" destId="{47F9E4F2-5004-4A21-8CBD-50D98674B8E0}" srcOrd="2" destOrd="0" presId="urn:microsoft.com/office/officeart/2018/2/layout/IconLabelList"/>
    <dgm:cxn modelId="{8733E8A2-E3F0-47A5-A246-31833CDFF283}" type="presParOf" srcId="{1FC13F22-1B0C-44A5-A8D2-A31B8645A07E}" destId="{51A34DCD-34EC-43B4-AC09-FF7BED5838B4}" srcOrd="5" destOrd="0" presId="urn:microsoft.com/office/officeart/2018/2/layout/IconLabelList"/>
    <dgm:cxn modelId="{2124BF15-7D48-4312-8E23-CD9C28B851BF}" type="presParOf" srcId="{1FC13F22-1B0C-44A5-A8D2-A31B8645A07E}" destId="{80A73B3B-0B15-4ED0-A82E-D637F3FC9FFD}" srcOrd="6" destOrd="0" presId="urn:microsoft.com/office/officeart/2018/2/layout/IconLabelList"/>
    <dgm:cxn modelId="{D2AEEE52-9CCF-4E4B-8DED-0A367BE682F6}" type="presParOf" srcId="{80A73B3B-0B15-4ED0-A82E-D637F3FC9FFD}" destId="{9CF73E98-2A28-4FA9-A891-C52C485D96C9}" srcOrd="0" destOrd="0" presId="urn:microsoft.com/office/officeart/2018/2/layout/IconLabelList"/>
    <dgm:cxn modelId="{D6CDB499-C530-45A3-B41D-CC07DA1245E8}" type="presParOf" srcId="{80A73B3B-0B15-4ED0-A82E-D637F3FC9FFD}" destId="{2C057606-5CA9-4545-9E74-1DB816AC8720}" srcOrd="1" destOrd="0" presId="urn:microsoft.com/office/officeart/2018/2/layout/IconLabelList"/>
    <dgm:cxn modelId="{2C661B6C-6E23-4180-9D4F-87B92BC53F1E}" type="presParOf" srcId="{80A73B3B-0B15-4ED0-A82E-D637F3FC9FFD}" destId="{9B7684D2-2691-487B-B1FF-671BA708713B}" srcOrd="2" destOrd="0" presId="urn:microsoft.com/office/officeart/2018/2/layout/IconLabelList"/>
    <dgm:cxn modelId="{0F8AFFB5-D77D-4D7A-9D6B-500D654D94F6}" type="presParOf" srcId="{1FC13F22-1B0C-44A5-A8D2-A31B8645A07E}" destId="{7CE836E0-A569-4507-B888-105FB36FB121}" srcOrd="7" destOrd="0" presId="urn:microsoft.com/office/officeart/2018/2/layout/IconLabelList"/>
    <dgm:cxn modelId="{425F372A-A0C8-4A01-BF0B-15DB02553156}" type="presParOf" srcId="{1FC13F22-1B0C-44A5-A8D2-A31B8645A07E}" destId="{9092B0F4-18C4-474F-9DBA-0CB2E7B3297B}" srcOrd="8" destOrd="0" presId="urn:microsoft.com/office/officeart/2018/2/layout/IconLabelList"/>
    <dgm:cxn modelId="{4BACFEE5-3606-4507-90E1-99107B459A8E}" type="presParOf" srcId="{9092B0F4-18C4-474F-9DBA-0CB2E7B3297B}" destId="{C4805B86-BAE8-414C-BB79-7436DC9CE9C7}" srcOrd="0" destOrd="0" presId="urn:microsoft.com/office/officeart/2018/2/layout/IconLabelList"/>
    <dgm:cxn modelId="{BD65E959-ECD5-4200-9202-D5E2DC7A250C}" type="presParOf" srcId="{9092B0F4-18C4-474F-9DBA-0CB2E7B3297B}" destId="{E4E144F9-E708-4815-BD5A-5EEBF939EDCF}" srcOrd="1" destOrd="0" presId="urn:microsoft.com/office/officeart/2018/2/layout/IconLabelList"/>
    <dgm:cxn modelId="{CFF4760C-5F5D-4EE8-923A-DE7DC1B137B2}" type="presParOf" srcId="{9092B0F4-18C4-474F-9DBA-0CB2E7B3297B}" destId="{62CACE36-AEBF-402B-BDE3-8D9B8CE12E0D}" srcOrd="2" destOrd="0" presId="urn:microsoft.com/office/officeart/2018/2/layout/IconLabelList"/>
    <dgm:cxn modelId="{25AC4B4C-0B3C-4D17-A2F7-B81E5DDEF067}" type="presParOf" srcId="{1FC13F22-1B0C-44A5-A8D2-A31B8645A07E}" destId="{03C6E877-0360-4BD9-AF7C-902AAFC6BD5A}" srcOrd="9" destOrd="0" presId="urn:microsoft.com/office/officeart/2018/2/layout/IconLabelList"/>
    <dgm:cxn modelId="{3DA697DB-8BD3-41D4-9DFF-2F5335386D24}" type="presParOf" srcId="{1FC13F22-1B0C-44A5-A8D2-A31B8645A07E}" destId="{81474602-E17A-4064-BED0-DC0D668A7A3C}" srcOrd="10" destOrd="0" presId="urn:microsoft.com/office/officeart/2018/2/layout/IconLabelList"/>
    <dgm:cxn modelId="{01433B37-BD12-49F1-96DC-8854886A18C5}" type="presParOf" srcId="{81474602-E17A-4064-BED0-DC0D668A7A3C}" destId="{0D6EDE0A-AA1A-4E18-9FBA-086570DC5E9E}" srcOrd="0" destOrd="0" presId="urn:microsoft.com/office/officeart/2018/2/layout/IconLabelList"/>
    <dgm:cxn modelId="{9A2F4169-A44D-480B-BEC0-8B85B6311E89}" type="presParOf" srcId="{81474602-E17A-4064-BED0-DC0D668A7A3C}" destId="{29963DFF-037F-4566-B6CE-C6EBFB893B67}" srcOrd="1" destOrd="0" presId="urn:microsoft.com/office/officeart/2018/2/layout/IconLabelList"/>
    <dgm:cxn modelId="{31ADFE69-780B-44DB-9A9A-A6E4E65F3865}" type="presParOf" srcId="{81474602-E17A-4064-BED0-DC0D668A7A3C}" destId="{D52AD8D2-DC83-4811-A342-022DD5B546D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4AF467-3FDD-4DFE-B909-675D9539231B}">
      <dsp:nvSpPr>
        <dsp:cNvPr id="0" name=""/>
        <dsp:cNvSpPr/>
      </dsp:nvSpPr>
      <dsp:spPr>
        <a:xfrm>
          <a:off x="0" y="0"/>
          <a:ext cx="344831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E9BFC69-6439-48D8-ACED-A1EA7CC68629}">
      <dsp:nvSpPr>
        <dsp:cNvPr id="0" name=""/>
        <dsp:cNvSpPr/>
      </dsp:nvSpPr>
      <dsp:spPr>
        <a:xfrm>
          <a:off x="0" y="0"/>
          <a:ext cx="3448310" cy="861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Baskerville Old Face" panose="02020602080505020303" pitchFamily="18" charset="0"/>
            </a:rPr>
            <a:t>Security-focused OS (Kali Linux) configured within the Swansea network</a:t>
          </a:r>
          <a:endParaRPr lang="en-US" sz="1800" kern="1200">
            <a:latin typeface="Baskerville Old Face" panose="02020602080505020303" pitchFamily="18" charset="0"/>
          </a:endParaRPr>
        </a:p>
      </dsp:txBody>
      <dsp:txXfrm>
        <a:off x="0" y="0"/>
        <a:ext cx="3448310" cy="861958"/>
      </dsp:txXfrm>
    </dsp:sp>
    <dsp:sp modelId="{8B0FF302-0802-4730-BC16-3DF90D0B15FA}">
      <dsp:nvSpPr>
        <dsp:cNvPr id="0" name=""/>
        <dsp:cNvSpPr/>
      </dsp:nvSpPr>
      <dsp:spPr>
        <a:xfrm>
          <a:off x="0" y="861958"/>
          <a:ext cx="344831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5594AA-C5D3-4953-960F-A547CBBD9BA1}">
      <dsp:nvSpPr>
        <dsp:cNvPr id="0" name=""/>
        <dsp:cNvSpPr/>
      </dsp:nvSpPr>
      <dsp:spPr>
        <a:xfrm>
          <a:off x="0" y="861958"/>
          <a:ext cx="3448310" cy="861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Baskerville Old Face" panose="02020602080505020303" pitchFamily="18" charset="0"/>
            </a:rPr>
            <a:t>IP address verified using terminal commands (</a:t>
          </a:r>
          <a:r>
            <a:rPr lang="en-GB" sz="1800" kern="1200" err="1">
              <a:latin typeface="Baskerville Old Face" panose="02020602080505020303" pitchFamily="18" charset="0"/>
            </a:rPr>
            <a:t>ifconfig</a:t>
          </a:r>
          <a:r>
            <a:rPr lang="en-GB" sz="1800" kern="1200">
              <a:latin typeface="Baskerville Old Face" panose="02020602080505020303" pitchFamily="18" charset="0"/>
            </a:rPr>
            <a:t> / </a:t>
          </a:r>
          <a:r>
            <a:rPr lang="en-GB" sz="1800" kern="1200" err="1">
              <a:latin typeface="Baskerville Old Face" panose="02020602080505020303" pitchFamily="18" charset="0"/>
            </a:rPr>
            <a:t>ip</a:t>
          </a:r>
          <a:r>
            <a:rPr lang="en-GB" sz="1800" kern="1200">
              <a:latin typeface="Baskerville Old Face" panose="02020602080505020303" pitchFamily="18" charset="0"/>
            </a:rPr>
            <a:t> a)</a:t>
          </a:r>
          <a:endParaRPr lang="en-US" sz="1800" kern="1200">
            <a:latin typeface="Baskerville Old Face" panose="02020602080505020303" pitchFamily="18" charset="0"/>
          </a:endParaRPr>
        </a:p>
      </dsp:txBody>
      <dsp:txXfrm>
        <a:off x="0" y="861958"/>
        <a:ext cx="3448310" cy="861958"/>
      </dsp:txXfrm>
    </dsp:sp>
    <dsp:sp modelId="{AE37CE54-BA21-41EF-8ED2-1D7B388D03FF}">
      <dsp:nvSpPr>
        <dsp:cNvPr id="0" name=""/>
        <dsp:cNvSpPr/>
      </dsp:nvSpPr>
      <dsp:spPr>
        <a:xfrm>
          <a:off x="0" y="1723916"/>
          <a:ext cx="344831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0093A58-A950-4997-A4D8-4AA8DE66E28F}">
      <dsp:nvSpPr>
        <dsp:cNvPr id="0" name=""/>
        <dsp:cNvSpPr/>
      </dsp:nvSpPr>
      <dsp:spPr>
        <a:xfrm>
          <a:off x="0" y="1723916"/>
          <a:ext cx="3448310" cy="861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Baskerville Old Face" panose="02020602080505020303" pitchFamily="18" charset="0"/>
            </a:rPr>
            <a:t>Connectivity tested using ping to Swansea and London servers and clients</a:t>
          </a:r>
          <a:endParaRPr lang="en-US" sz="1800" kern="1200">
            <a:latin typeface="Baskerville Old Face" panose="02020602080505020303" pitchFamily="18" charset="0"/>
          </a:endParaRPr>
        </a:p>
      </dsp:txBody>
      <dsp:txXfrm>
        <a:off x="0" y="1723916"/>
        <a:ext cx="3448310" cy="861958"/>
      </dsp:txXfrm>
    </dsp:sp>
    <dsp:sp modelId="{A06BA260-0A8F-4427-951F-09307B79A3D3}">
      <dsp:nvSpPr>
        <dsp:cNvPr id="0" name=""/>
        <dsp:cNvSpPr/>
      </dsp:nvSpPr>
      <dsp:spPr>
        <a:xfrm>
          <a:off x="0" y="2585874"/>
          <a:ext cx="344831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ACDCA75-EE60-43DB-9A3F-43011A167470}">
      <dsp:nvSpPr>
        <dsp:cNvPr id="0" name=""/>
        <dsp:cNvSpPr/>
      </dsp:nvSpPr>
      <dsp:spPr>
        <a:xfrm>
          <a:off x="0" y="2585873"/>
          <a:ext cx="3448310" cy="861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Baskerville Old Face" panose="02020602080505020303" pitchFamily="18" charset="0"/>
            </a:rPr>
            <a:t>Successful responses confirmed correct internal network access</a:t>
          </a:r>
          <a:endParaRPr lang="en-US" sz="1800" kern="1200">
            <a:latin typeface="Baskerville Old Face" panose="02020602080505020303" pitchFamily="18" charset="0"/>
          </a:endParaRPr>
        </a:p>
      </dsp:txBody>
      <dsp:txXfrm>
        <a:off x="0" y="2585873"/>
        <a:ext cx="3448310" cy="8619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E1A9BB-363D-4741-9971-872AF19C9FF8}">
      <dsp:nvSpPr>
        <dsp:cNvPr id="0" name=""/>
        <dsp:cNvSpPr/>
      </dsp:nvSpPr>
      <dsp:spPr>
        <a:xfrm>
          <a:off x="537299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95197A-390D-4D4C-B9AD-B8836C14D8F6}">
      <dsp:nvSpPr>
        <dsp:cNvPr id="0" name=""/>
        <dsp:cNvSpPr/>
      </dsp:nvSpPr>
      <dsp:spPr>
        <a:xfrm>
          <a:off x="42299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Baskerville Old Face" panose="02020602080505020303" pitchFamily="18" charset="0"/>
            </a:rPr>
            <a:t>Windows Server 2022 Domain Controller (S-DC) hosting AD, DNS and IIS</a:t>
          </a:r>
        </a:p>
      </dsp:txBody>
      <dsp:txXfrm>
        <a:off x="42299" y="2443760"/>
        <a:ext cx="1800000" cy="720000"/>
      </dsp:txXfrm>
    </dsp:sp>
    <dsp:sp modelId="{543B9C31-BA85-45A2-A683-6EAEC93B6FAD}">
      <dsp:nvSpPr>
        <dsp:cNvPr id="0" name=""/>
        <dsp:cNvSpPr/>
      </dsp:nvSpPr>
      <dsp:spPr>
        <a:xfrm>
          <a:off x="2652300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FF0A4-2F19-4635-8514-4D808C65A1E3}">
      <dsp:nvSpPr>
        <dsp:cNvPr id="0" name=""/>
        <dsp:cNvSpPr/>
      </dsp:nvSpPr>
      <dsp:spPr>
        <a:xfrm>
          <a:off x="2157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Baskerville Old Face" panose="02020602080505020303" pitchFamily="18" charset="0"/>
            </a:rPr>
            <a:t>Windows 10 and Debian clients joined to the </a:t>
          </a:r>
          <a:r>
            <a:rPr lang="en-US" sz="1300" kern="1200" dirty="0" err="1">
              <a:latin typeface="Baskerville Old Face" panose="02020602080505020303" pitchFamily="18" charset="0"/>
            </a:rPr>
            <a:t>Swansea.acca</a:t>
          </a:r>
          <a:r>
            <a:rPr lang="en-US" sz="1300" kern="1200" dirty="0">
              <a:latin typeface="Baskerville Old Face" panose="02020602080505020303" pitchFamily="18" charset="0"/>
            </a:rPr>
            <a:t> domain</a:t>
          </a:r>
        </a:p>
      </dsp:txBody>
      <dsp:txXfrm>
        <a:off x="2157300" y="2443760"/>
        <a:ext cx="1800000" cy="720000"/>
      </dsp:txXfrm>
    </dsp:sp>
    <dsp:sp modelId="{F9D320EA-7EFF-4691-A593-CBBE18BF035A}">
      <dsp:nvSpPr>
        <dsp:cNvPr id="0" name=""/>
        <dsp:cNvSpPr/>
      </dsp:nvSpPr>
      <dsp:spPr>
        <a:xfrm>
          <a:off x="4767300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9189FE-E39A-43A0-AEE3-691B5D309A45}">
      <dsp:nvSpPr>
        <dsp:cNvPr id="0" name=""/>
        <dsp:cNvSpPr/>
      </dsp:nvSpPr>
      <dsp:spPr>
        <a:xfrm>
          <a:off x="4272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Baskerville Old Face" panose="02020602080505020303" pitchFamily="18" charset="0"/>
            </a:rPr>
            <a:t>London site connected via site-to-site VPN</a:t>
          </a:r>
        </a:p>
      </dsp:txBody>
      <dsp:txXfrm>
        <a:off x="4272300" y="2443760"/>
        <a:ext cx="1800000" cy="720000"/>
      </dsp:txXfrm>
    </dsp:sp>
    <dsp:sp modelId="{436B1FCC-D254-48F0-8ED9-D51A8457CD6D}">
      <dsp:nvSpPr>
        <dsp:cNvPr id="0" name=""/>
        <dsp:cNvSpPr/>
      </dsp:nvSpPr>
      <dsp:spPr>
        <a:xfrm>
          <a:off x="6882300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95E0B7-4280-4EA7-A768-C1BA37E897AE}">
      <dsp:nvSpPr>
        <dsp:cNvPr id="0" name=""/>
        <dsp:cNvSpPr/>
      </dsp:nvSpPr>
      <dsp:spPr>
        <a:xfrm>
          <a:off x="6387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 err="1">
              <a:latin typeface="Baskerville Old Face" panose="02020602080505020303" pitchFamily="18" charset="0"/>
            </a:rPr>
            <a:t>Centralised</a:t>
          </a:r>
          <a:r>
            <a:rPr lang="en-US" sz="1300" kern="1200" dirty="0">
              <a:latin typeface="Baskerville Old Face" panose="02020602080505020303" pitchFamily="18" charset="0"/>
            </a:rPr>
            <a:t> authentication and domain-based access control implemented</a:t>
          </a:r>
        </a:p>
      </dsp:txBody>
      <dsp:txXfrm>
        <a:off x="6387300" y="2443760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01AF14-E8E1-4D5D-A9F1-25ABC679ED70}">
      <dsp:nvSpPr>
        <dsp:cNvPr id="0" name=""/>
        <dsp:cNvSpPr/>
      </dsp:nvSpPr>
      <dsp:spPr>
        <a:xfrm>
          <a:off x="725791" y="346507"/>
          <a:ext cx="589306" cy="5893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137857-E43A-4845-A822-EB4A4B0C50FA}">
      <dsp:nvSpPr>
        <dsp:cNvPr id="0" name=""/>
        <dsp:cNvSpPr/>
      </dsp:nvSpPr>
      <dsp:spPr>
        <a:xfrm>
          <a:off x="365660" y="1157178"/>
          <a:ext cx="1309570" cy="52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Network traffic monitoring implemented using Wireshark</a:t>
          </a:r>
        </a:p>
      </dsp:txBody>
      <dsp:txXfrm>
        <a:off x="365660" y="1157178"/>
        <a:ext cx="1309570" cy="523828"/>
      </dsp:txXfrm>
    </dsp:sp>
    <dsp:sp modelId="{D7B4C7E2-B521-438B-808C-73765D008B4F}">
      <dsp:nvSpPr>
        <dsp:cNvPr id="0" name=""/>
        <dsp:cNvSpPr/>
      </dsp:nvSpPr>
      <dsp:spPr>
        <a:xfrm>
          <a:off x="2264537" y="346507"/>
          <a:ext cx="589306" cy="5893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643AA4-23E8-4364-845A-C5EDA7F3E24B}">
      <dsp:nvSpPr>
        <dsp:cNvPr id="0" name=""/>
        <dsp:cNvSpPr/>
      </dsp:nvSpPr>
      <dsp:spPr>
        <a:xfrm>
          <a:off x="1904405" y="1157178"/>
          <a:ext cx="1309570" cy="52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Host-based firewall rules configured to restrict unnecessary services</a:t>
          </a:r>
        </a:p>
      </dsp:txBody>
      <dsp:txXfrm>
        <a:off x="1904405" y="1157178"/>
        <a:ext cx="1309570" cy="523828"/>
      </dsp:txXfrm>
    </dsp:sp>
    <dsp:sp modelId="{37182C2C-D5D8-40DF-B43E-E52AF147A3C5}">
      <dsp:nvSpPr>
        <dsp:cNvPr id="0" name=""/>
        <dsp:cNvSpPr/>
      </dsp:nvSpPr>
      <dsp:spPr>
        <a:xfrm>
          <a:off x="3803282" y="346507"/>
          <a:ext cx="589306" cy="5893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F9E4F2-5004-4A21-8CBD-50D98674B8E0}">
      <dsp:nvSpPr>
        <dsp:cNvPr id="0" name=""/>
        <dsp:cNvSpPr/>
      </dsp:nvSpPr>
      <dsp:spPr>
        <a:xfrm>
          <a:off x="3443150" y="1157178"/>
          <a:ext cx="1309570" cy="52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Secure SMB configurations applied to limit enumeration</a:t>
          </a:r>
        </a:p>
      </dsp:txBody>
      <dsp:txXfrm>
        <a:off x="3443150" y="1157178"/>
        <a:ext cx="1309570" cy="523828"/>
      </dsp:txXfrm>
    </dsp:sp>
    <dsp:sp modelId="{9CF73E98-2A28-4FA9-A891-C52C485D96C9}">
      <dsp:nvSpPr>
        <dsp:cNvPr id="0" name=""/>
        <dsp:cNvSpPr/>
      </dsp:nvSpPr>
      <dsp:spPr>
        <a:xfrm>
          <a:off x="5342027" y="346507"/>
          <a:ext cx="589306" cy="5893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7684D2-2691-487B-B1FF-671BA708713B}">
      <dsp:nvSpPr>
        <dsp:cNvPr id="0" name=""/>
        <dsp:cNvSpPr/>
      </dsp:nvSpPr>
      <dsp:spPr>
        <a:xfrm>
          <a:off x="4981895" y="1157178"/>
          <a:ext cx="1309570" cy="52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Strong authentication and domain security policies enforced</a:t>
          </a:r>
        </a:p>
      </dsp:txBody>
      <dsp:txXfrm>
        <a:off x="4981895" y="1157178"/>
        <a:ext cx="1309570" cy="523828"/>
      </dsp:txXfrm>
    </dsp:sp>
    <dsp:sp modelId="{C4805B86-BAE8-414C-BB79-7436DC9CE9C7}">
      <dsp:nvSpPr>
        <dsp:cNvPr id="0" name=""/>
        <dsp:cNvSpPr/>
      </dsp:nvSpPr>
      <dsp:spPr>
        <a:xfrm>
          <a:off x="6880772" y="346507"/>
          <a:ext cx="589306" cy="5893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ACE36-AEBF-402B-BDE3-8D9B8CE12E0D}">
      <dsp:nvSpPr>
        <dsp:cNvPr id="0" name=""/>
        <dsp:cNvSpPr/>
      </dsp:nvSpPr>
      <dsp:spPr>
        <a:xfrm>
          <a:off x="6520640" y="1157178"/>
          <a:ext cx="1309570" cy="52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Network segmentation between Swansea and London sites</a:t>
          </a:r>
        </a:p>
      </dsp:txBody>
      <dsp:txXfrm>
        <a:off x="6520640" y="1157178"/>
        <a:ext cx="1309570" cy="523828"/>
      </dsp:txXfrm>
    </dsp:sp>
    <dsp:sp modelId="{0D6EDE0A-AA1A-4E18-9FBA-086570DC5E9E}">
      <dsp:nvSpPr>
        <dsp:cNvPr id="0" name=""/>
        <dsp:cNvSpPr/>
      </dsp:nvSpPr>
      <dsp:spPr>
        <a:xfrm>
          <a:off x="3794307" y="1883383"/>
          <a:ext cx="589306" cy="58930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2AD8D2-DC83-4811-A342-022DD5B546DD}">
      <dsp:nvSpPr>
        <dsp:cNvPr id="0" name=""/>
        <dsp:cNvSpPr/>
      </dsp:nvSpPr>
      <dsp:spPr>
        <a:xfrm>
          <a:off x="3471725" y="2626190"/>
          <a:ext cx="1309570" cy="52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Regular vulnerability scanning using Nessus/OpenVAS</a:t>
          </a:r>
        </a:p>
      </dsp:txBody>
      <dsp:txXfrm>
        <a:off x="3471725" y="2626190"/>
        <a:ext cx="1309570" cy="5238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microsoft.com/office/2018/10/relationships/comments" Target="../comments/modernComment_101_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851" y="1059513"/>
            <a:ext cx="3992787" cy="1642970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3500" dirty="0"/>
            </a:br>
            <a:r>
              <a:rPr lang="en-GB" sz="3500" dirty="0"/>
              <a:t> </a:t>
            </a:r>
            <a:r>
              <a:rPr lang="en-GB" sz="3500" dirty="0">
                <a:latin typeface="Baskerville Old Face" panose="02020602080505020303" pitchFamily="18" charset="0"/>
              </a:rPr>
              <a:t>Advanced Cyber Security</a:t>
            </a:r>
            <a:br>
              <a:rPr lang="en-GB" sz="3500" dirty="0"/>
            </a:br>
            <a:endParaRPr lang="en-GB" sz="35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4DB5E-F6C9-DCE9-42F3-1369FD163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692" y="2405894"/>
            <a:ext cx="3986392" cy="353508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700" dirty="0"/>
              <a:t> </a:t>
            </a:r>
            <a:endParaRPr lang="en-GB" sz="1700" dirty="0"/>
          </a:p>
          <a:p>
            <a:pPr marL="0" indent="0">
              <a:buNone/>
            </a:pPr>
            <a:r>
              <a:rPr lang="en-GB" sz="1800" dirty="0">
                <a:latin typeface="Baskerville Old Face" panose="02020602080505020303" pitchFamily="18" charset="0"/>
              </a:rPr>
              <a:t>Student Name: Gintota Vidanalage Samanthi Silve</a:t>
            </a:r>
          </a:p>
          <a:p>
            <a:pPr marL="0" indent="0">
              <a:buNone/>
            </a:pPr>
            <a:r>
              <a:rPr lang="en-GB" sz="1800" dirty="0">
                <a:latin typeface="Baskerville Old Face" panose="02020602080505020303" pitchFamily="18" charset="0"/>
              </a:rPr>
              <a:t>Student Id:          2312700</a:t>
            </a:r>
          </a:p>
          <a:p>
            <a:pPr marL="0" indent="0">
              <a:buNone/>
            </a:pPr>
            <a:r>
              <a:rPr lang="en-GB" sz="1800" dirty="0">
                <a:latin typeface="Baskerville Old Face" panose="02020602080505020303" pitchFamily="18" charset="0"/>
              </a:rPr>
              <a:t>Module Name:   ACCB6000</a:t>
            </a:r>
          </a:p>
          <a:p>
            <a:pPr marL="0" indent="0">
              <a:buNone/>
            </a:pPr>
            <a:r>
              <a:rPr lang="en-GB" sz="1800" dirty="0">
                <a:latin typeface="Baskerville Old Face" panose="02020602080505020303" pitchFamily="18" charset="0"/>
              </a:rPr>
              <a:t>Lecturer Name: Dr Mohammed Graham</a:t>
            </a:r>
          </a:p>
          <a:p>
            <a:pPr marL="0" indent="0">
              <a:buNone/>
            </a:pPr>
            <a:r>
              <a:rPr lang="en-GB" sz="1800" dirty="0">
                <a:latin typeface="Baskerville Old Face" panose="02020602080505020303" pitchFamily="18" charset="0"/>
              </a:rPr>
              <a:t>Submission Date: 15 December 2025</a:t>
            </a:r>
          </a:p>
          <a:p>
            <a:pPr marL="0" indent="0">
              <a:buNone/>
            </a:pPr>
            <a:r>
              <a:rPr lang="en-GB" sz="1700" dirty="0"/>
              <a:t> 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Graphic 25" descr="Books">
            <a:extLst>
              <a:ext uri="{FF2B5EF4-FFF2-40B4-BE49-F238E27FC236}">
                <a16:creationId xmlns:a16="http://schemas.microsoft.com/office/drawing/2014/main" id="{9A43BBEC-87F0-BC45-7EC8-013E951B39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06975" y="1880998"/>
            <a:ext cx="3127897" cy="312789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F442AF-7D4B-8477-A81E-A4C92466F3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812EB-67E7-0F2B-C835-74C229FA9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519" y="741391"/>
            <a:ext cx="3448311" cy="1616203"/>
          </a:xfrm>
        </p:spPr>
        <p:txBody>
          <a:bodyPr anchor="b">
            <a:normAutofit fontScale="90000"/>
          </a:bodyPr>
          <a:lstStyle/>
          <a:p>
            <a:r>
              <a:rPr lang="en-GB" sz="2800">
                <a:latin typeface="Baskerville Old Face" panose="02020602080505020303" pitchFamily="18" charset="0"/>
              </a:rPr>
              <a:t>IP Address Configuration and Connectivity Testing</a:t>
            </a:r>
            <a:br>
              <a:rPr lang="en-GB" sz="2800"/>
            </a:br>
            <a:endParaRPr lang="en-GB" sz="2800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C51FAD53-51A4-F1E1-EF28-36B4A3B31B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2582928"/>
              </p:ext>
            </p:extLst>
          </p:nvPr>
        </p:nvGraphicFramePr>
        <p:xfrm>
          <a:off x="657519" y="2533476"/>
          <a:ext cx="3448310" cy="344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17741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08E08-02EB-CDB9-97C2-4FAE0C18D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Baskerville Old Face" panose="02020602080505020303" pitchFamily="18" charset="0"/>
              </a:rPr>
              <a:t>IP Address Configuration and Connectivity Testing (Kali Linux)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B1195B-3BC1-18D8-C35F-8EE72EDE6CAC}"/>
              </a:ext>
            </a:extLst>
          </p:cNvPr>
          <p:cNvSpPr txBox="1"/>
          <p:nvPr/>
        </p:nvSpPr>
        <p:spPr>
          <a:xfrm>
            <a:off x="3218684" y="5556283"/>
            <a:ext cx="135331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askerville Old Face" panose="02020602080505020303" pitchFamily="18" charset="0"/>
              </a:rPr>
              <a:t>Ping – Kali → Swansea Domain Controller (S-DC)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393783-D601-2A6A-BE7B-5E45A1A9108D}"/>
              </a:ext>
            </a:extLst>
          </p:cNvPr>
          <p:cNvSpPr txBox="1"/>
          <p:nvPr/>
        </p:nvSpPr>
        <p:spPr>
          <a:xfrm>
            <a:off x="3031178" y="1820909"/>
            <a:ext cx="21380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askerville Old Face" panose="02020602080505020303" pitchFamily="18" charset="0"/>
              </a:rPr>
              <a:t>IP Address Configuration (Kali Linux)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A80307-1B7E-EF8A-D57C-5BBB0AB6D3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51768" y="4997652"/>
            <a:ext cx="2800112" cy="1763595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3064151-31EE-7872-0BA0-A26A0409BFA8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75884" y="3236230"/>
            <a:ext cx="2838055" cy="1472362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FF1200B-A161-B9CC-0689-E914C5138A44}"/>
              </a:ext>
            </a:extLst>
          </p:cNvPr>
          <p:cNvSpPr txBox="1"/>
          <p:nvPr/>
        </p:nvSpPr>
        <p:spPr>
          <a:xfrm>
            <a:off x="3110246" y="3478696"/>
            <a:ext cx="18019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sv-SE" sz="1400" dirty="0">
                <a:latin typeface="Baskerville Old Face" panose="02020602080505020303" pitchFamily="18" charset="0"/>
              </a:rPr>
              <a:t>Ping – Kali → London Debian Server (L-CD)</a:t>
            </a:r>
            <a:endParaRPr lang="en-GB" sz="1400" dirty="0">
              <a:latin typeface="Baskerville Old Face" panose="02020602080505020303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6B49D6E-64E2-C5B4-21DA-C06FF60E0E71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5016199" y="1562259"/>
            <a:ext cx="2455853" cy="1226883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6FB4392-82AD-BACB-7733-D1B6FFBE4C9A}"/>
              </a:ext>
            </a:extLst>
          </p:cNvPr>
          <p:cNvSpPr txBox="1"/>
          <p:nvPr/>
        </p:nvSpPr>
        <p:spPr>
          <a:xfrm>
            <a:off x="7716612" y="1903325"/>
            <a:ext cx="13135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Baskerville Old Face" panose="02020602080505020303" pitchFamily="18" charset="0"/>
              </a:rPr>
              <a:t>Ping – Kali → Swansea Client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86FE776-0F34-B02E-7D7D-F502264BB32A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5072834" y="3163368"/>
            <a:ext cx="2455852" cy="1153876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40A3806-DDB3-710C-42E0-7B397EC793E4}"/>
              </a:ext>
            </a:extLst>
          </p:cNvPr>
          <p:cNvSpPr txBox="1"/>
          <p:nvPr/>
        </p:nvSpPr>
        <p:spPr>
          <a:xfrm>
            <a:off x="7783176" y="3346634"/>
            <a:ext cx="14576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Baskerville Old Face" panose="02020602080505020303" pitchFamily="18" charset="0"/>
              </a:rPr>
              <a:t>Ping – Kali → London Client</a:t>
            </a:r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4D57C9F0-3AD0-B692-E587-88E9FA0325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113826" y="1562259"/>
            <a:ext cx="2773553" cy="127542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BB94D92-1B2D-1AFD-052F-2B371C0F92D4}"/>
              </a:ext>
            </a:extLst>
          </p:cNvPr>
          <p:cNvSpPr txBox="1"/>
          <p:nvPr/>
        </p:nvSpPr>
        <p:spPr>
          <a:xfrm>
            <a:off x="7279156" y="4417252"/>
            <a:ext cx="178896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L</a:t>
            </a:r>
            <a:r>
              <a:rPr lang="en-GB" sz="1400" b="1" dirty="0">
                <a:latin typeface="Baskerville Old Face" panose="02020602080505020303" pitchFamily="18" charset="0"/>
              </a:rPr>
              <a:t>ondon Server (L-CD) ➜ Swansea Domain Controller (S-DC)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F7D2A46-9E15-3EAE-A7ED-E104219AE6BD}"/>
              </a:ext>
            </a:extLst>
          </p:cNvPr>
          <p:cNvPicPr/>
          <p:nvPr/>
        </p:nvPicPr>
        <p:blipFill>
          <a:blip r:embed="rId7"/>
          <a:stretch>
            <a:fillRect/>
          </a:stretch>
        </p:blipFill>
        <p:spPr>
          <a:xfrm>
            <a:off x="4728598" y="4498229"/>
            <a:ext cx="2421556" cy="1038714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39F4502-A3A2-DF35-89F1-3401B9FEFDD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8804" y="5556283"/>
            <a:ext cx="2327138" cy="130901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A0DC5465-7904-6C9D-B732-E5E3726A16A1}"/>
              </a:ext>
            </a:extLst>
          </p:cNvPr>
          <p:cNvSpPr txBox="1"/>
          <p:nvPr/>
        </p:nvSpPr>
        <p:spPr>
          <a:xfrm>
            <a:off x="7391083" y="5788756"/>
            <a:ext cx="14607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Baskerville Old Face" panose="02020602080505020303" pitchFamily="18" charset="0"/>
              </a:rPr>
              <a:t>S-DC pinging L-CD</a:t>
            </a:r>
          </a:p>
        </p:txBody>
      </p:sp>
    </p:spTree>
    <p:extLst>
      <p:ext uri="{BB962C8B-B14F-4D97-AF65-F5344CB8AC3E}">
        <p14:creationId xmlns:p14="http://schemas.microsoft.com/office/powerpoint/2010/main" val="4255031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err="1">
                <a:latin typeface="Baskerville Old Face" panose="02020602080505020303" pitchFamily="18" charset="0"/>
              </a:rPr>
              <a:t>Swansea.acca</a:t>
            </a:r>
            <a:r>
              <a:rPr lang="en-GB" sz="3200">
                <a:latin typeface="Baskerville Old Face" panose="02020602080505020303" pitchFamily="18" charset="0"/>
              </a:rPr>
              <a:t> Network Summary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F93A41A-773F-DBD6-7AA8-AB5E9BC416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968384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89A88-B694-FF6D-4762-8CA6E5E7B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256" y="409005"/>
            <a:ext cx="7621326" cy="654314"/>
          </a:xfrm>
        </p:spPr>
        <p:txBody>
          <a:bodyPr>
            <a:normAutofit/>
          </a:bodyPr>
          <a:lstStyle/>
          <a:p>
            <a:r>
              <a:rPr lang="en-GB" sz="3200">
                <a:latin typeface="Baskerville Old Face" panose="02020602080505020303" pitchFamily="18" charset="0"/>
              </a:rPr>
              <a:t>Vulnerabilities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B39C0E7-19F7-A4FF-7228-C5060229FB42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132" y="5031266"/>
            <a:ext cx="3205779" cy="1754326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BD17C952-462D-BDD3-42D4-5A7D04050C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7911" y="5308264"/>
            <a:ext cx="5542556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Kali Linux is running inside the internal network.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Nmap scans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 were executed against the network.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Active hosts were successfully discovered.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System and network information (IP, MAC, live      hosts) is visible.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19B16F-FDAC-D36A-4B25-9D07B4EA2F2B}"/>
              </a:ext>
            </a:extLst>
          </p:cNvPr>
          <p:cNvSpPr txBox="1"/>
          <p:nvPr/>
        </p:nvSpPr>
        <p:spPr>
          <a:xfrm>
            <a:off x="150149" y="1051918"/>
            <a:ext cx="84004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>
                <a:latin typeface="Baskerville Old Face" panose="02020602080505020303" pitchFamily="18" charset="0"/>
              </a:rPr>
              <a:t>I try to use Nessus; however, due to restricted access and configuration limitations, it could not be completed. Therefore, Nmap was used to discover and identify the vulnerabilities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C90B8AA-D175-E908-1FA7-A5B0918576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353" y="2598472"/>
            <a:ext cx="3205779" cy="1678781"/>
          </a:xfrm>
          <a:prstGeom prst="rect">
            <a:avLst/>
          </a:prstGeom>
        </p:spPr>
      </p:pic>
      <p:sp>
        <p:nvSpPr>
          <p:cNvPr id="13" name="Rectangle 2">
            <a:extLst>
              <a:ext uri="{FF2B5EF4-FFF2-40B4-BE49-F238E27FC236}">
                <a16:creationId xmlns:a16="http://schemas.microsoft.com/office/drawing/2014/main" id="{4D90F447-948A-144E-6249-BBBBC565BB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6132" y="3774407"/>
            <a:ext cx="565819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DF904C-399D-E45A-8FFF-6362254A85F8}"/>
              </a:ext>
            </a:extLst>
          </p:cNvPr>
          <p:cNvSpPr txBox="1"/>
          <p:nvPr/>
        </p:nvSpPr>
        <p:spPr>
          <a:xfrm>
            <a:off x="209989" y="1826734"/>
            <a:ext cx="67802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latin typeface="Baskerville Old Face" panose="02020602080505020303" pitchFamily="18" charset="0"/>
              </a:rPr>
              <a:t>A </a:t>
            </a:r>
            <a:r>
              <a:rPr lang="en-GB" b="1">
                <a:latin typeface="Baskerville Old Face" panose="02020602080505020303" pitchFamily="18" charset="0"/>
              </a:rPr>
              <a:t>high</a:t>
            </a:r>
            <a:r>
              <a:rPr lang="en-GB">
                <a:latin typeface="Baskerville Old Face" panose="02020602080505020303" pitchFamily="18" charset="0"/>
              </a:rPr>
              <a:t> vulnerability is a serious weakness that could lead to full system or network compromise if exploited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517C9CB-AF43-7A81-4056-7373AFDB0887}"/>
              </a:ext>
            </a:extLst>
          </p:cNvPr>
          <p:cNvSpPr txBox="1"/>
          <p:nvPr/>
        </p:nvSpPr>
        <p:spPr>
          <a:xfrm>
            <a:off x="3532539" y="2456170"/>
            <a:ext cx="554404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Baskerville Old Face" panose="02020602080505020303" pitchFamily="18" charset="0"/>
              </a:rPr>
              <a:t>SMB (port 445) is open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Baskerville Old Face" panose="02020602080505020303" pitchFamily="18" charset="0"/>
              </a:rPr>
              <a:t>The target is the Domain Controller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Baskerville Old Face" panose="02020602080505020303" pitchFamily="18" charset="0"/>
              </a:rPr>
              <a:t>SMB is a critical Active Directory service</a:t>
            </a:r>
          </a:p>
          <a:p>
            <a:pPr>
              <a:buNone/>
            </a:pPr>
            <a:r>
              <a:rPr lang="en-GB">
                <a:latin typeface="Baskerville Old Face" panose="02020602080505020303" pitchFamily="18" charset="0"/>
              </a:rPr>
              <a:t>This alone is enough to classify it as a HIGH-severity vulnerability due to potential impact, even though exploitation was restricted.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1082BFD-1F35-9E81-BEC4-2DC5C3F60CB7}"/>
              </a:ext>
            </a:extLst>
          </p:cNvPr>
          <p:cNvSpPr txBox="1"/>
          <p:nvPr/>
        </p:nvSpPr>
        <p:spPr>
          <a:xfrm>
            <a:off x="209989" y="4277253"/>
            <a:ext cx="878434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latin typeface="Baskerville Old Face" panose="02020602080505020303" pitchFamily="18" charset="0"/>
              </a:rPr>
              <a:t>A </a:t>
            </a:r>
            <a:r>
              <a:rPr lang="en-GB" b="1">
                <a:latin typeface="Baskerville Old Face" panose="02020602080505020303" pitchFamily="18" charset="0"/>
              </a:rPr>
              <a:t>medium</a:t>
            </a:r>
            <a:r>
              <a:rPr lang="en-GB">
                <a:latin typeface="Baskerville Old Face" panose="02020602080505020303" pitchFamily="18" charset="0"/>
              </a:rPr>
              <a:t> vulnerability is a weakness that helps an attacker gather information or move within the network, but does not give full control of the system.</a:t>
            </a:r>
          </a:p>
        </p:txBody>
      </p:sp>
    </p:spTree>
    <p:extLst>
      <p:ext uri="{BB962C8B-B14F-4D97-AF65-F5344CB8AC3E}">
        <p14:creationId xmlns:p14="http://schemas.microsoft.com/office/powerpoint/2010/main" val="3623526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DD8A18B1-476A-CD3A-2D37-4FC07F187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43346"/>
          </a:xfrm>
        </p:spPr>
        <p:txBody>
          <a:bodyPr>
            <a:normAutofit/>
          </a:bodyPr>
          <a:lstStyle/>
          <a:p>
            <a:r>
              <a:rPr lang="en-GB" sz="3200">
                <a:latin typeface="Baskerville Old Face" panose="02020602080505020303" pitchFamily="18" charset="0"/>
                <a:cs typeface="Arial" panose="020B0604020202020204" pitchFamily="34" charset="0"/>
              </a:rPr>
              <a:t>Vulnerabilities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50DF083-3BC0-AE84-1481-2180F66B6DC8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279" y="5362983"/>
            <a:ext cx="3115917" cy="1459902"/>
          </a:xfrm>
          <a:noFill/>
          <a:ln>
            <a:noFill/>
            <a:prstDash/>
          </a:ln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92AD727C-3ACD-AEFC-3624-113EE4CC59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31380" y="5314382"/>
            <a:ext cx="5504591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The ping command received </a:t>
            </a:r>
            <a:r>
              <a:rPr kumimoji="0" lang="en-US" altLang="en-US" sz="3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 (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0% packet loss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)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This allows attackers to discover live hosts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It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does not give access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 or control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It is used only for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Baskerville Old Face" panose="02020602080505020303" pitchFamily="18" charset="0"/>
              </a:rPr>
              <a:t>reconnaissance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Baskerville Old Face" panose="02020602080505020303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69BDB55-EAFE-8C9A-2C23-6C5CDB0240E3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54114" y="1448110"/>
            <a:ext cx="3089360" cy="1851401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4A10447-29C4-B0BA-B236-5550AFB4DCCB}"/>
              </a:ext>
            </a:extLst>
          </p:cNvPr>
          <p:cNvSpPr txBox="1"/>
          <p:nvPr/>
        </p:nvSpPr>
        <p:spPr>
          <a:xfrm>
            <a:off x="3427808" y="1453522"/>
            <a:ext cx="34352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       </a:t>
            </a:r>
            <a:r>
              <a:rPr lang="en-GB">
                <a:latin typeface="Baskerville Old Face" panose="02020602080505020303" pitchFamily="18" charset="0"/>
              </a:rPr>
              <a:t>Medium severity vulnerability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830755-E71D-E4C4-374D-7C534CC64FF4}"/>
              </a:ext>
            </a:extLst>
          </p:cNvPr>
          <p:cNvSpPr txBox="1"/>
          <p:nvPr/>
        </p:nvSpPr>
        <p:spPr>
          <a:xfrm>
            <a:off x="3478696" y="1848892"/>
            <a:ext cx="4572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latin typeface="Baskerville Old Face" panose="02020602080505020303" pitchFamily="18" charset="0"/>
              </a:rPr>
              <a:t>This shows internal network information of the Domain Controller, which helps reconnaissance but does not give direct access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EE125AB-3647-7023-AE15-65E3024C6B6F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60713" y="3527808"/>
            <a:ext cx="3115917" cy="1517581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24" name="Rectangle 2">
            <a:extLst>
              <a:ext uri="{FF2B5EF4-FFF2-40B4-BE49-F238E27FC236}">
                <a16:creationId xmlns:a16="http://schemas.microsoft.com/office/drawing/2014/main" id="{C872BEA8-253A-53F4-3763-916F94F9B8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78696" y="4092878"/>
            <a:ext cx="55045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6BF23BF-F8AD-98FC-1535-B6C7392C3036}"/>
              </a:ext>
            </a:extLst>
          </p:cNvPr>
          <p:cNvSpPr txBox="1"/>
          <p:nvPr/>
        </p:nvSpPr>
        <p:spPr>
          <a:xfrm>
            <a:off x="3522232" y="3166139"/>
            <a:ext cx="5571783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latin typeface="Baskerville Old Face" panose="02020602080505020303" pitchFamily="18" charset="0"/>
              </a:rPr>
              <a:t>A</a:t>
            </a:r>
            <a:r>
              <a:rPr lang="en-GB" b="1">
                <a:latin typeface="Baskerville Old Face" panose="02020602080505020303" pitchFamily="18" charset="0"/>
              </a:rPr>
              <a:t> low </a:t>
            </a:r>
            <a:r>
              <a:rPr lang="en-GB">
                <a:latin typeface="Baskerville Old Face" panose="02020602080505020303" pitchFamily="18" charset="0"/>
              </a:rPr>
              <a:t>vulnerability is a small weakness that gives very little help to an attacker and does not allow system access.</a:t>
            </a:r>
          </a:p>
          <a:p>
            <a:pPr>
              <a:buNone/>
            </a:pPr>
            <a:endParaRPr lang="en-GB">
              <a:latin typeface="Baskerville Old Face" panose="02020602080505020303" pitchFamily="18" charset="0"/>
            </a:endParaRPr>
          </a:p>
          <a:p>
            <a:pPr>
              <a:buNone/>
            </a:pPr>
            <a:r>
              <a:rPr lang="en-GB">
                <a:latin typeface="Baskerville Old Face" panose="02020602080505020303" pitchFamily="18" charset="0"/>
              </a:rPr>
              <a:t>ICMP responses allow attackers to identify active hosts.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Baskerville Old Face" panose="02020602080505020303" pitchFamily="18" charset="0"/>
              </a:rPr>
              <a:t>Network scanning reveals live systems on the network.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Baskerville Old Face" panose="02020602080505020303" pitchFamily="18" charset="0"/>
              </a:rPr>
              <a:t>The issue supports reconnaissance only and does not result in system compromise.</a:t>
            </a:r>
          </a:p>
        </p:txBody>
      </p:sp>
    </p:spTree>
    <p:extLst>
      <p:ext uri="{BB962C8B-B14F-4D97-AF65-F5344CB8AC3E}">
        <p14:creationId xmlns:p14="http://schemas.microsoft.com/office/powerpoint/2010/main" val="1073105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E041E-FF9D-8C7C-572A-4307065FD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200" b="1">
                <a:solidFill>
                  <a:srgbClr val="FFFFFF"/>
                </a:solidFill>
                <a:latin typeface="Baskerville Old Face" panose="02020602080505020303" pitchFamily="18" charset="0"/>
              </a:rPr>
              <a:t>Exploitation and post – Exploitation.</a:t>
            </a:r>
            <a:endParaRPr lang="en-GB" sz="32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BE29D-2172-0803-1742-14B59837F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1">
                <a:latin typeface="Baskerville Old Face" panose="02020602080505020303" pitchFamily="18" charset="0"/>
              </a:rPr>
              <a:t>  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>
                <a:latin typeface="Baskerville Old Face" panose="02020602080505020303" pitchFamily="18" charset="0"/>
              </a:rPr>
              <a:t>Exploitation Highlights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b="1">
              <a:latin typeface="Baskerville Old Face" panose="02020602080505020303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1400">
                <a:latin typeface="Baskerville Old Face" panose="02020602080505020303" pitchFamily="18" charset="0"/>
              </a:rPr>
              <a:t>Exploitation attempts were conducted from Kali Linux to simulate an internal attacker.</a:t>
            </a:r>
          </a:p>
          <a:p>
            <a:pPr>
              <a:lnSpc>
                <a:spcPct val="90000"/>
              </a:lnSpc>
            </a:pPr>
            <a:r>
              <a:rPr lang="en-GB" sz="1400">
                <a:latin typeface="Baskerville Old Face" panose="02020602080505020303" pitchFamily="18" charset="0"/>
              </a:rPr>
              <a:t>Network services such as SMB were targeted using scanning and enumeration tools.</a:t>
            </a:r>
          </a:p>
          <a:p>
            <a:pPr>
              <a:lnSpc>
                <a:spcPct val="90000"/>
              </a:lnSpc>
            </a:pPr>
            <a:r>
              <a:rPr lang="en-GB" sz="1400">
                <a:latin typeface="Baskerville Old Face" panose="02020602080505020303" pitchFamily="18" charset="0"/>
              </a:rPr>
              <a:t>Attempts confirmed that some services were accessible but </a:t>
            </a:r>
            <a:r>
              <a:rPr lang="en-GB" sz="1400" b="1">
                <a:latin typeface="Baskerville Old Face" panose="02020602080505020303" pitchFamily="18" charset="0"/>
              </a:rPr>
              <a:t>restricted by security controls</a:t>
            </a:r>
            <a:r>
              <a:rPr lang="en-GB" sz="1400">
                <a:latin typeface="Baskerville Old Face" panose="02020602080505020303" pitchFamily="18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400">
                <a:latin typeface="Baskerville Old Face" panose="02020602080505020303" pitchFamily="18" charset="0"/>
              </a:rPr>
              <a:t>No unauthorised access or privilege escalation was achieved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b="1">
              <a:latin typeface="Baskerville Old Face" panose="02020602080505020303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b="1">
                <a:latin typeface="Baskerville Old Face" panose="02020602080505020303" pitchFamily="18" charset="0"/>
              </a:rPr>
              <a:t> Post-Exploitation Highlights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b="1">
              <a:latin typeface="Baskerville Old Face" panose="02020602080505020303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1400">
                <a:latin typeface="Baskerville Old Face" panose="02020602080505020303" pitchFamily="18" charset="0"/>
              </a:rPr>
              <a:t>Post-exploitation activities were limited because exploitation was unsuccessful.</a:t>
            </a:r>
          </a:p>
          <a:p>
            <a:pPr>
              <a:lnSpc>
                <a:spcPct val="90000"/>
              </a:lnSpc>
            </a:pPr>
            <a:r>
              <a:rPr lang="en-GB" sz="1400">
                <a:latin typeface="Baskerville Old Face" panose="02020602080505020303" pitchFamily="18" charset="0"/>
              </a:rPr>
              <a:t>Security controls such as firewall rules and restricted service responses prevented further access.</a:t>
            </a:r>
          </a:p>
          <a:p>
            <a:pPr>
              <a:lnSpc>
                <a:spcPct val="90000"/>
              </a:lnSpc>
            </a:pPr>
            <a:r>
              <a:rPr lang="en-GB" sz="1400">
                <a:latin typeface="Baskerville Old Face" panose="02020602080505020303" pitchFamily="18" charset="0"/>
              </a:rPr>
              <a:t>This demonstrates that defensive measures reduced the impact of potential attacks.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 </a:t>
            </a:r>
            <a:r>
              <a:rPr lang="en-GB" sz="1400" b="1">
                <a:latin typeface="Baskerville Old Face" panose="02020602080505020303" pitchFamily="18" charset="0"/>
              </a:rPr>
              <a:t>Exploitation attempts were made, but security controls prevented successful compromise.</a:t>
            </a:r>
          </a:p>
          <a:p>
            <a:pPr>
              <a:lnSpc>
                <a:spcPct val="90000"/>
              </a:lnSpc>
            </a:pPr>
            <a:endParaRPr lang="en-GB" sz="1400" b="1">
              <a:latin typeface="Baskerville Old Face" panose="02020602080505020303" pitchFamily="18" charset="0"/>
            </a:endParaRPr>
          </a:p>
          <a:p>
            <a:pPr>
              <a:lnSpc>
                <a:spcPct val="90000"/>
              </a:lnSpc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1129768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Implemented Security Measures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8C5CF1-DEFD-5937-1195-E8531282B2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2410588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BE17F70-776C-1DD7-EC31-5D59EAF27CBE}"/>
              </a:ext>
            </a:extLst>
          </p:cNvPr>
          <p:cNvSpPr txBox="1"/>
          <p:nvPr/>
        </p:nvSpPr>
        <p:spPr>
          <a:xfrm>
            <a:off x="3303985" y="5979318"/>
            <a:ext cx="3139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Thank You for Your Attention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616</Words>
  <Application>Microsoft Office PowerPoint</Application>
  <PresentationFormat>On-screen Show (4:3)</PresentationFormat>
  <Paragraphs>74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Baskerville Old Face</vt:lpstr>
      <vt:lpstr>Calibri</vt:lpstr>
      <vt:lpstr>Wingdings</vt:lpstr>
      <vt:lpstr>Office Theme</vt:lpstr>
      <vt:lpstr>  Advanced Cyber Security </vt:lpstr>
      <vt:lpstr>IP Address Configuration and Connectivity Testing </vt:lpstr>
      <vt:lpstr>IP Address Configuration and Connectivity Testing (Kali Linux)</vt:lpstr>
      <vt:lpstr>Swansea.acca Network Summary</vt:lpstr>
      <vt:lpstr>Vulnerabilities</vt:lpstr>
      <vt:lpstr>Vulnerabilities</vt:lpstr>
      <vt:lpstr>Exploitation and post – Exploitation.</vt:lpstr>
      <vt:lpstr>Implemented Security Measures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Samanthi</dc:creator>
  <cp:keywords/>
  <dc:description>generated using python-pptx</dc:description>
  <cp:lastModifiedBy>Samanthi Shamali Silva Gintota Vidanalage (2312700)</cp:lastModifiedBy>
  <cp:revision>2</cp:revision>
  <dcterms:created xsi:type="dcterms:W3CDTF">2013-01-27T09:14:16Z</dcterms:created>
  <dcterms:modified xsi:type="dcterms:W3CDTF">2025-12-15T13:48:58Z</dcterms:modified>
  <cp:category/>
</cp:coreProperties>
</file>