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7"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BA40FF-F62F-4B4E-A989-AF99D003D7E9}" v="54" dt="2026-10-08T23:29:24.5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52"/>
  </p:normalViewPr>
  <p:slideViewPr>
    <p:cSldViewPr snapToGrid="0" snapToObjects="1">
      <p:cViewPr>
        <p:scale>
          <a:sx n="20" d="100"/>
          <a:sy n="20" d="100"/>
        </p:scale>
        <p:origin x="2510" y="-18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James (2117931)" userId="a3258e82-4c82-4f9a-af54-7726252318b8" providerId="ADAL" clId="{535F0473-E02A-4975-8456-006C6B40A7CD}"/>
    <pc:docChg chg="undo custSel modSld">
      <pc:chgData name="Ashley James (2117931)" userId="a3258e82-4c82-4f9a-af54-7726252318b8" providerId="ADAL" clId="{535F0473-E02A-4975-8456-006C6B40A7CD}" dt="2026-10-08T23:30:07.927" v="968" actId="1076"/>
      <pc:docMkLst>
        <pc:docMk/>
      </pc:docMkLst>
      <pc:sldChg chg="addSp delSp modSp mod">
        <pc:chgData name="Ashley James (2117931)" userId="a3258e82-4c82-4f9a-af54-7726252318b8" providerId="ADAL" clId="{535F0473-E02A-4975-8456-006C6B40A7CD}" dt="2026-10-08T23:30:07.927" v="968" actId="1076"/>
        <pc:sldMkLst>
          <pc:docMk/>
          <pc:sldMk cId="3924774051" sldId="257"/>
        </pc:sldMkLst>
        <pc:spChg chg="del mod">
          <ac:chgData name="Ashley James (2117931)" userId="a3258e82-4c82-4f9a-af54-7726252318b8" providerId="ADAL" clId="{535F0473-E02A-4975-8456-006C6B40A7CD}" dt="2026-10-08T23:15:41.871" v="784" actId="478"/>
          <ac:spMkLst>
            <pc:docMk/>
            <pc:sldMk cId="3924774051" sldId="257"/>
            <ac:spMk id="5" creationId="{00000000-0000-0000-0000-000000000000}"/>
          </ac:spMkLst>
        </pc:spChg>
        <pc:spChg chg="add mod">
          <ac:chgData name="Ashley James (2117931)" userId="a3258e82-4c82-4f9a-af54-7726252318b8" providerId="ADAL" clId="{535F0473-E02A-4975-8456-006C6B40A7CD}" dt="2026-10-08T23:14:27.136" v="770"/>
          <ac:spMkLst>
            <pc:docMk/>
            <pc:sldMk cId="3924774051" sldId="257"/>
            <ac:spMk id="9" creationId="{C5153C7A-1DE1-794D-B960-FDEE4BD10747}"/>
          </ac:spMkLst>
        </pc:spChg>
        <pc:spChg chg="mod">
          <ac:chgData name="Ashley James (2117931)" userId="a3258e82-4c82-4f9a-af54-7726252318b8" providerId="ADAL" clId="{535F0473-E02A-4975-8456-006C6B40A7CD}" dt="2026-10-08T23:28:53.119" v="953" actId="14100"/>
          <ac:spMkLst>
            <pc:docMk/>
            <pc:sldMk cId="3924774051" sldId="257"/>
            <ac:spMk id="10" creationId="{4029D877-4904-3496-CC2E-9E40EA6C6AAD}"/>
          </ac:spMkLst>
        </pc:spChg>
        <pc:spChg chg="add del mod">
          <ac:chgData name="Ashley James (2117931)" userId="a3258e82-4c82-4f9a-af54-7726252318b8" providerId="ADAL" clId="{535F0473-E02A-4975-8456-006C6B40A7CD}" dt="2026-10-08T23:15:41.875" v="786"/>
          <ac:spMkLst>
            <pc:docMk/>
            <pc:sldMk cId="3924774051" sldId="257"/>
            <ac:spMk id="11" creationId="{D1BC838F-CE7B-29C2-A031-29219649BA6F}"/>
          </ac:spMkLst>
        </pc:spChg>
        <pc:spChg chg="mod">
          <ac:chgData name="Ashley James (2117931)" userId="a3258e82-4c82-4f9a-af54-7726252318b8" providerId="ADAL" clId="{535F0473-E02A-4975-8456-006C6B40A7CD}" dt="2026-10-08T23:30:07.927" v="968" actId="1076"/>
          <ac:spMkLst>
            <pc:docMk/>
            <pc:sldMk cId="3924774051" sldId="257"/>
            <ac:spMk id="16" creationId="{8E69B345-6AA9-2AEE-533E-E002002CF9B9}"/>
          </ac:spMkLst>
        </pc:spChg>
        <pc:spChg chg="add del mod">
          <ac:chgData name="Ashley James (2117931)" userId="a3258e82-4c82-4f9a-af54-7726252318b8" providerId="ADAL" clId="{535F0473-E02A-4975-8456-006C6B40A7CD}" dt="2026-10-08T23:21:37.943" v="839"/>
          <ac:spMkLst>
            <pc:docMk/>
            <pc:sldMk cId="3924774051" sldId="257"/>
            <ac:spMk id="17" creationId="{65BFEE9E-3685-E6B4-F178-82D40FFE3366}"/>
          </ac:spMkLst>
        </pc:spChg>
        <pc:spChg chg="add mod ord">
          <ac:chgData name="Ashley James (2117931)" userId="a3258e82-4c82-4f9a-af54-7726252318b8" providerId="ADAL" clId="{535F0473-E02A-4975-8456-006C6B40A7CD}" dt="2026-10-08T23:25:38.530" v="867" actId="14100"/>
          <ac:spMkLst>
            <pc:docMk/>
            <pc:sldMk cId="3924774051" sldId="257"/>
            <ac:spMk id="18" creationId="{A2BBAF10-752F-2ABB-F49B-76438D484B95}"/>
          </ac:spMkLst>
        </pc:spChg>
        <pc:spChg chg="mod">
          <ac:chgData name="Ashley James (2117931)" userId="a3258e82-4c82-4f9a-af54-7726252318b8" providerId="ADAL" clId="{535F0473-E02A-4975-8456-006C6B40A7CD}" dt="2026-10-08T23:25:45.165" v="868" actId="1076"/>
          <ac:spMkLst>
            <pc:docMk/>
            <pc:sldMk cId="3924774051" sldId="257"/>
            <ac:spMk id="19" creationId="{1C7686F4-BF99-B786-6FB4-A5D76BD160E8}"/>
          </ac:spMkLst>
        </pc:spChg>
        <pc:spChg chg="add del mod ord">
          <ac:chgData name="Ashley James (2117931)" userId="a3258e82-4c82-4f9a-af54-7726252318b8" providerId="ADAL" clId="{535F0473-E02A-4975-8456-006C6B40A7CD}" dt="2026-10-08T23:16:12.591" v="791" actId="1076"/>
          <ac:spMkLst>
            <pc:docMk/>
            <pc:sldMk cId="3924774051" sldId="257"/>
            <ac:spMk id="20" creationId="{927BACAD-7FAF-D998-68A9-44C9FE5CB6E2}"/>
          </ac:spMkLst>
        </pc:spChg>
        <pc:spChg chg="add mod">
          <ac:chgData name="Ashley James (2117931)" userId="a3258e82-4c82-4f9a-af54-7726252318b8" providerId="ADAL" clId="{535F0473-E02A-4975-8456-006C6B40A7CD}" dt="2026-10-08T23:21:08.555" v="834" actId="1076"/>
          <ac:spMkLst>
            <pc:docMk/>
            <pc:sldMk cId="3924774051" sldId="257"/>
            <ac:spMk id="21" creationId="{3A4160F7-0729-1CBC-AC94-5AF889BD85E7}"/>
          </ac:spMkLst>
        </pc:spChg>
        <pc:spChg chg="mod">
          <ac:chgData name="Ashley James (2117931)" userId="a3258e82-4c82-4f9a-af54-7726252318b8" providerId="ADAL" clId="{535F0473-E02A-4975-8456-006C6B40A7CD}" dt="2026-10-08T23:28:15.471" v="882" actId="1076"/>
          <ac:spMkLst>
            <pc:docMk/>
            <pc:sldMk cId="3924774051" sldId="257"/>
            <ac:spMk id="23" creationId="{00000000-0000-0000-0000-000000000000}"/>
          </ac:spMkLst>
        </pc:spChg>
        <pc:spChg chg="add mod">
          <ac:chgData name="Ashley James (2117931)" userId="a3258e82-4c82-4f9a-af54-7726252318b8" providerId="ADAL" clId="{535F0473-E02A-4975-8456-006C6B40A7CD}" dt="2026-10-08T23:28:07.329" v="881" actId="1076"/>
          <ac:spMkLst>
            <pc:docMk/>
            <pc:sldMk cId="3924774051" sldId="257"/>
            <ac:spMk id="24" creationId="{69B5BD44-3577-5292-48F7-4F30B9B0876F}"/>
          </ac:spMkLst>
        </pc:spChg>
        <pc:spChg chg="mod">
          <ac:chgData name="Ashley James (2117931)" userId="a3258e82-4c82-4f9a-af54-7726252318b8" providerId="ADAL" clId="{535F0473-E02A-4975-8456-006C6B40A7CD}" dt="2026-10-08T23:24:43.106" v="859" actId="1076"/>
          <ac:spMkLst>
            <pc:docMk/>
            <pc:sldMk cId="3924774051" sldId="257"/>
            <ac:spMk id="25" creationId="{3FCC68D5-3319-0CA4-200C-BEBA4F5E87EC}"/>
          </ac:spMkLst>
        </pc:spChg>
        <pc:spChg chg="add del mod">
          <ac:chgData name="Ashley James (2117931)" userId="a3258e82-4c82-4f9a-af54-7726252318b8" providerId="ADAL" clId="{535F0473-E02A-4975-8456-006C6B40A7CD}" dt="2026-10-08T23:29:55.795" v="965"/>
          <ac:spMkLst>
            <pc:docMk/>
            <pc:sldMk cId="3924774051" sldId="257"/>
            <ac:spMk id="26" creationId="{BE2A2117-DDD8-3266-9C64-71811A2E0232}"/>
          </ac:spMkLst>
        </pc:spChg>
        <pc:spChg chg="mod">
          <ac:chgData name="Ashley James (2117931)" userId="a3258e82-4c82-4f9a-af54-7726252318b8" providerId="ADAL" clId="{535F0473-E02A-4975-8456-006C6B40A7CD}" dt="2026-10-08T23:16:00.880" v="789" actId="14100"/>
          <ac:spMkLst>
            <pc:docMk/>
            <pc:sldMk cId="3924774051" sldId="257"/>
            <ac:spMk id="27" creationId="{8FA9AD8D-3A93-BE75-A466-2ED545DDF904}"/>
          </ac:spMkLst>
        </pc:spChg>
        <pc:spChg chg="add del mod">
          <ac:chgData name="Ashley James (2117931)" userId="a3258e82-4c82-4f9a-af54-7726252318b8" providerId="ADAL" clId="{535F0473-E02A-4975-8456-006C6B40A7CD}" dt="2026-10-08T23:29:55.797" v="967"/>
          <ac:spMkLst>
            <pc:docMk/>
            <pc:sldMk cId="3924774051" sldId="257"/>
            <ac:spMk id="28" creationId="{FF0F9336-FBFF-5AC3-E089-8FA92B7B9319}"/>
          </ac:spMkLst>
        </pc:spChg>
        <pc:spChg chg="add mod">
          <ac:chgData name="Ashley James (2117931)" userId="a3258e82-4c82-4f9a-af54-7726252318b8" providerId="ADAL" clId="{535F0473-E02A-4975-8456-006C6B40A7CD}" dt="2026-10-08T23:16:07.239" v="790" actId="1076"/>
          <ac:spMkLst>
            <pc:docMk/>
            <pc:sldMk cId="3924774051" sldId="257"/>
            <ac:spMk id="29" creationId="{CEA3338A-6789-BC6D-665C-EA0A9836B04A}"/>
          </ac:spMkLst>
        </pc:spChg>
        <pc:spChg chg="mod">
          <ac:chgData name="Ashley James (2117931)" userId="a3258e82-4c82-4f9a-af54-7726252318b8" providerId="ADAL" clId="{535F0473-E02A-4975-8456-006C6B40A7CD}" dt="2026-10-08T23:27:18.297" v="872" actId="14100"/>
          <ac:spMkLst>
            <pc:docMk/>
            <pc:sldMk cId="3924774051" sldId="257"/>
            <ac:spMk id="30" creationId="{00000000-0000-0000-0000-000000000000}"/>
          </ac:spMkLst>
        </pc:spChg>
        <pc:spChg chg="add mod ord">
          <ac:chgData name="Ashley James (2117931)" userId="a3258e82-4c82-4f9a-af54-7726252318b8" providerId="ADAL" clId="{535F0473-E02A-4975-8456-006C6B40A7CD}" dt="2026-10-08T23:21:28.913" v="836" actId="1076"/>
          <ac:spMkLst>
            <pc:docMk/>
            <pc:sldMk cId="3924774051" sldId="257"/>
            <ac:spMk id="33" creationId="{DEC2A843-D82B-8E52-65B2-7E0BC11C07E8}"/>
          </ac:spMkLst>
        </pc:spChg>
        <pc:spChg chg="add del mod ord">
          <ac:chgData name="Ashley James (2117931)" userId="a3258e82-4c82-4f9a-af54-7726252318b8" providerId="ADAL" clId="{535F0473-E02A-4975-8456-006C6B40A7CD}" dt="2026-10-08T23:13:47.968" v="766" actId="478"/>
          <ac:spMkLst>
            <pc:docMk/>
            <pc:sldMk cId="3924774051" sldId="257"/>
            <ac:spMk id="34" creationId="{59DD3E8B-FC75-5C91-D377-F6170B658DFE}"/>
          </ac:spMkLst>
        </pc:spChg>
        <pc:spChg chg="add mod ord">
          <ac:chgData name="Ashley James (2117931)" userId="a3258e82-4c82-4f9a-af54-7726252318b8" providerId="ADAL" clId="{535F0473-E02A-4975-8456-006C6B40A7CD}" dt="2026-10-08T23:30:07.927" v="968" actId="1076"/>
          <ac:spMkLst>
            <pc:docMk/>
            <pc:sldMk cId="3924774051" sldId="257"/>
            <ac:spMk id="35" creationId="{653D4CAD-DF91-0676-1047-ADAEEF75A69D}"/>
          </ac:spMkLst>
        </pc:spChg>
        <pc:spChg chg="add mod">
          <ac:chgData name="Ashley James (2117931)" userId="a3258e82-4c82-4f9a-af54-7726252318b8" providerId="ADAL" clId="{535F0473-E02A-4975-8456-006C6B40A7CD}" dt="2026-10-08T23:29:54.806" v="963" actId="1076"/>
          <ac:spMkLst>
            <pc:docMk/>
            <pc:sldMk cId="3924774051" sldId="257"/>
            <ac:spMk id="37" creationId="{9C8B9641-0694-21CB-5A1B-0B4C619AC40F}"/>
          </ac:spMkLst>
        </pc:spChg>
        <pc:spChg chg="mod">
          <ac:chgData name="Ashley James (2117931)" userId="a3258e82-4c82-4f9a-af54-7726252318b8" providerId="ADAL" clId="{535F0473-E02A-4975-8456-006C6B40A7CD}" dt="2026-10-08T23:26:01.096" v="870" actId="14100"/>
          <ac:spMkLst>
            <pc:docMk/>
            <pc:sldMk cId="3924774051" sldId="257"/>
            <ac:spMk id="44" creationId="{00000000-0000-0000-0000-000000000000}"/>
          </ac:spMkLst>
        </pc:spChg>
        <pc:spChg chg="del mod">
          <ac:chgData name="Ashley James (2117931)" userId="a3258e82-4c82-4f9a-af54-7726252318b8" providerId="ADAL" clId="{535F0473-E02A-4975-8456-006C6B40A7CD}" dt="2026-10-08T23:23:15.525" v="853" actId="478"/>
          <ac:spMkLst>
            <pc:docMk/>
            <pc:sldMk cId="3924774051" sldId="257"/>
            <ac:spMk id="46" creationId="{00000000-0000-0000-0000-000000000000}"/>
          </ac:spMkLst>
        </pc:spChg>
        <pc:spChg chg="del mod">
          <ac:chgData name="Ashley James (2117931)" userId="a3258e82-4c82-4f9a-af54-7726252318b8" providerId="ADAL" clId="{535F0473-E02A-4975-8456-006C6B40A7CD}" dt="2026-10-08T23:17:30.764" v="796" actId="478"/>
          <ac:spMkLst>
            <pc:docMk/>
            <pc:sldMk cId="3924774051" sldId="257"/>
            <ac:spMk id="47" creationId="{00000000-0000-0000-0000-000000000000}"/>
          </ac:spMkLst>
        </pc:spChg>
        <pc:spChg chg="mod">
          <ac:chgData name="Ashley James (2117931)" userId="a3258e82-4c82-4f9a-af54-7726252318b8" providerId="ADAL" clId="{535F0473-E02A-4975-8456-006C6B40A7CD}" dt="2026-10-08T23:24:48.970" v="860" actId="1076"/>
          <ac:spMkLst>
            <pc:docMk/>
            <pc:sldMk cId="3924774051" sldId="257"/>
            <ac:spMk id="60" creationId="{00000000-0000-0000-0000-000000000000}"/>
          </ac:spMkLst>
        </pc:spChg>
        <pc:graphicFrameChg chg="mod">
          <ac:chgData name="Ashley James (2117931)" userId="a3258e82-4c82-4f9a-af54-7726252318b8" providerId="ADAL" clId="{535F0473-E02A-4975-8456-006C6B40A7CD}" dt="2026-10-08T23:29:12.093" v="956" actId="1076"/>
          <ac:graphicFrameMkLst>
            <pc:docMk/>
            <pc:sldMk cId="3924774051" sldId="257"/>
            <ac:graphicFrameMk id="12" creationId="{C76A107E-C3FD-7E1C-BB29-94016D2BBFCD}"/>
          </ac:graphicFrameMkLst>
        </pc:graphicFrameChg>
        <pc:graphicFrameChg chg="mod modGraphic">
          <ac:chgData name="Ashley James (2117931)" userId="a3258e82-4c82-4f9a-af54-7726252318b8" providerId="ADAL" clId="{535F0473-E02A-4975-8456-006C6B40A7CD}" dt="2026-10-08T23:25:48.986" v="869" actId="1076"/>
          <ac:graphicFrameMkLst>
            <pc:docMk/>
            <pc:sldMk cId="3924774051" sldId="257"/>
            <ac:graphicFrameMk id="14" creationId="{6FCDCAC9-B4A3-0201-0E0C-7CF42BF11BD1}"/>
          </ac:graphicFrameMkLst>
        </pc:graphicFrameChg>
        <pc:graphicFrameChg chg="add mod modGraphic">
          <ac:chgData name="Ashley James (2117931)" userId="a3258e82-4c82-4f9a-af54-7726252318b8" providerId="ADAL" clId="{535F0473-E02A-4975-8456-006C6B40A7CD}" dt="2026-10-08T23:19:45.704" v="821" actId="1076"/>
          <ac:graphicFrameMkLst>
            <pc:docMk/>
            <pc:sldMk cId="3924774051" sldId="257"/>
            <ac:graphicFrameMk id="15" creationId="{1601F15E-87DA-8492-5B83-4F5BC5B9A3D1}"/>
          </ac:graphicFrameMkLst>
        </pc:graphicFrameChg>
        <pc:picChg chg="del mod">
          <ac:chgData name="Ashley James (2117931)" userId="a3258e82-4c82-4f9a-af54-7726252318b8" providerId="ADAL" clId="{535F0473-E02A-4975-8456-006C6B40A7CD}" dt="2026-10-08T23:26:16.344" v="871" actId="478"/>
          <ac:picMkLst>
            <pc:docMk/>
            <pc:sldMk cId="3924774051" sldId="257"/>
            <ac:picMk id="3" creationId="{00000000-0000-0000-0000-000000000000}"/>
          </ac:picMkLst>
        </pc:picChg>
        <pc:picChg chg="add del mod">
          <ac:chgData name="Ashley James (2117931)" userId="a3258e82-4c82-4f9a-af54-7726252318b8" providerId="ADAL" clId="{535F0473-E02A-4975-8456-006C6B40A7CD}" dt="2026-10-08T23:17:43.144" v="799" actId="478"/>
          <ac:picMkLst>
            <pc:docMk/>
            <pc:sldMk cId="3924774051" sldId="257"/>
            <ac:picMk id="7" creationId="{882C00C5-63B7-8E4D-E7C0-22EFD95E956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F4D04C-1EA1-407A-A22E-CD6AEF6DE6E2}"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50F2EA94-6B40-4C04-84F5-A6180814C4B7}">
      <dgm:prSet phldrT="[Text]" phldr="0" custT="1"/>
      <dgm:spPr/>
      <dgm:t>
        <a:bodyPr/>
        <a:lstStyle/>
        <a:p>
          <a:r>
            <a:rPr lang="en-GB" sz="2000" b="1" dirty="0">
              <a:solidFill>
                <a:srgbClr val="FFFF00"/>
              </a:solidFill>
            </a:rPr>
            <a:t>Researching - </a:t>
          </a:r>
        </a:p>
        <a:p>
          <a:r>
            <a:rPr lang="en-GB" sz="2000" dirty="0">
              <a:solidFill>
                <a:schemeClr val="tx1"/>
              </a:solidFill>
            </a:rPr>
            <a:t>Machinery</a:t>
          </a:r>
        </a:p>
        <a:p>
          <a:r>
            <a:rPr lang="en-GB" sz="2000" dirty="0">
              <a:solidFill>
                <a:schemeClr val="tx1"/>
              </a:solidFill>
            </a:rPr>
            <a:t>Expenditure to sub-contractors</a:t>
          </a:r>
        </a:p>
        <a:p>
          <a:r>
            <a:rPr lang="en-GB" sz="2000" dirty="0">
              <a:solidFill>
                <a:schemeClr val="tx1"/>
              </a:solidFill>
            </a:rPr>
            <a:t>Advantages and disadvantages </a:t>
          </a:r>
        </a:p>
        <a:p>
          <a:r>
            <a:rPr lang="en-GB" sz="2000" dirty="0">
              <a:solidFill>
                <a:schemeClr val="tx1"/>
              </a:solidFill>
            </a:rPr>
            <a:t>A case study timed trial and quote comparison</a:t>
          </a:r>
        </a:p>
        <a:p>
          <a:r>
            <a:rPr lang="en-GB" sz="1300" dirty="0"/>
            <a:t> </a:t>
          </a:r>
        </a:p>
      </dgm:t>
    </dgm:pt>
    <dgm:pt modelId="{1CE4FE6E-FFE7-4A73-96E1-1601C6F58CAF}" type="parTrans" cxnId="{3BD9E03F-D5CE-415C-8D1D-8F100DD764D0}">
      <dgm:prSet/>
      <dgm:spPr/>
      <dgm:t>
        <a:bodyPr/>
        <a:lstStyle/>
        <a:p>
          <a:endParaRPr lang="en-GB"/>
        </a:p>
      </dgm:t>
    </dgm:pt>
    <dgm:pt modelId="{6411EA5E-091B-4DEC-9012-76D7771B1101}" type="sibTrans" cxnId="{3BD9E03F-D5CE-415C-8D1D-8F100DD764D0}">
      <dgm:prSet/>
      <dgm:spPr/>
      <dgm:t>
        <a:bodyPr/>
        <a:lstStyle/>
        <a:p>
          <a:endParaRPr lang="en-GB"/>
        </a:p>
      </dgm:t>
    </dgm:pt>
    <dgm:pt modelId="{AE71164D-4254-4F56-B6F8-BED8B15484A0}">
      <dgm:prSet phldrT="[Text]" phldr="0" custT="1"/>
      <dgm:spPr/>
      <dgm:t>
        <a:bodyPr/>
        <a:lstStyle/>
        <a:p>
          <a:endParaRPr lang="en-GB" sz="1300" dirty="0"/>
        </a:p>
        <a:p>
          <a:endParaRPr lang="en-GB" sz="1300" dirty="0"/>
        </a:p>
        <a:p>
          <a:endParaRPr lang="en-GB" sz="1300" dirty="0"/>
        </a:p>
        <a:p>
          <a:endParaRPr lang="en-GB" sz="2000" dirty="0"/>
        </a:p>
        <a:p>
          <a:r>
            <a:rPr lang="en-GB" sz="2000" b="1" dirty="0">
              <a:solidFill>
                <a:srgbClr val="FFFF00"/>
              </a:solidFill>
            </a:rPr>
            <a:t>Data analysis – </a:t>
          </a:r>
        </a:p>
        <a:p>
          <a:r>
            <a:rPr lang="en-GB" sz="2000" dirty="0">
              <a:solidFill>
                <a:schemeClr val="tx1"/>
              </a:solidFill>
            </a:rPr>
            <a:t>Outgoing expenditure to sub-contractors invoices </a:t>
          </a:r>
        </a:p>
        <a:p>
          <a:r>
            <a:rPr lang="en-GB" sz="2000" dirty="0">
              <a:solidFill>
                <a:schemeClr val="tx1"/>
              </a:solidFill>
            </a:rPr>
            <a:t>Cost of machinery</a:t>
          </a:r>
        </a:p>
        <a:p>
          <a:r>
            <a:rPr lang="en-GB" sz="2000" dirty="0">
              <a:solidFill>
                <a:schemeClr val="tx1"/>
              </a:solidFill>
            </a:rPr>
            <a:t>Comparison of cutting in-house by hand and quote costs with additional costs. </a:t>
          </a:r>
        </a:p>
        <a:p>
          <a:endParaRPr lang="en-GB" sz="1300" dirty="0"/>
        </a:p>
        <a:p>
          <a:endParaRPr lang="en-GB" sz="1300" dirty="0"/>
        </a:p>
        <a:p>
          <a:endParaRPr lang="en-GB" sz="1300" dirty="0"/>
        </a:p>
        <a:p>
          <a:endParaRPr lang="en-GB" sz="1300" dirty="0"/>
        </a:p>
        <a:p>
          <a:endParaRPr lang="en-GB" sz="1300" dirty="0"/>
        </a:p>
      </dgm:t>
    </dgm:pt>
    <dgm:pt modelId="{F0493E93-80BA-43DB-A7C8-A6934CCF7748}" type="parTrans" cxnId="{A9D6DFD1-2734-422B-90F6-C3E3EB6811CA}">
      <dgm:prSet/>
      <dgm:spPr/>
      <dgm:t>
        <a:bodyPr/>
        <a:lstStyle/>
        <a:p>
          <a:endParaRPr lang="en-GB"/>
        </a:p>
      </dgm:t>
    </dgm:pt>
    <dgm:pt modelId="{51286D49-76B9-45EA-9E2D-9AD69133F059}" type="sibTrans" cxnId="{A9D6DFD1-2734-422B-90F6-C3E3EB6811CA}">
      <dgm:prSet/>
      <dgm:spPr/>
      <dgm:t>
        <a:bodyPr/>
        <a:lstStyle/>
        <a:p>
          <a:endParaRPr lang="en-GB"/>
        </a:p>
      </dgm:t>
    </dgm:pt>
    <dgm:pt modelId="{FD1F6F74-55CD-41A2-96AB-A7245C14F99E}">
      <dgm:prSet phldrT="[Text]" phldr="0" custT="1"/>
      <dgm:spPr/>
      <dgm:t>
        <a:bodyPr/>
        <a:lstStyle/>
        <a:p>
          <a:r>
            <a:rPr lang="en-GB" sz="2000" b="1" dirty="0">
              <a:solidFill>
                <a:srgbClr val="FFFF00"/>
              </a:solidFill>
            </a:rPr>
            <a:t>Limitations - </a:t>
          </a:r>
        </a:p>
        <a:p>
          <a:r>
            <a:rPr lang="en-GB" sz="2000" dirty="0">
              <a:solidFill>
                <a:schemeClr val="tx1"/>
              </a:solidFill>
            </a:rPr>
            <a:t>Quotes gained over a quiet period </a:t>
          </a:r>
        </a:p>
        <a:p>
          <a:r>
            <a:rPr lang="en-GB" sz="2000" dirty="0">
              <a:solidFill>
                <a:schemeClr val="tx1"/>
              </a:solidFill>
            </a:rPr>
            <a:t>Many variations to consider –costs, lead times, quality, future focus</a:t>
          </a:r>
        </a:p>
        <a:p>
          <a:endParaRPr lang="en-GB" sz="1200" dirty="0"/>
        </a:p>
        <a:p>
          <a:endParaRPr lang="en-GB" sz="1200" dirty="0"/>
        </a:p>
        <a:p>
          <a:endParaRPr lang="en-GB" sz="1200" dirty="0"/>
        </a:p>
      </dgm:t>
    </dgm:pt>
    <dgm:pt modelId="{232ECEE0-6C5B-4CB1-9754-F4FCCF42FB0E}" type="parTrans" cxnId="{16EB9872-F647-443D-9EBE-FEC9C1458E6E}">
      <dgm:prSet/>
      <dgm:spPr/>
      <dgm:t>
        <a:bodyPr/>
        <a:lstStyle/>
        <a:p>
          <a:endParaRPr lang="en-GB"/>
        </a:p>
      </dgm:t>
    </dgm:pt>
    <dgm:pt modelId="{F2BE1226-66A0-4FD1-9522-B846073A78B9}" type="sibTrans" cxnId="{16EB9872-F647-443D-9EBE-FEC9C1458E6E}">
      <dgm:prSet/>
      <dgm:spPr/>
      <dgm:t>
        <a:bodyPr/>
        <a:lstStyle/>
        <a:p>
          <a:endParaRPr lang="en-GB"/>
        </a:p>
      </dgm:t>
    </dgm:pt>
    <dgm:pt modelId="{EDA2A341-CA86-4D6E-841F-84159A9A6D6E}">
      <dgm:prSet phldrT="[Text]" phldr="0" custT="1"/>
      <dgm:spPr/>
      <dgm:t>
        <a:bodyPr/>
        <a:lstStyle/>
        <a:p>
          <a:r>
            <a:rPr lang="en-GB" sz="2000" b="1" dirty="0">
              <a:solidFill>
                <a:srgbClr val="FFFF00"/>
              </a:solidFill>
            </a:rPr>
            <a:t>Data collecting – </a:t>
          </a:r>
        </a:p>
        <a:p>
          <a:pPr>
            <a:buFont typeface="Arial" panose="020B0604020202020204" pitchFamily="34" charset="0"/>
            <a:buChar char="•"/>
          </a:pPr>
          <a:r>
            <a:rPr lang="en-GB" sz="2000" dirty="0">
              <a:solidFill>
                <a:schemeClr val="tx1"/>
              </a:solidFill>
            </a:rPr>
            <a:t>Invoices to Sub-contractors </a:t>
          </a:r>
        </a:p>
        <a:p>
          <a:pPr>
            <a:buFont typeface="Arial" panose="020B0604020202020204" pitchFamily="34" charset="0"/>
            <a:buChar char="•"/>
          </a:pPr>
          <a:r>
            <a:rPr lang="en-GB" sz="2000" dirty="0">
              <a:solidFill>
                <a:schemeClr val="tx1"/>
              </a:solidFill>
            </a:rPr>
            <a:t>Timed trial cutting by-hand calculating costs and  comparing  to sub-contracting </a:t>
          </a:r>
        </a:p>
        <a:p>
          <a:pPr>
            <a:buFont typeface="Arial" panose="020B0604020202020204" pitchFamily="34" charset="0"/>
            <a:buChar char="•"/>
          </a:pPr>
          <a:endParaRPr lang="en-GB" sz="1300" dirty="0"/>
        </a:p>
        <a:p>
          <a:pPr>
            <a:buFont typeface="Arial" panose="020B0604020202020204" pitchFamily="34" charset="0"/>
            <a:buChar char="•"/>
          </a:pPr>
          <a:endParaRPr lang="en-GB" sz="1300" dirty="0"/>
        </a:p>
      </dgm:t>
    </dgm:pt>
    <dgm:pt modelId="{F44266E3-B411-4E75-9522-558E55F350F8}" type="parTrans" cxnId="{A7039571-BC92-47E6-8C88-2BAEF1D4D20A}">
      <dgm:prSet/>
      <dgm:spPr/>
      <dgm:t>
        <a:bodyPr/>
        <a:lstStyle/>
        <a:p>
          <a:endParaRPr lang="en-GB"/>
        </a:p>
      </dgm:t>
    </dgm:pt>
    <dgm:pt modelId="{DED3FEB5-5DB5-46EC-97C2-B8B157EA2998}" type="sibTrans" cxnId="{A7039571-BC92-47E6-8C88-2BAEF1D4D20A}">
      <dgm:prSet/>
      <dgm:spPr/>
      <dgm:t>
        <a:bodyPr/>
        <a:lstStyle/>
        <a:p>
          <a:endParaRPr lang="en-GB"/>
        </a:p>
      </dgm:t>
    </dgm:pt>
    <dgm:pt modelId="{9C91005E-17E8-4EF1-8911-137151EA17B7}" type="pres">
      <dgm:prSet presAssocID="{9CF4D04C-1EA1-407A-A22E-CD6AEF6DE6E2}" presName="Name0" presStyleCnt="0">
        <dgm:presLayoutVars>
          <dgm:dir/>
          <dgm:resizeHandles val="exact"/>
        </dgm:presLayoutVars>
      </dgm:prSet>
      <dgm:spPr/>
    </dgm:pt>
    <dgm:pt modelId="{5FB367FF-0A5C-4364-A8E3-E49D9F6477F2}" type="pres">
      <dgm:prSet presAssocID="{50F2EA94-6B40-4C04-84F5-A6180814C4B7}" presName="node" presStyleLbl="node1" presStyleIdx="0" presStyleCnt="4">
        <dgm:presLayoutVars>
          <dgm:bulletEnabled val="1"/>
        </dgm:presLayoutVars>
      </dgm:prSet>
      <dgm:spPr/>
    </dgm:pt>
    <dgm:pt modelId="{AAEF5B2C-8D93-453A-BF84-BFA7923C1194}" type="pres">
      <dgm:prSet presAssocID="{6411EA5E-091B-4DEC-9012-76D7771B1101}" presName="sibTrans" presStyleLbl="sibTrans2D1" presStyleIdx="0" presStyleCnt="3"/>
      <dgm:spPr/>
    </dgm:pt>
    <dgm:pt modelId="{E19D1931-9065-4DD1-B5BD-3DFC0C90DAC3}" type="pres">
      <dgm:prSet presAssocID="{6411EA5E-091B-4DEC-9012-76D7771B1101}" presName="connectorText" presStyleLbl="sibTrans2D1" presStyleIdx="0" presStyleCnt="3"/>
      <dgm:spPr/>
    </dgm:pt>
    <dgm:pt modelId="{B46EAA9A-0F75-43BE-8CCB-F2C8E5DDF5B7}" type="pres">
      <dgm:prSet presAssocID="{EDA2A341-CA86-4D6E-841F-84159A9A6D6E}" presName="node" presStyleLbl="node1" presStyleIdx="1" presStyleCnt="4">
        <dgm:presLayoutVars>
          <dgm:bulletEnabled val="1"/>
        </dgm:presLayoutVars>
      </dgm:prSet>
      <dgm:spPr/>
    </dgm:pt>
    <dgm:pt modelId="{D2E51FFE-5824-4651-91B2-30CEE0C03CFF}" type="pres">
      <dgm:prSet presAssocID="{DED3FEB5-5DB5-46EC-97C2-B8B157EA2998}" presName="sibTrans" presStyleLbl="sibTrans2D1" presStyleIdx="1" presStyleCnt="3"/>
      <dgm:spPr/>
    </dgm:pt>
    <dgm:pt modelId="{2B5516BE-45BF-41B6-B266-BB1E898F2C2A}" type="pres">
      <dgm:prSet presAssocID="{DED3FEB5-5DB5-46EC-97C2-B8B157EA2998}" presName="connectorText" presStyleLbl="sibTrans2D1" presStyleIdx="1" presStyleCnt="3"/>
      <dgm:spPr/>
    </dgm:pt>
    <dgm:pt modelId="{C09B0361-DF7A-4629-860F-380017A0D6A2}" type="pres">
      <dgm:prSet presAssocID="{AE71164D-4254-4F56-B6F8-BED8B15484A0}" presName="node" presStyleLbl="node1" presStyleIdx="2" presStyleCnt="4">
        <dgm:presLayoutVars>
          <dgm:bulletEnabled val="1"/>
        </dgm:presLayoutVars>
      </dgm:prSet>
      <dgm:spPr/>
    </dgm:pt>
    <dgm:pt modelId="{8EAF2B7B-7491-42A7-8271-032B7B9F22E1}" type="pres">
      <dgm:prSet presAssocID="{51286D49-76B9-45EA-9E2D-9AD69133F059}" presName="sibTrans" presStyleLbl="sibTrans2D1" presStyleIdx="2" presStyleCnt="3"/>
      <dgm:spPr/>
    </dgm:pt>
    <dgm:pt modelId="{A4E5CCC8-5208-4FDB-BA1F-2A3381C381DE}" type="pres">
      <dgm:prSet presAssocID="{51286D49-76B9-45EA-9E2D-9AD69133F059}" presName="connectorText" presStyleLbl="sibTrans2D1" presStyleIdx="2" presStyleCnt="3"/>
      <dgm:spPr/>
    </dgm:pt>
    <dgm:pt modelId="{8BEBB188-9A59-4F33-A83F-7EE62C71F084}" type="pres">
      <dgm:prSet presAssocID="{FD1F6F74-55CD-41A2-96AB-A7245C14F99E}" presName="node" presStyleLbl="node1" presStyleIdx="3" presStyleCnt="4">
        <dgm:presLayoutVars>
          <dgm:bulletEnabled val="1"/>
        </dgm:presLayoutVars>
      </dgm:prSet>
      <dgm:spPr/>
    </dgm:pt>
  </dgm:ptLst>
  <dgm:cxnLst>
    <dgm:cxn modelId="{493F5A03-C4F7-4E7E-A259-D9411A01DC42}" type="presOf" srcId="{FD1F6F74-55CD-41A2-96AB-A7245C14F99E}" destId="{8BEBB188-9A59-4F33-A83F-7EE62C71F084}" srcOrd="0" destOrd="0" presId="urn:microsoft.com/office/officeart/2005/8/layout/process1"/>
    <dgm:cxn modelId="{04518A2F-EF28-4C4C-A9F6-01246419C3D6}" type="presOf" srcId="{DED3FEB5-5DB5-46EC-97C2-B8B157EA2998}" destId="{2B5516BE-45BF-41B6-B266-BB1E898F2C2A}" srcOrd="1" destOrd="0" presId="urn:microsoft.com/office/officeart/2005/8/layout/process1"/>
    <dgm:cxn modelId="{3BD9E03F-D5CE-415C-8D1D-8F100DD764D0}" srcId="{9CF4D04C-1EA1-407A-A22E-CD6AEF6DE6E2}" destId="{50F2EA94-6B40-4C04-84F5-A6180814C4B7}" srcOrd="0" destOrd="0" parTransId="{1CE4FE6E-FFE7-4A73-96E1-1601C6F58CAF}" sibTransId="{6411EA5E-091B-4DEC-9012-76D7771B1101}"/>
    <dgm:cxn modelId="{126C5069-78DD-41BA-9E9A-39BF9A26D8A9}" type="presOf" srcId="{50F2EA94-6B40-4C04-84F5-A6180814C4B7}" destId="{5FB367FF-0A5C-4364-A8E3-E49D9F6477F2}" srcOrd="0" destOrd="0" presId="urn:microsoft.com/office/officeart/2005/8/layout/process1"/>
    <dgm:cxn modelId="{FFA2124F-4F7C-45E9-B7E2-27729D1F7556}" type="presOf" srcId="{51286D49-76B9-45EA-9E2D-9AD69133F059}" destId="{A4E5CCC8-5208-4FDB-BA1F-2A3381C381DE}" srcOrd="1" destOrd="0" presId="urn:microsoft.com/office/officeart/2005/8/layout/process1"/>
    <dgm:cxn modelId="{A7039571-BC92-47E6-8C88-2BAEF1D4D20A}" srcId="{9CF4D04C-1EA1-407A-A22E-CD6AEF6DE6E2}" destId="{EDA2A341-CA86-4D6E-841F-84159A9A6D6E}" srcOrd="1" destOrd="0" parTransId="{F44266E3-B411-4E75-9522-558E55F350F8}" sibTransId="{DED3FEB5-5DB5-46EC-97C2-B8B157EA2998}"/>
    <dgm:cxn modelId="{16EB9872-F647-443D-9EBE-FEC9C1458E6E}" srcId="{9CF4D04C-1EA1-407A-A22E-CD6AEF6DE6E2}" destId="{FD1F6F74-55CD-41A2-96AB-A7245C14F99E}" srcOrd="3" destOrd="0" parTransId="{232ECEE0-6C5B-4CB1-9754-F4FCCF42FB0E}" sibTransId="{F2BE1226-66A0-4FD1-9522-B846073A78B9}"/>
    <dgm:cxn modelId="{22E7B278-4050-4E0D-AD09-1C4DDC01DFC5}" type="presOf" srcId="{AE71164D-4254-4F56-B6F8-BED8B15484A0}" destId="{C09B0361-DF7A-4629-860F-380017A0D6A2}" srcOrd="0" destOrd="0" presId="urn:microsoft.com/office/officeart/2005/8/layout/process1"/>
    <dgm:cxn modelId="{A738307A-EEB0-42C0-8B31-9B0827E78495}" type="presOf" srcId="{DED3FEB5-5DB5-46EC-97C2-B8B157EA2998}" destId="{D2E51FFE-5824-4651-91B2-30CEE0C03CFF}" srcOrd="0" destOrd="0" presId="urn:microsoft.com/office/officeart/2005/8/layout/process1"/>
    <dgm:cxn modelId="{F9B05CAD-4AF3-499D-AD9A-9FB74EFCACC0}" type="presOf" srcId="{51286D49-76B9-45EA-9E2D-9AD69133F059}" destId="{8EAF2B7B-7491-42A7-8271-032B7B9F22E1}" srcOrd="0" destOrd="0" presId="urn:microsoft.com/office/officeart/2005/8/layout/process1"/>
    <dgm:cxn modelId="{5ABDFCBB-B184-4DEE-9DB2-4ED799728593}" type="presOf" srcId="{9CF4D04C-1EA1-407A-A22E-CD6AEF6DE6E2}" destId="{9C91005E-17E8-4EF1-8911-137151EA17B7}" srcOrd="0" destOrd="0" presId="urn:microsoft.com/office/officeart/2005/8/layout/process1"/>
    <dgm:cxn modelId="{DD01A6D1-8808-4FC0-9A51-E42948010DEF}" type="presOf" srcId="{EDA2A341-CA86-4D6E-841F-84159A9A6D6E}" destId="{B46EAA9A-0F75-43BE-8CCB-F2C8E5DDF5B7}" srcOrd="0" destOrd="0" presId="urn:microsoft.com/office/officeart/2005/8/layout/process1"/>
    <dgm:cxn modelId="{A9D6DFD1-2734-422B-90F6-C3E3EB6811CA}" srcId="{9CF4D04C-1EA1-407A-A22E-CD6AEF6DE6E2}" destId="{AE71164D-4254-4F56-B6F8-BED8B15484A0}" srcOrd="2" destOrd="0" parTransId="{F0493E93-80BA-43DB-A7C8-A6934CCF7748}" sibTransId="{51286D49-76B9-45EA-9E2D-9AD69133F059}"/>
    <dgm:cxn modelId="{C7AD9CD3-847D-4C21-9850-3BA6AED98313}" type="presOf" srcId="{6411EA5E-091B-4DEC-9012-76D7771B1101}" destId="{E19D1931-9065-4DD1-B5BD-3DFC0C90DAC3}" srcOrd="1" destOrd="0" presId="urn:microsoft.com/office/officeart/2005/8/layout/process1"/>
    <dgm:cxn modelId="{B3F190D7-4FD0-47EB-A6A4-966B52C319A4}" type="presOf" srcId="{6411EA5E-091B-4DEC-9012-76D7771B1101}" destId="{AAEF5B2C-8D93-453A-BF84-BFA7923C1194}" srcOrd="0" destOrd="0" presId="urn:microsoft.com/office/officeart/2005/8/layout/process1"/>
    <dgm:cxn modelId="{F156362C-DD95-4CA7-AB58-D31448654620}" type="presParOf" srcId="{9C91005E-17E8-4EF1-8911-137151EA17B7}" destId="{5FB367FF-0A5C-4364-A8E3-E49D9F6477F2}" srcOrd="0" destOrd="0" presId="urn:microsoft.com/office/officeart/2005/8/layout/process1"/>
    <dgm:cxn modelId="{C2FF7AA1-34FD-4D41-9DBD-8A084785553B}" type="presParOf" srcId="{9C91005E-17E8-4EF1-8911-137151EA17B7}" destId="{AAEF5B2C-8D93-453A-BF84-BFA7923C1194}" srcOrd="1" destOrd="0" presId="urn:microsoft.com/office/officeart/2005/8/layout/process1"/>
    <dgm:cxn modelId="{DF45DC12-E144-449E-90F7-189F13EC2FE0}" type="presParOf" srcId="{AAEF5B2C-8D93-453A-BF84-BFA7923C1194}" destId="{E19D1931-9065-4DD1-B5BD-3DFC0C90DAC3}" srcOrd="0" destOrd="0" presId="urn:microsoft.com/office/officeart/2005/8/layout/process1"/>
    <dgm:cxn modelId="{35F4F173-E564-435E-9129-76B7CB4BE64E}" type="presParOf" srcId="{9C91005E-17E8-4EF1-8911-137151EA17B7}" destId="{B46EAA9A-0F75-43BE-8CCB-F2C8E5DDF5B7}" srcOrd="2" destOrd="0" presId="urn:microsoft.com/office/officeart/2005/8/layout/process1"/>
    <dgm:cxn modelId="{49214184-840E-4AFE-B635-FA415BBABFCB}" type="presParOf" srcId="{9C91005E-17E8-4EF1-8911-137151EA17B7}" destId="{D2E51FFE-5824-4651-91B2-30CEE0C03CFF}" srcOrd="3" destOrd="0" presId="urn:microsoft.com/office/officeart/2005/8/layout/process1"/>
    <dgm:cxn modelId="{2E9F60E0-1CFB-4D8D-A866-8AC5B83B3D16}" type="presParOf" srcId="{D2E51FFE-5824-4651-91B2-30CEE0C03CFF}" destId="{2B5516BE-45BF-41B6-B266-BB1E898F2C2A}" srcOrd="0" destOrd="0" presId="urn:microsoft.com/office/officeart/2005/8/layout/process1"/>
    <dgm:cxn modelId="{3A88458E-5C58-48BB-8692-CBE9F53AC571}" type="presParOf" srcId="{9C91005E-17E8-4EF1-8911-137151EA17B7}" destId="{C09B0361-DF7A-4629-860F-380017A0D6A2}" srcOrd="4" destOrd="0" presId="urn:microsoft.com/office/officeart/2005/8/layout/process1"/>
    <dgm:cxn modelId="{78333373-B8F0-4A7C-B19D-D0EA8C3B6F4A}" type="presParOf" srcId="{9C91005E-17E8-4EF1-8911-137151EA17B7}" destId="{8EAF2B7B-7491-42A7-8271-032B7B9F22E1}" srcOrd="5" destOrd="0" presId="urn:microsoft.com/office/officeart/2005/8/layout/process1"/>
    <dgm:cxn modelId="{39AF425F-54EE-4A6B-BC37-541D1B6FA713}" type="presParOf" srcId="{8EAF2B7B-7491-42A7-8271-032B7B9F22E1}" destId="{A4E5CCC8-5208-4FDB-BA1F-2A3381C381DE}" srcOrd="0" destOrd="0" presId="urn:microsoft.com/office/officeart/2005/8/layout/process1"/>
    <dgm:cxn modelId="{77AB33F6-8A2F-4D16-A81E-C35F8E1E4A7E}" type="presParOf" srcId="{9C91005E-17E8-4EF1-8911-137151EA17B7}" destId="{8BEBB188-9A59-4F33-A83F-7EE62C71F084}"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367FF-0A5C-4364-A8E3-E49D9F6477F2}">
      <dsp:nvSpPr>
        <dsp:cNvPr id="0" name=""/>
        <dsp:cNvSpPr/>
      </dsp:nvSpPr>
      <dsp:spPr>
        <a:xfrm>
          <a:off x="12524" y="0"/>
          <a:ext cx="2592577" cy="51765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FF00"/>
              </a:solidFill>
            </a:rPr>
            <a:t>Researching - </a:t>
          </a:r>
        </a:p>
        <a:p>
          <a:pPr marL="0" lvl="0" indent="0" algn="ctr" defTabSz="889000">
            <a:lnSpc>
              <a:spcPct val="90000"/>
            </a:lnSpc>
            <a:spcBef>
              <a:spcPct val="0"/>
            </a:spcBef>
            <a:spcAft>
              <a:spcPct val="35000"/>
            </a:spcAft>
            <a:buNone/>
          </a:pPr>
          <a:r>
            <a:rPr lang="en-GB" sz="2000" kern="1200" dirty="0">
              <a:solidFill>
                <a:schemeClr val="tx1"/>
              </a:solidFill>
            </a:rPr>
            <a:t>Machinery</a:t>
          </a:r>
        </a:p>
        <a:p>
          <a:pPr marL="0" lvl="0" indent="0" algn="ctr" defTabSz="889000">
            <a:lnSpc>
              <a:spcPct val="90000"/>
            </a:lnSpc>
            <a:spcBef>
              <a:spcPct val="0"/>
            </a:spcBef>
            <a:spcAft>
              <a:spcPct val="35000"/>
            </a:spcAft>
            <a:buNone/>
          </a:pPr>
          <a:r>
            <a:rPr lang="en-GB" sz="2000" kern="1200" dirty="0">
              <a:solidFill>
                <a:schemeClr val="tx1"/>
              </a:solidFill>
            </a:rPr>
            <a:t>Expenditure to sub-contractors</a:t>
          </a:r>
        </a:p>
        <a:p>
          <a:pPr marL="0" lvl="0" indent="0" algn="ctr" defTabSz="889000">
            <a:lnSpc>
              <a:spcPct val="90000"/>
            </a:lnSpc>
            <a:spcBef>
              <a:spcPct val="0"/>
            </a:spcBef>
            <a:spcAft>
              <a:spcPct val="35000"/>
            </a:spcAft>
            <a:buNone/>
          </a:pPr>
          <a:r>
            <a:rPr lang="en-GB" sz="2000" kern="1200" dirty="0">
              <a:solidFill>
                <a:schemeClr val="tx1"/>
              </a:solidFill>
            </a:rPr>
            <a:t>Advantages and disadvantages </a:t>
          </a:r>
        </a:p>
        <a:p>
          <a:pPr marL="0" lvl="0" indent="0" algn="ctr" defTabSz="889000">
            <a:lnSpc>
              <a:spcPct val="90000"/>
            </a:lnSpc>
            <a:spcBef>
              <a:spcPct val="0"/>
            </a:spcBef>
            <a:spcAft>
              <a:spcPct val="35000"/>
            </a:spcAft>
            <a:buNone/>
          </a:pPr>
          <a:r>
            <a:rPr lang="en-GB" sz="2000" kern="1200" dirty="0">
              <a:solidFill>
                <a:schemeClr val="tx1"/>
              </a:solidFill>
            </a:rPr>
            <a:t>A case study timed trial and quote comparison</a:t>
          </a:r>
        </a:p>
        <a:p>
          <a:pPr marL="0" lvl="0" indent="0" algn="ctr" defTabSz="889000">
            <a:lnSpc>
              <a:spcPct val="90000"/>
            </a:lnSpc>
            <a:spcBef>
              <a:spcPct val="0"/>
            </a:spcBef>
            <a:spcAft>
              <a:spcPct val="35000"/>
            </a:spcAft>
            <a:buNone/>
          </a:pPr>
          <a:r>
            <a:rPr lang="en-GB" sz="1300" kern="1200" dirty="0"/>
            <a:t> </a:t>
          </a:r>
        </a:p>
      </dsp:txBody>
      <dsp:txXfrm>
        <a:off x="88458" y="75934"/>
        <a:ext cx="2440709" cy="5024635"/>
      </dsp:txXfrm>
    </dsp:sp>
    <dsp:sp modelId="{AAEF5B2C-8D93-453A-BF84-BFA7923C1194}">
      <dsp:nvSpPr>
        <dsp:cNvPr id="0" name=""/>
        <dsp:cNvSpPr/>
      </dsp:nvSpPr>
      <dsp:spPr>
        <a:xfrm>
          <a:off x="2864359" y="2266771"/>
          <a:ext cx="549626" cy="6429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864359" y="2395363"/>
        <a:ext cx="384738" cy="385775"/>
      </dsp:txXfrm>
    </dsp:sp>
    <dsp:sp modelId="{B46EAA9A-0F75-43BE-8CCB-F2C8E5DDF5B7}">
      <dsp:nvSpPr>
        <dsp:cNvPr id="0" name=""/>
        <dsp:cNvSpPr/>
      </dsp:nvSpPr>
      <dsp:spPr>
        <a:xfrm>
          <a:off x="3642132" y="0"/>
          <a:ext cx="2592577" cy="51765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FF00"/>
              </a:solidFill>
            </a:rPr>
            <a:t>Data collecting – </a:t>
          </a:r>
        </a:p>
        <a:p>
          <a:pPr marL="0" lvl="0" indent="0" algn="ctr" defTabSz="889000">
            <a:lnSpc>
              <a:spcPct val="90000"/>
            </a:lnSpc>
            <a:spcBef>
              <a:spcPct val="0"/>
            </a:spcBef>
            <a:spcAft>
              <a:spcPct val="35000"/>
            </a:spcAft>
            <a:buFont typeface="Arial" panose="020B0604020202020204" pitchFamily="34" charset="0"/>
            <a:buNone/>
          </a:pPr>
          <a:r>
            <a:rPr lang="en-GB" sz="2000" kern="1200" dirty="0">
              <a:solidFill>
                <a:schemeClr val="tx1"/>
              </a:solidFill>
            </a:rPr>
            <a:t>Invoices to Sub-contractors </a:t>
          </a:r>
        </a:p>
        <a:p>
          <a:pPr marL="0" lvl="0" indent="0" algn="ctr" defTabSz="889000">
            <a:lnSpc>
              <a:spcPct val="90000"/>
            </a:lnSpc>
            <a:spcBef>
              <a:spcPct val="0"/>
            </a:spcBef>
            <a:spcAft>
              <a:spcPct val="35000"/>
            </a:spcAft>
            <a:buFont typeface="Arial" panose="020B0604020202020204" pitchFamily="34" charset="0"/>
            <a:buNone/>
          </a:pPr>
          <a:r>
            <a:rPr lang="en-GB" sz="2000" kern="1200" dirty="0">
              <a:solidFill>
                <a:schemeClr val="tx1"/>
              </a:solidFill>
            </a:rPr>
            <a:t>Timed trial cutting by-hand calculating costs and  comparing  to sub-contracting </a:t>
          </a:r>
        </a:p>
        <a:p>
          <a:pPr marL="0" lvl="0" indent="0" algn="ctr" defTabSz="889000">
            <a:lnSpc>
              <a:spcPct val="90000"/>
            </a:lnSpc>
            <a:spcBef>
              <a:spcPct val="0"/>
            </a:spcBef>
            <a:spcAft>
              <a:spcPct val="35000"/>
            </a:spcAft>
            <a:buFont typeface="Arial" panose="020B0604020202020204" pitchFamily="34" charset="0"/>
            <a:buNone/>
          </a:pPr>
          <a:endParaRPr lang="en-GB" sz="1300" kern="1200" dirty="0"/>
        </a:p>
        <a:p>
          <a:pPr marL="0" lvl="0" indent="0" algn="ctr" defTabSz="889000">
            <a:lnSpc>
              <a:spcPct val="90000"/>
            </a:lnSpc>
            <a:spcBef>
              <a:spcPct val="0"/>
            </a:spcBef>
            <a:spcAft>
              <a:spcPct val="35000"/>
            </a:spcAft>
            <a:buFont typeface="Arial" panose="020B0604020202020204" pitchFamily="34" charset="0"/>
            <a:buNone/>
          </a:pPr>
          <a:endParaRPr lang="en-GB" sz="1300" kern="1200" dirty="0"/>
        </a:p>
      </dsp:txBody>
      <dsp:txXfrm>
        <a:off x="3718066" y="75934"/>
        <a:ext cx="2440709" cy="5024635"/>
      </dsp:txXfrm>
    </dsp:sp>
    <dsp:sp modelId="{D2E51FFE-5824-4651-91B2-30CEE0C03CFF}">
      <dsp:nvSpPr>
        <dsp:cNvPr id="0" name=""/>
        <dsp:cNvSpPr/>
      </dsp:nvSpPr>
      <dsp:spPr>
        <a:xfrm>
          <a:off x="6493967" y="2266771"/>
          <a:ext cx="549626" cy="6429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493967" y="2395363"/>
        <a:ext cx="384738" cy="385775"/>
      </dsp:txXfrm>
    </dsp:sp>
    <dsp:sp modelId="{C09B0361-DF7A-4629-860F-380017A0D6A2}">
      <dsp:nvSpPr>
        <dsp:cNvPr id="0" name=""/>
        <dsp:cNvSpPr/>
      </dsp:nvSpPr>
      <dsp:spPr>
        <a:xfrm>
          <a:off x="7271740" y="0"/>
          <a:ext cx="2592577" cy="51765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2000" kern="1200" dirty="0"/>
        </a:p>
        <a:p>
          <a:pPr marL="0" lvl="0" indent="0" algn="ctr" defTabSz="577850">
            <a:lnSpc>
              <a:spcPct val="90000"/>
            </a:lnSpc>
            <a:spcBef>
              <a:spcPct val="0"/>
            </a:spcBef>
            <a:spcAft>
              <a:spcPct val="35000"/>
            </a:spcAft>
            <a:buNone/>
          </a:pPr>
          <a:r>
            <a:rPr lang="en-GB" sz="2000" b="1" kern="1200" dirty="0">
              <a:solidFill>
                <a:srgbClr val="FFFF00"/>
              </a:solidFill>
            </a:rPr>
            <a:t>Data analysis – </a:t>
          </a:r>
        </a:p>
        <a:p>
          <a:pPr marL="0" lvl="0" indent="0" algn="ctr" defTabSz="577850">
            <a:lnSpc>
              <a:spcPct val="90000"/>
            </a:lnSpc>
            <a:spcBef>
              <a:spcPct val="0"/>
            </a:spcBef>
            <a:spcAft>
              <a:spcPct val="35000"/>
            </a:spcAft>
            <a:buNone/>
          </a:pPr>
          <a:r>
            <a:rPr lang="en-GB" sz="2000" kern="1200" dirty="0">
              <a:solidFill>
                <a:schemeClr val="tx1"/>
              </a:solidFill>
            </a:rPr>
            <a:t>Outgoing expenditure to sub-contractors invoices </a:t>
          </a:r>
        </a:p>
        <a:p>
          <a:pPr marL="0" lvl="0" indent="0" algn="ctr" defTabSz="577850">
            <a:lnSpc>
              <a:spcPct val="90000"/>
            </a:lnSpc>
            <a:spcBef>
              <a:spcPct val="0"/>
            </a:spcBef>
            <a:spcAft>
              <a:spcPct val="35000"/>
            </a:spcAft>
            <a:buNone/>
          </a:pPr>
          <a:r>
            <a:rPr lang="en-GB" sz="2000" kern="1200" dirty="0">
              <a:solidFill>
                <a:schemeClr val="tx1"/>
              </a:solidFill>
            </a:rPr>
            <a:t>Cost of machinery</a:t>
          </a:r>
        </a:p>
        <a:p>
          <a:pPr marL="0" lvl="0" indent="0" algn="ctr" defTabSz="577850">
            <a:lnSpc>
              <a:spcPct val="90000"/>
            </a:lnSpc>
            <a:spcBef>
              <a:spcPct val="0"/>
            </a:spcBef>
            <a:spcAft>
              <a:spcPct val="35000"/>
            </a:spcAft>
            <a:buNone/>
          </a:pPr>
          <a:r>
            <a:rPr lang="en-GB" sz="2000" kern="1200" dirty="0">
              <a:solidFill>
                <a:schemeClr val="tx1"/>
              </a:solidFill>
            </a:rPr>
            <a:t>Comparison of cutting in-house by hand and quote costs with additional costs. </a:t>
          </a:r>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dsp:txBody>
      <dsp:txXfrm>
        <a:off x="7347674" y="75934"/>
        <a:ext cx="2440709" cy="5024635"/>
      </dsp:txXfrm>
    </dsp:sp>
    <dsp:sp modelId="{8EAF2B7B-7491-42A7-8271-032B7B9F22E1}">
      <dsp:nvSpPr>
        <dsp:cNvPr id="0" name=""/>
        <dsp:cNvSpPr/>
      </dsp:nvSpPr>
      <dsp:spPr>
        <a:xfrm>
          <a:off x="10123575" y="2266771"/>
          <a:ext cx="549626" cy="6429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10123575" y="2395363"/>
        <a:ext cx="384738" cy="385775"/>
      </dsp:txXfrm>
    </dsp:sp>
    <dsp:sp modelId="{8BEBB188-9A59-4F33-A83F-7EE62C71F084}">
      <dsp:nvSpPr>
        <dsp:cNvPr id="0" name=""/>
        <dsp:cNvSpPr/>
      </dsp:nvSpPr>
      <dsp:spPr>
        <a:xfrm>
          <a:off x="10901348" y="0"/>
          <a:ext cx="2592577" cy="51765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FF00"/>
              </a:solidFill>
            </a:rPr>
            <a:t>Limitations - </a:t>
          </a:r>
        </a:p>
        <a:p>
          <a:pPr marL="0" lvl="0" indent="0" algn="ctr" defTabSz="889000">
            <a:lnSpc>
              <a:spcPct val="90000"/>
            </a:lnSpc>
            <a:spcBef>
              <a:spcPct val="0"/>
            </a:spcBef>
            <a:spcAft>
              <a:spcPct val="35000"/>
            </a:spcAft>
            <a:buNone/>
          </a:pPr>
          <a:r>
            <a:rPr lang="en-GB" sz="2000" kern="1200" dirty="0">
              <a:solidFill>
                <a:schemeClr val="tx1"/>
              </a:solidFill>
            </a:rPr>
            <a:t>Quotes gained over a quiet period </a:t>
          </a:r>
        </a:p>
        <a:p>
          <a:pPr marL="0" lvl="0" indent="0" algn="ctr" defTabSz="889000">
            <a:lnSpc>
              <a:spcPct val="90000"/>
            </a:lnSpc>
            <a:spcBef>
              <a:spcPct val="0"/>
            </a:spcBef>
            <a:spcAft>
              <a:spcPct val="35000"/>
            </a:spcAft>
            <a:buNone/>
          </a:pPr>
          <a:r>
            <a:rPr lang="en-GB" sz="2000" kern="1200" dirty="0">
              <a:solidFill>
                <a:schemeClr val="tx1"/>
              </a:solidFill>
            </a:rPr>
            <a:t>Many variations to consider –costs, lead times, quality, future focus</a:t>
          </a:r>
        </a:p>
        <a:p>
          <a:pPr marL="0" lvl="0" indent="0" algn="ctr" defTabSz="889000">
            <a:lnSpc>
              <a:spcPct val="90000"/>
            </a:lnSpc>
            <a:spcBef>
              <a:spcPct val="0"/>
            </a:spcBef>
            <a:spcAft>
              <a:spcPct val="35000"/>
            </a:spcAft>
            <a:buNone/>
          </a:pPr>
          <a:endParaRPr lang="en-GB" sz="1200" kern="1200" dirty="0"/>
        </a:p>
        <a:p>
          <a:pPr marL="0" lvl="0" indent="0" algn="ctr" defTabSz="889000">
            <a:lnSpc>
              <a:spcPct val="90000"/>
            </a:lnSpc>
            <a:spcBef>
              <a:spcPct val="0"/>
            </a:spcBef>
            <a:spcAft>
              <a:spcPct val="35000"/>
            </a:spcAft>
            <a:buNone/>
          </a:pPr>
          <a:endParaRPr lang="en-GB" sz="1200" kern="1200" dirty="0"/>
        </a:p>
        <a:p>
          <a:pPr marL="0" lvl="0" indent="0" algn="ctr" defTabSz="889000">
            <a:lnSpc>
              <a:spcPct val="90000"/>
            </a:lnSpc>
            <a:spcBef>
              <a:spcPct val="0"/>
            </a:spcBef>
            <a:spcAft>
              <a:spcPct val="35000"/>
            </a:spcAft>
            <a:buNone/>
          </a:pPr>
          <a:endParaRPr lang="en-GB" sz="1200" kern="1200" dirty="0"/>
        </a:p>
      </dsp:txBody>
      <dsp:txXfrm>
        <a:off x="10977282" y="75934"/>
        <a:ext cx="2440709" cy="502463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10/9/2026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10/9/2026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10/9/2026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10/9/2026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Rounded Corners 34">
            <a:extLst>
              <a:ext uri="{FF2B5EF4-FFF2-40B4-BE49-F238E27FC236}">
                <a16:creationId xmlns:a16="http://schemas.microsoft.com/office/drawing/2014/main" id="{653D4CAD-DF91-0676-1047-ADAEEF75A69D}"/>
              </a:ext>
            </a:extLst>
          </p:cNvPr>
          <p:cNvSpPr/>
          <p:nvPr/>
        </p:nvSpPr>
        <p:spPr>
          <a:xfrm>
            <a:off x="15910238" y="12963391"/>
            <a:ext cx="4763082" cy="6807159"/>
          </a:xfrm>
          <a:prstGeom prst="round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DEC2A843-D82B-8E52-65B2-7E0BC11C07E8}"/>
              </a:ext>
            </a:extLst>
          </p:cNvPr>
          <p:cNvSpPr/>
          <p:nvPr/>
        </p:nvSpPr>
        <p:spPr>
          <a:xfrm>
            <a:off x="44448" y="10624747"/>
            <a:ext cx="6903340" cy="704362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927BACAD-7FAF-D998-68A9-44C9FE5CB6E2}"/>
              </a:ext>
            </a:extLst>
          </p:cNvPr>
          <p:cNvSpPr/>
          <p:nvPr/>
        </p:nvSpPr>
        <p:spPr>
          <a:xfrm>
            <a:off x="326260" y="6240086"/>
            <a:ext cx="6991726" cy="3186603"/>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Bef>
                <a:spcPct val="50000"/>
              </a:spcBef>
            </a:pPr>
            <a:r>
              <a:rPr lang="en-GB" sz="2800" dirty="0">
                <a:solidFill>
                  <a:schemeClr val="tx1"/>
                </a:solidFill>
                <a:latin typeface="Arial" panose="020B0604020202020204" pitchFamily="34" charset="0"/>
                <a:cs typeface="Arial" panose="020B0604020202020204" pitchFamily="34" charset="0"/>
              </a:rPr>
              <a:t>This report followed an engineering company working in West Wales its focus is the engineering, fabrication, and construction of projects across the oil, gas, process, and energy industries. The company has been operating for over 40 years. </a:t>
            </a:r>
          </a:p>
        </p:txBody>
      </p:sp>
      <p:sp>
        <p:nvSpPr>
          <p:cNvPr id="18" name="Rectangle: Rounded Corners 17">
            <a:extLst>
              <a:ext uri="{FF2B5EF4-FFF2-40B4-BE49-F238E27FC236}">
                <a16:creationId xmlns:a16="http://schemas.microsoft.com/office/drawing/2014/main" id="{A2BBAF10-752F-2ABB-F49B-76438D484B95}"/>
              </a:ext>
            </a:extLst>
          </p:cNvPr>
          <p:cNvSpPr/>
          <p:nvPr/>
        </p:nvSpPr>
        <p:spPr>
          <a:xfrm>
            <a:off x="62424" y="22227631"/>
            <a:ext cx="21032898" cy="785716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3" name="Text Box 11"/>
          <p:cNvSpPr txBox="1">
            <a:spLocks noChangeArrowheads="1"/>
          </p:cNvSpPr>
          <p:nvPr/>
        </p:nvSpPr>
        <p:spPr bwMode="auto">
          <a:xfrm>
            <a:off x="1518135" y="17752854"/>
            <a:ext cx="5126185" cy="1504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09" y="18840038"/>
            <a:ext cx="7577163" cy="322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4" name="Text Box 6"/>
          <p:cNvSpPr txBox="1">
            <a:spLocks noChangeArrowheads="1"/>
          </p:cNvSpPr>
          <p:nvPr/>
        </p:nvSpPr>
        <p:spPr bwMode="auto">
          <a:xfrm>
            <a:off x="149680" y="9674566"/>
            <a:ext cx="7148282" cy="13738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chemeClr val="accent1">
                    <a:lumMod val="75000"/>
                  </a:schemeClr>
                </a:solidFill>
                <a:latin typeface="Arial" panose="020B0604020202020204" pitchFamily="34" charset="0"/>
                <a:cs typeface="Arial" panose="020B0604020202020204" pitchFamily="34" charset="0"/>
              </a:rPr>
              <a:t>Project Aim and Objectives </a:t>
            </a:r>
          </a:p>
          <a:p>
            <a:pPr lvl="2"/>
            <a:endParaRPr lang="en-GB" sz="2800" b="1" dirty="0"/>
          </a:p>
          <a:p>
            <a:pPr lvl="2"/>
            <a:r>
              <a:rPr lang="en-GB" sz="2800" b="1" dirty="0"/>
              <a:t>Aim</a:t>
            </a:r>
          </a:p>
          <a:p>
            <a:pPr marL="342900" indent="-342900">
              <a:buFont typeface="Arial" panose="020B0604020202020204" pitchFamily="34" charset="0"/>
              <a:buChar char="•"/>
            </a:pPr>
            <a:r>
              <a:rPr lang="en-GB" dirty="0"/>
              <a:t>The project aim was to investigate the feasibility to purchase a Computer Numerical Control (CNC) cutting machine to allow the cutting of steel plate to be completed in-house vs sub-contracting cutting work out to another company.   </a:t>
            </a:r>
          </a:p>
          <a:p>
            <a:pPr algn="ctr"/>
            <a:r>
              <a:rPr lang="en-GB" sz="2800" b="1" dirty="0"/>
              <a:t>     Objectives </a:t>
            </a:r>
          </a:p>
          <a:p>
            <a:r>
              <a:rPr lang="en-GB" dirty="0"/>
              <a:t>The objectives for this report consist of the following: </a:t>
            </a:r>
          </a:p>
          <a:p>
            <a:pPr marL="342900" lvl="0" indent="-342900">
              <a:buFont typeface="Arial" panose="020B0604020202020204" pitchFamily="34" charset="0"/>
              <a:buChar char="•"/>
            </a:pPr>
            <a:r>
              <a:rPr lang="en-GB" dirty="0"/>
              <a:t>To investigate the purchasing of a CNC machine.</a:t>
            </a:r>
          </a:p>
          <a:p>
            <a:pPr marL="342900" lvl="0" indent="-342900">
              <a:buFont typeface="Arial" panose="020B0604020202020204" pitchFamily="34" charset="0"/>
              <a:buChar char="•"/>
            </a:pPr>
            <a:r>
              <a:rPr lang="en-GB" dirty="0"/>
              <a:t>Cost evaluation of current expenditure to sub-contractors.</a:t>
            </a:r>
          </a:p>
          <a:p>
            <a:pPr marL="342900" lvl="0" indent="-342900">
              <a:buFont typeface="Arial" panose="020B0604020202020204" pitchFamily="34" charset="0"/>
              <a:buChar char="•"/>
            </a:pPr>
            <a:r>
              <a:rPr lang="en-GB" dirty="0"/>
              <a:t>Explore the advantages and disadvantages of in-house cutting vs sub- contracting. </a:t>
            </a:r>
          </a:p>
          <a:p>
            <a:pPr marL="342900" lvl="0" indent="-342900">
              <a:buFont typeface="Arial" panose="020B0604020202020204" pitchFamily="34" charset="0"/>
              <a:buChar char="•"/>
            </a:pPr>
            <a:r>
              <a:rPr lang="en-GB" dirty="0"/>
              <a:t>Carry out a case study into the subject.</a:t>
            </a:r>
          </a:p>
          <a:p>
            <a:pPr>
              <a:spcBef>
                <a:spcPct val="50000"/>
              </a:spcBef>
            </a:pPr>
            <a:endParaRPr lang="en-AU" altLang="en-US" sz="3600" b="1"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60" name="Text Box 25"/>
          <p:cNvSpPr txBox="1">
            <a:spLocks noChangeArrowheads="1"/>
          </p:cNvSpPr>
          <p:nvPr/>
        </p:nvSpPr>
        <p:spPr bwMode="auto">
          <a:xfrm>
            <a:off x="7516012" y="11335800"/>
            <a:ext cx="7961168"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2000" dirty="0">
                <a:latin typeface="Times New Roman" panose="02020603050405020304" pitchFamily="18" charset="0"/>
                <a:cs typeface="Times New Roman" panose="02020603050405020304" pitchFamily="18" charset="0"/>
              </a:rPr>
              <a:t>A Table to Show the Combined Invoice Totals from Sub-contractors</a:t>
            </a:r>
            <a:endParaRPr lang="en-AU" altLang="en-US" sz="2000" i="1" dirty="0">
              <a:latin typeface="Times New Roman" panose="02020603050405020304" pitchFamily="18" charset="0"/>
              <a:cs typeface="Times New Roman" panose="02020603050405020304" pitchFamily="18" charset="0"/>
            </a:endParaRPr>
          </a:p>
        </p:txBody>
      </p:sp>
      <p:graphicFrame>
        <p:nvGraphicFramePr>
          <p:cNvPr id="12" name="Table 11">
            <a:extLst>
              <a:ext uri="{FF2B5EF4-FFF2-40B4-BE49-F238E27FC236}">
                <a16:creationId xmlns:a16="http://schemas.microsoft.com/office/drawing/2014/main" id="{C76A107E-C3FD-7E1C-BB29-94016D2BBFCD}"/>
              </a:ext>
            </a:extLst>
          </p:cNvPr>
          <p:cNvGraphicFramePr>
            <a:graphicFrameLocks noGrp="1"/>
          </p:cNvGraphicFramePr>
          <p:nvPr>
            <p:extLst>
              <p:ext uri="{D42A27DB-BD31-4B8C-83A1-F6EECF244321}">
                <p14:modId xmlns:p14="http://schemas.microsoft.com/office/powerpoint/2010/main" val="1065843463"/>
              </p:ext>
            </p:extLst>
          </p:nvPr>
        </p:nvGraphicFramePr>
        <p:xfrm>
          <a:off x="7472123" y="12030560"/>
          <a:ext cx="7772102" cy="4161981"/>
        </p:xfrm>
        <a:graphic>
          <a:graphicData uri="http://schemas.openxmlformats.org/drawingml/2006/table">
            <a:tbl>
              <a:tblPr firstRow="1" firstCol="1" bandRow="1">
                <a:tableStyleId>{5C22544A-7EE6-4342-B048-85BDC9FD1C3A}</a:tableStyleId>
              </a:tblPr>
              <a:tblGrid>
                <a:gridCol w="4678617">
                  <a:extLst>
                    <a:ext uri="{9D8B030D-6E8A-4147-A177-3AD203B41FA5}">
                      <a16:colId xmlns:a16="http://schemas.microsoft.com/office/drawing/2014/main" val="3170807145"/>
                    </a:ext>
                  </a:extLst>
                </a:gridCol>
                <a:gridCol w="1214243">
                  <a:extLst>
                    <a:ext uri="{9D8B030D-6E8A-4147-A177-3AD203B41FA5}">
                      <a16:colId xmlns:a16="http://schemas.microsoft.com/office/drawing/2014/main" val="2331601527"/>
                    </a:ext>
                  </a:extLst>
                </a:gridCol>
                <a:gridCol w="1879242">
                  <a:extLst>
                    <a:ext uri="{9D8B030D-6E8A-4147-A177-3AD203B41FA5}">
                      <a16:colId xmlns:a16="http://schemas.microsoft.com/office/drawing/2014/main" val="514428446"/>
                    </a:ext>
                  </a:extLst>
                </a:gridCol>
              </a:tblGrid>
              <a:tr h="301889">
                <a:tc gridSpan="3">
                  <a:txBody>
                    <a:bodyPr/>
                    <a:lstStyle/>
                    <a:p>
                      <a:pPr algn="ctr">
                        <a:lnSpc>
                          <a:spcPct val="107000"/>
                        </a:lnSpc>
                        <a:spcAft>
                          <a:spcPts val="800"/>
                        </a:spcAft>
                        <a:buNone/>
                      </a:pPr>
                      <a:r>
                        <a:rPr lang="en-GB" sz="2400" kern="0" dirty="0">
                          <a:effectLst/>
                        </a:rPr>
                        <a:t>Summary </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44808974"/>
                  </a:ext>
                </a:extLst>
              </a:tr>
              <a:tr h="581452">
                <a:tc>
                  <a:txBody>
                    <a:bodyPr/>
                    <a:lstStyle/>
                    <a:p>
                      <a:pPr algn="ctr">
                        <a:lnSpc>
                          <a:spcPct val="107000"/>
                        </a:lnSpc>
                        <a:spcAft>
                          <a:spcPts val="800"/>
                        </a:spcAft>
                        <a:buNone/>
                      </a:pPr>
                      <a:r>
                        <a:rPr lang="en-GB" sz="2400" kern="0" dirty="0">
                          <a:effectLst/>
                        </a:rPr>
                        <a:t> </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Goods (£)</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a:effectLst/>
                        </a:rPr>
                        <a:t>Invoice value (£)</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82854160"/>
                  </a:ext>
                </a:extLst>
              </a:tr>
              <a:tr h="301889">
                <a:tc>
                  <a:txBody>
                    <a:bodyPr/>
                    <a:lstStyle/>
                    <a:p>
                      <a:pPr algn="ctr">
                        <a:lnSpc>
                          <a:spcPct val="107000"/>
                        </a:lnSpc>
                        <a:spcAft>
                          <a:spcPts val="800"/>
                        </a:spcAft>
                        <a:buNone/>
                      </a:pPr>
                      <a:r>
                        <a:rPr lang="en-GB" sz="2400" kern="0">
                          <a:effectLst/>
                        </a:rPr>
                        <a:t>Contractor A  Total for 30 months </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19775</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24521.6</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53692191"/>
                  </a:ext>
                </a:extLst>
              </a:tr>
              <a:tr h="301889">
                <a:tc>
                  <a:txBody>
                    <a:bodyPr/>
                    <a:lstStyle/>
                    <a:p>
                      <a:pPr algn="ctr">
                        <a:lnSpc>
                          <a:spcPct val="107000"/>
                        </a:lnSpc>
                        <a:spcAft>
                          <a:spcPts val="800"/>
                        </a:spcAft>
                        <a:buNone/>
                      </a:pPr>
                      <a:r>
                        <a:rPr lang="en-GB" sz="2400" kern="0">
                          <a:effectLst/>
                        </a:rPr>
                        <a:t>Removing discarded invoices </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3625</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a:effectLst/>
                        </a:rPr>
                        <a:t>4710</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30057443"/>
                  </a:ext>
                </a:extLst>
              </a:tr>
              <a:tr h="301889">
                <a:tc>
                  <a:txBody>
                    <a:bodyPr/>
                    <a:lstStyle/>
                    <a:p>
                      <a:pPr algn="ctr">
                        <a:lnSpc>
                          <a:spcPct val="107000"/>
                        </a:lnSpc>
                        <a:spcAft>
                          <a:spcPts val="800"/>
                        </a:spcAft>
                        <a:buNone/>
                      </a:pPr>
                      <a:r>
                        <a:rPr lang="en-GB" sz="2400" kern="0" dirty="0">
                          <a:effectLst/>
                        </a:rPr>
                        <a:t>Remaining total for contractor A </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16150</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a:effectLst/>
                        </a:rPr>
                        <a:t>19811.6</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513898"/>
                  </a:ext>
                </a:extLst>
              </a:tr>
              <a:tr h="301889">
                <a:tc>
                  <a:txBody>
                    <a:bodyPr/>
                    <a:lstStyle/>
                    <a:p>
                      <a:pPr algn="ctr">
                        <a:lnSpc>
                          <a:spcPct val="107000"/>
                        </a:lnSpc>
                        <a:spcAft>
                          <a:spcPts val="800"/>
                        </a:spcAft>
                        <a:buNone/>
                      </a:pPr>
                      <a:r>
                        <a:rPr lang="en-GB" sz="2400" kern="0" dirty="0">
                          <a:effectLst/>
                        </a:rPr>
                        <a:t>Contractor B Total for 30 months </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23664.8</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a:effectLst/>
                        </a:rPr>
                        <a:t>28397.16</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94893217"/>
                  </a:ext>
                </a:extLst>
              </a:tr>
              <a:tr h="301889">
                <a:tc>
                  <a:txBody>
                    <a:bodyPr/>
                    <a:lstStyle/>
                    <a:p>
                      <a:pPr algn="ctr">
                        <a:lnSpc>
                          <a:spcPct val="107000"/>
                        </a:lnSpc>
                        <a:spcAft>
                          <a:spcPts val="800"/>
                        </a:spcAft>
                        <a:buNone/>
                      </a:pPr>
                      <a:r>
                        <a:rPr lang="en-GB" sz="2400" kern="0">
                          <a:effectLst/>
                        </a:rPr>
                        <a:t>Removing discarded invoices </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16567</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19879.8</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37037054"/>
                  </a:ext>
                </a:extLst>
              </a:tr>
              <a:tr h="301889">
                <a:tc>
                  <a:txBody>
                    <a:bodyPr/>
                    <a:lstStyle/>
                    <a:p>
                      <a:pPr algn="ctr">
                        <a:lnSpc>
                          <a:spcPct val="107000"/>
                        </a:lnSpc>
                        <a:spcAft>
                          <a:spcPts val="800"/>
                        </a:spcAft>
                        <a:buNone/>
                      </a:pPr>
                      <a:r>
                        <a:rPr lang="en-GB" sz="2400" kern="0">
                          <a:effectLst/>
                        </a:rPr>
                        <a:t>Remaining total for contractor B </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a:effectLst/>
                        </a:rPr>
                        <a:t>7097.8</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a:effectLst/>
                        </a:rPr>
                        <a:t>8517.36</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97623430"/>
                  </a:ext>
                </a:extLst>
              </a:tr>
              <a:tr h="301889">
                <a:tc>
                  <a:txBody>
                    <a:bodyPr/>
                    <a:lstStyle/>
                    <a:p>
                      <a:pPr algn="ctr">
                        <a:lnSpc>
                          <a:spcPct val="107000"/>
                        </a:lnSpc>
                        <a:spcAft>
                          <a:spcPts val="800"/>
                        </a:spcAft>
                        <a:buNone/>
                      </a:pPr>
                      <a:r>
                        <a:rPr lang="en-GB" sz="2400" kern="0">
                          <a:effectLst/>
                        </a:rPr>
                        <a:t> </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a:effectLst/>
                        </a:rPr>
                        <a:t> </a:t>
                      </a:r>
                      <a:endParaRPr lang="en-GB" sz="2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07000"/>
                        </a:lnSpc>
                        <a:spcAft>
                          <a:spcPts val="800"/>
                        </a:spcAft>
                        <a:buNone/>
                      </a:pPr>
                      <a:r>
                        <a:rPr lang="en-GB" sz="2400" kern="0" dirty="0">
                          <a:effectLst/>
                        </a:rPr>
                        <a:t> </a:t>
                      </a:r>
                      <a:endParaRPr lang="en-GB" sz="24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65454204"/>
                  </a:ext>
                </a:extLst>
              </a:tr>
              <a:tr h="301889">
                <a:tc>
                  <a:txBody>
                    <a:bodyPr/>
                    <a:lstStyle/>
                    <a:p>
                      <a:pPr algn="ctr">
                        <a:lnSpc>
                          <a:spcPct val="107000"/>
                        </a:lnSpc>
                        <a:spcAft>
                          <a:spcPts val="800"/>
                        </a:spcAft>
                        <a:buNone/>
                      </a:pPr>
                      <a:r>
                        <a:rPr lang="en-GB" sz="2400" kern="0" dirty="0">
                          <a:solidFill>
                            <a:schemeClr val="tx1"/>
                          </a:solidFill>
                          <a:effectLst/>
                          <a:highlight>
                            <a:srgbClr val="FFFF00"/>
                          </a:highlight>
                        </a:rPr>
                        <a:t>Total of both sub-contractors </a:t>
                      </a:r>
                      <a:endParaRPr lang="en-GB" sz="2400" kern="100" dirty="0">
                        <a:solidFill>
                          <a:schemeClr val="tx1"/>
                        </a:solidFill>
                        <a:effectLst/>
                        <a:highlight>
                          <a:srgbClr val="FFFF00"/>
                        </a:highligh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a:lnSpc>
                          <a:spcPct val="107000"/>
                        </a:lnSpc>
                        <a:spcAft>
                          <a:spcPts val="800"/>
                        </a:spcAft>
                        <a:buNone/>
                      </a:pPr>
                      <a:r>
                        <a:rPr lang="en-GB" sz="2400" kern="0" dirty="0">
                          <a:solidFill>
                            <a:schemeClr val="tx1"/>
                          </a:solidFill>
                          <a:effectLst/>
                          <a:highlight>
                            <a:srgbClr val="FFFF00"/>
                          </a:highlight>
                        </a:rPr>
                        <a:t>23247.8</a:t>
                      </a:r>
                      <a:endParaRPr lang="en-GB" sz="2400" kern="100" dirty="0">
                        <a:solidFill>
                          <a:schemeClr val="tx1"/>
                        </a:solidFill>
                        <a:effectLst/>
                        <a:highlight>
                          <a:srgbClr val="FFFF00"/>
                        </a:highligh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a:lnSpc>
                          <a:spcPct val="107000"/>
                        </a:lnSpc>
                        <a:spcAft>
                          <a:spcPts val="800"/>
                        </a:spcAft>
                        <a:buNone/>
                      </a:pPr>
                      <a:r>
                        <a:rPr lang="en-GB" sz="2400" kern="0" dirty="0">
                          <a:solidFill>
                            <a:schemeClr val="tx1"/>
                          </a:solidFill>
                          <a:effectLst/>
                          <a:highlight>
                            <a:srgbClr val="FFFF00"/>
                          </a:highlight>
                        </a:rPr>
                        <a:t>28328.96</a:t>
                      </a:r>
                      <a:endParaRPr lang="en-GB" sz="2400" kern="100" dirty="0">
                        <a:solidFill>
                          <a:schemeClr val="tx1"/>
                        </a:solidFill>
                        <a:effectLst/>
                        <a:highlight>
                          <a:srgbClr val="FFFF00"/>
                        </a:highligh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extLst>
                  <a:ext uri="{0D108BD9-81ED-4DB2-BD59-A6C34878D82A}">
                    <a16:rowId xmlns:a16="http://schemas.microsoft.com/office/drawing/2014/main" val="3117287569"/>
                  </a:ext>
                </a:extLst>
              </a:tr>
            </a:tbl>
          </a:graphicData>
        </a:graphic>
      </p:graphicFrame>
      <p:graphicFrame>
        <p:nvGraphicFramePr>
          <p:cNvPr id="14" name="Table 13">
            <a:extLst>
              <a:ext uri="{FF2B5EF4-FFF2-40B4-BE49-F238E27FC236}">
                <a16:creationId xmlns:a16="http://schemas.microsoft.com/office/drawing/2014/main" id="{6FCDCAC9-B4A3-0201-0E0C-7CF42BF11BD1}"/>
              </a:ext>
            </a:extLst>
          </p:cNvPr>
          <p:cNvGraphicFramePr>
            <a:graphicFrameLocks noGrp="1"/>
          </p:cNvGraphicFramePr>
          <p:nvPr>
            <p:extLst>
              <p:ext uri="{D42A27DB-BD31-4B8C-83A1-F6EECF244321}">
                <p14:modId xmlns:p14="http://schemas.microsoft.com/office/powerpoint/2010/main" val="937397309"/>
              </p:ext>
            </p:extLst>
          </p:nvPr>
        </p:nvGraphicFramePr>
        <p:xfrm>
          <a:off x="7516012" y="17142661"/>
          <a:ext cx="7838018" cy="4785419"/>
        </p:xfrm>
        <a:graphic>
          <a:graphicData uri="http://schemas.openxmlformats.org/drawingml/2006/table">
            <a:tbl>
              <a:tblPr firstRow="1" firstCol="1" bandRow="1">
                <a:tableStyleId>{21E4AEA4-8DFA-4A89-87EB-49C32662AFE0}</a:tableStyleId>
              </a:tblPr>
              <a:tblGrid>
                <a:gridCol w="5067775">
                  <a:extLst>
                    <a:ext uri="{9D8B030D-6E8A-4147-A177-3AD203B41FA5}">
                      <a16:colId xmlns:a16="http://schemas.microsoft.com/office/drawing/2014/main" val="1367759689"/>
                    </a:ext>
                  </a:extLst>
                </a:gridCol>
                <a:gridCol w="2770243">
                  <a:extLst>
                    <a:ext uri="{9D8B030D-6E8A-4147-A177-3AD203B41FA5}">
                      <a16:colId xmlns:a16="http://schemas.microsoft.com/office/drawing/2014/main" val="3885162302"/>
                    </a:ext>
                  </a:extLst>
                </a:gridCol>
              </a:tblGrid>
              <a:tr h="809934">
                <a:tc>
                  <a:txBody>
                    <a:bodyPr/>
                    <a:lstStyle/>
                    <a:p>
                      <a:pPr algn="ctr">
                        <a:lnSpc>
                          <a:spcPct val="107000"/>
                        </a:lnSpc>
                        <a:spcAft>
                          <a:spcPts val="800"/>
                        </a:spcAft>
                        <a:buNone/>
                      </a:pPr>
                      <a:r>
                        <a:rPr lang="en-GB" sz="2800" b="1" kern="100" dirty="0">
                          <a:solidFill>
                            <a:sysClr val="windowText" lastClr="000000"/>
                          </a:solidFill>
                          <a:effectLst/>
                        </a:rPr>
                        <a:t>Cost of Sub-contracting Over a 30-Month Period</a:t>
                      </a:r>
                      <a:endParaRPr lang="en-GB" sz="2800" b="1"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2"/>
                    </a:solidFill>
                  </a:tcPr>
                </a:tc>
                <a:tc>
                  <a:txBody>
                    <a:bodyPr/>
                    <a:lstStyle/>
                    <a:p>
                      <a:pPr algn="ctr">
                        <a:lnSpc>
                          <a:spcPct val="107000"/>
                        </a:lnSpc>
                        <a:spcAft>
                          <a:spcPts val="800"/>
                        </a:spcAft>
                        <a:buNone/>
                      </a:pPr>
                      <a:r>
                        <a:rPr lang="en-GB" sz="2800" b="0" kern="100" dirty="0">
                          <a:solidFill>
                            <a:sysClr val="windowText" lastClr="000000"/>
                          </a:solidFill>
                          <a:effectLst/>
                        </a:rPr>
                        <a:t>Cost of Machinery</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564864532"/>
                  </a:ext>
                </a:extLst>
              </a:tr>
              <a:tr h="428729">
                <a:tc>
                  <a:txBody>
                    <a:bodyPr/>
                    <a:lstStyle/>
                    <a:p>
                      <a:pPr algn="ctr">
                        <a:lnSpc>
                          <a:spcPct val="107000"/>
                        </a:lnSpc>
                        <a:spcAft>
                          <a:spcPts val="800"/>
                        </a:spcAft>
                        <a:buNone/>
                      </a:pPr>
                      <a:r>
                        <a:rPr lang="en-GB" sz="2800" b="0" kern="100" dirty="0">
                          <a:solidFill>
                            <a:sysClr val="windowText" lastClr="000000"/>
                          </a:solidFill>
                          <a:effectLst/>
                        </a:rPr>
                        <a:t>£23247.8</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2"/>
                    </a:solidFill>
                  </a:tcPr>
                </a:tc>
                <a:tc>
                  <a:txBody>
                    <a:bodyPr/>
                    <a:lstStyle/>
                    <a:p>
                      <a:pPr algn="ctr">
                        <a:lnSpc>
                          <a:spcPct val="107000"/>
                        </a:lnSpc>
                        <a:spcAft>
                          <a:spcPts val="800"/>
                        </a:spcAft>
                        <a:buNone/>
                      </a:pPr>
                      <a:r>
                        <a:rPr lang="en-GB" sz="2800" b="0" kern="100" dirty="0">
                          <a:solidFill>
                            <a:sysClr val="windowText" lastClr="000000"/>
                          </a:solidFill>
                          <a:effectLst/>
                        </a:rPr>
                        <a:t>£220,000</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876705916"/>
                  </a:ext>
                </a:extLst>
              </a:tr>
              <a:tr h="428729">
                <a:tc>
                  <a:txBody>
                    <a:bodyPr/>
                    <a:lstStyle/>
                    <a:p>
                      <a:pPr algn="ctr">
                        <a:lnSpc>
                          <a:spcPct val="107000"/>
                        </a:lnSpc>
                        <a:spcAft>
                          <a:spcPts val="800"/>
                        </a:spcAft>
                        <a:buNone/>
                      </a:pPr>
                      <a:r>
                        <a:rPr lang="en-GB" sz="2800" b="0" kern="100" dirty="0">
                          <a:solidFill>
                            <a:sysClr val="windowText" lastClr="000000"/>
                          </a:solidFill>
                          <a:effectLst/>
                        </a:rPr>
                        <a:t>£23247.8 / 30 Months</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2"/>
                    </a:solidFill>
                  </a:tcPr>
                </a:tc>
                <a:tc>
                  <a:txBody>
                    <a:bodyPr/>
                    <a:lstStyle/>
                    <a:p>
                      <a:pPr>
                        <a:lnSpc>
                          <a:spcPct val="107000"/>
                        </a:lnSpc>
                        <a:spcAft>
                          <a:spcPts val="800"/>
                        </a:spcAft>
                        <a:buNone/>
                      </a:pPr>
                      <a:r>
                        <a:rPr lang="en-GB" sz="2800" b="0" kern="100" dirty="0">
                          <a:solidFill>
                            <a:sysClr val="windowText" lastClr="000000"/>
                          </a:solidFill>
                          <a:effectLst/>
                        </a:rPr>
                        <a:t> </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920798277"/>
                  </a:ext>
                </a:extLst>
              </a:tr>
              <a:tr h="809934">
                <a:tc>
                  <a:txBody>
                    <a:bodyPr/>
                    <a:lstStyle/>
                    <a:p>
                      <a:pPr algn="ctr">
                        <a:lnSpc>
                          <a:spcPct val="107000"/>
                        </a:lnSpc>
                        <a:spcAft>
                          <a:spcPts val="800"/>
                        </a:spcAft>
                        <a:buNone/>
                      </a:pPr>
                      <a:r>
                        <a:rPr lang="en-GB" sz="2800" b="0" kern="100" dirty="0">
                          <a:solidFill>
                            <a:sysClr val="windowText" lastClr="000000"/>
                          </a:solidFill>
                          <a:effectLst/>
                        </a:rPr>
                        <a:t>= £774.93 monthly average</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2"/>
                    </a:solidFill>
                  </a:tcPr>
                </a:tc>
                <a:tc>
                  <a:txBody>
                    <a:bodyPr/>
                    <a:lstStyle/>
                    <a:p>
                      <a:pPr>
                        <a:lnSpc>
                          <a:spcPct val="107000"/>
                        </a:lnSpc>
                        <a:spcAft>
                          <a:spcPts val="800"/>
                        </a:spcAft>
                        <a:buNone/>
                      </a:pPr>
                      <a:r>
                        <a:rPr lang="en-GB" sz="2800" b="0" kern="100" dirty="0">
                          <a:solidFill>
                            <a:sysClr val="windowText" lastClr="000000"/>
                          </a:solidFill>
                          <a:effectLst/>
                        </a:rPr>
                        <a:t> </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95963637"/>
                  </a:ext>
                </a:extLst>
              </a:tr>
              <a:tr h="428729">
                <a:tc gridSpan="2">
                  <a:txBody>
                    <a:bodyPr/>
                    <a:lstStyle/>
                    <a:p>
                      <a:pPr algn="ctr">
                        <a:lnSpc>
                          <a:spcPct val="107000"/>
                        </a:lnSpc>
                        <a:spcAft>
                          <a:spcPts val="800"/>
                        </a:spcAft>
                        <a:buNone/>
                      </a:pPr>
                      <a:r>
                        <a:rPr lang="en-GB" sz="2800" b="0" kern="100" dirty="0">
                          <a:solidFill>
                            <a:sysClr val="windowText" lastClr="000000"/>
                          </a:solidFill>
                          <a:effectLst/>
                        </a:rPr>
                        <a:t>Costs Recovery</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868008522"/>
                  </a:ext>
                </a:extLst>
              </a:tr>
              <a:tr h="428729">
                <a:tc gridSpan="2">
                  <a:txBody>
                    <a:bodyPr/>
                    <a:lstStyle/>
                    <a:p>
                      <a:pPr algn="ctr">
                        <a:lnSpc>
                          <a:spcPct val="107000"/>
                        </a:lnSpc>
                        <a:spcAft>
                          <a:spcPts val="800"/>
                        </a:spcAft>
                        <a:buNone/>
                      </a:pPr>
                      <a:r>
                        <a:rPr lang="en-GB" sz="2800" b="0" kern="100" dirty="0">
                          <a:solidFill>
                            <a:sysClr val="windowText" lastClr="000000"/>
                          </a:solidFill>
                          <a:effectLst/>
                        </a:rPr>
                        <a:t>£220,000 / £774.93</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518915337"/>
                  </a:ext>
                </a:extLst>
              </a:tr>
              <a:tr h="428729">
                <a:tc gridSpan="2">
                  <a:txBody>
                    <a:bodyPr/>
                    <a:lstStyle/>
                    <a:p>
                      <a:pPr algn="ctr">
                        <a:lnSpc>
                          <a:spcPct val="107000"/>
                        </a:lnSpc>
                        <a:spcAft>
                          <a:spcPts val="800"/>
                        </a:spcAft>
                        <a:buNone/>
                      </a:pPr>
                      <a:r>
                        <a:rPr lang="en-GB" sz="2800" b="0" kern="100" dirty="0">
                          <a:solidFill>
                            <a:sysClr val="windowText" lastClr="000000"/>
                          </a:solidFill>
                          <a:effectLst/>
                        </a:rPr>
                        <a:t>=284.12 months / 12 =  23.66 </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446307216"/>
                  </a:ext>
                </a:extLst>
              </a:tr>
              <a:tr h="287215">
                <a:tc gridSpan="2">
                  <a:txBody>
                    <a:bodyPr/>
                    <a:lstStyle/>
                    <a:p>
                      <a:pPr algn="ctr">
                        <a:lnSpc>
                          <a:spcPct val="107000"/>
                        </a:lnSpc>
                        <a:spcAft>
                          <a:spcPts val="800"/>
                        </a:spcAft>
                        <a:buNone/>
                      </a:pPr>
                      <a:r>
                        <a:rPr lang="en-GB" sz="2800" b="1" kern="100" dirty="0">
                          <a:solidFill>
                            <a:sysClr val="windowText" lastClr="000000"/>
                          </a:solidFill>
                          <a:effectLst/>
                        </a:rPr>
                        <a:t>Cost Recovery In Years</a:t>
                      </a:r>
                      <a:endParaRPr lang="en-GB" sz="2800" b="1"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tc hMerge="1">
                  <a:txBody>
                    <a:bodyPr/>
                    <a:lstStyle/>
                    <a:p>
                      <a:endParaRPr lang="en-GB"/>
                    </a:p>
                  </a:txBody>
                  <a:tcPr/>
                </a:tc>
                <a:extLst>
                  <a:ext uri="{0D108BD9-81ED-4DB2-BD59-A6C34878D82A}">
                    <a16:rowId xmlns:a16="http://schemas.microsoft.com/office/drawing/2014/main" val="618155597"/>
                  </a:ext>
                </a:extLst>
              </a:tr>
              <a:tr h="133100">
                <a:tc gridSpan="2">
                  <a:txBody>
                    <a:bodyPr/>
                    <a:lstStyle/>
                    <a:p>
                      <a:pPr algn="ctr">
                        <a:lnSpc>
                          <a:spcPct val="107000"/>
                        </a:lnSpc>
                        <a:spcAft>
                          <a:spcPts val="800"/>
                        </a:spcAft>
                        <a:buNone/>
                      </a:pPr>
                      <a:r>
                        <a:rPr lang="en-GB" sz="2800" b="0" kern="100" dirty="0">
                          <a:solidFill>
                            <a:sysClr val="windowText" lastClr="000000"/>
                          </a:solidFill>
                          <a:effectLst/>
                        </a:rPr>
                        <a:t>23.66 years </a:t>
                      </a:r>
                      <a:endParaRPr lang="en-GB" sz="2800" b="0" kern="100" dirty="0">
                        <a:solidFill>
                          <a:sysClr val="windowText" lastClr="000000"/>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FFFF00"/>
                    </a:solidFill>
                  </a:tcPr>
                </a:tc>
                <a:tc hMerge="1">
                  <a:txBody>
                    <a:bodyPr/>
                    <a:lstStyle/>
                    <a:p>
                      <a:endParaRPr lang="en-GB"/>
                    </a:p>
                  </a:txBody>
                  <a:tcPr/>
                </a:tc>
                <a:extLst>
                  <a:ext uri="{0D108BD9-81ED-4DB2-BD59-A6C34878D82A}">
                    <a16:rowId xmlns:a16="http://schemas.microsoft.com/office/drawing/2014/main" val="892964158"/>
                  </a:ext>
                </a:extLst>
              </a:tr>
            </a:tbl>
          </a:graphicData>
        </a:graphic>
      </p:graphicFrame>
      <p:sp>
        <p:nvSpPr>
          <p:cNvPr id="19" name="TextBox 18">
            <a:extLst>
              <a:ext uri="{FF2B5EF4-FFF2-40B4-BE49-F238E27FC236}">
                <a16:creationId xmlns:a16="http://schemas.microsoft.com/office/drawing/2014/main" id="{1C7686F4-BF99-B786-6FB4-A5D76BD160E8}"/>
              </a:ext>
            </a:extLst>
          </p:cNvPr>
          <p:cNvSpPr txBox="1"/>
          <p:nvPr/>
        </p:nvSpPr>
        <p:spPr>
          <a:xfrm>
            <a:off x="8050479" y="16526578"/>
            <a:ext cx="7237413" cy="400110"/>
          </a:xfrm>
          <a:prstGeom prst="rect">
            <a:avLst/>
          </a:prstGeom>
          <a:noFill/>
        </p:spPr>
        <p:txBody>
          <a:bodyPr wrap="square">
            <a:spAutoFit/>
          </a:bodyPr>
          <a:lstStyle/>
          <a:p>
            <a:r>
              <a:rPr lang="en-GB" sz="2000" i="1" dirty="0">
                <a:latin typeface="Times New Roman" panose="02020603050405020304" pitchFamily="18" charset="0"/>
                <a:cs typeface="Times New Roman" panose="02020603050405020304" pitchFamily="18" charset="0"/>
              </a:rPr>
              <a:t>Costs Recovery of Machinery Over Monthly Outgoings</a:t>
            </a:r>
          </a:p>
        </p:txBody>
      </p:sp>
      <p:sp>
        <p:nvSpPr>
          <p:cNvPr id="25" name="TextBox 24">
            <a:extLst>
              <a:ext uri="{FF2B5EF4-FFF2-40B4-BE49-F238E27FC236}">
                <a16:creationId xmlns:a16="http://schemas.microsoft.com/office/drawing/2014/main" id="{3FCC68D5-3319-0CA4-200C-BEBA4F5E87EC}"/>
              </a:ext>
            </a:extLst>
          </p:cNvPr>
          <p:cNvSpPr txBox="1"/>
          <p:nvPr/>
        </p:nvSpPr>
        <p:spPr>
          <a:xfrm>
            <a:off x="10172417" y="10753297"/>
            <a:ext cx="2183340" cy="931794"/>
          </a:xfrm>
          <a:prstGeom prst="rect">
            <a:avLst/>
          </a:prstGeom>
          <a:noFill/>
        </p:spPr>
        <p:txBody>
          <a:bodyPr wrap="square" rtlCol="0">
            <a:sp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Results</a:t>
            </a:r>
            <a:r>
              <a:rPr lang="en-GB" dirty="0"/>
              <a:t> </a:t>
            </a:r>
          </a:p>
        </p:txBody>
      </p:sp>
      <p:sp>
        <p:nvSpPr>
          <p:cNvPr id="27" name="Rectangle 26">
            <a:extLst>
              <a:ext uri="{FF2B5EF4-FFF2-40B4-BE49-F238E27FC236}">
                <a16:creationId xmlns:a16="http://schemas.microsoft.com/office/drawing/2014/main" id="{8FA9AD8D-3A93-BE75-A466-2ED545DDF904}"/>
              </a:ext>
            </a:extLst>
          </p:cNvPr>
          <p:cNvSpPr>
            <a:spLocks noChangeArrowheads="1"/>
          </p:cNvSpPr>
          <p:nvPr/>
        </p:nvSpPr>
        <p:spPr bwMode="auto">
          <a:xfrm>
            <a:off x="593337" y="2030784"/>
            <a:ext cx="20501985" cy="3011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00000"/>
              </a:lnSpc>
              <a:spcBef>
                <a:spcPct val="0"/>
              </a:spcBef>
              <a:buNone/>
            </a:pPr>
            <a:r>
              <a:rPr lang="en-GB" sz="4800" b="1" dirty="0">
                <a:solidFill>
                  <a:srgbClr val="002060"/>
                </a:solidFill>
                <a:latin typeface="+mn-lt"/>
              </a:rPr>
              <a:t>Feasibility Study of In-house Cutting vs Sub-contracting Cutting Work</a:t>
            </a:r>
            <a:endParaRPr lang="en-GB" altLang="en-US" sz="4800" b="1" dirty="0">
              <a:solidFill>
                <a:srgbClr val="002060"/>
              </a:solidFill>
              <a:latin typeface="+mn-lt"/>
              <a:ea typeface="Calibri" charset="0"/>
              <a:cs typeface="Calibri" charset="0"/>
            </a:endParaRP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Ashley James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 Dr Kelvin Lake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University of Wales Trinity Saint David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sp>
        <p:nvSpPr>
          <p:cNvPr id="10" name="TextBox 9">
            <a:extLst>
              <a:ext uri="{FF2B5EF4-FFF2-40B4-BE49-F238E27FC236}">
                <a16:creationId xmlns:a16="http://schemas.microsoft.com/office/drawing/2014/main" id="{4029D877-4904-3496-CC2E-9E40EA6C6AAD}"/>
              </a:ext>
            </a:extLst>
          </p:cNvPr>
          <p:cNvSpPr txBox="1"/>
          <p:nvPr/>
        </p:nvSpPr>
        <p:spPr>
          <a:xfrm>
            <a:off x="288303" y="21734486"/>
            <a:ext cx="20945642" cy="8771632"/>
          </a:xfrm>
          <a:prstGeom prst="rect">
            <a:avLst/>
          </a:prstGeom>
          <a:noFill/>
        </p:spPr>
        <p:txBody>
          <a:bodyPr wrap="square" rtlCol="0">
            <a:spAutoFit/>
          </a:bodyPr>
          <a:lstStyle/>
          <a:p>
            <a:r>
              <a:rPr lang="en-GB" sz="4000" b="1" dirty="0">
                <a:solidFill>
                  <a:schemeClr val="accent1">
                    <a:lumMod val="75000"/>
                  </a:schemeClr>
                </a:solidFill>
                <a:latin typeface="Arial" panose="020B0604020202020204" pitchFamily="34" charset="0"/>
                <a:cs typeface="Arial" panose="020B0604020202020204" pitchFamily="34" charset="0"/>
              </a:rPr>
              <a:t>                                         </a:t>
            </a:r>
          </a:p>
          <a:p>
            <a:r>
              <a:rPr lang="en-GB" sz="4000" b="1" dirty="0">
                <a:solidFill>
                  <a:schemeClr val="accent1">
                    <a:lumMod val="75000"/>
                  </a:schemeClr>
                </a:solidFill>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Key finding from this report with regards to machinery choice, will depend on what quality finish and what future works the company wants to pursue, this will also come down to what the budget constraints are for the purchasing of a CNC machine.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Sub-contracting costs over a period of 30-months against the purchasing of a CNC machine would result in the cost recovery time being 23.66 years.</a:t>
            </a:r>
          </a:p>
          <a:p>
            <a:r>
              <a:rPr lang="en-GB" sz="2800" dirty="0">
                <a:latin typeface="Arial" panose="020B0604020202020204" pitchFamily="34" charset="0"/>
                <a:cs typeface="Arial" panose="020B0604020202020204" pitchFamily="34" charset="0"/>
              </a:rPr>
              <a:t>Further monitoring into the sub-contracting costs could reduce the cost recovery time  if additional costs are considered, such as transportation, lead time and wages.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Advantages and disadvantages were studied concluded with inconclusive results with further works required.</a:t>
            </a:r>
          </a:p>
          <a:p>
            <a:r>
              <a:rPr lang="en-GB" sz="2800" dirty="0">
                <a:latin typeface="Arial" panose="020B0604020202020204" pitchFamily="34" charset="0"/>
                <a:cs typeface="Arial" panose="020B0604020202020204" pitchFamily="34" charset="0"/>
              </a:rPr>
              <a:t>For each advantage and disadvantage of in-house cutting there could be an advantage and disadvantage for sub-contracting. With neither a prominent champion.</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 case study was conducted comparing in-house cutting costs and sub-contracting quotations considering additional costs such as transportation costs, wages, and lead times. This highlighted that although items can be quoted for from a sub-contractor at a given price. The true costings can be significantly higher. </a:t>
            </a:r>
          </a:p>
          <a:p>
            <a:endParaRPr lang="en-GB" sz="2400" dirty="0"/>
          </a:p>
          <a:p>
            <a:endParaRPr lang="en-GB" sz="4000" b="1" dirty="0">
              <a:solidFill>
                <a:schemeClr val="accent1">
                  <a:lumMod val="75000"/>
                </a:schemeClr>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8E69B345-6AA9-2AEE-533E-E002002CF9B9}"/>
              </a:ext>
            </a:extLst>
          </p:cNvPr>
          <p:cNvSpPr txBox="1"/>
          <p:nvPr/>
        </p:nvSpPr>
        <p:spPr>
          <a:xfrm>
            <a:off x="16398087" y="13390305"/>
            <a:ext cx="3743619" cy="612475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a:t>
            </a:r>
            <a:r>
              <a:rPr lang="en-GB" sz="2800" dirty="0">
                <a:latin typeface="Arial" panose="020B0604020202020204" pitchFamily="34" charset="0"/>
                <a:cs typeface="Arial" panose="020B0604020202020204" pitchFamily="34" charset="0"/>
              </a:rPr>
              <a:t>he cost recovery was calculated to be 23.66 years to recover the initial purchasing costs. These figures were based on an average monthly spending to sub-contractors over a 30-month period which also happened to be a low spell in the company’s workshop fabrication</a:t>
            </a:r>
          </a:p>
        </p:txBody>
      </p:sp>
      <p:sp>
        <p:nvSpPr>
          <p:cNvPr id="29" name="TextBox 28">
            <a:extLst>
              <a:ext uri="{FF2B5EF4-FFF2-40B4-BE49-F238E27FC236}">
                <a16:creationId xmlns:a16="http://schemas.microsoft.com/office/drawing/2014/main" id="{CEA3338A-6789-BC6D-665C-EA0A9836B04A}"/>
              </a:ext>
            </a:extLst>
          </p:cNvPr>
          <p:cNvSpPr txBox="1"/>
          <p:nvPr/>
        </p:nvSpPr>
        <p:spPr>
          <a:xfrm>
            <a:off x="1591407" y="5336445"/>
            <a:ext cx="4535769" cy="646331"/>
          </a:xfrm>
          <a:prstGeom prst="rect">
            <a:avLst/>
          </a:prstGeom>
          <a:noFill/>
        </p:spPr>
        <p:txBody>
          <a:bodyPr wrap="square">
            <a:spAutoFit/>
          </a:bodyPr>
          <a:lstStyle/>
          <a:p>
            <a:pPr>
              <a:spcBef>
                <a:spcPct val="50000"/>
              </a:spcBef>
            </a:pPr>
            <a:r>
              <a:rPr lang="en-AU" altLang="en-US" sz="3600" b="1" dirty="0">
                <a:solidFill>
                  <a:schemeClr val="accent1">
                    <a:lumMod val="75000"/>
                  </a:schemeClr>
                </a:solidFill>
                <a:latin typeface="Arial" panose="020B0604020202020204" pitchFamily="34" charset="0"/>
                <a:cs typeface="Arial" panose="020B0604020202020204" pitchFamily="34" charset="0"/>
              </a:rPr>
              <a:t>Introduction</a:t>
            </a:r>
          </a:p>
        </p:txBody>
      </p:sp>
      <p:sp>
        <p:nvSpPr>
          <p:cNvPr id="9" name="Content Placeholder 2">
            <a:extLst>
              <a:ext uri="{FF2B5EF4-FFF2-40B4-BE49-F238E27FC236}">
                <a16:creationId xmlns:a16="http://schemas.microsoft.com/office/drawing/2014/main" id="{C5153C7A-1DE1-794D-B960-FDEE4BD10747}"/>
              </a:ext>
            </a:extLst>
          </p:cNvPr>
          <p:cNvSpPr txBox="1">
            <a:spLocks/>
          </p:cNvSpPr>
          <p:nvPr/>
        </p:nvSpPr>
        <p:spPr>
          <a:xfrm>
            <a:off x="412598" y="1405466"/>
            <a:ext cx="10636404" cy="5001825"/>
          </a:xfrm>
          <a:prstGeom prst="rect">
            <a:avLst/>
          </a:prstGeom>
        </p:spPr>
        <p:txBody>
          <a:bodyPr vert="horz" lIns="91440" tIns="45720" rIns="91440" bIns="45720" rtlCol="0" anchor="t">
            <a:normAutofit/>
          </a:bodyPr>
          <a:lstStyle>
            <a:lvl1pPr marL="0" indent="0" algn="ctr" defTabSz="2138324" rtl="0" eaLnBrk="1" latinLnBrk="0" hangingPunct="1">
              <a:lnSpc>
                <a:spcPct val="90000"/>
              </a:lnSpc>
              <a:spcBef>
                <a:spcPts val="2339"/>
              </a:spcBef>
              <a:buFont typeface="Arial" panose="020B0604020202020204" pitchFamily="34" charset="0"/>
              <a:buNone/>
              <a:defRPr sz="5612" kern="1200">
                <a:solidFill>
                  <a:schemeClr val="tx1"/>
                </a:solidFill>
                <a:latin typeface="+mn-lt"/>
                <a:ea typeface="+mn-ea"/>
                <a:cs typeface="+mn-cs"/>
              </a:defRPr>
            </a:lvl1pPr>
            <a:lvl2pPr marL="1069162" indent="0" algn="ctr" defTabSz="2138324" rtl="0" eaLnBrk="1" latinLnBrk="0" hangingPunct="1">
              <a:lnSpc>
                <a:spcPct val="90000"/>
              </a:lnSpc>
              <a:spcBef>
                <a:spcPts val="1169"/>
              </a:spcBef>
              <a:buFont typeface="Arial" panose="020B0604020202020204" pitchFamily="34" charset="0"/>
              <a:buNone/>
              <a:defRPr sz="4677" kern="1200">
                <a:solidFill>
                  <a:schemeClr val="tx1"/>
                </a:solidFill>
                <a:latin typeface="+mn-lt"/>
                <a:ea typeface="+mn-ea"/>
                <a:cs typeface="+mn-cs"/>
              </a:defRPr>
            </a:lvl2pPr>
            <a:lvl3pPr marL="2138324" indent="0" algn="ctr" defTabSz="2138324" rtl="0" eaLnBrk="1" latinLnBrk="0" hangingPunct="1">
              <a:lnSpc>
                <a:spcPct val="90000"/>
              </a:lnSpc>
              <a:spcBef>
                <a:spcPts val="1169"/>
              </a:spcBef>
              <a:buFont typeface="Arial" panose="020B0604020202020204" pitchFamily="34" charset="0"/>
              <a:buNone/>
              <a:defRPr sz="4209" kern="1200">
                <a:solidFill>
                  <a:schemeClr val="tx1"/>
                </a:solidFill>
                <a:latin typeface="+mn-lt"/>
                <a:ea typeface="+mn-ea"/>
                <a:cs typeface="+mn-cs"/>
              </a:defRPr>
            </a:lvl3pPr>
            <a:lvl4pPr marL="3207487" indent="0" algn="ctr" defTabSz="2138324" rtl="0" eaLnBrk="1" latinLnBrk="0" hangingPunct="1">
              <a:lnSpc>
                <a:spcPct val="90000"/>
              </a:lnSpc>
              <a:spcBef>
                <a:spcPts val="1169"/>
              </a:spcBef>
              <a:buFont typeface="Arial" panose="020B0604020202020204" pitchFamily="34" charset="0"/>
              <a:buNone/>
              <a:defRPr sz="3742" kern="1200">
                <a:solidFill>
                  <a:schemeClr val="tx1"/>
                </a:solidFill>
                <a:latin typeface="+mn-lt"/>
                <a:ea typeface="+mn-ea"/>
                <a:cs typeface="+mn-cs"/>
              </a:defRPr>
            </a:lvl4pPr>
            <a:lvl5pPr marL="4276649" indent="0" algn="ctr" defTabSz="2138324" rtl="0" eaLnBrk="1" latinLnBrk="0" hangingPunct="1">
              <a:lnSpc>
                <a:spcPct val="90000"/>
              </a:lnSpc>
              <a:spcBef>
                <a:spcPts val="1169"/>
              </a:spcBef>
              <a:buFont typeface="Arial" panose="020B0604020202020204" pitchFamily="34" charset="0"/>
              <a:buNone/>
              <a:defRPr sz="3742" kern="1200">
                <a:solidFill>
                  <a:schemeClr val="tx1"/>
                </a:solidFill>
                <a:latin typeface="+mn-lt"/>
                <a:ea typeface="+mn-ea"/>
                <a:cs typeface="+mn-cs"/>
              </a:defRPr>
            </a:lvl5pPr>
            <a:lvl6pPr marL="5345811" indent="0" algn="ctr" defTabSz="2138324" rtl="0" eaLnBrk="1" latinLnBrk="0" hangingPunct="1">
              <a:lnSpc>
                <a:spcPct val="90000"/>
              </a:lnSpc>
              <a:spcBef>
                <a:spcPts val="1169"/>
              </a:spcBef>
              <a:buFont typeface="Arial" panose="020B0604020202020204" pitchFamily="34" charset="0"/>
              <a:buNone/>
              <a:defRPr sz="3742" kern="1200">
                <a:solidFill>
                  <a:schemeClr val="tx1"/>
                </a:solidFill>
                <a:latin typeface="+mn-lt"/>
                <a:ea typeface="+mn-ea"/>
                <a:cs typeface="+mn-cs"/>
              </a:defRPr>
            </a:lvl6pPr>
            <a:lvl7pPr marL="6414973" indent="0" algn="ctr" defTabSz="2138324" rtl="0" eaLnBrk="1" latinLnBrk="0" hangingPunct="1">
              <a:lnSpc>
                <a:spcPct val="90000"/>
              </a:lnSpc>
              <a:spcBef>
                <a:spcPts val="1169"/>
              </a:spcBef>
              <a:buFont typeface="Arial" panose="020B0604020202020204" pitchFamily="34" charset="0"/>
              <a:buNone/>
              <a:defRPr sz="3742" kern="1200">
                <a:solidFill>
                  <a:schemeClr val="tx1"/>
                </a:solidFill>
                <a:latin typeface="+mn-lt"/>
                <a:ea typeface="+mn-ea"/>
                <a:cs typeface="+mn-cs"/>
              </a:defRPr>
            </a:lvl7pPr>
            <a:lvl8pPr marL="7484135" indent="0" algn="ctr" defTabSz="2138324" rtl="0" eaLnBrk="1" latinLnBrk="0" hangingPunct="1">
              <a:lnSpc>
                <a:spcPct val="90000"/>
              </a:lnSpc>
              <a:spcBef>
                <a:spcPts val="1169"/>
              </a:spcBef>
              <a:buFont typeface="Arial" panose="020B0604020202020204" pitchFamily="34" charset="0"/>
              <a:buNone/>
              <a:defRPr sz="3742" kern="1200">
                <a:solidFill>
                  <a:schemeClr val="tx1"/>
                </a:solidFill>
                <a:latin typeface="+mn-lt"/>
                <a:ea typeface="+mn-ea"/>
                <a:cs typeface="+mn-cs"/>
              </a:defRPr>
            </a:lvl8pPr>
            <a:lvl9pPr marL="8553298" indent="0" algn="ctr" defTabSz="2138324" rtl="0" eaLnBrk="1" latinLnBrk="0" hangingPunct="1">
              <a:lnSpc>
                <a:spcPct val="90000"/>
              </a:lnSpc>
              <a:spcBef>
                <a:spcPts val="1169"/>
              </a:spcBef>
              <a:buFont typeface="Arial" panose="020B0604020202020204" pitchFamily="34" charset="0"/>
              <a:buNone/>
              <a:defRPr sz="3742" kern="1200">
                <a:solidFill>
                  <a:schemeClr val="tx1"/>
                </a:solidFill>
                <a:latin typeface="+mn-lt"/>
                <a:ea typeface="+mn-ea"/>
                <a:cs typeface="+mn-cs"/>
              </a:defRPr>
            </a:lvl9pPr>
          </a:lstStyle>
          <a:p>
            <a:endParaRPr lang="en-US">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dirty="0">
              <a:solidFill>
                <a:schemeClr val="bg1"/>
              </a:solidFill>
            </a:endParaRPr>
          </a:p>
        </p:txBody>
      </p:sp>
      <p:graphicFrame>
        <p:nvGraphicFramePr>
          <p:cNvPr id="15" name="Diagram 14">
            <a:extLst>
              <a:ext uri="{FF2B5EF4-FFF2-40B4-BE49-F238E27FC236}">
                <a16:creationId xmlns:a16="http://schemas.microsoft.com/office/drawing/2014/main" id="{1601F15E-87DA-8492-5B83-4F5BC5B9A3D1}"/>
              </a:ext>
            </a:extLst>
          </p:cNvPr>
          <p:cNvGraphicFramePr/>
          <p:nvPr>
            <p:extLst>
              <p:ext uri="{D42A27DB-BD31-4B8C-83A1-F6EECF244321}">
                <p14:modId xmlns:p14="http://schemas.microsoft.com/office/powerpoint/2010/main" val="1058371361"/>
              </p:ext>
            </p:extLst>
          </p:nvPr>
        </p:nvGraphicFramePr>
        <p:xfrm>
          <a:off x="7697549" y="5309411"/>
          <a:ext cx="13506450" cy="51765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1" name="TextBox 20">
            <a:extLst>
              <a:ext uri="{FF2B5EF4-FFF2-40B4-BE49-F238E27FC236}">
                <a16:creationId xmlns:a16="http://schemas.microsoft.com/office/drawing/2014/main" id="{3A4160F7-0729-1CBC-AC94-5AF889BD85E7}"/>
              </a:ext>
            </a:extLst>
          </p:cNvPr>
          <p:cNvSpPr txBox="1"/>
          <p:nvPr/>
        </p:nvSpPr>
        <p:spPr>
          <a:xfrm>
            <a:off x="12829271" y="4451168"/>
            <a:ext cx="3080967" cy="646331"/>
          </a:xfrm>
          <a:prstGeom prst="rect">
            <a:avLst/>
          </a:prstGeom>
          <a:noFill/>
        </p:spPr>
        <p:txBody>
          <a:bodyPr wrap="square" rtlCol="0">
            <a:spAutoFit/>
          </a:bodyPr>
          <a:lstStyle/>
          <a:p>
            <a:pPr>
              <a:spcBef>
                <a:spcPct val="50000"/>
              </a:spcBef>
            </a:pPr>
            <a:r>
              <a:rPr lang="en-AU" altLang="en-US" sz="3600" b="1" dirty="0">
                <a:solidFill>
                  <a:schemeClr val="accent1">
                    <a:lumMod val="75000"/>
                  </a:schemeClr>
                </a:solidFill>
                <a:latin typeface="Arial" panose="020B0604020202020204" pitchFamily="34" charset="0"/>
                <a:cs typeface="Arial" panose="020B0604020202020204" pitchFamily="34" charset="0"/>
              </a:rPr>
              <a:t>Methodology</a:t>
            </a:r>
          </a:p>
        </p:txBody>
      </p:sp>
      <p:sp>
        <p:nvSpPr>
          <p:cNvPr id="24" name="TextBox 23">
            <a:extLst>
              <a:ext uri="{FF2B5EF4-FFF2-40B4-BE49-F238E27FC236}">
                <a16:creationId xmlns:a16="http://schemas.microsoft.com/office/drawing/2014/main" id="{69B5BD44-3577-5292-48F7-4F30B9B0876F}"/>
              </a:ext>
            </a:extLst>
          </p:cNvPr>
          <p:cNvSpPr txBox="1"/>
          <p:nvPr/>
        </p:nvSpPr>
        <p:spPr>
          <a:xfrm>
            <a:off x="553260" y="18655062"/>
            <a:ext cx="5885716" cy="3416320"/>
          </a:xfrm>
          <a:prstGeom prst="rect">
            <a:avLst/>
          </a:prstGeom>
          <a:noFill/>
        </p:spPr>
        <p:txBody>
          <a:bodyPr wrap="square">
            <a:spAutoFit/>
          </a:bodyPr>
          <a:lstStyle/>
          <a:p>
            <a:r>
              <a:rPr lang="en-GB" sz="1800" dirty="0"/>
              <a:t>Harris, C. (2017) ‘The differences between waterjet, laser &amp; plasma? | </a:t>
            </a:r>
            <a:r>
              <a:rPr lang="en-GB" sz="1800" dirty="0" err="1"/>
              <a:t>SelmachTM</a:t>
            </a:r>
            <a:r>
              <a:rPr lang="en-GB" sz="1800" dirty="0"/>
              <a:t>’. </a:t>
            </a:r>
            <a:r>
              <a:rPr lang="en-GB" sz="1800" dirty="0" err="1"/>
              <a:t>SelmachTM</a:t>
            </a:r>
            <a:r>
              <a:rPr lang="en-GB" sz="1800" dirty="0"/>
              <a:t> Machinery 8 May. Available at: https://selmach.com/news/difference-waterjet-laser-plasma-profile-applications/ (Accessed: 13 September 2026).</a:t>
            </a:r>
          </a:p>
          <a:p>
            <a:r>
              <a:rPr lang="en-GB" sz="1800" dirty="0">
                <a:ea typeface="+mn-lt"/>
                <a:cs typeface="+mn-lt"/>
              </a:rPr>
              <a:t>‘Hartman, P.L., Ogden, J.A. and Hazen, B.T. (2017) ‘Bring it back? An examination of the insourcing decision’. International Journal of Physical Distribution &amp; Logistics Management 47(2/3), pp. 198–221. Available at: doi:10.1108/IJPDLM-09-2015-0220.</a:t>
            </a:r>
          </a:p>
          <a:p>
            <a:r>
              <a:rPr lang="en-GB" sz="1800" dirty="0" err="1">
                <a:ea typeface="+mn-lt"/>
                <a:cs typeface="+mn-lt"/>
              </a:rPr>
              <a:t>Manglik</a:t>
            </a:r>
            <a:r>
              <a:rPr lang="en-GB" sz="1800" dirty="0">
                <a:ea typeface="+mn-lt"/>
                <a:cs typeface="+mn-lt"/>
              </a:rPr>
              <a:t>, V.K. (2014) 'ELEMENTS OF MECHANICAL ENGINEERING'. PHI Learning </a:t>
            </a:r>
            <a:r>
              <a:rPr lang="en-GB" sz="1800" dirty="0" err="1">
                <a:ea typeface="+mn-lt"/>
                <a:cs typeface="+mn-lt"/>
              </a:rPr>
              <a:t>Pvt.</a:t>
            </a:r>
            <a:r>
              <a:rPr lang="en-GB" sz="1800" dirty="0">
                <a:ea typeface="+mn-lt"/>
                <a:cs typeface="+mn-lt"/>
              </a:rPr>
              <a:t> Ltd.P252</a:t>
            </a:r>
          </a:p>
        </p:txBody>
      </p:sp>
      <p:sp>
        <p:nvSpPr>
          <p:cNvPr id="37" name="TextBox 36">
            <a:extLst>
              <a:ext uri="{FF2B5EF4-FFF2-40B4-BE49-F238E27FC236}">
                <a16:creationId xmlns:a16="http://schemas.microsoft.com/office/drawing/2014/main" id="{9C8B9641-0694-21CB-5A1B-0B4C619AC40F}"/>
              </a:ext>
            </a:extLst>
          </p:cNvPr>
          <p:cNvSpPr txBox="1"/>
          <p:nvPr/>
        </p:nvSpPr>
        <p:spPr>
          <a:xfrm>
            <a:off x="6420105" y="22360026"/>
            <a:ext cx="8265955" cy="584775"/>
          </a:xfrm>
          <a:prstGeom prst="rect">
            <a:avLst/>
          </a:prstGeom>
          <a:noFill/>
        </p:spPr>
        <p:txBody>
          <a:bodyPr wrap="square" rtlCol="0">
            <a:spAutoFit/>
          </a:bodyPr>
          <a:lstStyle/>
          <a:p>
            <a:r>
              <a:rPr lang="en-GB" sz="3200" b="1" dirty="0">
                <a:solidFill>
                  <a:schemeClr val="accent1">
                    <a:lumMod val="75000"/>
                  </a:schemeClr>
                </a:solidFill>
                <a:latin typeface="Arial" panose="020B0604020202020204" pitchFamily="34" charset="0"/>
                <a:cs typeface="Arial" panose="020B0604020202020204" pitchFamily="34" charset="0"/>
              </a:rPr>
              <a:t>Conclusion and Future Works </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8E2D7A627FDA4FA7EE7262EFCD8638" ma:contentTypeVersion="11" ma:contentTypeDescription="Create a new document." ma:contentTypeScope="" ma:versionID="d93159dbf5ed4c9bf7581ef35198f9e5">
  <xsd:schema xmlns:xsd="http://www.w3.org/2001/XMLSchema" xmlns:xs="http://www.w3.org/2001/XMLSchema" xmlns:p="http://schemas.microsoft.com/office/2006/metadata/properties" xmlns:ns2="4463233e-3636-437d-9f2e-3faa2bb88902" xmlns:ns3="e6d78104-4640-4640-a9f4-c4ed6111fb38" targetNamespace="http://schemas.microsoft.com/office/2006/metadata/properties" ma:root="true" ma:fieldsID="4d009eaf1550dd2aa750d23e3ac7c8c7" ns2:_="" ns3:_="">
    <xsd:import namespace="4463233e-3636-437d-9f2e-3faa2bb88902"/>
    <xsd:import namespace="e6d78104-4640-4640-a9f4-c4ed6111fb3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463233e-3636-437d-9f2e-3faa2bb8890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6d78104-4640-4640-a9f4-c4ed6111fb38"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ee72dbde-633b-4879-8011-59c30e7b7ff6}" ma:internalName="TaxCatchAll" ma:showField="CatchAllData" ma:web="e6d78104-4640-4640-a9f4-c4ed6111fb3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6d78104-4640-4640-a9f4-c4ed6111fb38" xsi:nil="true"/>
    <lcf76f155ced4ddcb4097134ff3c332f xmlns="4463233e-3636-437d-9f2e-3faa2bb88902">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3D04EAC-066C-434C-9B7D-181EC6AF32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463233e-3636-437d-9f2e-3faa2bb88902"/>
    <ds:schemaRef ds:uri="e6d78104-4640-4640-a9f4-c4ed6111fb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DEE3B3-BBAA-4E17-ADF2-BD0021EF36F7}">
  <ds:schemaRefs>
    <ds:schemaRef ds:uri="http://schemas.microsoft.com/sharepoint/v3/contenttype/forms"/>
  </ds:schemaRefs>
</ds:datastoreItem>
</file>

<file path=customXml/itemProps3.xml><?xml version="1.0" encoding="utf-8"?>
<ds:datastoreItem xmlns:ds="http://schemas.openxmlformats.org/officeDocument/2006/customXml" ds:itemID="{D32AB1DC-59DE-489B-ADE2-E6A3DCD16A49}">
  <ds:schemaRefs>
    <ds:schemaRef ds:uri="http://schemas.microsoft.com/office/2006/metadata/properties"/>
    <ds:schemaRef ds:uri="http://schemas.microsoft.com/office/infopath/2007/PartnerControls"/>
    <ds:schemaRef ds:uri="e6d78104-4640-4640-a9f4-c4ed6111fb38"/>
    <ds:schemaRef ds:uri="4463233e-3636-437d-9f2e-3faa2bb88902"/>
  </ds:schemaRefs>
</ds:datastoreItem>
</file>

<file path=docProps/app.xml><?xml version="1.0" encoding="utf-8"?>
<Properties xmlns="http://schemas.openxmlformats.org/officeDocument/2006/extended-properties" xmlns:vt="http://schemas.openxmlformats.org/officeDocument/2006/docPropsVTypes">
  <Template>Office Theme</Template>
  <TotalTime>491</TotalTime>
  <Words>730</Words>
  <Application>Microsoft Office PowerPoint</Application>
  <PresentationFormat>Custom</PresentationFormat>
  <Paragraphs>120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Ashley James (2117931)</cp:lastModifiedBy>
  <cp:revision>23</cp:revision>
  <dcterms:created xsi:type="dcterms:W3CDTF">2016-02-25T08:27:32Z</dcterms:created>
  <dcterms:modified xsi:type="dcterms:W3CDTF">2026-10-08T23:30:54Z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0x010100E18E2D7A627FDA4FA7EE7262EFCD8638</vt:lpwstr>
  </property>
</Properties>
</file>