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4"/>
  </p:notesMasterIdLst>
  <p:sldIdLst>
    <p:sldId id="256" r:id="rId3"/>
    <p:sldId id="258" r:id="rId4"/>
    <p:sldId id="259" r:id="rId5"/>
    <p:sldId id="330" r:id="rId6"/>
    <p:sldId id="349" r:id="rId7"/>
    <p:sldId id="350" r:id="rId8"/>
    <p:sldId id="331" r:id="rId9"/>
    <p:sldId id="332" r:id="rId10"/>
    <p:sldId id="333" r:id="rId11"/>
    <p:sldId id="334" r:id="rId12"/>
    <p:sldId id="25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0" d="100"/>
          <a:sy n="90" d="100"/>
        </p:scale>
        <p:origin x="29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985731-4E09-444A-BE6C-D3CA752F7478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4372E0-8121-4923-84A9-B23832212FF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0494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B79B4D-2945-4C49-8AF0-995076E7B193}" type="slidenum">
              <a:rPr lang="en-GB" altLang="en-US"/>
              <a:pPr/>
              <a:t>4</a:t>
            </a:fld>
            <a:endParaRPr lang="en-GB" altLang="en-US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88" y="4343400"/>
            <a:ext cx="5026025" cy="4114800"/>
          </a:xfrm>
        </p:spPr>
        <p:txBody>
          <a:bodyPr/>
          <a:lstStyle/>
          <a:p>
            <a:endParaRPr lang="en-US" alt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E0EF3F8-C39E-484D-84DC-B5C3814D38E9}" type="slidenum">
              <a:rPr lang="en-GB" altLang="en-US"/>
              <a:pPr/>
              <a:t>8</a:t>
            </a:fld>
            <a:endParaRPr lang="en-GB" altLang="en-US" dirty="0"/>
          </a:p>
        </p:txBody>
      </p:sp>
      <p:sp>
        <p:nvSpPr>
          <p:cNvPr id="256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5988" y="4343400"/>
            <a:ext cx="5026025" cy="4114800"/>
          </a:xfrm>
        </p:spPr>
        <p:txBody>
          <a:bodyPr/>
          <a:lstStyle/>
          <a:p>
            <a:r>
              <a:rPr lang="en-GB" altLang="en-US" dirty="0"/>
              <a:t>Students with a high external locus:</a:t>
            </a:r>
          </a:p>
          <a:p>
            <a:r>
              <a:rPr lang="en-GB" altLang="en-US" dirty="0"/>
              <a:t>achieve less</a:t>
            </a:r>
          </a:p>
          <a:p>
            <a:r>
              <a:rPr lang="en-GB" altLang="en-US" dirty="0"/>
              <a:t>attribute lack of success to external factors</a:t>
            </a:r>
          </a:p>
          <a:p>
            <a:r>
              <a:rPr lang="en-GB" altLang="en-US" dirty="0"/>
              <a:t>are more likely to give up</a:t>
            </a:r>
          </a:p>
          <a:p>
            <a:endParaRPr lang="en-GB" altLang="en-US" dirty="0"/>
          </a:p>
          <a:p>
            <a:r>
              <a:rPr lang="en-GB" altLang="en-US" dirty="0"/>
              <a:t>Students with a high internal locus:</a:t>
            </a:r>
          </a:p>
          <a:p>
            <a:r>
              <a:rPr lang="en-GB" altLang="en-US" dirty="0"/>
              <a:t>achieve more</a:t>
            </a:r>
          </a:p>
          <a:p>
            <a:r>
              <a:rPr lang="en-GB" altLang="en-US" dirty="0"/>
              <a:t>attribute lack of success to a lack of effort</a:t>
            </a:r>
          </a:p>
          <a:p>
            <a:r>
              <a:rPr lang="en-GB" altLang="en-US" dirty="0"/>
              <a:t>will persevere</a:t>
            </a:r>
          </a:p>
          <a:p>
            <a:endParaRPr lang="en-GB" altLang="en-US" dirty="0"/>
          </a:p>
          <a:p>
            <a:r>
              <a:rPr lang="en-GB" altLang="en-US" dirty="0"/>
              <a:t>A higher internal locus of control can be encouraged with ‘attribution’ statements</a:t>
            </a:r>
          </a:p>
          <a:p>
            <a:r>
              <a:rPr lang="en-GB" altLang="en-US" dirty="0"/>
              <a:t>Attribution responses:</a:t>
            </a:r>
          </a:p>
          <a:p>
            <a:r>
              <a:rPr lang="en-GB" altLang="en-US" dirty="0"/>
              <a:t>	“You seem to know your arithmetic assignments very well.”</a:t>
            </a:r>
          </a:p>
          <a:p>
            <a:r>
              <a:rPr lang="en-GB" altLang="en-US" dirty="0"/>
              <a:t>	“You really work hard in maths.”</a:t>
            </a: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9F9F7-1776-400A-B2DD-127E7C977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5E2135-2D41-4358-B9C0-5280AC0020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971157-08A6-4B40-B883-6BC4F3F77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EFA80D-5A9F-4D14-855A-6B6E650A7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77307-3ADD-4807-BDB5-0BDBBE0258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96570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1218C-15C3-44A3-915F-E1FA7162B7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35DF1E-AE91-45ED-8463-84E2870CBD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4F6E4B-88AE-4F23-ADC3-5A3F5A89C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FE519-9811-4802-BE5A-B50612680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7EE8EF-73FC-4734-BDF3-BE4BC2CA2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45163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92806-34FE-4F41-92D5-293EA7068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0C4EE2-03C3-4E12-A430-9395061BF1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9D46B5-77C8-463C-89E2-ED664EF721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AF83-0614-417B-80FA-CBA33F9D3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F6DF19-D216-4FF9-B318-C9DF54571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0217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9D030-207F-4651-AF93-8E07B6B36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93ED8-3F61-4C7C-BB67-08119027E2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E358B2-F7E1-42EF-B169-361638D2C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C679E6-E98F-43DE-9527-CC9E038975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EBE532-909E-4BCA-9322-B3A78AE986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247FA2-D5F5-406E-BE44-21EBB3628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9346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1AF54-B964-44EB-9680-DF869DBB5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4B0AC-9A00-40D8-95E7-A36800BCBF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E19E56-6A9B-4C72-99E4-C163BADA7B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C2E8EBF-71DE-4191-8DFA-6ECF4F7688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16846AD-81AC-444F-AA7D-16B137EF29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9FBBCE9-0C9C-407E-9377-E4FC41916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255012D-32BC-4CC4-B46C-7FE04A070B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4B3BB76-C616-4765-BB83-F655BBA32C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2633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D1EF9-A30E-4C80-B169-BBC6F21C38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21BAE7-5042-4F2E-8077-18AFBB4F2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396A08-405F-40BA-92E2-24315F904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85ADB2F-3817-438A-A1F4-6204B22B93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0454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0D369DD-601E-4A45-9AB0-24F967D42C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D1B1E86-1D85-4A88-BE5B-2CD48F300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375EA1-FD31-467B-9FD4-7A8561C246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8332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6A81D6-6FA5-43D3-8066-B6CAA5A13F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374D8-011E-49A2-ABF7-62C14D2E2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F771EC7-8D63-47CA-9FB9-A64B029801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BF9F9D-E67E-4B28-AFF5-0A0AC9B4A3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4B6AC0D-DE22-4FF3-A6DA-1D2BA3C29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28EC5-CC40-4AA9-B793-6774D4907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09747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065E-82D6-4647-9621-0BFC0D6CF6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ED3677-C442-44F1-B8F5-64A1F4F9FBD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94FB7-5796-4340-B106-9C4FD41FBF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DAE01C-8F13-4916-A8DD-39DA96E2EF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605EF-85C9-4CDE-BFD4-2D20EA4526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45391E-7A36-4164-B99C-EA8DE4B18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2293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FB1B5-9EC4-4FBF-9DB6-7DEE18045C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E03D7FD-1475-4F58-B2C3-7047CB1336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13741-6EF4-4823-B4AF-75D6C74AA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B33214-0253-48FE-ACEA-EAA9A82F4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011F4F-89AC-4EFA-B9AA-5AE492C69D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5556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C58358B-1A92-416C-8400-D19244DD06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12C295-05EE-4642-A4FF-23D0E5D8BDE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88C6B0-55AB-483C-80D0-520BC54F5A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8C1AC1-7E1D-4700-B6B1-96B3E00437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934068-79C0-4841-9CE1-93C9C76B2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5158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5779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26503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15904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61945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02283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22315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4975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5223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922448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64550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22800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F9ABA1-EB36-4254-99A0-399A29D3F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B7A26-E860-4BBD-B443-929DF4574B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9A40E-38BC-418C-AF8F-B12A1CCE817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D392A1-FF87-40A7-BDEC-A96E54DC1437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C1DA1-2AAB-42B4-B785-5C715E4A696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E305AA-CD11-4074-A730-095B12A8D7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268E4-9AFB-4537-A55A-2C557138090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5794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5000"/>
                <a:lumOff val="95000"/>
              </a:schemeClr>
            </a:gs>
            <a:gs pos="74000">
              <a:schemeClr val="accent6">
                <a:lumMod val="45000"/>
                <a:lumOff val="55000"/>
              </a:schemeClr>
            </a:gs>
            <a:gs pos="83000">
              <a:schemeClr val="accent6">
                <a:lumMod val="45000"/>
                <a:lumOff val="55000"/>
              </a:schemeClr>
            </a:gs>
            <a:gs pos="100000">
              <a:schemeClr val="accent6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25/03/2019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04" y="6108239"/>
            <a:ext cx="229516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5486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KjNjplL6ayI" TargetMode="Externa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M9hyWVEG2x0" TargetMode="Externa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3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wmf"/><Relationship Id="rId4" Type="http://schemas.openxmlformats.org/officeDocument/2006/relationships/oleObject" Target="../embeddings/oleObject1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jNjplL6ayI" TargetMode="External"/><Relationship Id="rId2" Type="http://schemas.openxmlformats.org/officeDocument/2006/relationships/hyperlink" Target="https://www.youtube.com/watch?v=M9hyWVEG2x0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8A0371-E02F-4AA6-8808-42BB5CA05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09800" y="44625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sz="4000" b="1" dirty="0"/>
              <a:t>Welcome to ECAY 4001</a:t>
            </a:r>
            <a:br>
              <a:rPr lang="en-GB" sz="4000" b="1" dirty="0"/>
            </a:br>
            <a:r>
              <a:rPr lang="en-GB" sz="4000" b="1" dirty="0"/>
              <a:t> Advocacy in the Contemporary World  </a:t>
            </a:r>
            <a:br>
              <a:rPr lang="en-GB" b="1" dirty="0"/>
            </a:br>
            <a:r>
              <a:rPr lang="en-GB" sz="3100" b="1" dirty="0">
                <a:solidFill>
                  <a:schemeClr val="bg1">
                    <a:lumMod val="65000"/>
                  </a:schemeClr>
                </a:solidFill>
              </a:rPr>
              <a:t>Please take a moment to settle in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DE0035-0668-4996-BF9A-DFCC359B850B}"/>
              </a:ext>
            </a:extLst>
          </p:cNvPr>
          <p:cNvSpPr txBox="1"/>
          <p:nvPr/>
        </p:nvSpPr>
        <p:spPr>
          <a:xfrm>
            <a:off x="296635" y="2108806"/>
            <a:ext cx="492352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Song with lyrics student choice to be inserted here</a:t>
            </a:r>
          </a:p>
          <a:p>
            <a:pPr lvl="0">
              <a:defRPr/>
            </a:pPr>
            <a:r>
              <a:rPr lang="en-GB" dirty="0">
                <a:solidFill>
                  <a:prstClr val="black"/>
                </a:solidFill>
                <a:hlinkClick r:id="rId2"/>
              </a:rPr>
              <a:t>https://www.youtube.com/watch?v=KjNjplL6ayI</a:t>
            </a:r>
            <a:endParaRPr lang="en-GB" dirty="0">
              <a:solidFill>
                <a:prstClr val="black"/>
              </a:solidFill>
            </a:endParaRPr>
          </a:p>
          <a:p>
            <a:pPr lvl="0"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19D7A7A-0D60-45A9-B223-76B121F0F7F6}"/>
              </a:ext>
            </a:extLst>
          </p:cNvPr>
          <p:cNvSpPr txBox="1"/>
          <p:nvPr/>
        </p:nvSpPr>
        <p:spPr>
          <a:xfrm>
            <a:off x="9982200" y="6444043"/>
            <a:ext cx="2307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(Perren</a:t>
            </a:r>
            <a:r>
              <a:rPr lang="en-GB" dirty="0">
                <a:solidFill>
                  <a:prstClr val="black"/>
                </a:solidFill>
                <a:latin typeface="Calibri"/>
              </a:rPr>
              <a:t>, Fekaris, 1978</a:t>
            </a: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18554524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6D918-EFD1-4148-A5A9-3D388C0EA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in advocacy 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E3D3828-97C7-428C-9892-76E1BE9E13B7}"/>
              </a:ext>
            </a:extLst>
          </p:cNvPr>
          <p:cNvSpPr/>
          <p:nvPr/>
        </p:nvSpPr>
        <p:spPr>
          <a:xfrm>
            <a:off x="3534625" y="3159667"/>
            <a:ext cx="51227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2"/>
              </a:rPr>
              <a:t>https://www.youtube.com/watch?v=M9hyWVEG2x0</a:t>
            </a: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56D27B3-3CAB-4554-A74B-A8761BDE90DA}"/>
              </a:ext>
            </a:extLst>
          </p:cNvPr>
          <p:cNvSpPr txBox="1"/>
          <p:nvPr/>
        </p:nvSpPr>
        <p:spPr>
          <a:xfrm>
            <a:off x="2993571" y="1996265"/>
            <a:ext cx="64672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/>
              <a:t>Short video about reflective practice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4587A1-6D13-4DF9-A277-D188C58072DE}"/>
              </a:ext>
            </a:extLst>
          </p:cNvPr>
          <p:cNvSpPr txBox="1"/>
          <p:nvPr/>
        </p:nvSpPr>
        <p:spPr>
          <a:xfrm>
            <a:off x="10676467" y="6256867"/>
            <a:ext cx="1340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(CIPD, 2017)</a:t>
            </a:r>
          </a:p>
        </p:txBody>
      </p:sp>
    </p:spTree>
    <p:extLst>
      <p:ext uri="{BB962C8B-B14F-4D97-AF65-F5344CB8AC3E}">
        <p14:creationId xmlns:p14="http://schemas.microsoft.com/office/powerpoint/2010/main" val="2573504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1A261C-3D44-460D-AA2E-A655DF290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Reflection in advocacy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165C177-F96A-460D-81E4-229062E96CBA}"/>
              </a:ext>
            </a:extLst>
          </p:cNvPr>
          <p:cNvSpPr txBox="1">
            <a:spLocks/>
          </p:cNvSpPr>
          <p:nvPr/>
        </p:nvSpPr>
        <p:spPr>
          <a:xfrm>
            <a:off x="410633" y="2455334"/>
            <a:ext cx="11370733" cy="255693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b="1" dirty="0">
                <a:solidFill>
                  <a:schemeClr val="accent1"/>
                </a:solidFill>
              </a:rPr>
              <a:t>Recap from previous session</a:t>
            </a:r>
          </a:p>
          <a:p>
            <a:pPr marL="0" indent="0" algn="ctr">
              <a:buFont typeface="Arial" panose="020B0604020202020204" pitchFamily="34" charset="0"/>
              <a:buNone/>
            </a:pPr>
            <a:r>
              <a:rPr lang="en-GB" sz="4000" b="1" dirty="0">
                <a:solidFill>
                  <a:schemeClr val="accent1"/>
                </a:solidFill>
              </a:rPr>
              <a:t>What reflections did we discover?</a:t>
            </a:r>
          </a:p>
        </p:txBody>
      </p:sp>
    </p:spTree>
    <p:extLst>
      <p:ext uri="{BB962C8B-B14F-4D97-AF65-F5344CB8AC3E}">
        <p14:creationId xmlns:p14="http://schemas.microsoft.com/office/powerpoint/2010/main" val="4532737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506" name="Object 2"/>
          <p:cNvGraphicFramePr>
            <a:graphicFrameLocks noChangeAspect="1"/>
          </p:cNvGraphicFramePr>
          <p:nvPr>
            <p:extLst/>
          </p:nvPr>
        </p:nvGraphicFramePr>
        <p:xfrm>
          <a:off x="5029201" y="2798986"/>
          <a:ext cx="1685925" cy="16144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Clip" r:id="rId4" imgW="1686600" imgH="1615320" progId="MS_ClipArt_Gallery.2">
                  <p:embed/>
                </p:oleObj>
              </mc:Choice>
              <mc:Fallback>
                <p:oleObj name="Clip" r:id="rId4" imgW="1686600" imgH="1615320" progId="MS_ClipArt_Gallery.2">
                  <p:embed/>
                  <p:pic>
                    <p:nvPicPr>
                      <p:cNvPr id="21506" name="Objec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9201" y="2798986"/>
                        <a:ext cx="1685925" cy="16144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rgbClr val="808080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507" name="AutoShape 3"/>
          <p:cNvSpPr>
            <a:spLocks noChangeArrowheads="1"/>
          </p:cNvSpPr>
          <p:nvPr/>
        </p:nvSpPr>
        <p:spPr bwMode="auto">
          <a:xfrm>
            <a:off x="8077200" y="1052736"/>
            <a:ext cx="1905000" cy="1295400"/>
          </a:xfrm>
          <a:prstGeom prst="bevel">
            <a:avLst>
              <a:gd name="adj" fmla="val 1250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 sz="2400" dirty="0"/>
              <a:t>Positive</a:t>
            </a:r>
          </a:p>
          <a:p>
            <a:pPr algn="ctr" eaLnBrk="0" hangingPunct="0"/>
            <a:r>
              <a:rPr lang="en-GB" altLang="en-US" sz="2400" dirty="0"/>
              <a:t>Reward</a:t>
            </a:r>
          </a:p>
        </p:txBody>
      </p:sp>
      <p:grpSp>
        <p:nvGrpSpPr>
          <p:cNvPr id="21508" name="Group 4"/>
          <p:cNvGrpSpPr>
            <a:grpSpLocks/>
          </p:cNvGrpSpPr>
          <p:nvPr/>
        </p:nvGrpSpPr>
        <p:grpSpPr bwMode="auto">
          <a:xfrm>
            <a:off x="7751763" y="2491011"/>
            <a:ext cx="2743200" cy="1905000"/>
            <a:chOff x="3787" y="1842"/>
            <a:chExt cx="1728" cy="1200"/>
          </a:xfrm>
        </p:grpSpPr>
        <p:sp>
          <p:nvSpPr>
            <p:cNvPr id="21509" name="AutoShape 5"/>
            <p:cNvSpPr>
              <a:spLocks noChangeArrowheads="1"/>
            </p:cNvSpPr>
            <p:nvPr/>
          </p:nvSpPr>
          <p:spPr bwMode="auto">
            <a:xfrm>
              <a:off x="3787" y="1842"/>
              <a:ext cx="1728" cy="1200"/>
            </a:xfrm>
            <a:prstGeom prst="cloudCallout">
              <a:avLst>
                <a:gd name="adj1" fmla="val -82468"/>
                <a:gd name="adj2" fmla="val -30917"/>
              </a:avLst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/>
            </a:p>
          </p:txBody>
        </p:sp>
        <p:sp>
          <p:nvSpPr>
            <p:cNvPr id="21510" name="Text Box 6"/>
            <p:cNvSpPr txBox="1">
              <a:spLocks noChangeArrowheads="1"/>
            </p:cNvSpPr>
            <p:nvPr/>
          </p:nvSpPr>
          <p:spPr bwMode="auto">
            <a:xfrm>
              <a:off x="4075" y="2034"/>
              <a:ext cx="1200" cy="75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CFF99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>
                <a:spcBef>
                  <a:spcPct val="50000"/>
                </a:spcBef>
              </a:pPr>
              <a:r>
                <a:rPr lang="en-GB" altLang="en-US" sz="2400" dirty="0"/>
                <a:t>Feelings about succeeding</a:t>
              </a:r>
            </a:p>
          </p:txBody>
        </p:sp>
      </p:grpSp>
      <p:sp>
        <p:nvSpPr>
          <p:cNvPr id="21511" name="AutoShape 7"/>
          <p:cNvSpPr>
            <a:spLocks noChangeArrowheads="1"/>
          </p:cNvSpPr>
          <p:nvPr/>
        </p:nvSpPr>
        <p:spPr bwMode="auto">
          <a:xfrm>
            <a:off x="1828800" y="4475386"/>
            <a:ext cx="2438400" cy="1295400"/>
          </a:xfrm>
          <a:prstGeom prst="bevel">
            <a:avLst>
              <a:gd name="adj" fmla="val 12500"/>
            </a:avLst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 sz="2400" dirty="0"/>
              <a:t>Negative</a:t>
            </a:r>
          </a:p>
          <a:p>
            <a:pPr algn="ctr" eaLnBrk="0" hangingPunct="0"/>
            <a:r>
              <a:rPr lang="en-GB" altLang="en-US" sz="2400" dirty="0"/>
              <a:t>Consequences</a:t>
            </a:r>
          </a:p>
        </p:txBody>
      </p:sp>
      <p:grpSp>
        <p:nvGrpSpPr>
          <p:cNvPr id="21512" name="Group 8"/>
          <p:cNvGrpSpPr>
            <a:grpSpLocks/>
          </p:cNvGrpSpPr>
          <p:nvPr/>
        </p:nvGrpSpPr>
        <p:grpSpPr bwMode="auto">
          <a:xfrm>
            <a:off x="7464425" y="4508724"/>
            <a:ext cx="2514600" cy="1447800"/>
            <a:chOff x="3742" y="3113"/>
            <a:chExt cx="1584" cy="912"/>
          </a:xfrm>
        </p:grpSpPr>
        <p:sp>
          <p:nvSpPr>
            <p:cNvPr id="21513" name="AutoShape 9"/>
            <p:cNvSpPr>
              <a:spLocks noChangeArrowheads="1"/>
            </p:cNvSpPr>
            <p:nvPr/>
          </p:nvSpPr>
          <p:spPr bwMode="auto">
            <a:xfrm>
              <a:off x="3742" y="3113"/>
              <a:ext cx="1584" cy="912"/>
            </a:xfrm>
            <a:prstGeom prst="wedgeEllipseCallout">
              <a:avLst>
                <a:gd name="adj1" fmla="val -87310"/>
                <a:gd name="adj2" fmla="val -155375"/>
              </a:avLst>
            </a:prstGeom>
            <a:solidFill>
              <a:srgbClr val="CC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/>
            </a:p>
          </p:txBody>
        </p:sp>
        <p:sp>
          <p:nvSpPr>
            <p:cNvPr id="21514" name="Text Box 10"/>
            <p:cNvSpPr txBox="1">
              <a:spLocks noChangeArrowheads="1"/>
            </p:cNvSpPr>
            <p:nvPr/>
          </p:nvSpPr>
          <p:spPr bwMode="auto">
            <a:xfrm>
              <a:off x="3833" y="3294"/>
              <a:ext cx="1225" cy="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CFF99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400" dirty="0"/>
                <a:t>I want to</a:t>
              </a:r>
            </a:p>
            <a:p>
              <a:pPr eaLnBrk="0" hangingPunct="0"/>
              <a:r>
                <a:rPr lang="en-GB" altLang="en-US" sz="2400" dirty="0"/>
                <a:t>perform well..</a:t>
              </a:r>
            </a:p>
          </p:txBody>
        </p:sp>
      </p:grpSp>
      <p:grpSp>
        <p:nvGrpSpPr>
          <p:cNvPr id="21515" name="Group 11"/>
          <p:cNvGrpSpPr>
            <a:grpSpLocks/>
          </p:cNvGrpSpPr>
          <p:nvPr/>
        </p:nvGrpSpPr>
        <p:grpSpPr bwMode="auto">
          <a:xfrm>
            <a:off x="1752600" y="2570386"/>
            <a:ext cx="2743200" cy="1676400"/>
            <a:chOff x="144" y="1892"/>
            <a:chExt cx="1728" cy="1056"/>
          </a:xfrm>
        </p:grpSpPr>
        <p:sp>
          <p:nvSpPr>
            <p:cNvPr id="21516" name="AutoShape 12"/>
            <p:cNvSpPr>
              <a:spLocks noChangeArrowheads="1"/>
            </p:cNvSpPr>
            <p:nvPr/>
          </p:nvSpPr>
          <p:spPr bwMode="auto">
            <a:xfrm>
              <a:off x="144" y="1892"/>
              <a:ext cx="1728" cy="1056"/>
            </a:xfrm>
            <a:prstGeom prst="cloudCallout">
              <a:avLst>
                <a:gd name="adj1" fmla="val 102894"/>
                <a:gd name="adj2" fmla="val -36458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/>
            </a:p>
          </p:txBody>
        </p:sp>
        <p:sp>
          <p:nvSpPr>
            <p:cNvPr id="21517" name="Text Box 13"/>
            <p:cNvSpPr txBox="1">
              <a:spLocks noChangeArrowheads="1"/>
            </p:cNvSpPr>
            <p:nvPr/>
          </p:nvSpPr>
          <p:spPr bwMode="auto">
            <a:xfrm>
              <a:off x="336" y="2180"/>
              <a:ext cx="1261" cy="52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CC99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eaLnBrk="0" hangingPunct="0"/>
              <a:r>
                <a:rPr lang="en-GB" altLang="en-US" sz="2400" dirty="0"/>
                <a:t>Feelings about</a:t>
              </a:r>
            </a:p>
            <a:p>
              <a:pPr eaLnBrk="0" hangingPunct="0"/>
              <a:r>
                <a:rPr lang="en-GB" altLang="en-US" sz="2400" dirty="0"/>
                <a:t>not failing</a:t>
              </a:r>
            </a:p>
          </p:txBody>
        </p:sp>
      </p:grpSp>
      <p:grpSp>
        <p:nvGrpSpPr>
          <p:cNvPr id="21518" name="Group 14"/>
          <p:cNvGrpSpPr>
            <a:grpSpLocks/>
          </p:cNvGrpSpPr>
          <p:nvPr/>
        </p:nvGrpSpPr>
        <p:grpSpPr bwMode="auto">
          <a:xfrm>
            <a:off x="1905000" y="1198786"/>
            <a:ext cx="3124200" cy="1143000"/>
            <a:chOff x="240" y="624"/>
            <a:chExt cx="1968" cy="720"/>
          </a:xfrm>
        </p:grpSpPr>
        <p:sp>
          <p:nvSpPr>
            <p:cNvPr id="21519" name="AutoShape 15"/>
            <p:cNvSpPr>
              <a:spLocks noChangeArrowheads="1"/>
            </p:cNvSpPr>
            <p:nvPr/>
          </p:nvSpPr>
          <p:spPr bwMode="auto">
            <a:xfrm>
              <a:off x="240" y="624"/>
              <a:ext cx="1968" cy="720"/>
            </a:xfrm>
            <a:prstGeom prst="wedgeEllipseCallout">
              <a:avLst>
                <a:gd name="adj1" fmla="val 90296"/>
                <a:gd name="adj2" fmla="val 86250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/>
            </a:p>
          </p:txBody>
        </p:sp>
        <p:sp>
          <p:nvSpPr>
            <p:cNvPr id="21520" name="Text Box 16"/>
            <p:cNvSpPr txBox="1">
              <a:spLocks noChangeArrowheads="1"/>
            </p:cNvSpPr>
            <p:nvPr/>
          </p:nvSpPr>
          <p:spPr bwMode="auto">
            <a:xfrm>
              <a:off x="576" y="720"/>
              <a:ext cx="1288" cy="523"/>
            </a:xfrm>
            <a:prstGeom prst="rect">
              <a:avLst/>
            </a:prstGeom>
            <a:solidFill>
              <a:srgbClr val="FFCC99"/>
            </a:soli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/>
            <a:p>
              <a:pPr eaLnBrk="0" hangingPunct="0"/>
              <a:r>
                <a:rPr lang="en-GB" altLang="en-US" sz="2400" dirty="0"/>
                <a:t>I don’t want </a:t>
              </a:r>
            </a:p>
            <a:p>
              <a:pPr eaLnBrk="0" hangingPunct="0"/>
              <a:r>
                <a:rPr lang="en-GB" altLang="en-US" sz="2400" dirty="0"/>
                <a:t>to look a fool</a:t>
              </a:r>
            </a:p>
          </p:txBody>
        </p:sp>
      </p:grpSp>
      <p:sp>
        <p:nvSpPr>
          <p:cNvPr id="21521" name="AutoShape 17"/>
          <p:cNvSpPr>
            <a:spLocks noChangeArrowheads="1"/>
          </p:cNvSpPr>
          <p:nvPr/>
        </p:nvSpPr>
        <p:spPr bwMode="auto">
          <a:xfrm>
            <a:off x="6172200" y="1397224"/>
            <a:ext cx="1828800" cy="609600"/>
          </a:xfrm>
          <a:prstGeom prst="homePlate">
            <a:avLst>
              <a:gd name="adj" fmla="val 75000"/>
            </a:avLst>
          </a:prstGeom>
          <a:solidFill>
            <a:srgbClr val="CCFF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 sz="2400" dirty="0"/>
              <a:t>Towards</a:t>
            </a:r>
          </a:p>
        </p:txBody>
      </p:sp>
      <p:sp>
        <p:nvSpPr>
          <p:cNvPr id="21522" name="AutoShape 18"/>
          <p:cNvSpPr>
            <a:spLocks noChangeArrowheads="1"/>
          </p:cNvSpPr>
          <p:nvPr/>
        </p:nvSpPr>
        <p:spPr bwMode="auto">
          <a:xfrm>
            <a:off x="4495800" y="4780186"/>
            <a:ext cx="1828800" cy="609600"/>
          </a:xfrm>
          <a:prstGeom prst="homePlate">
            <a:avLst>
              <a:gd name="adj" fmla="val 75000"/>
            </a:avLst>
          </a:prstGeom>
          <a:solidFill>
            <a:srgbClr val="FFCC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algn="ctr" eaLnBrk="0" hangingPunct="0"/>
            <a:r>
              <a:rPr lang="en-GB" altLang="en-US" sz="2400" dirty="0"/>
              <a:t>Away From</a:t>
            </a:r>
          </a:p>
        </p:txBody>
      </p:sp>
      <p:sp>
        <p:nvSpPr>
          <p:cNvPr id="21524" name="Rectangle 20"/>
          <p:cNvSpPr>
            <a:spLocks noGrp="1" noChangeArrowheads="1"/>
          </p:cNvSpPr>
          <p:nvPr>
            <p:ph type="title"/>
          </p:nvPr>
        </p:nvSpPr>
        <p:spPr>
          <a:xfrm>
            <a:off x="2568575" y="188914"/>
            <a:ext cx="7272338" cy="763587"/>
          </a:xfrm>
        </p:spPr>
        <p:txBody>
          <a:bodyPr/>
          <a:lstStyle/>
          <a:p>
            <a:r>
              <a:rPr lang="en-GB" altLang="en-US" sz="4000" b="1" dirty="0">
                <a:latin typeface="+mn-lt"/>
              </a:rPr>
              <a:t>Internal Motivational Triggers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67EA36B-E79E-46FB-AB04-53772E5CBF9B}"/>
              </a:ext>
            </a:extLst>
          </p:cNvPr>
          <p:cNvSpPr txBox="1"/>
          <p:nvPr/>
        </p:nvSpPr>
        <p:spPr>
          <a:xfrm>
            <a:off x="6308155" y="6249491"/>
            <a:ext cx="3801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on: (Miller &amp; Rollnick, 2009)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7" grpId="0" animBg="1"/>
      <p:bldP spid="21511" grpId="0" animBg="1"/>
      <p:bldP spid="21521" grpId="0" animBg="1"/>
      <p:bldP spid="21522" grpId="0" animBg="1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title"/>
          </p:nvPr>
        </p:nvSpPr>
        <p:spPr>
          <a:xfrm>
            <a:off x="2495550" y="104777"/>
            <a:ext cx="7272338" cy="947737"/>
          </a:xfrm>
          <a:noFill/>
          <a:ln/>
        </p:spPr>
        <p:txBody>
          <a:bodyPr>
            <a:normAutofit/>
          </a:bodyPr>
          <a:lstStyle/>
          <a:p>
            <a:r>
              <a:rPr lang="en-GB" altLang="en-US" sz="4000" b="1" dirty="0"/>
              <a:t>Internal Motivational Triggers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2424114" y="1052514"/>
            <a:ext cx="7272337" cy="947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GB" altLang="en-US" sz="3600" b="1" dirty="0"/>
              <a:t>An Experiment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040910-759A-4EB6-BACB-6243F7CAB5E3}"/>
              </a:ext>
            </a:extLst>
          </p:cNvPr>
          <p:cNvSpPr txBox="1"/>
          <p:nvPr/>
        </p:nvSpPr>
        <p:spPr>
          <a:xfrm>
            <a:off x="6308155" y="6249491"/>
            <a:ext cx="3801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on: (Miller &amp; Rollnick, 2009)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0738C7A-4915-4C70-914B-94979054CF55}"/>
              </a:ext>
            </a:extLst>
          </p:cNvPr>
          <p:cNvSpPr txBox="1"/>
          <p:nvPr/>
        </p:nvSpPr>
        <p:spPr>
          <a:xfrm>
            <a:off x="2144899" y="2055980"/>
            <a:ext cx="79022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I am going to ask each of you, in turn to come to the front of the room and sing a verse from a well know song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0641FD6-2858-4990-9EA3-E185D8C0D614}"/>
              </a:ext>
            </a:extLst>
          </p:cNvPr>
          <p:cNvSpPr txBox="1"/>
          <p:nvPr/>
        </p:nvSpPr>
        <p:spPr>
          <a:xfrm>
            <a:off x="2135561" y="3484166"/>
            <a:ext cx="790220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Each performance will be marked out of 10 by the rest of the group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517D65D-13DE-4C58-A143-B07B67BBEA79}"/>
              </a:ext>
            </a:extLst>
          </p:cNvPr>
          <p:cNvSpPr txBox="1"/>
          <p:nvPr/>
        </p:nvSpPr>
        <p:spPr>
          <a:xfrm>
            <a:off x="2104551" y="4481464"/>
            <a:ext cx="790220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Before, I choose the first person to sing I would like you to reflect on your feelings about doing this</a:t>
            </a:r>
          </a:p>
        </p:txBody>
      </p:sp>
    </p:spTree>
    <p:extLst>
      <p:ext uri="{BB962C8B-B14F-4D97-AF65-F5344CB8AC3E}">
        <p14:creationId xmlns:p14="http://schemas.microsoft.com/office/powerpoint/2010/main" val="3841442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6" grpId="0"/>
      <p:bldP spid="17" grpId="0"/>
      <p:bldP spid="2" grpId="0"/>
      <p:bldP spid="18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0E52A-5C43-423F-A619-1B7257540C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Internal Motivation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BB663-924A-4FBB-93A2-C5DC63AF8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2"/>
            <a:ext cx="10972800" cy="1413932"/>
          </a:xfrm>
        </p:spPr>
        <p:txBody>
          <a:bodyPr/>
          <a:lstStyle/>
          <a:p>
            <a:pPr marL="0" indent="0">
              <a:buNone/>
            </a:pPr>
            <a:r>
              <a:rPr lang="en-GB" b="1" dirty="0"/>
              <a:t>Write down your feelings and your motivation towards the task</a:t>
            </a:r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9401387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5" name="Rectangle 3"/>
          <p:cNvSpPr>
            <a:spLocks noGrp="1" noChangeArrowheads="1"/>
          </p:cNvSpPr>
          <p:nvPr>
            <p:ph type="title"/>
          </p:nvPr>
        </p:nvSpPr>
        <p:spPr>
          <a:xfrm>
            <a:off x="2568575" y="188914"/>
            <a:ext cx="7272338" cy="947737"/>
          </a:xfrm>
          <a:noFill/>
          <a:ln/>
        </p:spPr>
        <p:txBody>
          <a:bodyPr/>
          <a:lstStyle/>
          <a:p>
            <a:r>
              <a:rPr lang="en-GB" altLang="en-US" dirty="0"/>
              <a:t>Internal Motivational Triggers</a:t>
            </a:r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2424114" y="1052514"/>
            <a:ext cx="7272337" cy="947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/>
          <a:lstStyle>
            <a:lvl1pPr algn="ctr">
              <a:defRPr sz="4400">
                <a:solidFill>
                  <a:schemeClr val="tx2"/>
                </a:solidFill>
                <a:latin typeface="Arial" charset="0"/>
              </a:defRPr>
            </a:lvl1pPr>
            <a:lvl2pPr algn="ctr">
              <a:defRPr sz="4400">
                <a:solidFill>
                  <a:schemeClr val="tx2"/>
                </a:solidFill>
                <a:latin typeface="Arial" charset="0"/>
              </a:defRPr>
            </a:lvl2pPr>
            <a:lvl3pPr algn="ctr">
              <a:defRPr sz="4400">
                <a:solidFill>
                  <a:schemeClr val="tx2"/>
                </a:solidFill>
                <a:latin typeface="Arial" charset="0"/>
              </a:defRPr>
            </a:lvl3pPr>
            <a:lvl4pPr algn="ctr">
              <a:defRPr sz="4400">
                <a:solidFill>
                  <a:schemeClr val="tx2"/>
                </a:solidFill>
                <a:latin typeface="Arial" charset="0"/>
              </a:defRPr>
            </a:lvl4pPr>
            <a:lvl5pPr algn="ctr">
              <a:defRPr sz="4400">
                <a:solidFill>
                  <a:schemeClr val="tx2"/>
                </a:solidFill>
                <a:latin typeface="Arial" charset="0"/>
              </a:defRPr>
            </a:lvl5pPr>
            <a:lvl6pPr marL="4572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GB" altLang="en-US" dirty="0"/>
              <a:t>Did You think…………..?</a:t>
            </a:r>
          </a:p>
        </p:txBody>
      </p:sp>
      <p:sp>
        <p:nvSpPr>
          <p:cNvPr id="23557" name="Text Box 5"/>
          <p:cNvSpPr txBox="1">
            <a:spLocks noChangeArrowheads="1"/>
          </p:cNvSpPr>
          <p:nvPr/>
        </p:nvSpPr>
        <p:spPr bwMode="auto">
          <a:xfrm>
            <a:off x="1919289" y="2035175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hope I don’t get it wrong</a:t>
            </a:r>
          </a:p>
        </p:txBody>
      </p:sp>
      <p:sp>
        <p:nvSpPr>
          <p:cNvPr id="23558" name="Text Box 6"/>
          <p:cNvSpPr txBox="1">
            <a:spLocks noChangeArrowheads="1"/>
          </p:cNvSpPr>
          <p:nvPr/>
        </p:nvSpPr>
        <p:spPr bwMode="auto">
          <a:xfrm>
            <a:off x="1919289" y="2684463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don’t want to fail</a:t>
            </a: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1919289" y="3286125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They won’t catch me out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1919289" y="3933825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don’t want to mess this up</a:t>
            </a:r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1776414" y="4556125"/>
            <a:ext cx="41751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What if I don’t measure up?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310314" y="2060575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hope I get it right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6383339" y="2684463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want to get this right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6453189" y="3284538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This is my chance to shine</a:t>
            </a:r>
          </a:p>
        </p:txBody>
      </p:sp>
      <p:sp>
        <p:nvSpPr>
          <p:cNvPr id="23565" name="Text Box 13"/>
          <p:cNvSpPr txBox="1">
            <a:spLocks noChangeArrowheads="1"/>
          </p:cNvSpPr>
          <p:nvPr/>
        </p:nvSpPr>
        <p:spPr bwMode="auto">
          <a:xfrm>
            <a:off x="6453189" y="3933825"/>
            <a:ext cx="38893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I want to do my best</a:t>
            </a:r>
          </a:p>
        </p:txBody>
      </p:sp>
      <p:sp>
        <p:nvSpPr>
          <p:cNvPr id="23566" name="Text Box 14"/>
          <p:cNvSpPr txBox="1">
            <a:spLocks noChangeArrowheads="1"/>
          </p:cNvSpPr>
          <p:nvPr/>
        </p:nvSpPr>
        <p:spPr bwMode="auto">
          <a:xfrm>
            <a:off x="6024563" y="4556125"/>
            <a:ext cx="46799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What will show me at my best?</a:t>
            </a:r>
          </a:p>
        </p:txBody>
      </p:sp>
      <p:sp>
        <p:nvSpPr>
          <p:cNvPr id="23567" name="Text Box 15"/>
          <p:cNvSpPr txBox="1">
            <a:spLocks noChangeArrowheads="1"/>
          </p:cNvSpPr>
          <p:nvPr/>
        </p:nvSpPr>
        <p:spPr bwMode="auto">
          <a:xfrm>
            <a:off x="1774826" y="5445125"/>
            <a:ext cx="41751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AWAY FROM</a:t>
            </a:r>
          </a:p>
        </p:txBody>
      </p:sp>
      <p:sp>
        <p:nvSpPr>
          <p:cNvPr id="23568" name="Text Box 16"/>
          <p:cNvSpPr txBox="1">
            <a:spLocks noChangeArrowheads="1"/>
          </p:cNvSpPr>
          <p:nvPr/>
        </p:nvSpPr>
        <p:spPr bwMode="auto">
          <a:xfrm>
            <a:off x="6313489" y="5445125"/>
            <a:ext cx="41751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>
                <a:solidFill>
                  <a:srgbClr val="008000"/>
                </a:solidFill>
              </a:rPr>
              <a:t>TOWARDS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9040910-759A-4EB6-BACB-6243F7CAB5E3}"/>
              </a:ext>
            </a:extLst>
          </p:cNvPr>
          <p:cNvSpPr txBox="1"/>
          <p:nvPr/>
        </p:nvSpPr>
        <p:spPr>
          <a:xfrm>
            <a:off x="6308155" y="6249491"/>
            <a:ext cx="38016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Based on: (Miller &amp; Rollnick, 2009)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/>
      <p:bldP spid="23558" grpId="0"/>
      <p:bldP spid="23559" grpId="0"/>
      <p:bldP spid="23560" grpId="0"/>
      <p:bldP spid="23561" grpId="0"/>
      <p:bldP spid="23562" grpId="0"/>
      <p:bldP spid="23563" grpId="0"/>
      <p:bldP spid="23564" grpId="0"/>
      <p:bldP spid="23565" grpId="0"/>
      <p:bldP spid="23566" grpId="0"/>
      <p:bldP spid="23567" grpId="0"/>
      <p:bldP spid="23568" grpId="0"/>
      <p:bldP spid="1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corporategu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0026" y="2800773"/>
            <a:ext cx="1438275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4579" name="Group 3"/>
          <p:cNvGrpSpPr>
            <a:grpSpLocks/>
          </p:cNvGrpSpPr>
          <p:nvPr/>
        </p:nvGrpSpPr>
        <p:grpSpPr bwMode="auto">
          <a:xfrm>
            <a:off x="2063750" y="1413298"/>
            <a:ext cx="1822450" cy="1679575"/>
            <a:chOff x="326" y="1434"/>
            <a:chExt cx="1148" cy="1058"/>
          </a:xfrm>
        </p:grpSpPr>
        <p:sp>
          <p:nvSpPr>
            <p:cNvPr id="24580" name="AutoShape 4"/>
            <p:cNvSpPr>
              <a:spLocks noChangeArrowheads="1"/>
            </p:cNvSpPr>
            <p:nvPr/>
          </p:nvSpPr>
          <p:spPr bwMode="auto">
            <a:xfrm flipH="1">
              <a:off x="326" y="1434"/>
              <a:ext cx="1148" cy="1058"/>
            </a:xfrm>
            <a:prstGeom prst="cloudCallout">
              <a:avLst>
                <a:gd name="adj1" fmla="val -143384"/>
                <a:gd name="adj2" fmla="val 27977"/>
              </a:avLst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CCFF99"/>
                </a:solidFill>
              </a:endParaRPr>
            </a:p>
          </p:txBody>
        </p:sp>
        <p:sp>
          <p:nvSpPr>
            <p:cNvPr id="24581" name="Text Box 5"/>
            <p:cNvSpPr txBox="1">
              <a:spLocks noChangeArrowheads="1"/>
            </p:cNvSpPr>
            <p:nvPr/>
          </p:nvSpPr>
          <p:spPr bwMode="auto">
            <a:xfrm>
              <a:off x="567" y="1515"/>
              <a:ext cx="644" cy="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I have</a:t>
              </a:r>
            </a:p>
            <a:p>
              <a:pPr algn="ctr" eaLnBrk="0" hangingPunct="0"/>
              <a:r>
                <a:rPr lang="en-GB" altLang="en-US" sz="2000" dirty="0"/>
                <a:t>control</a:t>
              </a:r>
            </a:p>
            <a:p>
              <a:pPr algn="ctr" eaLnBrk="0" hangingPunct="0"/>
              <a:r>
                <a:rPr lang="en-GB" altLang="en-US" sz="2000" dirty="0"/>
                <a:t>over my</a:t>
              </a:r>
            </a:p>
            <a:p>
              <a:pPr algn="ctr" eaLnBrk="0" hangingPunct="0"/>
              <a:r>
                <a:rPr lang="en-GB" altLang="en-US" sz="2000" dirty="0"/>
                <a:t>life.</a:t>
              </a:r>
            </a:p>
          </p:txBody>
        </p:sp>
      </p:grpSp>
      <p:grpSp>
        <p:nvGrpSpPr>
          <p:cNvPr id="24582" name="Group 6"/>
          <p:cNvGrpSpPr>
            <a:grpSpLocks/>
          </p:cNvGrpSpPr>
          <p:nvPr/>
        </p:nvGrpSpPr>
        <p:grpSpPr bwMode="auto">
          <a:xfrm>
            <a:off x="8112126" y="1340272"/>
            <a:ext cx="1800225" cy="1657350"/>
            <a:chOff x="4150" y="1434"/>
            <a:chExt cx="1134" cy="1044"/>
          </a:xfrm>
        </p:grpSpPr>
        <p:sp>
          <p:nvSpPr>
            <p:cNvPr id="24583" name="AutoShape 7"/>
            <p:cNvSpPr>
              <a:spLocks noChangeArrowheads="1"/>
            </p:cNvSpPr>
            <p:nvPr/>
          </p:nvSpPr>
          <p:spPr bwMode="auto">
            <a:xfrm>
              <a:off x="4150" y="1434"/>
              <a:ext cx="1134" cy="1044"/>
            </a:xfrm>
            <a:prstGeom prst="cloudCallout">
              <a:avLst>
                <a:gd name="adj1" fmla="val -173634"/>
                <a:gd name="adj2" fmla="val 27778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CCFF99"/>
                </a:solidFill>
              </a:endParaRPr>
            </a:p>
          </p:txBody>
        </p:sp>
        <p:sp>
          <p:nvSpPr>
            <p:cNvPr id="24584" name="Text Box 8"/>
            <p:cNvSpPr txBox="1">
              <a:spLocks noChangeArrowheads="1"/>
            </p:cNvSpPr>
            <p:nvPr/>
          </p:nvSpPr>
          <p:spPr bwMode="auto">
            <a:xfrm>
              <a:off x="4314" y="1520"/>
              <a:ext cx="873" cy="834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‘They’ have</a:t>
              </a:r>
            </a:p>
            <a:p>
              <a:pPr algn="ctr" eaLnBrk="0" hangingPunct="0"/>
              <a:r>
                <a:rPr lang="en-GB" altLang="en-US" sz="2000" dirty="0"/>
                <a:t>control</a:t>
              </a:r>
            </a:p>
            <a:p>
              <a:pPr algn="ctr" eaLnBrk="0" hangingPunct="0"/>
              <a:r>
                <a:rPr lang="en-GB" altLang="en-US" sz="2000" dirty="0"/>
                <a:t>over my</a:t>
              </a:r>
            </a:p>
            <a:p>
              <a:pPr algn="ctr" eaLnBrk="0" hangingPunct="0"/>
              <a:r>
                <a:rPr lang="en-GB" altLang="en-US" sz="2000" dirty="0"/>
                <a:t>life.</a:t>
              </a:r>
            </a:p>
          </p:txBody>
        </p:sp>
      </p:grpSp>
      <p:grpSp>
        <p:nvGrpSpPr>
          <p:cNvPr id="24585" name="Group 9"/>
          <p:cNvGrpSpPr>
            <a:grpSpLocks/>
          </p:cNvGrpSpPr>
          <p:nvPr/>
        </p:nvGrpSpPr>
        <p:grpSpPr bwMode="auto">
          <a:xfrm>
            <a:off x="1703388" y="3284960"/>
            <a:ext cx="1893888" cy="1368425"/>
            <a:chOff x="113" y="2568"/>
            <a:chExt cx="1193" cy="862"/>
          </a:xfrm>
        </p:grpSpPr>
        <p:sp>
          <p:nvSpPr>
            <p:cNvPr id="24586" name="AutoShape 10"/>
            <p:cNvSpPr>
              <a:spLocks noChangeArrowheads="1"/>
            </p:cNvSpPr>
            <p:nvPr/>
          </p:nvSpPr>
          <p:spPr bwMode="auto">
            <a:xfrm flipH="1">
              <a:off x="113" y="2568"/>
              <a:ext cx="1193" cy="862"/>
            </a:xfrm>
            <a:prstGeom prst="cloudCallout">
              <a:avLst>
                <a:gd name="adj1" fmla="val -150671"/>
                <a:gd name="adj2" fmla="val -73551"/>
              </a:avLst>
            </a:prstGeom>
            <a:solidFill>
              <a:srgbClr val="CCFF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CCFF99"/>
                </a:solidFill>
              </a:endParaRPr>
            </a:p>
          </p:txBody>
        </p:sp>
        <p:sp>
          <p:nvSpPr>
            <p:cNvPr id="24587" name="Text Box 11"/>
            <p:cNvSpPr txBox="1">
              <a:spLocks noChangeArrowheads="1"/>
            </p:cNvSpPr>
            <p:nvPr/>
          </p:nvSpPr>
          <p:spPr bwMode="auto">
            <a:xfrm>
              <a:off x="280" y="2704"/>
              <a:ext cx="1000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I can choose  </a:t>
              </a:r>
            </a:p>
            <a:p>
              <a:pPr algn="ctr" eaLnBrk="0" hangingPunct="0"/>
              <a:r>
                <a:rPr lang="en-GB" altLang="en-US" sz="2000" dirty="0"/>
                <a:t>what to do…</a:t>
              </a:r>
            </a:p>
          </p:txBody>
        </p:sp>
      </p:grpSp>
      <p:grpSp>
        <p:nvGrpSpPr>
          <p:cNvPr id="24588" name="Group 12"/>
          <p:cNvGrpSpPr>
            <a:grpSpLocks/>
          </p:cNvGrpSpPr>
          <p:nvPr/>
        </p:nvGrpSpPr>
        <p:grpSpPr bwMode="auto">
          <a:xfrm>
            <a:off x="8688389" y="3213522"/>
            <a:ext cx="1800225" cy="1079500"/>
            <a:chOff x="4513" y="2478"/>
            <a:chExt cx="1134" cy="680"/>
          </a:xfrm>
        </p:grpSpPr>
        <p:sp>
          <p:nvSpPr>
            <p:cNvPr id="24589" name="AutoShape 13"/>
            <p:cNvSpPr>
              <a:spLocks noChangeArrowheads="1"/>
            </p:cNvSpPr>
            <p:nvPr/>
          </p:nvSpPr>
          <p:spPr bwMode="auto">
            <a:xfrm>
              <a:off x="4513" y="2478"/>
              <a:ext cx="1134" cy="680"/>
            </a:xfrm>
            <a:prstGeom prst="cloudCallout">
              <a:avLst>
                <a:gd name="adj1" fmla="val -193472"/>
                <a:gd name="adj2" fmla="val -77352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CCFF99"/>
                </a:solidFill>
              </a:endParaRPr>
            </a:p>
          </p:txBody>
        </p:sp>
        <p:sp>
          <p:nvSpPr>
            <p:cNvPr id="24590" name="Text Box 14"/>
            <p:cNvSpPr txBox="1">
              <a:spLocks noChangeArrowheads="1"/>
            </p:cNvSpPr>
            <p:nvPr/>
          </p:nvSpPr>
          <p:spPr bwMode="auto">
            <a:xfrm>
              <a:off x="4748" y="2568"/>
              <a:ext cx="747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I have no </a:t>
              </a:r>
            </a:p>
            <a:p>
              <a:pPr algn="ctr" eaLnBrk="0" hangingPunct="0"/>
              <a:r>
                <a:rPr lang="en-GB" altLang="en-US" sz="2000" dirty="0"/>
                <a:t>choice…</a:t>
              </a:r>
            </a:p>
          </p:txBody>
        </p:sp>
      </p:grpSp>
      <p:grpSp>
        <p:nvGrpSpPr>
          <p:cNvPr id="24591" name="Group 15"/>
          <p:cNvGrpSpPr>
            <a:grpSpLocks/>
          </p:cNvGrpSpPr>
          <p:nvPr/>
        </p:nvGrpSpPr>
        <p:grpSpPr bwMode="auto">
          <a:xfrm>
            <a:off x="2495550" y="4940723"/>
            <a:ext cx="1930400" cy="1081087"/>
            <a:chOff x="612" y="3475"/>
            <a:chExt cx="1216" cy="681"/>
          </a:xfrm>
        </p:grpSpPr>
        <p:sp>
          <p:nvSpPr>
            <p:cNvPr id="24592" name="AutoShape 16"/>
            <p:cNvSpPr>
              <a:spLocks noChangeArrowheads="1"/>
            </p:cNvSpPr>
            <p:nvPr/>
          </p:nvSpPr>
          <p:spPr bwMode="auto">
            <a:xfrm>
              <a:off x="612" y="3475"/>
              <a:ext cx="1216" cy="681"/>
            </a:xfrm>
            <a:prstGeom prst="wedgeEllipseCallout">
              <a:avLst>
                <a:gd name="adj1" fmla="val 124097"/>
                <a:gd name="adj2" fmla="val -169384"/>
              </a:avLst>
            </a:prstGeom>
            <a:solidFill>
              <a:srgbClr val="CCFF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CCFF99"/>
                </a:solidFill>
              </a:endParaRPr>
            </a:p>
          </p:txBody>
        </p:sp>
        <p:sp>
          <p:nvSpPr>
            <p:cNvPr id="24593" name="Text Box 17"/>
            <p:cNvSpPr txBox="1">
              <a:spLocks noChangeArrowheads="1"/>
            </p:cNvSpPr>
            <p:nvPr/>
          </p:nvSpPr>
          <p:spPr bwMode="auto">
            <a:xfrm>
              <a:off x="809" y="3702"/>
              <a:ext cx="810" cy="25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I can do it!</a:t>
              </a:r>
            </a:p>
          </p:txBody>
        </p:sp>
      </p:grpSp>
      <p:grpSp>
        <p:nvGrpSpPr>
          <p:cNvPr id="24594" name="Group 18"/>
          <p:cNvGrpSpPr>
            <a:grpSpLocks/>
          </p:cNvGrpSpPr>
          <p:nvPr/>
        </p:nvGrpSpPr>
        <p:grpSpPr bwMode="auto">
          <a:xfrm>
            <a:off x="7715251" y="4653385"/>
            <a:ext cx="1909763" cy="1152525"/>
            <a:chOff x="3900" y="3294"/>
            <a:chExt cx="1203" cy="726"/>
          </a:xfrm>
        </p:grpSpPr>
        <p:sp>
          <p:nvSpPr>
            <p:cNvPr id="24595" name="AutoShape 19"/>
            <p:cNvSpPr>
              <a:spLocks noChangeArrowheads="1"/>
            </p:cNvSpPr>
            <p:nvPr/>
          </p:nvSpPr>
          <p:spPr bwMode="auto">
            <a:xfrm flipH="1">
              <a:off x="3900" y="3294"/>
              <a:ext cx="1203" cy="726"/>
            </a:xfrm>
            <a:prstGeom prst="wedgeEllipseCallout">
              <a:avLst>
                <a:gd name="adj1" fmla="val 135282"/>
                <a:gd name="adj2" fmla="val -138708"/>
              </a:avLst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 eaLnBrk="0" hangingPunct="0"/>
              <a:endParaRPr lang="en-US" altLang="en-US" sz="2400" dirty="0">
                <a:solidFill>
                  <a:srgbClr val="FFCC99"/>
                </a:solidFill>
              </a:endParaRPr>
            </a:p>
          </p:txBody>
        </p:sp>
        <p:sp>
          <p:nvSpPr>
            <p:cNvPr id="24596" name="Text Box 20"/>
            <p:cNvSpPr txBox="1">
              <a:spLocks noChangeArrowheads="1"/>
            </p:cNvSpPr>
            <p:nvPr/>
          </p:nvSpPr>
          <p:spPr bwMode="auto">
            <a:xfrm>
              <a:off x="4080" y="3430"/>
              <a:ext cx="848" cy="44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 algn="ctr" eaLnBrk="0" hangingPunct="0"/>
              <a:r>
                <a:rPr lang="en-GB" altLang="en-US" sz="2000" dirty="0"/>
                <a:t>Can you do</a:t>
              </a:r>
            </a:p>
            <a:p>
              <a:pPr algn="ctr" eaLnBrk="0" hangingPunct="0"/>
              <a:r>
                <a:rPr lang="en-GB" altLang="en-US" sz="2000" dirty="0"/>
                <a:t>it for me?</a:t>
              </a:r>
            </a:p>
          </p:txBody>
        </p:sp>
      </p:grpSp>
      <p:sp>
        <p:nvSpPr>
          <p:cNvPr id="24598" name="Rectangle 22"/>
          <p:cNvSpPr>
            <a:spLocks noGrp="1" noChangeArrowheads="1"/>
          </p:cNvSpPr>
          <p:nvPr>
            <p:ph type="title"/>
          </p:nvPr>
        </p:nvSpPr>
        <p:spPr>
          <a:xfrm>
            <a:off x="3640251" y="103336"/>
            <a:ext cx="5110163" cy="628650"/>
          </a:xfrm>
          <a:noFill/>
          <a:ln/>
        </p:spPr>
        <p:txBody>
          <a:bodyPr>
            <a:normAutofit fontScale="90000"/>
          </a:bodyPr>
          <a:lstStyle/>
          <a:p>
            <a:r>
              <a:rPr lang="en-GB" altLang="en-US" sz="4000" b="1" dirty="0">
                <a:latin typeface="+mn-lt"/>
              </a:rPr>
              <a:t>Locus of Control</a:t>
            </a:r>
          </a:p>
        </p:txBody>
      </p:sp>
      <p:grpSp>
        <p:nvGrpSpPr>
          <p:cNvPr id="24599" name="Group 23"/>
          <p:cNvGrpSpPr>
            <a:grpSpLocks/>
          </p:cNvGrpSpPr>
          <p:nvPr/>
        </p:nvGrpSpPr>
        <p:grpSpPr bwMode="auto">
          <a:xfrm>
            <a:off x="3033031" y="962985"/>
            <a:ext cx="6324600" cy="304800"/>
            <a:chOff x="576" y="1152"/>
            <a:chExt cx="4656" cy="192"/>
          </a:xfrm>
        </p:grpSpPr>
        <p:sp>
          <p:nvSpPr>
            <p:cNvPr id="24600" name="Line 24"/>
            <p:cNvSpPr>
              <a:spLocks noChangeShapeType="1"/>
            </p:cNvSpPr>
            <p:nvPr/>
          </p:nvSpPr>
          <p:spPr bwMode="auto">
            <a:xfrm>
              <a:off x="576" y="1248"/>
              <a:ext cx="4656" cy="0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601" name="Line 25"/>
            <p:cNvSpPr>
              <a:spLocks noChangeShapeType="1"/>
            </p:cNvSpPr>
            <p:nvPr/>
          </p:nvSpPr>
          <p:spPr bwMode="auto">
            <a:xfrm>
              <a:off x="576" y="1152"/>
              <a:ext cx="0" cy="19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  <p:sp>
          <p:nvSpPr>
            <p:cNvPr id="24602" name="Line 26"/>
            <p:cNvSpPr>
              <a:spLocks noChangeShapeType="1"/>
            </p:cNvSpPr>
            <p:nvPr/>
          </p:nvSpPr>
          <p:spPr bwMode="auto">
            <a:xfrm>
              <a:off x="5232" y="1152"/>
              <a:ext cx="0" cy="192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dirty="0"/>
            </a:p>
          </p:txBody>
        </p:sp>
      </p:grpSp>
      <p:sp>
        <p:nvSpPr>
          <p:cNvPr id="24603" name="Text Box 27"/>
          <p:cNvSpPr txBox="1">
            <a:spLocks noChangeArrowheads="1"/>
          </p:cNvSpPr>
          <p:nvPr/>
        </p:nvSpPr>
        <p:spPr bwMode="auto">
          <a:xfrm>
            <a:off x="2305050" y="552872"/>
            <a:ext cx="144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/>
              <a:t>Internal</a:t>
            </a:r>
          </a:p>
        </p:txBody>
      </p:sp>
      <p:sp>
        <p:nvSpPr>
          <p:cNvPr id="24604" name="Text Box 28"/>
          <p:cNvSpPr txBox="1">
            <a:spLocks noChangeArrowheads="1"/>
          </p:cNvSpPr>
          <p:nvPr/>
        </p:nvSpPr>
        <p:spPr bwMode="auto">
          <a:xfrm>
            <a:off x="8629650" y="476672"/>
            <a:ext cx="1447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dirty="0"/>
              <a:t>External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847AD1E-CBF3-4805-B963-AD908FDBB43A}"/>
              </a:ext>
            </a:extLst>
          </p:cNvPr>
          <p:cNvSpPr txBox="1"/>
          <p:nvPr/>
        </p:nvSpPr>
        <p:spPr>
          <a:xfrm>
            <a:off x="6960096" y="6165304"/>
            <a:ext cx="29522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b="1" dirty="0"/>
              <a:t>(Rotter, 1990)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603" grpId="0"/>
      <p:bldP spid="24604" grpId="0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Grp="1" noChangeArrowheads="1"/>
          </p:cNvSpPr>
          <p:nvPr>
            <p:ph type="title"/>
          </p:nvPr>
        </p:nvSpPr>
        <p:spPr>
          <a:xfrm>
            <a:off x="1847850" y="2357438"/>
            <a:ext cx="8496300" cy="1143000"/>
          </a:xfrm>
          <a:noFill/>
          <a:ln/>
        </p:spPr>
        <p:txBody>
          <a:bodyPr/>
          <a:lstStyle/>
          <a:p>
            <a:r>
              <a:rPr lang="en-GB" altLang="en-US" dirty="0"/>
              <a:t>Solution Focused Techniques</a:t>
            </a:r>
          </a:p>
        </p:txBody>
      </p:sp>
    </p:spTree>
  </p:cSld>
  <p:clrMapOvr>
    <a:masterClrMapping/>
  </p:clrMapOvr>
  <p:transition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1703389" y="1412776"/>
            <a:ext cx="8785225" cy="4114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800" dirty="0"/>
              <a:t>Developed in the 1980s by psychologists Steve de Shazer and Insoo Kim Berg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Promotes ‘solution behaviour’ rather than concentrating on ‘problem behaviour’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Looks at exceptions to perceived problems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Focuses on what life might be like if the problem(s) were solved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Client identifies solutions</a:t>
            </a:r>
          </a:p>
          <a:p>
            <a:pPr>
              <a:lnSpc>
                <a:spcPct val="90000"/>
              </a:lnSpc>
            </a:pPr>
            <a:r>
              <a:rPr lang="en-GB" altLang="en-US" sz="2800" dirty="0"/>
              <a:t>Client is the ‘expert’</a:t>
            </a:r>
          </a:p>
        </p:txBody>
      </p:sp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>
          <a:xfrm>
            <a:off x="1920875" y="188913"/>
            <a:ext cx="8496300" cy="1143000"/>
          </a:xfrm>
          <a:noFill/>
          <a:ln/>
        </p:spPr>
        <p:txBody>
          <a:bodyPr/>
          <a:lstStyle/>
          <a:p>
            <a:r>
              <a:rPr lang="en-GB" altLang="en-US" dirty="0"/>
              <a:t>Solution Focused Techniques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36892F-77DA-4FC6-BAA2-F6566AC92847}"/>
              </a:ext>
            </a:extLst>
          </p:cNvPr>
          <p:cNvSpPr txBox="1"/>
          <p:nvPr/>
        </p:nvSpPr>
        <p:spPr>
          <a:xfrm>
            <a:off x="7320136" y="6165304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Based on (Berg, 1994)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980906F-A1B3-4B05-9C32-7197D14CD89D}"/>
              </a:ext>
            </a:extLst>
          </p:cNvPr>
          <p:cNvSpPr txBox="1"/>
          <p:nvPr/>
        </p:nvSpPr>
        <p:spPr>
          <a:xfrm>
            <a:off x="203201" y="406400"/>
            <a:ext cx="13631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References: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07C2A19-F018-42DD-9B2E-580D4F15C9E9}"/>
              </a:ext>
            </a:extLst>
          </p:cNvPr>
          <p:cNvSpPr txBox="1"/>
          <p:nvPr/>
        </p:nvSpPr>
        <p:spPr>
          <a:xfrm>
            <a:off x="203202" y="1295401"/>
            <a:ext cx="1156546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Berg, I. K. (1994). </a:t>
            </a:r>
            <a:r>
              <a:rPr lang="en-GB" i="1" dirty="0"/>
              <a:t>Family-based services: A solution-focused approach. </a:t>
            </a:r>
            <a:r>
              <a:rPr lang="en-GB" dirty="0"/>
              <a:t>New York, NY, US: W W Norton &amp; Co.</a:t>
            </a:r>
          </a:p>
          <a:p>
            <a:endParaRPr lang="en-GB" i="1" dirty="0"/>
          </a:p>
          <a:p>
            <a:r>
              <a:rPr lang="en-GB" dirty="0"/>
              <a:t>CIPD (2017) </a:t>
            </a:r>
            <a:r>
              <a:rPr lang="en-GB" i="1" dirty="0"/>
              <a:t>Introduction to reflective practice.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https://www.youtube.com/watch?v=M9hyWVEG2x0</a:t>
            </a:r>
            <a:r>
              <a:rPr lang="en-GB" dirty="0"/>
              <a:t> (Assessed 25/3/2019).</a:t>
            </a:r>
          </a:p>
          <a:p>
            <a:endParaRPr lang="en-GB" i="1" dirty="0"/>
          </a:p>
          <a:p>
            <a:r>
              <a:rPr lang="en-GB" dirty="0"/>
              <a:t>Miller, R.W. &amp; Rollnick, S (2009) </a:t>
            </a:r>
            <a:r>
              <a:rPr lang="en-GB" i="1" dirty="0"/>
              <a:t>Motivational Interviewing: Helping People Change</a:t>
            </a:r>
            <a:r>
              <a:rPr lang="en-GB" dirty="0"/>
              <a:t> Guildford: Guildford Press.</a:t>
            </a:r>
          </a:p>
          <a:p>
            <a:endParaRPr lang="en-GB" dirty="0"/>
          </a:p>
          <a:p>
            <a:r>
              <a:rPr lang="en-GB" dirty="0"/>
              <a:t>Peca1999 (2011) </a:t>
            </a:r>
            <a:r>
              <a:rPr lang="en-GB" i="1" dirty="0"/>
              <a:t>I will survive lyrics. </a:t>
            </a:r>
            <a:r>
              <a:rPr lang="en-GB" dirty="0"/>
              <a:t>Available at:</a:t>
            </a:r>
            <a:r>
              <a:rPr lang="en-GB" i="1" dirty="0"/>
              <a:t> </a:t>
            </a:r>
            <a:r>
              <a:rPr lang="en-GB" i="1" dirty="0">
                <a:hlinkClick r:id="rId3"/>
              </a:rPr>
              <a:t>https://www.youtube.com/watch?v=KjNjplL6ayI</a:t>
            </a:r>
            <a:r>
              <a:rPr lang="en-GB" i="1" dirty="0"/>
              <a:t> </a:t>
            </a:r>
            <a:r>
              <a:rPr lang="en-GB" dirty="0"/>
              <a:t>(Assessed 25/3/2019).</a:t>
            </a:r>
          </a:p>
          <a:p>
            <a:endParaRPr lang="en-GB" i="1" dirty="0"/>
          </a:p>
          <a:p>
            <a:r>
              <a:rPr lang="en-GB" dirty="0"/>
              <a:t>Rotter, J. B. (1990) </a:t>
            </a:r>
            <a:r>
              <a:rPr lang="en-GB" i="1" dirty="0"/>
              <a:t>Internal versus external control of reinforcement: A case history of a variable. </a:t>
            </a:r>
            <a:r>
              <a:rPr lang="en-GB" dirty="0"/>
              <a:t>American Psychologist, Vol. 45 Iss.4, pp.489-493.</a:t>
            </a:r>
          </a:p>
          <a:p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448249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PPT Templat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615</Words>
  <Application>Microsoft Office PowerPoint</Application>
  <PresentationFormat>Widescreen</PresentationFormat>
  <Paragraphs>103</Paragraphs>
  <Slides>11</Slides>
  <Notes>2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UWTSD PPT Template</vt:lpstr>
      <vt:lpstr>Clip</vt:lpstr>
      <vt:lpstr>Welcome to ECAY 4001  Advocacy in the Contemporary World   Please take a moment to settle in </vt:lpstr>
      <vt:lpstr>Reflection in advocacy  </vt:lpstr>
      <vt:lpstr>Reflection in advocacy </vt:lpstr>
      <vt:lpstr>Internal Motivational Triggers</vt:lpstr>
      <vt:lpstr>Internal Motivational Triggers</vt:lpstr>
      <vt:lpstr>Internal Motivation </vt:lpstr>
      <vt:lpstr>Internal Motivational Triggers</vt:lpstr>
      <vt:lpstr>Locus of Control</vt:lpstr>
      <vt:lpstr>Solution Focused Techniques</vt:lpstr>
      <vt:lpstr>Solution Focused Techniques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to ECAY 4001  Advocacy in the Contemporary World   Please take a moment to settle in </dc:title>
  <dc:creator>peter williams</dc:creator>
  <cp:lastModifiedBy>peter williams</cp:lastModifiedBy>
  <cp:revision>8</cp:revision>
  <dcterms:created xsi:type="dcterms:W3CDTF">2019-03-25T21:59:21Z</dcterms:created>
  <dcterms:modified xsi:type="dcterms:W3CDTF">2019-03-25T23:21:04Z</dcterms:modified>
</cp:coreProperties>
</file>