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293" autoAdjust="0"/>
  </p:normalViewPr>
  <p:slideViewPr>
    <p:cSldViewPr snapToGrid="0">
      <p:cViewPr varScale="1">
        <p:scale>
          <a:sx n="58" d="100"/>
          <a:sy n="58" d="100"/>
        </p:scale>
        <p:origin x="108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9355A0-E287-42DE-BB50-F38850ABBF4C}" type="datetimeFigureOut">
              <a:rPr lang="en-US" smtClean="0"/>
              <a:t>12/12/2024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67D260-05D6-4A76-B35C-2B38773500E0}" type="slidenum">
              <a:rPr lang="en-US" smtClean="0"/>
              <a:t>‹#›</a:t>
            </a:fld>
            <a:endParaRPr lang="en-US"/>
          </a:p>
        </p:txBody>
      </p:sp>
    </p:spTree>
    <p:extLst>
      <p:ext uri="{BB962C8B-B14F-4D97-AF65-F5344CB8AC3E}">
        <p14:creationId xmlns:p14="http://schemas.microsoft.com/office/powerpoint/2010/main" val="3564153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As stated by International Business Communications can be explained as the procedure of interacting with customers and colleagues from various cultures. This current study will focus on the strategic partnership with a foreign culture and through it, the mutual collaboration will be highlighted. Through this presentation, the area of culture and its various components will be emphasised. For justifying the area, the Hofstede model will be discussed to compare between UK and Chinese culture. Negotiation strategies will also be covered through this study.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267D260-05D6-4A76-B35C-2B38773500E0}" type="slidenum">
              <a:rPr lang="en-US" smtClean="0"/>
              <a:t>2</a:t>
            </a:fld>
            <a:endParaRPr lang="en-US"/>
          </a:p>
        </p:txBody>
      </p:sp>
    </p:spTree>
    <p:extLst>
      <p:ext uri="{BB962C8B-B14F-4D97-AF65-F5344CB8AC3E}">
        <p14:creationId xmlns:p14="http://schemas.microsoft.com/office/powerpoint/2010/main" val="2116016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Culture basically can be described as the set of beliefs, practices, assumptions through which the identification of the way of life can be reflected (Munthali</a:t>
            </a:r>
            <a:r>
              <a:rPr lang="en-GB" sz="1800" i="1" dirty="0">
                <a:effectLst/>
                <a:latin typeface="Times New Roman" panose="02020603050405020304" pitchFamily="18" charset="0"/>
                <a:ea typeface="Times New Roman" panose="02020603050405020304" pitchFamily="18" charset="0"/>
              </a:rPr>
              <a:t> et al.,</a:t>
            </a:r>
            <a:r>
              <a:rPr lang="en-GB" sz="1800" dirty="0">
                <a:effectLst/>
                <a:latin typeface="Times New Roman" panose="02020603050405020304" pitchFamily="18" charset="0"/>
                <a:ea typeface="Times New Roman" panose="02020603050405020304" pitchFamily="18" charset="0"/>
              </a:rPr>
              <a:t> 2022). Talking about the major elements of culture, </a:t>
            </a:r>
            <a:r>
              <a:rPr lang="en-GB" sz="1800" b="1" dirty="0">
                <a:effectLst/>
                <a:latin typeface="Times New Roman" panose="02020603050405020304" pitchFamily="18" charset="0"/>
                <a:ea typeface="Times New Roman" panose="02020603050405020304" pitchFamily="18" charset="0"/>
              </a:rPr>
              <a:t>language </a:t>
            </a:r>
            <a:r>
              <a:rPr lang="en-GB" sz="1800" dirty="0">
                <a:effectLst/>
                <a:latin typeface="Times New Roman" panose="02020603050405020304" pitchFamily="18" charset="0"/>
                <a:ea typeface="Times New Roman" panose="02020603050405020304" pitchFamily="18" charset="0"/>
              </a:rPr>
              <a:t>can be taken for social interactions and that can be taken as verbal and nonverbal communications. </a:t>
            </a:r>
            <a:r>
              <a:rPr lang="en-GB" sz="1800" b="1" dirty="0">
                <a:effectLst/>
                <a:latin typeface="Times New Roman" panose="02020603050405020304" pitchFamily="18" charset="0"/>
                <a:ea typeface="Times New Roman" panose="02020603050405020304" pitchFamily="18" charset="0"/>
              </a:rPr>
              <a:t>Values </a:t>
            </a:r>
            <a:r>
              <a:rPr lang="en-GB" sz="1800" dirty="0">
                <a:effectLst/>
                <a:latin typeface="Times New Roman" panose="02020603050405020304" pitchFamily="18" charset="0"/>
                <a:ea typeface="Times New Roman" panose="02020603050405020304" pitchFamily="18" charset="0"/>
              </a:rPr>
              <a:t>can also be taken in this regard where ethical principles and core beliefs are integrated. Another element of culture is </a:t>
            </a:r>
            <a:r>
              <a:rPr lang="en-GB" sz="1800" b="1" dirty="0">
                <a:effectLst/>
                <a:latin typeface="Times New Roman" panose="02020603050405020304" pitchFamily="18" charset="0"/>
                <a:ea typeface="Times New Roman" panose="02020603050405020304" pitchFamily="18" charset="0"/>
              </a:rPr>
              <a:t>social norms</a:t>
            </a:r>
            <a:r>
              <a:rPr lang="en-GB" sz="1800" dirty="0">
                <a:effectLst/>
                <a:latin typeface="Times New Roman" panose="02020603050405020304" pitchFamily="18" charset="0"/>
                <a:ea typeface="Times New Roman" panose="02020603050405020304" pitchFamily="18" charset="0"/>
              </a:rPr>
              <a:t> that can be defined as the serious rules (</a:t>
            </a:r>
            <a:r>
              <a:rPr lang="en-GB" sz="1800" dirty="0" err="1">
                <a:effectLst/>
                <a:latin typeface="Times New Roman" panose="02020603050405020304" pitchFamily="18" charset="0"/>
                <a:ea typeface="Times New Roman" panose="02020603050405020304" pitchFamily="18" charset="0"/>
              </a:rPr>
              <a:t>Nechifor</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Borca</a:t>
            </a:r>
            <a:r>
              <a:rPr lang="en-GB" sz="1800" dirty="0">
                <a:effectLst/>
                <a:latin typeface="Times New Roman" panose="02020603050405020304" pitchFamily="18" charset="0"/>
                <a:ea typeface="Times New Roman" panose="02020603050405020304" pitchFamily="18" charset="0"/>
              </a:rPr>
              <a:t>, 2020). Apart from that, power distance and time orientation can also be taken as core elements of culture.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267D260-05D6-4A76-B35C-2B38773500E0}" type="slidenum">
              <a:rPr lang="en-US" smtClean="0"/>
              <a:t>3</a:t>
            </a:fld>
            <a:endParaRPr lang="en-US"/>
          </a:p>
        </p:txBody>
      </p:sp>
    </p:spTree>
    <p:extLst>
      <p:ext uri="{BB962C8B-B14F-4D97-AF65-F5344CB8AC3E}">
        <p14:creationId xmlns:p14="http://schemas.microsoft.com/office/powerpoint/2010/main" val="4237488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Hofstede theory contains several components based on which the comparison can be taken. In power distance, China has been holding with 80 score highlighting the focus on inequalities (theculturefactor.com, 2024). The UK on the other hand with a 35 score reflects that inequality must be reduced. From the aspect of individualism, China is not supportive with a 43 score, whereas with 76 score of 76, the UK always believes in the need for an individualist society (theculturefactor.com, 2024). Therefore, UK based companies must change their individualism attitude and need to adapt to collective culture.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267D260-05D6-4A76-B35C-2B38773500E0}" type="slidenum">
              <a:rPr lang="en-US" smtClean="0"/>
              <a:t>4</a:t>
            </a:fld>
            <a:endParaRPr lang="en-US"/>
          </a:p>
        </p:txBody>
      </p:sp>
    </p:spTree>
    <p:extLst>
      <p:ext uri="{BB962C8B-B14F-4D97-AF65-F5344CB8AC3E}">
        <p14:creationId xmlns:p14="http://schemas.microsoft.com/office/powerpoint/2010/main" val="34230772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strategic partnership will be justified in the fact that the element of motivation towards success is equal in both UK and Chinese culture. That is why, in cultural adaptability, the UK based company called </a:t>
            </a:r>
            <a:r>
              <a:rPr lang="en-GB" sz="1800" b="1" dirty="0">
                <a:effectLst/>
                <a:latin typeface="Times New Roman" panose="02020603050405020304" pitchFamily="18" charset="0"/>
                <a:ea typeface="Times New Roman" panose="02020603050405020304" pitchFamily="18" charset="0"/>
              </a:rPr>
              <a:t>Sainsbury </a:t>
            </a:r>
            <a:r>
              <a:rPr lang="en-GB" sz="1800" dirty="0">
                <a:effectLst/>
                <a:latin typeface="Times New Roman" panose="02020603050405020304" pitchFamily="18" charset="0"/>
                <a:ea typeface="Times New Roman" panose="02020603050405020304" pitchFamily="18" charset="0"/>
              </a:rPr>
              <a:t>has a greater chance to perfectly fit in China. From the aspect of long term orientation, China is very pragmatic and this means the company needs to be perfectly aligned with trends. With a score of 60, the UK is almost to the line of such culture. Therefore, for Sainsbury, it would not be hard to expand e (theculturefactor.com, 2024).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267D260-05D6-4A76-B35C-2B38773500E0}" type="slidenum">
              <a:rPr lang="en-US" smtClean="0"/>
              <a:t>5</a:t>
            </a:fld>
            <a:endParaRPr lang="en-US"/>
          </a:p>
        </p:txBody>
      </p:sp>
    </p:spTree>
    <p:extLst>
      <p:ext uri="{BB962C8B-B14F-4D97-AF65-F5344CB8AC3E}">
        <p14:creationId xmlns:p14="http://schemas.microsoft.com/office/powerpoint/2010/main" val="3403491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negotiation strategies, getting prepared and trust building is important as well as collaborative nature is important (</a:t>
            </a:r>
            <a:r>
              <a:rPr lang="en-GB" sz="1800" dirty="0" err="1">
                <a:effectLst/>
                <a:latin typeface="Times New Roman" panose="02020603050405020304" pitchFamily="18" charset="0"/>
                <a:ea typeface="Times New Roman" panose="02020603050405020304" pitchFamily="18" charset="0"/>
              </a:rPr>
              <a:t>Xheneti</a:t>
            </a:r>
            <a:r>
              <a:rPr lang="en-GB" sz="1800" dirty="0">
                <a:effectLst/>
                <a:latin typeface="Times New Roman" panose="02020603050405020304" pitchFamily="18" charset="0"/>
                <a:ea typeface="Times New Roman" panose="02020603050405020304" pitchFamily="18" charset="0"/>
              </a:rPr>
              <a:t>, Karki and Madden, 2021). Moreover, relationship building is important where the company should understand the value or culture or interests of other countries. Effective communication also comes under this negotiation strategy.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267D260-05D6-4A76-B35C-2B38773500E0}" type="slidenum">
              <a:rPr lang="en-US" smtClean="0"/>
              <a:t>6</a:t>
            </a:fld>
            <a:endParaRPr lang="en-US"/>
          </a:p>
        </p:txBody>
      </p:sp>
    </p:spTree>
    <p:extLst>
      <p:ext uri="{BB962C8B-B14F-4D97-AF65-F5344CB8AC3E}">
        <p14:creationId xmlns:p14="http://schemas.microsoft.com/office/powerpoint/2010/main" val="802340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Cross-cultural negotiation can be defined as the procedure in which people from multiple cultural backgrounds engage in an agreement. It can allow the company to involve the customers, partners, and different suppliers from totally different cultural backgrounds. Sainsbury could be involved in accessing new markets (</a:t>
            </a:r>
            <a:r>
              <a:rPr lang="en-GB" sz="1800" dirty="0" err="1">
                <a:effectLst/>
                <a:latin typeface="Times New Roman" panose="02020603050405020304" pitchFamily="18" charset="0"/>
                <a:ea typeface="Times New Roman" panose="02020603050405020304" pitchFamily="18" charset="0"/>
              </a:rPr>
              <a:t>Setti</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Sommovigo</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Argentero</a:t>
            </a:r>
            <a:r>
              <a:rPr lang="en-GB" sz="1800" dirty="0">
                <a:effectLst/>
                <a:latin typeface="Times New Roman" panose="02020603050405020304" pitchFamily="18" charset="0"/>
                <a:ea typeface="Times New Roman" panose="02020603050405020304" pitchFamily="18" charset="0"/>
              </a:rPr>
              <a:t>, 2022). This also ensures the importance of cultural awareness and promotes effective communication in the form of both verbal and nonverbal communications (</a:t>
            </a:r>
            <a:r>
              <a:rPr lang="en-GB" sz="1800" dirty="0" err="1">
                <a:effectLst/>
                <a:latin typeface="Times New Roman" panose="02020603050405020304" pitchFamily="18" charset="0"/>
                <a:ea typeface="Times New Roman" panose="02020603050405020304" pitchFamily="18" charset="0"/>
              </a:rPr>
              <a:t>Setti</a:t>
            </a:r>
            <a:r>
              <a:rPr lang="en-GB" sz="1800" dirty="0">
                <a:effectLst/>
                <a:latin typeface="Times New Roman" panose="02020603050405020304" pitchFamily="18" charset="0"/>
                <a:ea typeface="Times New Roman" panose="02020603050405020304" pitchFamily="18" charset="0"/>
              </a:rPr>
              <a:t>, </a:t>
            </a:r>
            <a:r>
              <a:rPr lang="en-GB" sz="1800" dirty="0" err="1">
                <a:effectLst/>
                <a:latin typeface="Times New Roman" panose="02020603050405020304" pitchFamily="18" charset="0"/>
                <a:ea typeface="Times New Roman" panose="02020603050405020304" pitchFamily="18" charset="0"/>
              </a:rPr>
              <a:t>Sommovigo</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Argentero</a:t>
            </a:r>
            <a:r>
              <a:rPr lang="en-GB" sz="1800" dirty="0">
                <a:effectLst/>
                <a:latin typeface="Times New Roman" panose="02020603050405020304" pitchFamily="18" charset="0"/>
                <a:ea typeface="Times New Roman" panose="02020603050405020304" pitchFamily="18" charset="0"/>
              </a:rPr>
              <a:t>, 2022).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267D260-05D6-4A76-B35C-2B38773500E0}" type="slidenum">
              <a:rPr lang="en-US" smtClean="0"/>
              <a:t>7</a:t>
            </a:fld>
            <a:endParaRPr lang="en-US"/>
          </a:p>
        </p:txBody>
      </p:sp>
    </p:spTree>
    <p:extLst>
      <p:ext uri="{BB962C8B-B14F-4D97-AF65-F5344CB8AC3E}">
        <p14:creationId xmlns:p14="http://schemas.microsoft.com/office/powerpoint/2010/main" val="818319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High context culture is significant from the aspect that it assists businesses create trust and avoid misunderstanding (</a:t>
            </a:r>
            <a:r>
              <a:rPr lang="en-GB" sz="1800" dirty="0" err="1">
                <a:effectLst/>
                <a:latin typeface="Times New Roman" panose="02020603050405020304" pitchFamily="18" charset="0"/>
                <a:ea typeface="Times New Roman" panose="02020603050405020304" pitchFamily="18" charset="0"/>
              </a:rPr>
              <a:t>Pfajfar</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Małecka</a:t>
            </a:r>
            <a:r>
              <a:rPr lang="en-GB" sz="1800" dirty="0">
                <a:effectLst/>
                <a:latin typeface="Times New Roman" panose="02020603050405020304" pitchFamily="18" charset="0"/>
                <a:ea typeface="Times New Roman" panose="02020603050405020304" pitchFamily="18" charset="0"/>
              </a:rPr>
              <a:t>, 2022). As China belongs to an Asian country, it would be slightly difficult for Sainsbury to deal with and that is why high context culture needs to be explored that could support them to get the understanding of societal norms (</a:t>
            </a:r>
            <a:r>
              <a:rPr lang="en-GB" sz="1800" dirty="0" err="1">
                <a:effectLst/>
                <a:latin typeface="Times New Roman" panose="02020603050405020304" pitchFamily="18" charset="0"/>
                <a:ea typeface="Times New Roman" panose="02020603050405020304" pitchFamily="18" charset="0"/>
              </a:rPr>
              <a:t>Pfajfar</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Małecka</a:t>
            </a:r>
            <a:r>
              <a:rPr lang="en-GB" sz="1800" dirty="0">
                <a:effectLst/>
                <a:latin typeface="Times New Roman" panose="02020603050405020304" pitchFamily="18" charset="0"/>
                <a:ea typeface="Times New Roman" panose="02020603050405020304" pitchFamily="18" charset="0"/>
              </a:rPr>
              <a:t>, 2022). In fact, </a:t>
            </a:r>
            <a:r>
              <a:rPr lang="en-GB" sz="1800" dirty="0" err="1">
                <a:effectLst/>
                <a:latin typeface="Times New Roman" panose="02020603050405020304" pitchFamily="18" charset="0"/>
                <a:ea typeface="Times New Roman" panose="02020603050405020304" pitchFamily="18" charset="0"/>
              </a:rPr>
              <a:t>interrelational</a:t>
            </a:r>
            <a:r>
              <a:rPr lang="en-GB" sz="1800" dirty="0">
                <a:effectLst/>
                <a:latin typeface="Times New Roman" panose="02020603050405020304" pitchFamily="18" charset="0"/>
                <a:ea typeface="Times New Roman" panose="02020603050405020304" pitchFamily="18" charset="0"/>
              </a:rPr>
              <a:t> relationships could also be managed by this high context culture.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267D260-05D6-4A76-B35C-2B38773500E0}" type="slidenum">
              <a:rPr lang="en-US" smtClean="0"/>
              <a:t>8</a:t>
            </a:fld>
            <a:endParaRPr lang="en-US"/>
          </a:p>
        </p:txBody>
      </p:sp>
    </p:spTree>
    <p:extLst>
      <p:ext uri="{BB962C8B-B14F-4D97-AF65-F5344CB8AC3E}">
        <p14:creationId xmlns:p14="http://schemas.microsoft.com/office/powerpoint/2010/main" val="3378368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As opined by </a:t>
            </a:r>
            <a:r>
              <a:rPr lang="en-GB" sz="1800" dirty="0" err="1">
                <a:effectLst/>
                <a:latin typeface="Times New Roman" panose="02020603050405020304" pitchFamily="18" charset="0"/>
                <a:ea typeface="Times New Roman" panose="02020603050405020304" pitchFamily="18" charset="0"/>
              </a:rPr>
              <a:t>Barbalet</a:t>
            </a:r>
            <a:r>
              <a:rPr lang="en-GB" sz="1800" dirty="0">
                <a:effectLst/>
                <a:latin typeface="Times New Roman" panose="02020603050405020304" pitchFamily="18" charset="0"/>
                <a:ea typeface="Times New Roman" panose="02020603050405020304" pitchFamily="18" charset="0"/>
              </a:rPr>
              <a:t> (2021), Guanxi is basically a concept of China that engages in reinforcing relationships on the basis of n psychological morale. This concept concentrates on interpersonal trust. For long term relationships, this type of culture is adaptive. For Sainsbury, this type of culture needs to be focused.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267D260-05D6-4A76-B35C-2B38773500E0}" type="slidenum">
              <a:rPr lang="en-US" smtClean="0"/>
              <a:t>9</a:t>
            </a:fld>
            <a:endParaRPr lang="en-US"/>
          </a:p>
        </p:txBody>
      </p:sp>
    </p:spTree>
    <p:extLst>
      <p:ext uri="{BB962C8B-B14F-4D97-AF65-F5344CB8AC3E}">
        <p14:creationId xmlns:p14="http://schemas.microsoft.com/office/powerpoint/2010/main" val="3043996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67D260-05D6-4A76-B35C-2B38773500E0}" type="slidenum">
              <a:rPr lang="en-US" smtClean="0"/>
              <a:t>10</a:t>
            </a:fld>
            <a:endParaRPr lang="en-US"/>
          </a:p>
        </p:txBody>
      </p:sp>
    </p:spTree>
    <p:extLst>
      <p:ext uri="{BB962C8B-B14F-4D97-AF65-F5344CB8AC3E}">
        <p14:creationId xmlns:p14="http://schemas.microsoft.com/office/powerpoint/2010/main" val="2626380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0D54EA-0B16-4FAC-BC40-09701CC7F5CD}"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3214084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0D54EA-0B16-4FAC-BC40-09701CC7F5CD}"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430321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0D54EA-0B16-4FAC-BC40-09701CC7F5CD}"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1630168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0D54EA-0B16-4FAC-BC40-09701CC7F5CD}"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29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0D54EA-0B16-4FAC-BC40-09701CC7F5CD}" type="datetimeFigureOut">
              <a:rPr lang="en-US" smtClean="0"/>
              <a:t>12/12/2024</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18984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0D54EA-0B16-4FAC-BC40-09701CC7F5CD}" type="datetimeFigureOut">
              <a:rPr lang="en-US" smtClean="0"/>
              <a:t>12/12/2024</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75085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0D54EA-0B16-4FAC-BC40-09701CC7F5CD}" type="datetimeFigureOut">
              <a:rPr lang="en-US" smtClean="0"/>
              <a:t>12/12/2024</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3962746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0D54EA-0B16-4FAC-BC40-09701CC7F5CD}"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2283738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0D54EA-0B16-4FAC-BC40-09701CC7F5CD}"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781000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0D54EA-0B16-4FAC-BC40-09701CC7F5CD}"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2037932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0D54EA-0B16-4FAC-BC40-09701CC7F5CD}"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CC1FCEF-7D79-40C2-B951-FD1E32875D10}"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695869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50D54EA-0B16-4FAC-BC40-09701CC7F5CD}"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42223632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50D54EA-0B16-4FAC-BC40-09701CC7F5CD}"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CC1FCEF-7D79-40C2-B951-FD1E32875D10}"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453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50D54EA-0B16-4FAC-BC40-09701CC7F5CD}" type="datetimeFigureOut">
              <a:rPr lang="en-US" smtClean="0"/>
              <a:t>12/12/2024</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2428071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0D54EA-0B16-4FAC-BC40-09701CC7F5CD}"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3900305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0D54EA-0B16-4FAC-BC40-09701CC7F5CD}" type="datetimeFigureOut">
              <a:rPr lang="en-US" smtClean="0"/>
              <a:t>12/12/2024</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CC1FCEF-7D79-40C2-B951-FD1E32875D10}" type="slidenum">
              <a:rPr lang="en-US" smtClean="0"/>
              <a:t>‹#›</a:t>
            </a:fld>
            <a:endParaRPr lang="en-US"/>
          </a:p>
        </p:txBody>
      </p:sp>
    </p:spTree>
    <p:extLst>
      <p:ext uri="{BB962C8B-B14F-4D97-AF65-F5344CB8AC3E}">
        <p14:creationId xmlns:p14="http://schemas.microsoft.com/office/powerpoint/2010/main" val="4294081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50D54EA-0B16-4FAC-BC40-09701CC7F5CD}" type="datetimeFigureOut">
              <a:rPr lang="en-US" smtClean="0"/>
              <a:t>12/12/2024</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CC1FCEF-7D79-40C2-B951-FD1E32875D10}" type="slidenum">
              <a:rPr lang="en-US" smtClean="0"/>
              <a:t>‹#›</a:t>
            </a:fld>
            <a:endParaRPr lang="en-US"/>
          </a:p>
        </p:txBody>
      </p:sp>
    </p:spTree>
    <p:extLst>
      <p:ext uri="{BB962C8B-B14F-4D97-AF65-F5344CB8AC3E}">
        <p14:creationId xmlns:p14="http://schemas.microsoft.com/office/powerpoint/2010/main" val="19485357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119E-150D-479E-994E-6E6D8572EC70}"/>
              </a:ext>
            </a:extLst>
          </p:cNvPr>
          <p:cNvSpPr>
            <a:spLocks noGrp="1"/>
          </p:cNvSpPr>
          <p:nvPr>
            <p:ph type="ctrTitle"/>
          </p:nvPr>
        </p:nvSpPr>
        <p:spPr>
          <a:xfrm>
            <a:off x="3357841" y="2054087"/>
            <a:ext cx="6289742" cy="2014330"/>
          </a:xfrm>
        </p:spPr>
        <p:txBody>
          <a:bodyPr>
            <a:noAutofit/>
          </a:bodyPr>
          <a:lstStyle/>
          <a:p>
            <a:pPr algn="ctr"/>
            <a:r>
              <a:rPr lang="en-GB" sz="4400" b="1" dirty="0">
                <a:effectLst/>
                <a:latin typeface="Times New Roman" panose="02020603050405020304" pitchFamily="18" charset="0"/>
                <a:ea typeface="Times New Roman" panose="02020603050405020304" pitchFamily="18" charset="0"/>
              </a:rPr>
              <a:t>INTERNATIONAL BUSINESS COMMUNICATION</a:t>
            </a:r>
            <a:br>
              <a:rPr lang="en-GB" sz="4400" b="1" dirty="0">
                <a:effectLst/>
                <a:latin typeface="Times New Roman" panose="02020603050405020304" pitchFamily="18" charset="0"/>
                <a:ea typeface="Times New Roman" panose="02020603050405020304" pitchFamily="18" charset="0"/>
              </a:rPr>
            </a:br>
            <a:endParaRPr lang="en-US" sz="9600" dirty="0"/>
          </a:p>
        </p:txBody>
      </p:sp>
      <p:sp>
        <p:nvSpPr>
          <p:cNvPr id="4" name="TextBox 3">
            <a:extLst>
              <a:ext uri="{FF2B5EF4-FFF2-40B4-BE49-F238E27FC236}">
                <a16:creationId xmlns:a16="http://schemas.microsoft.com/office/drawing/2014/main" id="{87327D72-4350-4D5E-6798-776000FF847C}"/>
              </a:ext>
            </a:extLst>
          </p:cNvPr>
          <p:cNvSpPr txBox="1"/>
          <p:nvPr/>
        </p:nvSpPr>
        <p:spPr>
          <a:xfrm>
            <a:off x="2337424" y="3657600"/>
            <a:ext cx="6096000" cy="1874359"/>
          </a:xfrm>
          <a:prstGeom prst="rect">
            <a:avLst/>
          </a:prstGeom>
          <a:noFill/>
        </p:spPr>
        <p:txBody>
          <a:bodyPr wrap="square">
            <a:spAutoFit/>
          </a:bodyPr>
          <a:lstStyle/>
          <a:p>
            <a:pPr indent="-228600">
              <a:lnSpc>
                <a:spcPct val="90000"/>
              </a:lnSpc>
              <a:spcAft>
                <a:spcPts val="600"/>
              </a:spcAft>
              <a:buFont typeface="Arial" panose="020B0604020202020204" pitchFamily="34" charset="0"/>
              <a:buChar char="•"/>
            </a:pPr>
            <a:r>
              <a:rPr lang="en-US" sz="2800" b="1" dirty="0">
                <a:effectLst/>
                <a:latin typeface="Times New Roman" panose="02020603050405020304" pitchFamily="18" charset="0"/>
                <a:cs typeface="Times New Roman" panose="02020603050405020304" pitchFamily="18" charset="0"/>
              </a:rPr>
              <a:t>Student Name: </a:t>
            </a:r>
            <a:r>
              <a:rPr lang="en-US" sz="2800" b="1" dirty="0">
                <a:latin typeface="Times New Roman" panose="02020603050405020304" pitchFamily="18" charset="0"/>
                <a:cs typeface="Times New Roman" panose="02020603050405020304" pitchFamily="18" charset="0"/>
              </a:rPr>
              <a:t>Crina </a:t>
            </a:r>
            <a:r>
              <a:rPr lang="en-US" sz="2800" b="1" dirty="0" err="1">
                <a:latin typeface="Times New Roman" panose="02020603050405020304" pitchFamily="18" charset="0"/>
                <a:cs typeface="Times New Roman" panose="02020603050405020304" pitchFamily="18" charset="0"/>
              </a:rPr>
              <a:t>Mihut</a:t>
            </a:r>
            <a:r>
              <a:rPr lang="en-US" sz="2800" b="1" dirty="0">
                <a:latin typeface="Times New Roman" panose="02020603050405020304" pitchFamily="18" charset="0"/>
                <a:cs typeface="Times New Roman" panose="02020603050405020304" pitchFamily="18" charset="0"/>
              </a:rPr>
              <a:t> </a:t>
            </a:r>
            <a:endParaRPr lang="en-US" sz="2800" dirty="0">
              <a:effectLst/>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2800" b="1" dirty="0">
                <a:effectLst/>
                <a:latin typeface="Times New Roman" panose="02020603050405020304" pitchFamily="18" charset="0"/>
                <a:cs typeface="Times New Roman" panose="02020603050405020304" pitchFamily="18" charset="0"/>
              </a:rPr>
              <a:t>Student ID: 2218982</a:t>
            </a:r>
          </a:p>
          <a:p>
            <a:pPr indent="-228600">
              <a:lnSpc>
                <a:spcPct val="90000"/>
              </a:lnSpc>
              <a:spcAft>
                <a:spcPts val="600"/>
              </a:spcAft>
              <a:buFont typeface="Arial" panose="020B0604020202020204" pitchFamily="34" charset="0"/>
              <a:buChar char="•"/>
            </a:pPr>
            <a:r>
              <a:rPr lang="en-US" sz="2800" b="1" dirty="0">
                <a:effectLst/>
                <a:latin typeface="Times New Roman" panose="02020603050405020304" pitchFamily="18" charset="0"/>
                <a:cs typeface="Times New Roman" panose="02020603050405020304" pitchFamily="18" charset="0"/>
              </a:rPr>
              <a:t>Module Code: LCBB6001</a:t>
            </a:r>
            <a:endParaRPr lang="en-US" sz="2800" dirty="0">
              <a:effectLst/>
              <a:latin typeface="Times New Roman" panose="02020603050405020304" pitchFamily="18"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US" sz="2800" b="1" dirty="0">
                <a:effectLst/>
                <a:latin typeface="Times New Roman" panose="02020603050405020304" pitchFamily="18" charset="0"/>
                <a:cs typeface="Times New Roman" panose="02020603050405020304" pitchFamily="18" charset="0"/>
              </a:rPr>
              <a:t>Lecturer Name: Afzal Munna</a:t>
            </a:r>
            <a:endParaRPr lang="en-US" sz="280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48989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9DB14-75F1-4372-A438-35B3C0FFAD27}"/>
              </a:ext>
            </a:extLst>
          </p:cNvPr>
          <p:cNvSpPr>
            <a:spLocks noGrp="1"/>
          </p:cNvSpPr>
          <p:nvPr>
            <p:ph type="title"/>
          </p:nvPr>
        </p:nvSpPr>
        <p:spPr>
          <a:xfrm>
            <a:off x="2685690" y="974785"/>
            <a:ext cx="3410310" cy="926394"/>
          </a:xfrm>
        </p:spPr>
        <p:txBody>
          <a:bodyPr/>
          <a:lstStyle/>
          <a:p>
            <a:pPr algn="just"/>
            <a:r>
              <a:rPr lang="en-GB" sz="4000" b="1" dirty="0">
                <a:effectLst/>
                <a:latin typeface="Times New Roman" panose="02020603050405020304" pitchFamily="18" charset="0"/>
                <a:ea typeface="Arial" panose="020B0604020202020204" pitchFamily="34" charset="0"/>
                <a:cs typeface="Times New Roman" panose="02020603050405020304" pitchFamily="18" charset="0"/>
              </a:rPr>
              <a:t>Introduction</a:t>
            </a:r>
            <a:endParaRPr lang="en-US"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E27E31B-7C15-4051-905E-7BEFAA350724}"/>
              </a:ext>
            </a:extLst>
          </p:cNvPr>
          <p:cNvSpPr>
            <a:spLocks noGrp="1"/>
          </p:cNvSpPr>
          <p:nvPr>
            <p:ph idx="1"/>
          </p:nvPr>
        </p:nvSpPr>
        <p:spPr>
          <a:xfrm>
            <a:off x="1042208" y="2555801"/>
            <a:ext cx="6272992" cy="3327414"/>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Focusing area will be international business communications.</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Hofstede theory to compare between two different cultures.</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Discussion of negotiation strategies. </a:t>
            </a:r>
            <a:endParaRPr lang="en-US" sz="2400" u="none" strike="noStrike" dirty="0">
              <a:effectLst/>
              <a:latin typeface="Arial" panose="020B0604020202020204" pitchFamily="34" charset="0"/>
              <a:ea typeface="Arial" panose="020B0604020202020204" pitchFamily="34" charset="0"/>
            </a:endParaRPr>
          </a:p>
          <a:p>
            <a:pPr marL="0" indent="0">
              <a:buNone/>
            </a:pPr>
            <a:endParaRPr lang="en-US" sz="2400" dirty="0"/>
          </a:p>
        </p:txBody>
      </p:sp>
      <p:pic>
        <p:nvPicPr>
          <p:cNvPr id="2050" name="Picture 2" descr="Introduction ~ Definition, Overview &amp; Examples">
            <a:extLst>
              <a:ext uri="{FF2B5EF4-FFF2-40B4-BE49-F238E27FC236}">
                <a16:creationId xmlns:a16="http://schemas.microsoft.com/office/drawing/2014/main" id="{FB407570-79F4-4CED-9B7D-3A5765EAA2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2834968"/>
            <a:ext cx="4615134" cy="276908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9219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AAD3B-8B5F-4A10-9B47-0AF8AE83B7CB}"/>
              </a:ext>
            </a:extLst>
          </p:cNvPr>
          <p:cNvSpPr>
            <a:spLocks noGrp="1"/>
          </p:cNvSpPr>
          <p:nvPr>
            <p:ph type="title"/>
          </p:nvPr>
        </p:nvSpPr>
        <p:spPr/>
        <p:txBody>
          <a:bodyPr>
            <a:normAutofit/>
          </a:bodyPr>
          <a:lstStyle/>
          <a:p>
            <a:pPr algn="just"/>
            <a:r>
              <a:rPr lang="en-GB" sz="4000" b="1" kern="0" dirty="0">
                <a:effectLst/>
                <a:latin typeface="Times New Roman" panose="02020603050405020304" pitchFamily="18" charset="0"/>
                <a:ea typeface="Times New Roman" panose="02020603050405020304" pitchFamily="18" charset="0"/>
              </a:rPr>
              <a:t>Defining culture and its elements</a:t>
            </a:r>
            <a:endParaRPr lang="en-US" sz="4000" dirty="0"/>
          </a:p>
        </p:txBody>
      </p:sp>
      <p:sp>
        <p:nvSpPr>
          <p:cNvPr id="3" name="Content Placeholder 2">
            <a:extLst>
              <a:ext uri="{FF2B5EF4-FFF2-40B4-BE49-F238E27FC236}">
                <a16:creationId xmlns:a16="http://schemas.microsoft.com/office/drawing/2014/main" id="{137B26F1-D20C-4DE4-817C-D09ACCE713CE}"/>
              </a:ext>
            </a:extLst>
          </p:cNvPr>
          <p:cNvSpPr>
            <a:spLocks noGrp="1"/>
          </p:cNvSpPr>
          <p:nvPr>
            <p:ph idx="1"/>
          </p:nvPr>
        </p:nvSpPr>
        <p:spPr>
          <a:xfrm>
            <a:off x="501619" y="2340634"/>
            <a:ext cx="5933687" cy="3893256"/>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Culture means the integration of practices, beliefs, assumptions.</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Language and values are elements of culture (Munthali</a:t>
            </a:r>
            <a:r>
              <a:rPr lang="en-GB" sz="2400" i="1" u="none" strike="noStrike" dirty="0">
                <a:effectLst/>
                <a:latin typeface="Times New Roman" panose="02020603050405020304" pitchFamily="18" charset="0"/>
                <a:ea typeface="Times New Roman" panose="02020603050405020304" pitchFamily="18" charset="0"/>
              </a:rPr>
              <a:t> et al.,</a:t>
            </a:r>
            <a:r>
              <a:rPr lang="en-GB" sz="2400" u="none" strike="noStrike" dirty="0">
                <a:effectLst/>
                <a:latin typeface="Times New Roman" panose="02020603050405020304" pitchFamily="18" charset="0"/>
                <a:ea typeface="Times New Roman" panose="02020603050405020304" pitchFamily="18" charset="0"/>
              </a:rPr>
              <a:t> 2022).</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Social norms mean different behavioural patterns in various social settings. </a:t>
            </a:r>
            <a:endParaRPr lang="en-US" sz="2400" u="none" strike="noStrike" dirty="0">
              <a:effectLst/>
              <a:latin typeface="Arial" panose="020B0604020202020204" pitchFamily="34" charset="0"/>
              <a:ea typeface="Arial" panose="020B0604020202020204" pitchFamily="34" charset="0"/>
            </a:endParaRPr>
          </a:p>
        </p:txBody>
      </p:sp>
      <p:pic>
        <p:nvPicPr>
          <p:cNvPr id="3074" name="Picture 2" descr="A realistic dive into the sea of cultural values and social">
            <a:extLst>
              <a:ext uri="{FF2B5EF4-FFF2-40B4-BE49-F238E27FC236}">
                <a16:creationId xmlns:a16="http://schemas.microsoft.com/office/drawing/2014/main" id="{239CF536-1D09-4D99-B4F6-8260B4C65E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1881" y="2484274"/>
            <a:ext cx="3605976" cy="36059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36090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2255C-A612-4ACF-92FA-B955E2D459DF}"/>
              </a:ext>
            </a:extLst>
          </p:cNvPr>
          <p:cNvSpPr>
            <a:spLocks noGrp="1"/>
          </p:cNvSpPr>
          <p:nvPr>
            <p:ph type="title"/>
          </p:nvPr>
        </p:nvSpPr>
        <p:spPr>
          <a:xfrm>
            <a:off x="1640156" y="609863"/>
            <a:ext cx="8911687" cy="1843045"/>
          </a:xfrm>
        </p:spPr>
        <p:txBody>
          <a:bodyPr>
            <a:noAutofit/>
          </a:bodyPr>
          <a:lstStyle/>
          <a:p>
            <a:pPr algn="just"/>
            <a:r>
              <a:rPr lang="en-GB" sz="4000" b="1" kern="0" dirty="0">
                <a:effectLst/>
                <a:latin typeface="Times New Roman" panose="02020603050405020304" pitchFamily="18" charset="0"/>
                <a:ea typeface="Times New Roman" panose="02020603050405020304" pitchFamily="18" charset="0"/>
              </a:rPr>
              <a:t>Hofstede theory to understand difference between UK and Chinese culture</a:t>
            </a:r>
            <a:endParaRPr lang="en-US" sz="4000" dirty="0"/>
          </a:p>
        </p:txBody>
      </p:sp>
      <p:sp>
        <p:nvSpPr>
          <p:cNvPr id="3" name="Content Placeholder 2">
            <a:extLst>
              <a:ext uri="{FF2B5EF4-FFF2-40B4-BE49-F238E27FC236}">
                <a16:creationId xmlns:a16="http://schemas.microsoft.com/office/drawing/2014/main" id="{BA378348-9FFE-4B39-BCFF-4B9FF595D830}"/>
              </a:ext>
            </a:extLst>
          </p:cNvPr>
          <p:cNvSpPr>
            <a:spLocks noGrp="1"/>
          </p:cNvSpPr>
          <p:nvPr>
            <p:ph idx="1"/>
          </p:nvPr>
        </p:nvSpPr>
        <p:spPr>
          <a:xfrm>
            <a:off x="432610" y="2658376"/>
            <a:ext cx="4950273" cy="3592768"/>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The UK focuses on the reduction of inequalities whereas high power distance prevails in Chinese culture (theculturefactor.com, 2024).</a:t>
            </a:r>
            <a:endParaRPr lang="en-US"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The UK believes the Individualism perception is completely opposed in Chinese culture. </a:t>
            </a:r>
            <a:endParaRPr lang="en-US"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Therefore, UK based companies must adopt collectivist culture. </a:t>
            </a:r>
            <a:endParaRPr lang="en-US" u="none" strike="noStrike" dirty="0">
              <a:effectLst/>
              <a:latin typeface="Arial" panose="020B0604020202020204" pitchFamily="34" charset="0"/>
              <a:ea typeface="Arial" panose="020B0604020202020204" pitchFamily="34" charset="0"/>
            </a:endParaRPr>
          </a:p>
          <a:p>
            <a:pPr marL="0" indent="0">
              <a:buNone/>
            </a:pPr>
            <a:endParaRPr lang="en-US" dirty="0"/>
          </a:p>
        </p:txBody>
      </p:sp>
      <p:pic>
        <p:nvPicPr>
          <p:cNvPr id="5" name="Picture 4">
            <a:extLst>
              <a:ext uri="{FF2B5EF4-FFF2-40B4-BE49-F238E27FC236}">
                <a16:creationId xmlns:a16="http://schemas.microsoft.com/office/drawing/2014/main" id="{4C264F46-DCE9-4F62-9A41-ADAEB1394124}"/>
              </a:ext>
            </a:extLst>
          </p:cNvPr>
          <p:cNvPicPr>
            <a:picLocks noChangeAspect="1"/>
          </p:cNvPicPr>
          <p:nvPr/>
        </p:nvPicPr>
        <p:blipFill>
          <a:blip r:embed="rId3"/>
          <a:stretch>
            <a:fillRect/>
          </a:stretch>
        </p:blipFill>
        <p:spPr>
          <a:xfrm>
            <a:off x="6096000" y="2958861"/>
            <a:ext cx="5776856" cy="228600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625776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0C7EA-011A-4CE7-8723-767BE45E7AA7}"/>
              </a:ext>
            </a:extLst>
          </p:cNvPr>
          <p:cNvSpPr>
            <a:spLocks noGrp="1"/>
          </p:cNvSpPr>
          <p:nvPr>
            <p:ph type="title"/>
          </p:nvPr>
        </p:nvSpPr>
        <p:spPr>
          <a:xfrm>
            <a:off x="1640156" y="641362"/>
            <a:ext cx="8911687" cy="1929309"/>
          </a:xfrm>
        </p:spPr>
        <p:txBody>
          <a:bodyPr>
            <a:noAutofit/>
          </a:bodyPr>
          <a:lstStyle/>
          <a:p>
            <a:pPr algn="just"/>
            <a:r>
              <a:rPr lang="en-GB" sz="4000" b="1" kern="0" dirty="0">
                <a:effectLst/>
                <a:latin typeface="Times New Roman" panose="02020603050405020304" pitchFamily="18" charset="0"/>
                <a:ea typeface="Times New Roman" panose="02020603050405020304" pitchFamily="18" charset="0"/>
              </a:rPr>
              <a:t>Hofstede theory to understand the difference between UK and Chinese culture (Contd.)</a:t>
            </a:r>
            <a:endParaRPr lang="en-US" sz="4000" dirty="0"/>
          </a:p>
        </p:txBody>
      </p:sp>
      <p:sp>
        <p:nvSpPr>
          <p:cNvPr id="3" name="Content Placeholder 2">
            <a:extLst>
              <a:ext uri="{FF2B5EF4-FFF2-40B4-BE49-F238E27FC236}">
                <a16:creationId xmlns:a16="http://schemas.microsoft.com/office/drawing/2014/main" id="{A9443915-8654-4439-831E-2EF60372B4F4}"/>
              </a:ext>
            </a:extLst>
          </p:cNvPr>
          <p:cNvSpPr>
            <a:spLocks noGrp="1"/>
          </p:cNvSpPr>
          <p:nvPr>
            <p:ph idx="1"/>
          </p:nvPr>
        </p:nvSpPr>
        <p:spPr>
          <a:xfrm>
            <a:off x="1761076" y="2909977"/>
            <a:ext cx="8915400" cy="3777622"/>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Perception of motivation towards achievement is almost similar in the UK and China.</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China believes in pragmatic culture that impacts </a:t>
            </a:r>
            <a:r>
              <a:rPr lang="en-GB" sz="2400" b="1" u="none" strike="noStrike" dirty="0">
                <a:effectLst/>
                <a:latin typeface="Times New Roman" panose="02020603050405020304" pitchFamily="18" charset="0"/>
                <a:ea typeface="Times New Roman" panose="02020603050405020304" pitchFamily="18" charset="0"/>
              </a:rPr>
              <a:t>Sainsbury </a:t>
            </a:r>
            <a:r>
              <a:rPr lang="en-GB" sz="2400" u="none" strike="noStrike" dirty="0">
                <a:effectLst/>
                <a:latin typeface="Times New Roman" panose="02020603050405020304" pitchFamily="18" charset="0"/>
                <a:ea typeface="Times New Roman" panose="02020603050405020304" pitchFamily="18" charset="0"/>
              </a:rPr>
              <a:t> to perfectly fit in China. </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Long term orientation in Chinese culture can be advantageous to reduce employee turnover e (theculturefactor.com, 2024).</a:t>
            </a:r>
            <a:endParaRPr lang="en-US" sz="24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639013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4047-6915-4045-8F8F-11FF8BD25F25}"/>
              </a:ext>
            </a:extLst>
          </p:cNvPr>
          <p:cNvSpPr>
            <a:spLocks noGrp="1"/>
          </p:cNvSpPr>
          <p:nvPr>
            <p:ph type="title"/>
          </p:nvPr>
        </p:nvSpPr>
        <p:spPr>
          <a:xfrm>
            <a:off x="2040834" y="779385"/>
            <a:ext cx="8911687" cy="1280890"/>
          </a:xfrm>
        </p:spPr>
        <p:txBody>
          <a:bodyPr>
            <a:noAutofit/>
          </a:bodyPr>
          <a:lstStyle/>
          <a:p>
            <a:pPr algn="just"/>
            <a:r>
              <a:rPr lang="en-GB" sz="4000" b="1" kern="0" dirty="0">
                <a:effectLst/>
                <a:latin typeface="Times New Roman" panose="02020603050405020304" pitchFamily="18" charset="0"/>
                <a:ea typeface="Times New Roman" panose="02020603050405020304" pitchFamily="18" charset="0"/>
              </a:rPr>
              <a:t>Implying negotiation Strategies for success</a:t>
            </a:r>
            <a:endParaRPr lang="en-US" sz="4000" dirty="0"/>
          </a:p>
        </p:txBody>
      </p:sp>
      <p:sp>
        <p:nvSpPr>
          <p:cNvPr id="3" name="Content Placeholder 2">
            <a:extLst>
              <a:ext uri="{FF2B5EF4-FFF2-40B4-BE49-F238E27FC236}">
                <a16:creationId xmlns:a16="http://schemas.microsoft.com/office/drawing/2014/main" id="{FCACED94-4BBC-4365-9CAE-8D2CC1DE1FFF}"/>
              </a:ext>
            </a:extLst>
          </p:cNvPr>
          <p:cNvSpPr>
            <a:spLocks noGrp="1"/>
          </p:cNvSpPr>
          <p:nvPr>
            <p:ph idx="1"/>
          </p:nvPr>
        </p:nvSpPr>
        <p:spPr>
          <a:xfrm>
            <a:off x="898435" y="2633931"/>
            <a:ext cx="5985444" cy="4077419"/>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Getting prepared for communication and trust development.</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Relationship building also comes under negotiation strategy (</a:t>
            </a:r>
            <a:r>
              <a:rPr lang="en-GB" sz="2400" u="none" strike="noStrike" dirty="0" err="1">
                <a:effectLst/>
                <a:latin typeface="Times New Roman" panose="02020603050405020304" pitchFamily="18" charset="0"/>
                <a:ea typeface="Times New Roman" panose="02020603050405020304" pitchFamily="18" charset="0"/>
              </a:rPr>
              <a:t>Xheneti</a:t>
            </a:r>
            <a:r>
              <a:rPr lang="en-GB" sz="2400" u="none" strike="noStrike" dirty="0">
                <a:effectLst/>
                <a:latin typeface="Times New Roman" panose="02020603050405020304" pitchFamily="18" charset="0"/>
                <a:ea typeface="Times New Roman" panose="02020603050405020304" pitchFamily="18" charset="0"/>
              </a:rPr>
              <a:t>, Karki and Madden, 2021).</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The company should be involved in China’s culture, interests, or values. </a:t>
            </a:r>
            <a:endParaRPr lang="en-US" sz="2400" u="none" strike="noStrike" dirty="0">
              <a:effectLst/>
              <a:latin typeface="Arial" panose="020B0604020202020204" pitchFamily="34" charset="0"/>
              <a:ea typeface="Arial" panose="020B0604020202020204" pitchFamily="34" charset="0"/>
            </a:endParaRPr>
          </a:p>
          <a:p>
            <a:pPr marL="0" indent="0">
              <a:buNone/>
            </a:pPr>
            <a:endParaRPr lang="en-US" sz="2400" dirty="0"/>
          </a:p>
        </p:txBody>
      </p:sp>
      <p:pic>
        <p:nvPicPr>
          <p:cNvPr id="4098" name="Picture 2" descr="5 NEGOTIATION STRATEGIES">
            <a:extLst>
              <a:ext uri="{FF2B5EF4-FFF2-40B4-BE49-F238E27FC236}">
                <a16:creationId xmlns:a16="http://schemas.microsoft.com/office/drawing/2014/main" id="{FCC74BF4-6B26-42AF-B4DB-447B38E046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101" b="9101"/>
          <a:stretch/>
        </p:blipFill>
        <p:spPr bwMode="auto">
          <a:xfrm>
            <a:off x="7048768" y="3012055"/>
            <a:ext cx="4888006" cy="332117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165834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8D811-0995-4971-B36C-4004697DE7C5}"/>
              </a:ext>
            </a:extLst>
          </p:cNvPr>
          <p:cNvSpPr>
            <a:spLocks noGrp="1"/>
          </p:cNvSpPr>
          <p:nvPr>
            <p:ph type="title"/>
          </p:nvPr>
        </p:nvSpPr>
        <p:spPr>
          <a:xfrm>
            <a:off x="2592926" y="624110"/>
            <a:ext cx="5860962" cy="1066667"/>
          </a:xfrm>
        </p:spPr>
        <p:txBody>
          <a:bodyPr>
            <a:normAutofit/>
          </a:bodyPr>
          <a:lstStyle/>
          <a:p>
            <a:r>
              <a:rPr lang="en-GB" sz="4000" b="1" kern="0" dirty="0">
                <a:effectLst/>
                <a:latin typeface="Times New Roman" panose="02020603050405020304" pitchFamily="18" charset="0"/>
                <a:ea typeface="Times New Roman" panose="02020603050405020304" pitchFamily="18" charset="0"/>
              </a:rPr>
              <a:t>Cross cultural negotiation </a:t>
            </a:r>
            <a:endParaRPr lang="en-US" sz="4000" dirty="0"/>
          </a:p>
        </p:txBody>
      </p:sp>
      <p:sp>
        <p:nvSpPr>
          <p:cNvPr id="3" name="Content Placeholder 2">
            <a:extLst>
              <a:ext uri="{FF2B5EF4-FFF2-40B4-BE49-F238E27FC236}">
                <a16:creationId xmlns:a16="http://schemas.microsoft.com/office/drawing/2014/main" id="{A775DEA9-D4E6-42D1-8587-BE6561A2084C}"/>
              </a:ext>
            </a:extLst>
          </p:cNvPr>
          <p:cNvSpPr>
            <a:spLocks noGrp="1"/>
          </p:cNvSpPr>
          <p:nvPr>
            <p:ph idx="1"/>
          </p:nvPr>
        </p:nvSpPr>
        <p:spPr>
          <a:xfrm>
            <a:off x="760412" y="2757710"/>
            <a:ext cx="6140720" cy="4100290"/>
          </a:xfrm>
        </p:spPr>
        <p:txBody>
          <a:bodyPr>
            <a:normAutofit fontScale="92500"/>
          </a:bodyPr>
          <a:lstStyle/>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Cross-cultural negotiation means the interaction between different cultural backgrounds (</a:t>
            </a:r>
            <a:r>
              <a:rPr lang="en-GB" sz="2400" u="none" strike="noStrike" dirty="0" err="1">
                <a:effectLst/>
                <a:latin typeface="Times New Roman" panose="02020603050405020304" pitchFamily="18" charset="0"/>
                <a:ea typeface="Times New Roman" panose="02020603050405020304" pitchFamily="18" charset="0"/>
              </a:rPr>
              <a:t>Setti</a:t>
            </a:r>
            <a:r>
              <a:rPr lang="en-GB" sz="2400" u="none" strike="noStrike" dirty="0">
                <a:effectLst/>
                <a:latin typeface="Times New Roman" panose="02020603050405020304" pitchFamily="18" charset="0"/>
                <a:ea typeface="Times New Roman" panose="02020603050405020304" pitchFamily="18" charset="0"/>
              </a:rPr>
              <a:t>, </a:t>
            </a:r>
            <a:r>
              <a:rPr lang="en-GB" sz="2400" u="none" strike="noStrike" dirty="0" err="1">
                <a:effectLst/>
                <a:latin typeface="Times New Roman" panose="02020603050405020304" pitchFamily="18" charset="0"/>
                <a:ea typeface="Times New Roman" panose="02020603050405020304" pitchFamily="18" charset="0"/>
              </a:rPr>
              <a:t>Sommovigo</a:t>
            </a:r>
            <a:r>
              <a:rPr lang="en-GB" sz="2400" u="none" strike="noStrike" dirty="0">
                <a:effectLst/>
                <a:latin typeface="Times New Roman" panose="02020603050405020304" pitchFamily="18" charset="0"/>
                <a:ea typeface="Times New Roman" panose="02020603050405020304" pitchFamily="18" charset="0"/>
              </a:rPr>
              <a:t> and </a:t>
            </a:r>
            <a:r>
              <a:rPr lang="en-GB" sz="2400" u="none" strike="noStrike" dirty="0" err="1">
                <a:effectLst/>
                <a:latin typeface="Times New Roman" panose="02020603050405020304" pitchFamily="18" charset="0"/>
                <a:ea typeface="Times New Roman" panose="02020603050405020304" pitchFamily="18" charset="0"/>
              </a:rPr>
              <a:t>Argentero</a:t>
            </a:r>
            <a:r>
              <a:rPr lang="en-GB" sz="2400" u="none" strike="noStrike" dirty="0">
                <a:effectLst/>
                <a:latin typeface="Times New Roman" panose="02020603050405020304" pitchFamily="18" charset="0"/>
                <a:ea typeface="Times New Roman" panose="02020603050405020304" pitchFamily="18" charset="0"/>
              </a:rPr>
              <a:t>, 2022).</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In the engagement with partners or suppliers, it is important. </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In avoiding misunderstandings, it is also vital. </a:t>
            </a:r>
            <a:endParaRPr lang="en-US" sz="2400" u="none" strike="noStrike" dirty="0">
              <a:effectLst/>
              <a:latin typeface="Arial" panose="020B0604020202020204" pitchFamily="34" charset="0"/>
              <a:ea typeface="Arial" panose="020B0604020202020204" pitchFamily="34" charset="0"/>
            </a:endParaRPr>
          </a:p>
          <a:p>
            <a:pPr marL="0" indent="0">
              <a:buNone/>
            </a:pPr>
            <a:endParaRPr lang="en-US" sz="2400" dirty="0"/>
          </a:p>
        </p:txBody>
      </p:sp>
      <p:pic>
        <p:nvPicPr>
          <p:cNvPr id="5122" name="Picture 2" descr="Mastering Cross-Cultural Negotiations: Keys to Successful Deals in China">
            <a:extLst>
              <a:ext uri="{FF2B5EF4-FFF2-40B4-BE49-F238E27FC236}">
                <a16:creationId xmlns:a16="http://schemas.microsoft.com/office/drawing/2014/main" id="{0F2424F1-FC8F-423A-9E17-7CABD2184D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5419" y="3062378"/>
            <a:ext cx="4738776" cy="2665562"/>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194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395D3-045D-4BC3-94D0-35EA6434128D}"/>
              </a:ext>
            </a:extLst>
          </p:cNvPr>
          <p:cNvSpPr>
            <a:spLocks noGrp="1"/>
          </p:cNvSpPr>
          <p:nvPr>
            <p:ph type="title"/>
          </p:nvPr>
        </p:nvSpPr>
        <p:spPr>
          <a:xfrm>
            <a:off x="2334133" y="693121"/>
            <a:ext cx="8911687" cy="1280890"/>
          </a:xfrm>
        </p:spPr>
        <p:txBody>
          <a:bodyPr>
            <a:noAutofit/>
          </a:bodyPr>
          <a:lstStyle/>
          <a:p>
            <a:pPr algn="just"/>
            <a:r>
              <a:rPr lang="en-GB" sz="4000" b="1" kern="0" dirty="0">
                <a:effectLst/>
                <a:latin typeface="Times New Roman" panose="02020603050405020304" pitchFamily="18" charset="0"/>
                <a:ea typeface="Times New Roman" panose="02020603050405020304" pitchFamily="18" charset="0"/>
              </a:rPr>
              <a:t>Emphasis on high context culture</a:t>
            </a:r>
            <a:br>
              <a:rPr lang="en-US" sz="4000" b="1" kern="0" dirty="0">
                <a:effectLst/>
                <a:latin typeface="Times New Roman" panose="02020603050405020304" pitchFamily="18" charset="0"/>
                <a:ea typeface="Times New Roman" panose="02020603050405020304" pitchFamily="18" charset="0"/>
              </a:rPr>
            </a:br>
            <a:endParaRPr lang="en-US" sz="4000" dirty="0"/>
          </a:p>
        </p:txBody>
      </p:sp>
      <p:sp>
        <p:nvSpPr>
          <p:cNvPr id="3" name="Content Placeholder 2">
            <a:extLst>
              <a:ext uri="{FF2B5EF4-FFF2-40B4-BE49-F238E27FC236}">
                <a16:creationId xmlns:a16="http://schemas.microsoft.com/office/drawing/2014/main" id="{F0BE2C9C-07BA-4270-9BB1-48B46900AA96}"/>
              </a:ext>
            </a:extLst>
          </p:cNvPr>
          <p:cNvSpPr>
            <a:spLocks noGrp="1"/>
          </p:cNvSpPr>
          <p:nvPr>
            <p:ph idx="1"/>
          </p:nvPr>
        </p:nvSpPr>
        <p:spPr>
          <a:xfrm>
            <a:off x="2692729" y="2398011"/>
            <a:ext cx="7624464" cy="3766868"/>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High context culture emphasis on the value creation regarding relationship management (</a:t>
            </a:r>
            <a:r>
              <a:rPr lang="en-GB" sz="2400" u="none" strike="noStrike" dirty="0" err="1">
                <a:effectLst/>
                <a:latin typeface="Times New Roman" panose="02020603050405020304" pitchFamily="18" charset="0"/>
                <a:ea typeface="Times New Roman" panose="02020603050405020304" pitchFamily="18" charset="0"/>
              </a:rPr>
              <a:t>Pfajfar</a:t>
            </a:r>
            <a:r>
              <a:rPr lang="en-GB" sz="2400" u="none" strike="noStrike" dirty="0">
                <a:effectLst/>
                <a:latin typeface="Times New Roman" panose="02020603050405020304" pitchFamily="18" charset="0"/>
                <a:ea typeface="Times New Roman" panose="02020603050405020304" pitchFamily="18" charset="0"/>
              </a:rPr>
              <a:t> and </a:t>
            </a:r>
            <a:r>
              <a:rPr lang="en-GB" sz="2400" u="none" strike="noStrike" dirty="0" err="1">
                <a:effectLst/>
                <a:latin typeface="Times New Roman" panose="02020603050405020304" pitchFamily="18" charset="0"/>
                <a:ea typeface="Times New Roman" panose="02020603050405020304" pitchFamily="18" charset="0"/>
              </a:rPr>
              <a:t>Małecka</a:t>
            </a:r>
            <a:r>
              <a:rPr lang="en-GB" sz="2400" u="none" strike="noStrike" dirty="0">
                <a:effectLst/>
                <a:latin typeface="Times New Roman" panose="02020603050405020304" pitchFamily="18" charset="0"/>
                <a:ea typeface="Times New Roman" panose="02020603050405020304" pitchFamily="18" charset="0"/>
              </a:rPr>
              <a:t>, 2022). </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High context culture could help the company to adapt to societal norms of China. </a:t>
            </a:r>
            <a:endParaRPr lang="en-US" sz="24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2867124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8BB43-E4C3-49A9-B550-64E4C95DB74B}"/>
              </a:ext>
            </a:extLst>
          </p:cNvPr>
          <p:cNvSpPr>
            <a:spLocks noGrp="1"/>
          </p:cNvSpPr>
          <p:nvPr>
            <p:ph type="title"/>
          </p:nvPr>
        </p:nvSpPr>
        <p:spPr>
          <a:xfrm>
            <a:off x="1989077" y="813891"/>
            <a:ext cx="7154924" cy="1377218"/>
          </a:xfrm>
        </p:spPr>
        <p:txBody>
          <a:bodyPr>
            <a:noAutofit/>
          </a:bodyPr>
          <a:lstStyle/>
          <a:p>
            <a:pPr algn="just"/>
            <a:r>
              <a:rPr lang="en-GB" sz="4000" b="1" kern="0" dirty="0">
                <a:effectLst/>
                <a:latin typeface="Times New Roman" panose="02020603050405020304" pitchFamily="18" charset="0"/>
                <a:ea typeface="Times New Roman" panose="02020603050405020304" pitchFamily="18" charset="0"/>
              </a:rPr>
              <a:t>Following guanxi for relationship management </a:t>
            </a:r>
            <a:endParaRPr lang="en-US" sz="4000" dirty="0"/>
          </a:p>
        </p:txBody>
      </p:sp>
      <p:sp>
        <p:nvSpPr>
          <p:cNvPr id="3" name="Content Placeholder 2">
            <a:extLst>
              <a:ext uri="{FF2B5EF4-FFF2-40B4-BE49-F238E27FC236}">
                <a16:creationId xmlns:a16="http://schemas.microsoft.com/office/drawing/2014/main" id="{2B3A6ADD-A0FC-4E36-AF78-5F46228CD2B2}"/>
              </a:ext>
            </a:extLst>
          </p:cNvPr>
          <p:cNvSpPr>
            <a:spLocks noGrp="1"/>
          </p:cNvSpPr>
          <p:nvPr>
            <p:ph idx="1"/>
          </p:nvPr>
        </p:nvSpPr>
        <p:spPr>
          <a:xfrm>
            <a:off x="467114" y="2645193"/>
            <a:ext cx="6416765" cy="3634837"/>
          </a:xfrm>
        </p:spPr>
        <p:txBody>
          <a:bodyPr>
            <a:normAutofit fontScale="92500"/>
          </a:bodyPr>
          <a:lstStyle/>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Guanxi is a Chinese concept for strengthening relationships based on psychological contract and morale (</a:t>
            </a:r>
            <a:r>
              <a:rPr lang="en-GB" sz="2400" u="none" strike="noStrike" dirty="0" err="1">
                <a:effectLst/>
                <a:latin typeface="Times New Roman" panose="02020603050405020304" pitchFamily="18" charset="0"/>
                <a:ea typeface="Times New Roman" panose="02020603050405020304" pitchFamily="18" charset="0"/>
              </a:rPr>
              <a:t>Barbalet</a:t>
            </a:r>
            <a:r>
              <a:rPr lang="en-GB" sz="2400" u="none" strike="noStrike" dirty="0">
                <a:effectLst/>
                <a:latin typeface="Times New Roman" panose="02020603050405020304" pitchFamily="18" charset="0"/>
                <a:ea typeface="Times New Roman" panose="02020603050405020304" pitchFamily="18" charset="0"/>
              </a:rPr>
              <a:t>, 2021).</a:t>
            </a:r>
            <a:endParaRPr lang="en-US" sz="24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It is the gateway of relationships that focus on interpersonal trust, and long term relationships.</a:t>
            </a:r>
            <a:endParaRPr lang="en-US" sz="2400" u="none" strike="noStrike" dirty="0">
              <a:effectLst/>
              <a:latin typeface="Arial" panose="020B0604020202020204" pitchFamily="34" charset="0"/>
              <a:ea typeface="Arial" panose="020B0604020202020204" pitchFamily="34" charset="0"/>
            </a:endParaRPr>
          </a:p>
          <a:p>
            <a:pPr marL="342900" marR="0" lvl="0" indent="-342900">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Reciprocal obligations advantageous for successful negotiation. </a:t>
            </a:r>
            <a:endParaRPr lang="en-US" sz="2400" u="none" strike="noStrike" dirty="0">
              <a:effectLst/>
              <a:latin typeface="Arial" panose="020B0604020202020204" pitchFamily="34" charset="0"/>
              <a:ea typeface="Arial" panose="020B0604020202020204" pitchFamily="34" charset="0"/>
            </a:endParaRPr>
          </a:p>
          <a:p>
            <a:pPr marL="0" indent="0">
              <a:buNone/>
            </a:pPr>
            <a:endParaRPr lang="en-US" sz="2400" dirty="0"/>
          </a:p>
        </p:txBody>
      </p:sp>
      <p:pic>
        <p:nvPicPr>
          <p:cNvPr id="6148" name="Picture 4" descr="The Importance of Guanxi To-Do Business With China.”">
            <a:extLst>
              <a:ext uri="{FF2B5EF4-FFF2-40B4-BE49-F238E27FC236}">
                <a16:creationId xmlns:a16="http://schemas.microsoft.com/office/drawing/2014/main" id="{392F05BB-A521-4851-A1B8-D5554570DC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8118" y="3052445"/>
            <a:ext cx="4256768" cy="28203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03602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44096-F1A8-4892-A9C6-98727C29F51C}"/>
              </a:ext>
            </a:extLst>
          </p:cNvPr>
          <p:cNvSpPr>
            <a:spLocks noGrp="1"/>
          </p:cNvSpPr>
          <p:nvPr>
            <p:ph type="title"/>
          </p:nvPr>
        </p:nvSpPr>
        <p:spPr>
          <a:xfrm>
            <a:off x="2592925" y="624110"/>
            <a:ext cx="3687105" cy="894139"/>
          </a:xfrm>
        </p:spPr>
        <p:txBody>
          <a:bodyPr>
            <a:normAutofit/>
          </a:bodyPr>
          <a:lstStyle/>
          <a:p>
            <a:pPr algn="just"/>
            <a:r>
              <a:rPr lang="en-GB" sz="4000" b="1" dirty="0">
                <a:effectLst/>
                <a:latin typeface="Times New Roman" panose="02020603050405020304" pitchFamily="18" charset="0"/>
                <a:ea typeface="Arial" panose="020B0604020202020204" pitchFamily="34" charset="0"/>
                <a:cs typeface="Times New Roman" panose="02020603050405020304" pitchFamily="18" charset="0"/>
              </a:rPr>
              <a:t>Conclusion </a:t>
            </a:r>
            <a:endParaRPr lang="en-US"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D377CF3-7B07-44A8-8CEE-F55B5C283328}"/>
              </a:ext>
            </a:extLst>
          </p:cNvPr>
          <p:cNvSpPr>
            <a:spLocks noGrp="1"/>
          </p:cNvSpPr>
          <p:nvPr>
            <p:ph idx="1"/>
          </p:nvPr>
        </p:nvSpPr>
        <p:spPr>
          <a:xfrm>
            <a:off x="536125" y="2456268"/>
            <a:ext cx="6313249" cy="4030796"/>
          </a:xfrm>
        </p:spPr>
        <p:txBody>
          <a:bodyPr>
            <a:normAutofit/>
          </a:bodyPr>
          <a:lstStyle/>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It can be concluded that before expansion, cultural understanding needs to be understood.</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Being a UK based company, social norms must be integrated with Chinese culture. </a:t>
            </a:r>
            <a:endParaRPr lang="en-US" sz="24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It has been found that guanxi culture must be focused on a well-recognised Asian culture. </a:t>
            </a:r>
            <a:endParaRPr lang="en-US" sz="2400" u="none" strike="noStrike" dirty="0">
              <a:effectLst/>
              <a:latin typeface="Arial" panose="020B0604020202020204" pitchFamily="34" charset="0"/>
              <a:ea typeface="Arial" panose="020B0604020202020204" pitchFamily="34" charset="0"/>
            </a:endParaRPr>
          </a:p>
          <a:p>
            <a:pPr marL="0" indent="0">
              <a:buNone/>
            </a:pPr>
            <a:endParaRPr lang="en-US" sz="2400" dirty="0"/>
          </a:p>
        </p:txBody>
      </p:sp>
      <p:pic>
        <p:nvPicPr>
          <p:cNvPr id="7170" name="Picture 2" descr="48,596 Conclusion Royalty-Free Photos and Stock Images | Shutterstock">
            <a:extLst>
              <a:ext uri="{FF2B5EF4-FFF2-40B4-BE49-F238E27FC236}">
                <a16:creationId xmlns:a16="http://schemas.microsoft.com/office/drawing/2014/main" id="{4B2BFFC4-D4E6-4933-9744-4F61305E6D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4650" y="2766138"/>
            <a:ext cx="4860998" cy="34110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568521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92E77-197F-4B32-9F5D-F824D17C49D7}"/>
              </a:ext>
            </a:extLst>
          </p:cNvPr>
          <p:cNvSpPr>
            <a:spLocks noGrp="1"/>
          </p:cNvSpPr>
          <p:nvPr>
            <p:ph type="title"/>
          </p:nvPr>
        </p:nvSpPr>
        <p:spPr>
          <a:xfrm>
            <a:off x="4231944" y="589605"/>
            <a:ext cx="3014245" cy="704358"/>
          </a:xfrm>
        </p:spPr>
        <p:txBody>
          <a:bodyPr>
            <a:normAutofit/>
          </a:bodyPr>
          <a:lstStyle/>
          <a:p>
            <a:pPr algn="just"/>
            <a:r>
              <a:rPr lang="en-US" sz="40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D44FDF37-0B1E-49CF-8A1B-F6C9FCBAA1CA}"/>
              </a:ext>
            </a:extLst>
          </p:cNvPr>
          <p:cNvSpPr>
            <a:spLocks noGrp="1"/>
          </p:cNvSpPr>
          <p:nvPr>
            <p:ph idx="1"/>
          </p:nvPr>
        </p:nvSpPr>
        <p:spPr>
          <a:xfrm>
            <a:off x="992907" y="1452246"/>
            <a:ext cx="10206186" cy="5609780"/>
          </a:xfrm>
        </p:spPr>
        <p:txBody>
          <a:bodyPr>
            <a:normAutofit fontScale="92500" lnSpcReduction="20000"/>
          </a:bodyPr>
          <a:lstStyle/>
          <a:p>
            <a:pPr marL="0" marR="0">
              <a:lnSpc>
                <a:spcPct val="115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Barbalet</a:t>
            </a:r>
            <a:r>
              <a:rPr lang="en-GB" sz="1800" dirty="0">
                <a:effectLst/>
                <a:latin typeface="Times New Roman" panose="02020603050405020304" pitchFamily="18" charset="0"/>
                <a:ea typeface="Times New Roman" panose="02020603050405020304" pitchFamily="18" charset="0"/>
              </a:rPr>
              <a:t>, J., (2021). </a:t>
            </a:r>
            <a:r>
              <a:rPr lang="en-GB" sz="1800" i="1" dirty="0">
                <a:effectLst/>
                <a:latin typeface="Times New Roman" panose="02020603050405020304" pitchFamily="18" charset="0"/>
                <a:ea typeface="Times New Roman" panose="02020603050405020304" pitchFamily="18" charset="0"/>
              </a:rPr>
              <a:t>The theory of guanxi and Chinese society</a:t>
            </a:r>
            <a:r>
              <a:rPr lang="en-GB" sz="1800" dirty="0">
                <a:effectLst/>
                <a:latin typeface="Times New Roman" panose="02020603050405020304" pitchFamily="18" charset="0"/>
                <a:ea typeface="Times New Roman" panose="02020603050405020304" pitchFamily="18" charset="0"/>
              </a:rPr>
              <a:t>. Oxford University Press.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Munthali, C., Kinoshita, R., </a:t>
            </a:r>
            <a:r>
              <a:rPr lang="en-GB" sz="1800" dirty="0" err="1">
                <a:effectLst/>
                <a:latin typeface="Times New Roman" panose="02020603050405020304" pitchFamily="18" charset="0"/>
                <a:ea typeface="Times New Roman" panose="02020603050405020304" pitchFamily="18" charset="0"/>
              </a:rPr>
              <a:t>Onishi</a:t>
            </a:r>
            <a:r>
              <a:rPr lang="en-GB" sz="1800" dirty="0">
                <a:effectLst/>
                <a:latin typeface="Times New Roman" panose="02020603050405020304" pitchFamily="18" charset="0"/>
                <a:ea typeface="Times New Roman" panose="02020603050405020304" pitchFamily="18" charset="0"/>
              </a:rPr>
              <a:t>, K., </a:t>
            </a:r>
            <a:r>
              <a:rPr lang="en-GB" sz="1800" dirty="0" err="1">
                <a:effectLst/>
                <a:latin typeface="Times New Roman" panose="02020603050405020304" pitchFamily="18" charset="0"/>
                <a:ea typeface="Times New Roman" panose="02020603050405020304" pitchFamily="18" charset="0"/>
              </a:rPr>
              <a:t>Rakotondrafara</a:t>
            </a:r>
            <a:r>
              <a:rPr lang="en-GB" sz="1800" dirty="0">
                <a:effectLst/>
                <a:latin typeface="Times New Roman" panose="02020603050405020304" pitchFamily="18" charset="0"/>
                <a:ea typeface="Times New Roman" panose="02020603050405020304" pitchFamily="18" charset="0"/>
              </a:rPr>
              <a:t>, A., </a:t>
            </a:r>
            <a:r>
              <a:rPr lang="en-GB" sz="1800" dirty="0" err="1">
                <a:effectLst/>
                <a:latin typeface="Times New Roman" panose="02020603050405020304" pitchFamily="18" charset="0"/>
                <a:ea typeface="Times New Roman" panose="02020603050405020304" pitchFamily="18" charset="0"/>
              </a:rPr>
              <a:t>Mikami</a:t>
            </a:r>
            <a:r>
              <a:rPr lang="en-GB" sz="1800" dirty="0">
                <a:effectLst/>
                <a:latin typeface="Times New Roman" panose="02020603050405020304" pitchFamily="18" charset="0"/>
                <a:ea typeface="Times New Roman" panose="02020603050405020304" pitchFamily="18" charset="0"/>
              </a:rPr>
              <a:t>, K., Koike, M., </a:t>
            </a:r>
            <a:r>
              <a:rPr lang="en-GB" sz="1800" dirty="0" err="1">
                <a:effectLst/>
                <a:latin typeface="Times New Roman" panose="02020603050405020304" pitchFamily="18" charset="0"/>
                <a:ea typeface="Times New Roman" panose="02020603050405020304" pitchFamily="18" charset="0"/>
              </a:rPr>
              <a:t>Tani</a:t>
            </a:r>
            <a:r>
              <a:rPr lang="en-GB" sz="1800" dirty="0">
                <a:effectLst/>
                <a:latin typeface="Times New Roman" panose="02020603050405020304" pitchFamily="18" charset="0"/>
                <a:ea typeface="Times New Roman" panose="02020603050405020304" pitchFamily="18" charset="0"/>
              </a:rPr>
              <a:t>, M., </a:t>
            </a:r>
            <a:r>
              <a:rPr lang="en-GB" sz="1800" dirty="0" err="1">
                <a:effectLst/>
                <a:latin typeface="Times New Roman" panose="02020603050405020304" pitchFamily="18" charset="0"/>
                <a:ea typeface="Times New Roman" panose="02020603050405020304" pitchFamily="18" charset="0"/>
              </a:rPr>
              <a:t>Palta</a:t>
            </a:r>
            <a:r>
              <a:rPr lang="en-GB" sz="1800" dirty="0">
                <a:effectLst/>
                <a:latin typeface="Times New Roman" panose="02020603050405020304" pitchFamily="18" charset="0"/>
                <a:ea typeface="Times New Roman" panose="02020603050405020304" pitchFamily="18" charset="0"/>
              </a:rPr>
              <a:t>, J. and </a:t>
            </a:r>
            <a:r>
              <a:rPr lang="en-GB" sz="1800" dirty="0" err="1">
                <a:effectLst/>
                <a:latin typeface="Times New Roman" panose="02020603050405020304" pitchFamily="18" charset="0"/>
                <a:ea typeface="Times New Roman" panose="02020603050405020304" pitchFamily="18" charset="0"/>
              </a:rPr>
              <a:t>Aiuchi</a:t>
            </a:r>
            <a:r>
              <a:rPr lang="en-GB" sz="1800" dirty="0">
                <a:effectLst/>
                <a:latin typeface="Times New Roman" panose="02020603050405020304" pitchFamily="18" charset="0"/>
                <a:ea typeface="Times New Roman" panose="02020603050405020304" pitchFamily="18" charset="0"/>
              </a:rPr>
              <a:t>, D., (2022). A model nutrition control system in potato tissue culture and its influence on plant elemental composition. </a:t>
            </a:r>
            <a:r>
              <a:rPr lang="en-GB" sz="1800" i="1" dirty="0">
                <a:effectLst/>
                <a:latin typeface="Times New Roman" panose="02020603050405020304" pitchFamily="18" charset="0"/>
                <a:ea typeface="Times New Roman" panose="02020603050405020304" pitchFamily="18" charset="0"/>
              </a:rPr>
              <a:t>Plants</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11</a:t>
            </a:r>
            <a:r>
              <a:rPr lang="en-GB" sz="1800" dirty="0">
                <a:effectLst/>
                <a:latin typeface="Times New Roman" panose="02020603050405020304" pitchFamily="18" charset="0"/>
                <a:ea typeface="Times New Roman" panose="02020603050405020304" pitchFamily="18" charset="0"/>
              </a:rPr>
              <a:t>(20), p.2718.</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Nechifor</a:t>
            </a:r>
            <a:r>
              <a:rPr lang="en-GB" sz="1800" dirty="0">
                <a:effectLst/>
                <a:latin typeface="Times New Roman" panose="02020603050405020304" pitchFamily="18" charset="0"/>
                <a:ea typeface="Times New Roman" panose="02020603050405020304" pitchFamily="18" charset="0"/>
              </a:rPr>
              <a:t>, A. and </a:t>
            </a:r>
            <a:r>
              <a:rPr lang="en-GB" sz="1800" dirty="0" err="1">
                <a:effectLst/>
                <a:latin typeface="Times New Roman" panose="02020603050405020304" pitchFamily="18" charset="0"/>
                <a:ea typeface="Times New Roman" panose="02020603050405020304" pitchFamily="18" charset="0"/>
              </a:rPr>
              <a:t>Borca</a:t>
            </a:r>
            <a:r>
              <a:rPr lang="en-GB" sz="1800" dirty="0">
                <a:effectLst/>
                <a:latin typeface="Times New Roman" panose="02020603050405020304" pitchFamily="18" charset="0"/>
                <a:ea typeface="Times New Roman" panose="02020603050405020304" pitchFamily="18" charset="0"/>
              </a:rPr>
              <a:t>, A., (2020). Contextualising culture in teaching a foreign language: The cultural element among cultural awareness, cultural competency and cultural literacy. </a:t>
            </a:r>
            <a:r>
              <a:rPr lang="en-GB" sz="1800" i="1" dirty="0" err="1">
                <a:effectLst/>
                <a:latin typeface="Times New Roman" panose="02020603050405020304" pitchFamily="18" charset="0"/>
                <a:ea typeface="Times New Roman" panose="02020603050405020304" pitchFamily="18" charset="0"/>
              </a:rPr>
              <a:t>Philologica</a:t>
            </a:r>
            <a:r>
              <a:rPr lang="en-GB" sz="1800" i="1" dirty="0">
                <a:effectLst/>
                <a:latin typeface="Times New Roman" panose="02020603050405020304" pitchFamily="18" charset="0"/>
                <a:ea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rPr>
              <a:t>Jassyensia</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16</a:t>
            </a:r>
            <a:r>
              <a:rPr lang="en-GB" sz="1800" dirty="0">
                <a:effectLst/>
                <a:latin typeface="Times New Roman" panose="02020603050405020304" pitchFamily="18" charset="0"/>
                <a:ea typeface="Times New Roman" panose="02020603050405020304" pitchFamily="18" charset="0"/>
              </a:rPr>
              <a:t>(2), pp.287-304.</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Pfajfar</a:t>
            </a:r>
            <a:r>
              <a:rPr lang="en-GB" sz="1800" dirty="0">
                <a:effectLst/>
                <a:latin typeface="Times New Roman" panose="02020603050405020304" pitchFamily="18" charset="0"/>
                <a:ea typeface="Times New Roman" panose="02020603050405020304" pitchFamily="18" charset="0"/>
              </a:rPr>
              <a:t>, G. and </a:t>
            </a:r>
            <a:r>
              <a:rPr lang="en-GB" sz="1800" dirty="0" err="1">
                <a:effectLst/>
                <a:latin typeface="Times New Roman" panose="02020603050405020304" pitchFamily="18" charset="0"/>
                <a:ea typeface="Times New Roman" panose="02020603050405020304" pitchFamily="18" charset="0"/>
              </a:rPr>
              <a:t>Małecka</a:t>
            </a:r>
            <a:r>
              <a:rPr lang="en-GB" sz="1800" dirty="0">
                <a:effectLst/>
                <a:latin typeface="Times New Roman" panose="02020603050405020304" pitchFamily="18" charset="0"/>
                <a:ea typeface="Times New Roman" panose="02020603050405020304" pitchFamily="18" charset="0"/>
              </a:rPr>
              <a:t>, A., (2022). Evaluating the role of Confucian virtues in Chinese negotiation strategies using a Yin Yang cultural perspective. </a:t>
            </a:r>
            <a:r>
              <a:rPr lang="en-GB" sz="1800" i="1" dirty="0">
                <a:effectLst/>
                <a:latin typeface="Times New Roman" panose="02020603050405020304" pitchFamily="18" charset="0"/>
                <a:ea typeface="Times New Roman" panose="02020603050405020304" pitchFamily="18" charset="0"/>
              </a:rPr>
              <a:t>European Journal of International Management</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17</a:t>
            </a:r>
            <a:r>
              <a:rPr lang="en-GB" sz="1800" dirty="0">
                <a:effectLst/>
                <a:latin typeface="Times New Roman" panose="02020603050405020304" pitchFamily="18" charset="0"/>
                <a:ea typeface="Times New Roman" panose="02020603050405020304" pitchFamily="18" charset="0"/>
              </a:rPr>
              <a:t>(2-3), pp.290-323.</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Setti</a:t>
            </a:r>
            <a:r>
              <a:rPr lang="en-GB" sz="1800" dirty="0">
                <a:effectLst/>
                <a:latin typeface="Times New Roman" panose="02020603050405020304" pitchFamily="18" charset="0"/>
                <a:ea typeface="Times New Roman" panose="02020603050405020304" pitchFamily="18" charset="0"/>
              </a:rPr>
              <a:t>, I., </a:t>
            </a:r>
            <a:r>
              <a:rPr lang="en-GB" sz="1800" dirty="0" err="1">
                <a:effectLst/>
                <a:latin typeface="Times New Roman" panose="02020603050405020304" pitchFamily="18" charset="0"/>
                <a:ea typeface="Times New Roman" panose="02020603050405020304" pitchFamily="18" charset="0"/>
              </a:rPr>
              <a:t>Sommovigo</a:t>
            </a:r>
            <a:r>
              <a:rPr lang="en-GB" sz="1800" dirty="0">
                <a:effectLst/>
                <a:latin typeface="Times New Roman" panose="02020603050405020304" pitchFamily="18" charset="0"/>
                <a:ea typeface="Times New Roman" panose="02020603050405020304" pitchFamily="18" charset="0"/>
              </a:rPr>
              <a:t>, V. and </a:t>
            </a:r>
            <a:r>
              <a:rPr lang="en-GB" sz="1800" dirty="0" err="1">
                <a:effectLst/>
                <a:latin typeface="Times New Roman" panose="02020603050405020304" pitchFamily="18" charset="0"/>
                <a:ea typeface="Times New Roman" panose="02020603050405020304" pitchFamily="18" charset="0"/>
              </a:rPr>
              <a:t>Argentero</a:t>
            </a:r>
            <a:r>
              <a:rPr lang="en-GB" sz="1800" dirty="0">
                <a:effectLst/>
                <a:latin typeface="Times New Roman" panose="02020603050405020304" pitchFamily="18" charset="0"/>
                <a:ea typeface="Times New Roman" panose="02020603050405020304" pitchFamily="18" charset="0"/>
              </a:rPr>
              <a:t>, P., (2022). Enhancing expatriates’ assignments success: the relationships between cultural intelligence, cross-cultural adaptation and performance. </a:t>
            </a:r>
            <a:r>
              <a:rPr lang="en-GB" sz="1800" i="1" dirty="0">
                <a:effectLst/>
                <a:latin typeface="Times New Roman" panose="02020603050405020304" pitchFamily="18" charset="0"/>
                <a:ea typeface="Times New Roman" panose="02020603050405020304" pitchFamily="18" charset="0"/>
              </a:rPr>
              <a:t>Current Psychology</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41</a:t>
            </a:r>
            <a:r>
              <a:rPr lang="en-GB" sz="1800" dirty="0">
                <a:effectLst/>
                <a:latin typeface="Times New Roman" panose="02020603050405020304" pitchFamily="18" charset="0"/>
                <a:ea typeface="Times New Roman" panose="02020603050405020304" pitchFamily="18" charset="0"/>
              </a:rPr>
              <a:t>(7), pp.4291-4311.</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theculturefactor.com, (2024). </a:t>
            </a:r>
            <a:r>
              <a:rPr lang="en-GB" sz="1800" i="1" dirty="0">
                <a:effectLst/>
                <a:latin typeface="Times New Roman" panose="02020603050405020304" pitchFamily="18" charset="0"/>
                <a:ea typeface="Times New Roman" panose="02020603050405020304" pitchFamily="18" charset="0"/>
              </a:rPr>
              <a:t>Hofstede model.</a:t>
            </a:r>
            <a:r>
              <a:rPr lang="en-GB" sz="1800" dirty="0">
                <a:effectLst/>
                <a:latin typeface="Times New Roman" panose="02020603050405020304" pitchFamily="18" charset="0"/>
                <a:ea typeface="Times New Roman" panose="02020603050405020304" pitchFamily="18" charset="0"/>
              </a:rPr>
              <a:t> Available at: https://www.theculturefactor.com/country-comparison-tool?countries=china%2Cunited+kingdom [Accessed on 28th October, 2024]</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err="1">
                <a:effectLst/>
                <a:latin typeface="Times New Roman" panose="02020603050405020304" pitchFamily="18" charset="0"/>
                <a:ea typeface="Times New Roman" panose="02020603050405020304" pitchFamily="18" charset="0"/>
              </a:rPr>
              <a:t>Xheneti</a:t>
            </a:r>
            <a:r>
              <a:rPr lang="en-GB" sz="1800" dirty="0">
                <a:effectLst/>
                <a:latin typeface="Times New Roman" panose="02020603050405020304" pitchFamily="18" charset="0"/>
                <a:ea typeface="Times New Roman" panose="02020603050405020304" pitchFamily="18" charset="0"/>
              </a:rPr>
              <a:t>, M., Karki, S.T. and Madden, A., (2021). Negotiating business and family demands within a patriarchal society–the case of women entrepreneurs in the Nepalese context. In </a:t>
            </a:r>
            <a:r>
              <a:rPr lang="en-GB" sz="1800" i="1" dirty="0">
                <a:effectLst/>
                <a:latin typeface="Times New Roman" panose="02020603050405020304" pitchFamily="18" charset="0"/>
                <a:ea typeface="Times New Roman" panose="02020603050405020304" pitchFamily="18" charset="0"/>
              </a:rPr>
              <a:t>Understanding Women's Entrepreneurship in a Gendered Context</a:t>
            </a:r>
            <a:r>
              <a:rPr lang="en-GB" sz="1800" dirty="0">
                <a:effectLst/>
                <a:latin typeface="Times New Roman" panose="02020603050405020304" pitchFamily="18" charset="0"/>
                <a:ea typeface="Times New Roman" panose="02020603050405020304" pitchFamily="18" charset="0"/>
              </a:rPr>
              <a:t> (pp. 93-112). Routledge.</a:t>
            </a:r>
            <a:endParaRPr lang="en-US" sz="1800" dirty="0">
              <a:effectLst/>
              <a:latin typeface="Arial" panose="020B0604020202020204" pitchFamily="34" charset="0"/>
              <a:ea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2375280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lat Thank You Slide Template for PowerPoint">
            <a:extLst>
              <a:ext uri="{FF2B5EF4-FFF2-40B4-BE49-F238E27FC236}">
                <a16:creationId xmlns:a16="http://schemas.microsoft.com/office/drawing/2014/main" id="{C4D5AB37-5BBE-4337-93BC-9CBCC8BBEA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6785" y="980176"/>
            <a:ext cx="9443050" cy="5311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731201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20</TotalTime>
  <Words>1454</Words>
  <Application>Microsoft Office PowerPoint</Application>
  <PresentationFormat>Widescreen</PresentationFormat>
  <Paragraphs>65</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Times New Roman</vt:lpstr>
      <vt:lpstr>Wingdings 3</vt:lpstr>
      <vt:lpstr>Wisp</vt:lpstr>
      <vt:lpstr>INTERNATIONAL BUSINESS COMMUNICATION </vt:lpstr>
      <vt:lpstr>Introduction</vt:lpstr>
      <vt:lpstr>Defining culture and its elements</vt:lpstr>
      <vt:lpstr>Hofstede theory to understand difference between UK and Chinese culture</vt:lpstr>
      <vt:lpstr>Hofstede theory to understand the difference between UK and Chinese culture (Contd.)</vt:lpstr>
      <vt:lpstr>Implying negotiation Strategies for success</vt:lpstr>
      <vt:lpstr>Cross cultural negotiation </vt:lpstr>
      <vt:lpstr>Emphasis on high context culture </vt:lpstr>
      <vt:lpstr>Following guanxi for relationship management </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dc:title>
  <dc:creator>Maria Mahu</dc:creator>
  <cp:lastModifiedBy>Maria Mahu</cp:lastModifiedBy>
  <cp:revision>2</cp:revision>
  <dcterms:created xsi:type="dcterms:W3CDTF">2024-11-05T11:12:18Z</dcterms:created>
  <dcterms:modified xsi:type="dcterms:W3CDTF">2024-12-12T19:19:18Z</dcterms:modified>
</cp:coreProperties>
</file>