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62" r:id="rId4"/>
    <p:sldId id="260" r:id="rId5"/>
    <p:sldId id="259" r:id="rId6"/>
    <p:sldId id="261"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487"/>
    <p:restoredTop sz="94296"/>
  </p:normalViewPr>
  <p:slideViewPr>
    <p:cSldViewPr snapToGrid="0" snapToObjects="1">
      <p:cViewPr>
        <p:scale>
          <a:sx n="60" d="100"/>
          <a:sy n="60" d="100"/>
        </p:scale>
        <p:origin x="1864" y="8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091F5AC-AD9B-F846-8A66-07162705973B}" type="datetimeFigureOut">
              <a:rPr lang="en-GB" smtClean="0"/>
              <a:t>10/01/2019</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1017241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91F5AC-AD9B-F846-8A66-07162705973B}"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3469623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91F5AC-AD9B-F846-8A66-07162705973B}"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2631614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91F5AC-AD9B-F846-8A66-07162705973B}"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1773353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91F5AC-AD9B-F846-8A66-07162705973B}" type="datetimeFigureOut">
              <a:rPr lang="en-GB" smtClean="0"/>
              <a:t>10/01/2019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418679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91F5AC-AD9B-F846-8A66-07162705973B}" type="datetimeFigureOut">
              <a:rPr lang="en-GB" smtClean="0"/>
              <a:t>10/01/2019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377955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91F5AC-AD9B-F846-8A66-07162705973B}" type="datetimeFigureOut">
              <a:rPr lang="en-GB" smtClean="0"/>
              <a:t>10/01/2019</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4201468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91F5AC-AD9B-F846-8A66-07162705973B}"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1617416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91F5AC-AD9B-F846-8A66-07162705973B}"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3350340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91F5AC-AD9B-F846-8A66-07162705973B}"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4015913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091F5AC-AD9B-F846-8A66-07162705973B}"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33185914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091F5AC-AD9B-F846-8A66-07162705973B}"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757466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91F5AC-AD9B-F846-8A66-07162705973B}"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1522164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091F5AC-AD9B-F846-8A66-07162705973B}" type="datetimeFigureOut">
              <a:rPr lang="en-GB" smtClean="0"/>
              <a:t>10/01/2019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34156708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091F5AC-AD9B-F846-8A66-07162705973B}" type="datetimeFigureOut">
              <a:rPr lang="en-GB" smtClean="0"/>
              <a:t>10/01/2019</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196212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091F5AC-AD9B-F846-8A66-07162705973B}"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3075562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091F5AC-AD9B-F846-8A66-07162705973B}"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941DF26-AE04-3741-8715-9E4BC6D7D90B}" type="slidenum">
              <a:rPr lang="en-GB" smtClean="0"/>
              <a:t>‹#›</a:t>
            </a:fld>
            <a:endParaRPr lang="en-GB"/>
          </a:p>
        </p:txBody>
      </p:sp>
    </p:spTree>
    <p:extLst>
      <p:ext uri="{BB962C8B-B14F-4D97-AF65-F5344CB8AC3E}">
        <p14:creationId xmlns:p14="http://schemas.microsoft.com/office/powerpoint/2010/main" val="1434386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091F5AC-AD9B-F846-8A66-07162705973B}" type="datetimeFigureOut">
              <a:rPr lang="en-GB" smtClean="0"/>
              <a:t>10/01/2019</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941DF26-AE04-3741-8715-9E4BC6D7D90B}" type="slidenum">
              <a:rPr lang="en-GB" smtClean="0"/>
              <a:t>‹#›</a:t>
            </a:fld>
            <a:endParaRPr lang="en-GB"/>
          </a:p>
        </p:txBody>
      </p:sp>
    </p:spTree>
    <p:extLst>
      <p:ext uri="{BB962C8B-B14F-4D97-AF65-F5344CB8AC3E}">
        <p14:creationId xmlns:p14="http://schemas.microsoft.com/office/powerpoint/2010/main" val="23663287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R8PIXqp3JpA&amp;frags=pl%2Cwn"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A4CDE-6AD8-5648-B8A6-AA04FBA9DAC9}"/>
              </a:ext>
            </a:extLst>
          </p:cNvPr>
          <p:cNvSpPr>
            <a:spLocks noGrp="1"/>
          </p:cNvSpPr>
          <p:nvPr>
            <p:ph type="ctrTitle"/>
          </p:nvPr>
        </p:nvSpPr>
        <p:spPr/>
        <p:txBody>
          <a:bodyPr/>
          <a:lstStyle/>
          <a:p>
            <a:r>
              <a:rPr lang="en-GB" dirty="0"/>
              <a:t>The Role of Physical Education – Physical Literacy</a:t>
            </a:r>
          </a:p>
        </p:txBody>
      </p:sp>
      <p:sp>
        <p:nvSpPr>
          <p:cNvPr id="3" name="Subtitle 2">
            <a:extLst>
              <a:ext uri="{FF2B5EF4-FFF2-40B4-BE49-F238E27FC236}">
                <a16:creationId xmlns:a16="http://schemas.microsoft.com/office/drawing/2014/main" id="{0ABB05BB-E0D5-D547-8717-F4E9AF77C7A5}"/>
              </a:ext>
            </a:extLst>
          </p:cNvPr>
          <p:cNvSpPr>
            <a:spLocks noGrp="1"/>
          </p:cNvSpPr>
          <p:nvPr>
            <p:ph type="subTitle" idx="1"/>
          </p:nvPr>
        </p:nvSpPr>
        <p:spPr/>
        <p:txBody>
          <a:bodyPr/>
          <a:lstStyle/>
          <a:p>
            <a:r>
              <a:rPr lang="en-GB" dirty="0"/>
              <a:t>Daniel Thomas (1600302)</a:t>
            </a:r>
          </a:p>
        </p:txBody>
      </p:sp>
    </p:spTree>
    <p:extLst>
      <p:ext uri="{BB962C8B-B14F-4D97-AF65-F5344CB8AC3E}">
        <p14:creationId xmlns:p14="http://schemas.microsoft.com/office/powerpoint/2010/main" val="352472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27E0A4F-FE1D-4A81-8D8F-986345F71C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77B237C1-E8A0-4DD3-B6C5-F2D54F796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88D62F0D-6BD4-4DD4-B125-6F7A952A3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928E8CD-5219-4795-91D4-9618DB8ED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00A43E1-4FE7-498F-AFFF-FDFC1FAF0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0EBE759F-366D-D946-AFDD-B318F29B28BB}"/>
              </a:ext>
            </a:extLst>
          </p:cNvPr>
          <p:cNvSpPr>
            <a:spLocks noGrp="1"/>
          </p:cNvSpPr>
          <p:nvPr>
            <p:ph type="title"/>
          </p:nvPr>
        </p:nvSpPr>
        <p:spPr>
          <a:xfrm>
            <a:off x="639098" y="629265"/>
            <a:ext cx="5132438" cy="1622322"/>
          </a:xfrm>
        </p:spPr>
        <p:txBody>
          <a:bodyPr>
            <a:normAutofit/>
          </a:bodyPr>
          <a:lstStyle/>
          <a:p>
            <a:r>
              <a:rPr lang="en-GB">
                <a:solidFill>
                  <a:srgbClr val="EBEBEB"/>
                </a:solidFill>
              </a:rPr>
              <a:t>What is Physical Literacy?</a:t>
            </a:r>
          </a:p>
        </p:txBody>
      </p:sp>
      <p:sp>
        <p:nvSpPr>
          <p:cNvPr id="3" name="Content Placeholder 2">
            <a:extLst>
              <a:ext uri="{FF2B5EF4-FFF2-40B4-BE49-F238E27FC236}">
                <a16:creationId xmlns:a16="http://schemas.microsoft.com/office/drawing/2014/main" id="{7BD693D0-87DD-544F-B99A-4E538F27DFD2}"/>
              </a:ext>
            </a:extLst>
          </p:cNvPr>
          <p:cNvSpPr>
            <a:spLocks noGrp="1"/>
          </p:cNvSpPr>
          <p:nvPr>
            <p:ph idx="1"/>
          </p:nvPr>
        </p:nvSpPr>
        <p:spPr>
          <a:xfrm>
            <a:off x="639098" y="2418735"/>
            <a:ext cx="5132439" cy="3811742"/>
          </a:xfrm>
        </p:spPr>
        <p:txBody>
          <a:bodyPr anchor="ctr">
            <a:normAutofit lnSpcReduction="10000"/>
          </a:bodyPr>
          <a:lstStyle/>
          <a:p>
            <a:pPr>
              <a:lnSpc>
                <a:spcPct val="90000"/>
              </a:lnSpc>
            </a:pPr>
            <a:r>
              <a:rPr lang="en-GB" sz="1500" dirty="0">
                <a:solidFill>
                  <a:srgbClr val="FFFFFF"/>
                </a:solidFill>
              </a:rPr>
              <a:t>Physical Literacy means that a person has a catalogue of technical skills, along with the confidence and motivation to take parts in a variety of different sports and physical activities at different stages of their life.</a:t>
            </a:r>
          </a:p>
          <a:p>
            <a:pPr>
              <a:lnSpc>
                <a:spcPct val="90000"/>
              </a:lnSpc>
            </a:pPr>
            <a:r>
              <a:rPr lang="en-GB" sz="1500" dirty="0">
                <a:solidFill>
                  <a:srgbClr val="FFFFFF"/>
                </a:solidFill>
              </a:rPr>
              <a:t>International Physical Literacy Association (IPLA) defines physical literacy as “the motivation, confidence, physical competence, knowledge and understanding to value and take responsibility for engagement in physical activities for life.”</a:t>
            </a:r>
          </a:p>
          <a:p>
            <a:pPr>
              <a:lnSpc>
                <a:spcPct val="90000"/>
              </a:lnSpc>
            </a:pPr>
            <a:r>
              <a:rPr lang="en-GB" sz="1500" dirty="0">
                <a:solidFill>
                  <a:srgbClr val="FFFFFF"/>
                </a:solidFill>
              </a:rPr>
              <a:t>By children being physically literate, it presents them the opportunity to be physically active in whatever way they choose.</a:t>
            </a:r>
          </a:p>
          <a:p>
            <a:pPr>
              <a:lnSpc>
                <a:spcPct val="90000"/>
              </a:lnSpc>
            </a:pPr>
            <a:r>
              <a:rPr lang="en-GB" sz="1500" dirty="0">
                <a:solidFill>
                  <a:srgbClr val="FFFFFF"/>
                </a:solidFill>
              </a:rPr>
              <a:t>Sport Wales (2014) produced a simple equation that we could follow in order for us to help children becoming more physically literate:</a:t>
            </a:r>
          </a:p>
        </p:txBody>
      </p:sp>
      <p:pic>
        <p:nvPicPr>
          <p:cNvPr id="4" name="Picture 3">
            <a:extLst>
              <a:ext uri="{FF2B5EF4-FFF2-40B4-BE49-F238E27FC236}">
                <a16:creationId xmlns:a16="http://schemas.microsoft.com/office/drawing/2014/main" id="{EACBA197-83D0-DC42-B452-8569A9386FC5}"/>
              </a:ext>
            </a:extLst>
          </p:cNvPr>
          <p:cNvPicPr>
            <a:picLocks noChangeAspect="1"/>
          </p:cNvPicPr>
          <p:nvPr/>
        </p:nvPicPr>
        <p:blipFill>
          <a:blip r:embed="rId3"/>
          <a:stretch>
            <a:fillRect/>
          </a:stretch>
        </p:blipFill>
        <p:spPr>
          <a:xfrm>
            <a:off x="6714836" y="1240729"/>
            <a:ext cx="4828707" cy="4394123"/>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29936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427E0A4F-FE1D-4A81-8D8F-986345F71C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a:extLst>
                <a:ext uri="{FF2B5EF4-FFF2-40B4-BE49-F238E27FC236}">
                  <a16:creationId xmlns:a16="http://schemas.microsoft.com/office/drawing/2014/main" id="{77B237C1-E8A0-4DD3-B6C5-F2D54F796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88D62F0D-6BD4-4DD4-B125-6F7A952A3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F928E8CD-5219-4795-91D4-9618DB8ED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A00A43E1-4FE7-498F-AFFF-FDFC1FAF0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48981527-E317-1A43-95AB-94CDF6074097}"/>
              </a:ext>
            </a:extLst>
          </p:cNvPr>
          <p:cNvSpPr>
            <a:spLocks noGrp="1"/>
          </p:cNvSpPr>
          <p:nvPr>
            <p:ph type="title"/>
          </p:nvPr>
        </p:nvSpPr>
        <p:spPr>
          <a:xfrm>
            <a:off x="639098" y="629265"/>
            <a:ext cx="5132438" cy="1622322"/>
          </a:xfrm>
        </p:spPr>
        <p:txBody>
          <a:bodyPr>
            <a:normAutofit/>
          </a:bodyPr>
          <a:lstStyle/>
          <a:p>
            <a:r>
              <a:rPr lang="en-GB" dirty="0">
                <a:solidFill>
                  <a:srgbClr val="EBEBEB"/>
                </a:solidFill>
              </a:rPr>
              <a:t>Sport Wales</a:t>
            </a:r>
          </a:p>
        </p:txBody>
      </p:sp>
      <p:sp>
        <p:nvSpPr>
          <p:cNvPr id="6" name="Content Placeholder 5">
            <a:extLst>
              <a:ext uri="{FF2B5EF4-FFF2-40B4-BE49-F238E27FC236}">
                <a16:creationId xmlns:a16="http://schemas.microsoft.com/office/drawing/2014/main" id="{7785D010-9443-CE4F-8F85-F78E7C252325}"/>
              </a:ext>
            </a:extLst>
          </p:cNvPr>
          <p:cNvSpPr>
            <a:spLocks noGrp="1"/>
          </p:cNvSpPr>
          <p:nvPr>
            <p:ph idx="1"/>
          </p:nvPr>
        </p:nvSpPr>
        <p:spPr>
          <a:xfrm>
            <a:off x="639098" y="2418735"/>
            <a:ext cx="5132439" cy="3811742"/>
          </a:xfrm>
        </p:spPr>
        <p:txBody>
          <a:bodyPr anchor="ctr">
            <a:normAutofit fontScale="92500" lnSpcReduction="10000"/>
          </a:bodyPr>
          <a:lstStyle/>
          <a:p>
            <a:r>
              <a:rPr lang="en-GB" dirty="0">
                <a:solidFill>
                  <a:srgbClr val="FFFFFF"/>
                </a:solidFill>
              </a:rPr>
              <a:t>Sport Wales (2015) created a video for us to understand the meaning of physical literacy, along with its benefits:</a:t>
            </a:r>
          </a:p>
          <a:p>
            <a:r>
              <a:rPr lang="en-GB" dirty="0">
                <a:solidFill>
                  <a:srgbClr val="FFFFFF"/>
                </a:solidFill>
                <a:hlinkClick r:id="rId3"/>
              </a:rPr>
              <a:t>https://www.youtube.com/watch?v=R8PIXqp3JpA&amp;frags=pl%2Cwn</a:t>
            </a:r>
            <a:endParaRPr lang="en-GB" dirty="0">
              <a:solidFill>
                <a:srgbClr val="FFFFFF"/>
              </a:solidFill>
            </a:endParaRPr>
          </a:p>
          <a:p>
            <a:r>
              <a:rPr lang="en-GB" dirty="0">
                <a:solidFill>
                  <a:srgbClr val="FFFFFF"/>
                </a:solidFill>
              </a:rPr>
              <a:t>The important message from this video is that children are exposed to fun, positive and safe experiences, which captures their natural motivation while they are young; as this is when they will try anything.</a:t>
            </a:r>
          </a:p>
          <a:p>
            <a:r>
              <a:rPr lang="en-GB" dirty="0">
                <a:solidFill>
                  <a:srgbClr val="FFFFFF"/>
                </a:solidFill>
              </a:rPr>
              <a:t>Everybody; family, teachers, play workers, coaches and young leaders all have a part to play in helping a child to become physically literate.</a:t>
            </a:r>
          </a:p>
        </p:txBody>
      </p:sp>
      <p:pic>
        <p:nvPicPr>
          <p:cNvPr id="8" name="Picture 7" descr="A picture containing building&#13;&#10;&#13;&#10;Description automatically generated">
            <a:extLst>
              <a:ext uri="{FF2B5EF4-FFF2-40B4-BE49-F238E27FC236}">
                <a16:creationId xmlns:a16="http://schemas.microsoft.com/office/drawing/2014/main" id="{DB74C10F-C993-B247-8B7F-5729FB000BE1}"/>
              </a:ext>
            </a:extLst>
          </p:cNvPr>
          <p:cNvPicPr>
            <a:picLocks noChangeAspect="1"/>
          </p:cNvPicPr>
          <p:nvPr/>
        </p:nvPicPr>
        <p:blipFill>
          <a:blip r:embed="rId4"/>
          <a:stretch>
            <a:fillRect/>
          </a:stretch>
        </p:blipFill>
        <p:spPr>
          <a:xfrm>
            <a:off x="6714836" y="2079717"/>
            <a:ext cx="4828707" cy="2716147"/>
          </a:xfrm>
          <a:prstGeom prst="rect">
            <a:avLst/>
          </a:prstGeom>
        </p:spPr>
      </p:pic>
      <p:sp>
        <p:nvSpPr>
          <p:cNvPr id="22" name="Rectangle 21">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84002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427E0A4F-FE1D-4A81-8D8F-986345F71C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a:extLst>
                <a:ext uri="{FF2B5EF4-FFF2-40B4-BE49-F238E27FC236}">
                  <a16:creationId xmlns:a16="http://schemas.microsoft.com/office/drawing/2014/main" id="{77B237C1-E8A0-4DD3-B6C5-F2D54F796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88D62F0D-6BD4-4DD4-B125-6F7A952A3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F928E8CD-5219-4795-91D4-9618DB8ED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A00A43E1-4FE7-498F-AFFF-FDFC1FAF0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1"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417B9477-62A8-7C41-99BB-AE0D4D4DEA0E}"/>
              </a:ext>
            </a:extLst>
          </p:cNvPr>
          <p:cNvSpPr>
            <a:spLocks noGrp="1"/>
          </p:cNvSpPr>
          <p:nvPr>
            <p:ph type="title"/>
          </p:nvPr>
        </p:nvSpPr>
        <p:spPr>
          <a:xfrm>
            <a:off x="639098" y="629265"/>
            <a:ext cx="5132438" cy="1622322"/>
          </a:xfrm>
        </p:spPr>
        <p:txBody>
          <a:bodyPr>
            <a:normAutofit/>
          </a:bodyPr>
          <a:lstStyle/>
          <a:p>
            <a:r>
              <a:rPr lang="en-GB">
                <a:solidFill>
                  <a:srgbClr val="EBEBEB"/>
                </a:solidFill>
              </a:rPr>
              <a:t>Physical Literacy Journey</a:t>
            </a:r>
          </a:p>
        </p:txBody>
      </p:sp>
      <p:sp>
        <p:nvSpPr>
          <p:cNvPr id="11" name="Content Placeholder 10">
            <a:extLst>
              <a:ext uri="{FF2B5EF4-FFF2-40B4-BE49-F238E27FC236}">
                <a16:creationId xmlns:a16="http://schemas.microsoft.com/office/drawing/2014/main" id="{475CB1C6-7C11-4FAD-A094-6C7860C9004A}"/>
              </a:ext>
            </a:extLst>
          </p:cNvPr>
          <p:cNvSpPr>
            <a:spLocks noGrp="1"/>
          </p:cNvSpPr>
          <p:nvPr>
            <p:ph idx="1"/>
          </p:nvPr>
        </p:nvSpPr>
        <p:spPr>
          <a:xfrm>
            <a:off x="639098" y="2418735"/>
            <a:ext cx="5132439" cy="3811742"/>
          </a:xfrm>
        </p:spPr>
        <p:txBody>
          <a:bodyPr anchor="ctr">
            <a:normAutofit fontScale="85000" lnSpcReduction="10000"/>
          </a:bodyPr>
          <a:lstStyle/>
          <a:p>
            <a:r>
              <a:rPr lang="en-US" dirty="0">
                <a:solidFill>
                  <a:srgbClr val="FFFFFF"/>
                </a:solidFill>
              </a:rPr>
              <a:t>Sport Wales created a Physical Literacy Journey for teachers, parents and coaches to access online to help play a part in keeping age groups active. </a:t>
            </a:r>
          </a:p>
          <a:p>
            <a:r>
              <a:rPr lang="en-US" dirty="0">
                <a:solidFill>
                  <a:srgbClr val="FFFFFF"/>
                </a:solidFill>
              </a:rPr>
              <a:t>The journey beings at age 0-3, as it states that babies and toddlers need opportunities to move as much as possible. This helps develop their movement skills while stimulating the brain and encouraging interaction to those around them.</a:t>
            </a:r>
          </a:p>
          <a:p>
            <a:r>
              <a:rPr lang="en-US" dirty="0">
                <a:solidFill>
                  <a:srgbClr val="FFFFFF"/>
                </a:solidFill>
              </a:rPr>
              <a:t>The journey goes as far as 60+. This is to help adults in later life maintaining good health and fitness. It also can be seen as an opportunity for grandparents to become positive role models for their grandchildren in becoming physically active.</a:t>
            </a:r>
          </a:p>
        </p:txBody>
      </p:sp>
      <p:pic>
        <p:nvPicPr>
          <p:cNvPr id="9" name="Content Placeholder 5" descr="A picture containing grass, sky, indoor&#13;&#10;&#13;&#10;Description automatically generated">
            <a:extLst>
              <a:ext uri="{FF2B5EF4-FFF2-40B4-BE49-F238E27FC236}">
                <a16:creationId xmlns:a16="http://schemas.microsoft.com/office/drawing/2014/main" id="{C256A2AF-4460-8C43-8673-88216E8E5AFE}"/>
              </a:ext>
            </a:extLst>
          </p:cNvPr>
          <p:cNvPicPr>
            <a:picLocks noChangeAspect="1"/>
          </p:cNvPicPr>
          <p:nvPr/>
        </p:nvPicPr>
        <p:blipFill>
          <a:blip r:embed="rId3"/>
          <a:stretch>
            <a:fillRect/>
          </a:stretch>
        </p:blipFill>
        <p:spPr>
          <a:xfrm>
            <a:off x="6714836" y="2284937"/>
            <a:ext cx="4828707" cy="2305706"/>
          </a:xfrm>
          <a:prstGeom prst="rect">
            <a:avLst/>
          </a:prstGeom>
        </p:spPr>
      </p:pic>
      <p:sp>
        <p:nvSpPr>
          <p:cNvPr id="23" name="Rectangle 22">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33084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427E0A4F-FE1D-4A81-8D8F-986345F71C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Oval 25">
              <a:extLst>
                <a:ext uri="{FF2B5EF4-FFF2-40B4-BE49-F238E27FC236}">
                  <a16:creationId xmlns:a16="http://schemas.microsoft.com/office/drawing/2014/main" id="{77B237C1-E8A0-4DD3-B6C5-F2D54F796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88D62F0D-6BD4-4DD4-B125-6F7A952A3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F928E8CD-5219-4795-91D4-9618DB8ED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9" name="Freeform 5">
              <a:extLst>
                <a:ext uri="{FF2B5EF4-FFF2-40B4-BE49-F238E27FC236}">
                  <a16:creationId xmlns:a16="http://schemas.microsoft.com/office/drawing/2014/main" id="{A00A43E1-4FE7-498F-AFFF-FDFC1FAF0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0"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1"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85B5438A-56E3-CE4D-97F4-D48464EFE837}"/>
              </a:ext>
            </a:extLst>
          </p:cNvPr>
          <p:cNvSpPr>
            <a:spLocks noGrp="1"/>
          </p:cNvSpPr>
          <p:nvPr>
            <p:ph type="title"/>
          </p:nvPr>
        </p:nvSpPr>
        <p:spPr>
          <a:xfrm>
            <a:off x="639098" y="629265"/>
            <a:ext cx="5132438" cy="1622322"/>
          </a:xfrm>
        </p:spPr>
        <p:txBody>
          <a:bodyPr>
            <a:normAutofit/>
          </a:bodyPr>
          <a:lstStyle/>
          <a:p>
            <a:r>
              <a:rPr lang="en-GB">
                <a:solidFill>
                  <a:srgbClr val="EBEBEB"/>
                </a:solidFill>
              </a:rPr>
              <a:t>The Role of PE on Physical Literacy</a:t>
            </a:r>
          </a:p>
        </p:txBody>
      </p:sp>
      <p:sp>
        <p:nvSpPr>
          <p:cNvPr id="3" name="Content Placeholder 2">
            <a:extLst>
              <a:ext uri="{FF2B5EF4-FFF2-40B4-BE49-F238E27FC236}">
                <a16:creationId xmlns:a16="http://schemas.microsoft.com/office/drawing/2014/main" id="{B70B345E-D83A-5C4C-BB5A-F985CD8653EE}"/>
              </a:ext>
            </a:extLst>
          </p:cNvPr>
          <p:cNvSpPr>
            <a:spLocks noGrp="1"/>
          </p:cNvSpPr>
          <p:nvPr>
            <p:ph idx="1"/>
          </p:nvPr>
        </p:nvSpPr>
        <p:spPr>
          <a:xfrm>
            <a:off x="639098" y="2418735"/>
            <a:ext cx="5132439" cy="3811742"/>
          </a:xfrm>
        </p:spPr>
        <p:txBody>
          <a:bodyPr anchor="ctr">
            <a:normAutofit/>
          </a:bodyPr>
          <a:lstStyle/>
          <a:p>
            <a:r>
              <a:rPr lang="en-GB" dirty="0">
                <a:solidFill>
                  <a:srgbClr val="FFFFFF"/>
                </a:solidFill>
              </a:rPr>
              <a:t>In a school context, developing physical literacy is the foundation of PE and school sport. Physical literacy should not be seen as a programme, but should be seen as an outcome of any structured PE and school sport provision.</a:t>
            </a:r>
          </a:p>
          <a:p>
            <a:r>
              <a:rPr lang="en-GB" dirty="0">
                <a:solidFill>
                  <a:srgbClr val="FFFFFF"/>
                </a:solidFill>
              </a:rPr>
              <a:t>Youth Sport Trust (2017) created a Physical Literacy Framework for Early Years in Junior Schools which was designed to support children on how best they can create active, and healthy environments, along with promoting physical literacy.</a:t>
            </a:r>
          </a:p>
          <a:p>
            <a:endParaRPr lang="en-GB" dirty="0">
              <a:solidFill>
                <a:srgbClr val="FFFFFF"/>
              </a:solidFill>
            </a:endParaRPr>
          </a:p>
        </p:txBody>
      </p:sp>
      <p:pic>
        <p:nvPicPr>
          <p:cNvPr id="6" name="Picture 5">
            <a:extLst>
              <a:ext uri="{FF2B5EF4-FFF2-40B4-BE49-F238E27FC236}">
                <a16:creationId xmlns:a16="http://schemas.microsoft.com/office/drawing/2014/main" id="{E26DD978-74E3-C64E-B154-40FD027B3C59}"/>
              </a:ext>
            </a:extLst>
          </p:cNvPr>
          <p:cNvPicPr>
            <a:picLocks noChangeAspect="1"/>
          </p:cNvPicPr>
          <p:nvPr/>
        </p:nvPicPr>
        <p:blipFill>
          <a:blip r:embed="rId3"/>
          <a:stretch>
            <a:fillRect/>
          </a:stretch>
        </p:blipFill>
        <p:spPr>
          <a:xfrm>
            <a:off x="6714836" y="1033934"/>
            <a:ext cx="4828707" cy="4807712"/>
          </a:xfrm>
          <a:prstGeom prst="rect">
            <a:avLst/>
          </a:prstGeom>
        </p:spPr>
      </p:pic>
      <p:sp>
        <p:nvSpPr>
          <p:cNvPr id="33" name="Rectangle 32">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79304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427E0A4F-FE1D-4A81-8D8F-986345F71C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9" name="Rectangle 38">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Oval 39">
              <a:extLst>
                <a:ext uri="{FF2B5EF4-FFF2-40B4-BE49-F238E27FC236}">
                  <a16:creationId xmlns:a16="http://schemas.microsoft.com/office/drawing/2014/main" id="{77B237C1-E8A0-4DD3-B6C5-F2D54F796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1" name="Oval 40">
              <a:extLst>
                <a:ext uri="{FF2B5EF4-FFF2-40B4-BE49-F238E27FC236}">
                  <a16:creationId xmlns:a16="http://schemas.microsoft.com/office/drawing/2014/main" id="{88D62F0D-6BD4-4DD4-B125-6F7A952A3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2" name="Rectangle 41">
              <a:extLst>
                <a:ext uri="{FF2B5EF4-FFF2-40B4-BE49-F238E27FC236}">
                  <a16:creationId xmlns:a16="http://schemas.microsoft.com/office/drawing/2014/main" id="{F928E8CD-5219-4795-91D4-9618DB8ED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5">
              <a:extLst>
                <a:ext uri="{FF2B5EF4-FFF2-40B4-BE49-F238E27FC236}">
                  <a16:creationId xmlns:a16="http://schemas.microsoft.com/office/drawing/2014/main" id="{A00A43E1-4FE7-498F-AFFF-FDFC1FAF0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44"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5"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93902CF1-82B3-3F4D-91C3-6B19D654FFE2}"/>
              </a:ext>
            </a:extLst>
          </p:cNvPr>
          <p:cNvSpPr>
            <a:spLocks noGrp="1"/>
          </p:cNvSpPr>
          <p:nvPr>
            <p:ph type="title"/>
          </p:nvPr>
        </p:nvSpPr>
        <p:spPr>
          <a:xfrm>
            <a:off x="639098" y="629265"/>
            <a:ext cx="5132438" cy="1622322"/>
          </a:xfrm>
        </p:spPr>
        <p:txBody>
          <a:bodyPr>
            <a:normAutofit/>
          </a:bodyPr>
          <a:lstStyle/>
          <a:p>
            <a:r>
              <a:rPr lang="en-GB">
                <a:solidFill>
                  <a:srgbClr val="EBEBEB"/>
                </a:solidFill>
              </a:rPr>
              <a:t>School’s &amp; the Communities</a:t>
            </a:r>
          </a:p>
        </p:txBody>
      </p:sp>
      <p:sp>
        <p:nvSpPr>
          <p:cNvPr id="3" name="Content Placeholder 2">
            <a:extLst>
              <a:ext uri="{FF2B5EF4-FFF2-40B4-BE49-F238E27FC236}">
                <a16:creationId xmlns:a16="http://schemas.microsoft.com/office/drawing/2014/main" id="{EFD7744B-E74B-6749-90CB-DD1C41080E6D}"/>
              </a:ext>
            </a:extLst>
          </p:cNvPr>
          <p:cNvSpPr>
            <a:spLocks noGrp="1"/>
          </p:cNvSpPr>
          <p:nvPr>
            <p:ph idx="1"/>
          </p:nvPr>
        </p:nvSpPr>
        <p:spPr>
          <a:xfrm>
            <a:off x="639098" y="2418735"/>
            <a:ext cx="5132439" cy="3811742"/>
          </a:xfrm>
        </p:spPr>
        <p:txBody>
          <a:bodyPr anchor="ctr">
            <a:normAutofit fontScale="92500"/>
          </a:bodyPr>
          <a:lstStyle/>
          <a:p>
            <a:r>
              <a:rPr lang="en-GB" dirty="0">
                <a:solidFill>
                  <a:srgbClr val="FFFFFF"/>
                </a:solidFill>
              </a:rPr>
              <a:t>School’s are now working with leisure centres and clubs all over Wales in order to help promote physical literacy in children.</a:t>
            </a:r>
          </a:p>
          <a:p>
            <a:r>
              <a:rPr lang="en-GB" dirty="0">
                <a:solidFill>
                  <a:srgbClr val="FFFFFF"/>
                </a:solidFill>
              </a:rPr>
              <a:t>Leisure centres have recently appointed Activity Coaches to deliver sport and leisure activities (multi-skill, sport-specific and physical activity) to educational settings in local areas.</a:t>
            </a:r>
          </a:p>
          <a:p>
            <a:r>
              <a:rPr lang="en-GB" dirty="0">
                <a:solidFill>
                  <a:srgbClr val="FFFFFF"/>
                </a:solidFill>
              </a:rPr>
              <a:t>Not only do they run specific classes around school timetables, but they also run ‘</a:t>
            </a:r>
            <a:r>
              <a:rPr lang="en-GB" dirty="0" err="1">
                <a:solidFill>
                  <a:srgbClr val="FFFFFF"/>
                </a:solidFill>
              </a:rPr>
              <a:t>Actif</a:t>
            </a:r>
            <a:r>
              <a:rPr lang="en-GB" dirty="0">
                <a:solidFill>
                  <a:srgbClr val="FFFFFF"/>
                </a:solidFill>
              </a:rPr>
              <a:t> Clubs’ in half terms and summer holidays so that children have somewhere to go to participate in physical activity.</a:t>
            </a:r>
          </a:p>
        </p:txBody>
      </p:sp>
      <p:pic>
        <p:nvPicPr>
          <p:cNvPr id="7" name="Picture 6" descr="A screenshot of a social media post&#13;&#10;&#13;&#10;Description automatically generated">
            <a:extLst>
              <a:ext uri="{FF2B5EF4-FFF2-40B4-BE49-F238E27FC236}">
                <a16:creationId xmlns:a16="http://schemas.microsoft.com/office/drawing/2014/main" id="{55163480-5CE1-FF49-88E2-A48EAD04A199}"/>
              </a:ext>
            </a:extLst>
          </p:cNvPr>
          <p:cNvPicPr>
            <a:picLocks noChangeAspect="1"/>
          </p:cNvPicPr>
          <p:nvPr/>
        </p:nvPicPr>
        <p:blipFill>
          <a:blip r:embed="rId3"/>
          <a:stretch>
            <a:fillRect/>
          </a:stretch>
        </p:blipFill>
        <p:spPr>
          <a:xfrm>
            <a:off x="6714836" y="1512344"/>
            <a:ext cx="4828707" cy="3850893"/>
          </a:xfrm>
          <a:prstGeom prst="rect">
            <a:avLst/>
          </a:prstGeom>
        </p:spPr>
      </p:pic>
      <p:sp>
        <p:nvSpPr>
          <p:cNvPr id="47" name="Rectangle 46">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9302C4B8-06A4-A648-BE79-7E0B81F29ECD}"/>
              </a:ext>
            </a:extLst>
          </p:cNvPr>
          <p:cNvSpPr txBox="1"/>
          <p:nvPr/>
        </p:nvSpPr>
        <p:spPr>
          <a:xfrm>
            <a:off x="10313581" y="448694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2004423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27E0A4F-FE1D-4A81-8D8F-986345F71C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77B237C1-E8A0-4DD3-B6C5-F2D54F796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88D62F0D-6BD4-4DD4-B125-6F7A952A3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928E8CD-5219-4795-91D4-9618DB8ED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00A43E1-4FE7-498F-AFFF-FDFC1FAF0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B7DBCA4F-7640-5A40-BDD8-9B9C1A18A33A}"/>
              </a:ext>
            </a:extLst>
          </p:cNvPr>
          <p:cNvSpPr>
            <a:spLocks noGrp="1"/>
          </p:cNvSpPr>
          <p:nvPr>
            <p:ph type="title"/>
          </p:nvPr>
        </p:nvSpPr>
        <p:spPr>
          <a:xfrm>
            <a:off x="639098" y="629265"/>
            <a:ext cx="5132438" cy="1622322"/>
          </a:xfrm>
        </p:spPr>
        <p:txBody>
          <a:bodyPr>
            <a:normAutofit/>
          </a:bodyPr>
          <a:lstStyle/>
          <a:p>
            <a:r>
              <a:rPr lang="en-GB">
                <a:solidFill>
                  <a:srgbClr val="EBEBEB"/>
                </a:solidFill>
              </a:rPr>
              <a:t>Thank you for Listening!</a:t>
            </a:r>
          </a:p>
        </p:txBody>
      </p:sp>
      <p:sp>
        <p:nvSpPr>
          <p:cNvPr id="3" name="Content Placeholder 2">
            <a:extLst>
              <a:ext uri="{FF2B5EF4-FFF2-40B4-BE49-F238E27FC236}">
                <a16:creationId xmlns:a16="http://schemas.microsoft.com/office/drawing/2014/main" id="{6F66F19F-8934-3B4A-A143-5768F033EE4D}"/>
              </a:ext>
            </a:extLst>
          </p:cNvPr>
          <p:cNvSpPr>
            <a:spLocks noGrp="1"/>
          </p:cNvSpPr>
          <p:nvPr>
            <p:ph idx="1"/>
          </p:nvPr>
        </p:nvSpPr>
        <p:spPr>
          <a:xfrm>
            <a:off x="639098" y="2418735"/>
            <a:ext cx="5132439" cy="3811742"/>
          </a:xfrm>
        </p:spPr>
        <p:txBody>
          <a:bodyPr anchor="ctr">
            <a:normAutofit/>
          </a:bodyPr>
          <a:lstStyle/>
          <a:p>
            <a:r>
              <a:rPr lang="en-GB">
                <a:solidFill>
                  <a:srgbClr val="FFFFFF"/>
                </a:solidFill>
              </a:rPr>
              <a:t>Any Questions?</a:t>
            </a:r>
          </a:p>
        </p:txBody>
      </p:sp>
      <p:pic>
        <p:nvPicPr>
          <p:cNvPr id="4" name="Picture 3" descr="A picture containing indoor, wall, floor&#13;&#10;&#13;&#10;Description automatically generated">
            <a:extLst>
              <a:ext uri="{FF2B5EF4-FFF2-40B4-BE49-F238E27FC236}">
                <a16:creationId xmlns:a16="http://schemas.microsoft.com/office/drawing/2014/main" id="{18BAED6C-BABD-164A-97FA-7FD36947EB6A}"/>
              </a:ext>
            </a:extLst>
          </p:cNvPr>
          <p:cNvPicPr>
            <a:picLocks noChangeAspect="1"/>
          </p:cNvPicPr>
          <p:nvPr/>
        </p:nvPicPr>
        <p:blipFill>
          <a:blip r:embed="rId3"/>
          <a:stretch>
            <a:fillRect/>
          </a:stretch>
        </p:blipFill>
        <p:spPr>
          <a:xfrm>
            <a:off x="6714836" y="1850353"/>
            <a:ext cx="4828707" cy="3174874"/>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906363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otalTime>0</TotalTime>
  <Words>555</Words>
  <Application>Microsoft Macintosh PowerPoint</Application>
  <PresentationFormat>Widescreen</PresentationFormat>
  <Paragraphs>25</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Ion Boardroom</vt:lpstr>
      <vt:lpstr>The Role of Physical Education – Physical Literacy</vt:lpstr>
      <vt:lpstr>What is Physical Literacy?</vt:lpstr>
      <vt:lpstr>Sport Wales</vt:lpstr>
      <vt:lpstr>Physical Literacy Journey</vt:lpstr>
      <vt:lpstr>The Role of PE on Physical Literacy</vt:lpstr>
      <vt:lpstr>School’s &amp; the Communities</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Physical Education – Physical Literacy</dc:title>
  <dc:creator>Daniel Thomas (1600302)</dc:creator>
  <cp:lastModifiedBy>Daniel Thomas (1600302)</cp:lastModifiedBy>
  <cp:revision>1</cp:revision>
  <dcterms:created xsi:type="dcterms:W3CDTF">2019-01-11T14:52:03Z</dcterms:created>
  <dcterms:modified xsi:type="dcterms:W3CDTF">2019-01-11T14:52:09Z</dcterms:modified>
</cp:coreProperties>
</file>