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7"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9377" autoAdjust="0"/>
  </p:normalViewPr>
  <p:slideViewPr>
    <p:cSldViewPr snapToGrid="0">
      <p:cViewPr varScale="1">
        <p:scale>
          <a:sx n="65" d="100"/>
          <a:sy n="65" d="100"/>
        </p:scale>
        <p:origin x="1358"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7E595D-2C6B-47E4-AACD-7997A23E21AB}"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D0BBE14E-DB01-4F28-96D1-AEFDCA60FF53}">
      <dgm:prSet/>
      <dgm:spPr/>
      <dgm:t>
        <a:bodyPr/>
        <a:lstStyle/>
        <a:p>
          <a:r>
            <a:rPr lang="en-GB"/>
            <a:t>• This presentation shows my small start-up idea and why it is suitable for students.</a:t>
          </a:r>
          <a:endParaRPr lang="en-US"/>
        </a:p>
      </dgm:t>
    </dgm:pt>
    <dgm:pt modelId="{17C899E1-AD96-468F-9BC4-E1CE6A14014B}" type="parTrans" cxnId="{48D469E2-C3DE-4C4B-A3BE-B859BDB25A7C}">
      <dgm:prSet/>
      <dgm:spPr/>
      <dgm:t>
        <a:bodyPr/>
        <a:lstStyle/>
        <a:p>
          <a:endParaRPr lang="en-US"/>
        </a:p>
      </dgm:t>
    </dgm:pt>
    <dgm:pt modelId="{EDDC5DF5-ED78-424D-A9E7-2D57213281D3}" type="sibTrans" cxnId="{48D469E2-C3DE-4C4B-A3BE-B859BDB25A7C}">
      <dgm:prSet/>
      <dgm:spPr/>
      <dgm:t>
        <a:bodyPr/>
        <a:lstStyle/>
        <a:p>
          <a:endParaRPr lang="en-US"/>
        </a:p>
      </dgm:t>
    </dgm:pt>
    <dgm:pt modelId="{9A69EEFE-04E4-4659-A990-9FF9CF2EA987}">
      <dgm:prSet/>
      <dgm:spPr/>
      <dgm:t>
        <a:bodyPr/>
        <a:lstStyle/>
        <a:p>
          <a:r>
            <a:rPr lang="en-GB"/>
            <a:t>• The focus is on helping people with CVs, cover letters, and interview prep.</a:t>
          </a:r>
          <a:endParaRPr lang="en-US"/>
        </a:p>
      </dgm:t>
    </dgm:pt>
    <dgm:pt modelId="{A76E6813-9D33-4FBA-9497-E1D026EC7739}" type="parTrans" cxnId="{B67C04CF-EB33-4ED0-B6F9-D88D54F07453}">
      <dgm:prSet/>
      <dgm:spPr/>
      <dgm:t>
        <a:bodyPr/>
        <a:lstStyle/>
        <a:p>
          <a:endParaRPr lang="en-US"/>
        </a:p>
      </dgm:t>
    </dgm:pt>
    <dgm:pt modelId="{6AAEC73B-0862-43DC-B66A-044E3266C992}" type="sibTrans" cxnId="{B67C04CF-EB33-4ED0-B6F9-D88D54F07453}">
      <dgm:prSet/>
      <dgm:spPr/>
      <dgm:t>
        <a:bodyPr/>
        <a:lstStyle/>
        <a:p>
          <a:endParaRPr lang="en-US"/>
        </a:p>
      </dgm:t>
    </dgm:pt>
    <dgm:pt modelId="{85399B48-8D49-4A0C-B12A-90C97110A68C}">
      <dgm:prSet/>
      <dgm:spPr/>
      <dgm:t>
        <a:bodyPr/>
        <a:lstStyle/>
        <a:p>
          <a:r>
            <a:rPr lang="en-GB"/>
            <a:t>• Many students struggle with job applications (Finch 2016).</a:t>
          </a:r>
          <a:endParaRPr lang="en-US"/>
        </a:p>
      </dgm:t>
    </dgm:pt>
    <dgm:pt modelId="{89430C64-30FE-46ED-AE6B-EC1263530297}" type="parTrans" cxnId="{EAC3E466-D6EA-450F-9589-2E13CF2BBAD0}">
      <dgm:prSet/>
      <dgm:spPr/>
      <dgm:t>
        <a:bodyPr/>
        <a:lstStyle/>
        <a:p>
          <a:endParaRPr lang="en-US"/>
        </a:p>
      </dgm:t>
    </dgm:pt>
    <dgm:pt modelId="{C9DEBF99-5D91-4DB4-B141-D0949154871C}" type="sibTrans" cxnId="{EAC3E466-D6EA-450F-9589-2E13CF2BBAD0}">
      <dgm:prSet/>
      <dgm:spPr/>
      <dgm:t>
        <a:bodyPr/>
        <a:lstStyle/>
        <a:p>
          <a:endParaRPr lang="en-US"/>
        </a:p>
      </dgm:t>
    </dgm:pt>
    <dgm:pt modelId="{F99652C3-7555-485B-A58E-C98EFE31420B}">
      <dgm:prSet/>
      <dgm:spPr/>
      <dgm:t>
        <a:bodyPr/>
        <a:lstStyle/>
        <a:p>
          <a:r>
            <a:rPr lang="en-GB"/>
            <a:t>• The slides show the idea, the market, and how it can be delivered online.</a:t>
          </a:r>
          <a:endParaRPr lang="en-US"/>
        </a:p>
      </dgm:t>
    </dgm:pt>
    <dgm:pt modelId="{C7C5EF53-437C-4DA4-976D-43C576F8303F}" type="parTrans" cxnId="{C5326589-1AF0-4DFC-BEEE-04B9E2C7AE0F}">
      <dgm:prSet/>
      <dgm:spPr/>
      <dgm:t>
        <a:bodyPr/>
        <a:lstStyle/>
        <a:p>
          <a:endParaRPr lang="en-US"/>
        </a:p>
      </dgm:t>
    </dgm:pt>
    <dgm:pt modelId="{2729FEEF-6517-49D1-A906-371F8CC9CB9A}" type="sibTrans" cxnId="{C5326589-1AF0-4DFC-BEEE-04B9E2C7AE0F}">
      <dgm:prSet/>
      <dgm:spPr/>
      <dgm:t>
        <a:bodyPr/>
        <a:lstStyle/>
        <a:p>
          <a:endParaRPr lang="en-US"/>
        </a:p>
      </dgm:t>
    </dgm:pt>
    <dgm:pt modelId="{35F720E6-811A-4AE5-8873-BCBDD71D13CC}" type="pres">
      <dgm:prSet presAssocID="{3D7E595D-2C6B-47E4-AACD-7997A23E21AB}" presName="matrix" presStyleCnt="0">
        <dgm:presLayoutVars>
          <dgm:chMax val="1"/>
          <dgm:dir/>
          <dgm:resizeHandles val="exact"/>
        </dgm:presLayoutVars>
      </dgm:prSet>
      <dgm:spPr/>
    </dgm:pt>
    <dgm:pt modelId="{FCA8E061-535D-446E-BBA8-9901C4DC40E7}" type="pres">
      <dgm:prSet presAssocID="{3D7E595D-2C6B-47E4-AACD-7997A23E21AB}" presName="diamond" presStyleLbl="bgShp" presStyleIdx="0" presStyleCnt="1"/>
      <dgm:spPr/>
    </dgm:pt>
    <dgm:pt modelId="{8EAE6840-3B9C-425B-914E-F6B87CE00FEF}" type="pres">
      <dgm:prSet presAssocID="{3D7E595D-2C6B-47E4-AACD-7997A23E21AB}" presName="quad1" presStyleLbl="node1" presStyleIdx="0" presStyleCnt="4">
        <dgm:presLayoutVars>
          <dgm:chMax val="0"/>
          <dgm:chPref val="0"/>
          <dgm:bulletEnabled val="1"/>
        </dgm:presLayoutVars>
      </dgm:prSet>
      <dgm:spPr/>
    </dgm:pt>
    <dgm:pt modelId="{B176812D-432E-4287-854A-4E0AC384A4C5}" type="pres">
      <dgm:prSet presAssocID="{3D7E595D-2C6B-47E4-AACD-7997A23E21AB}" presName="quad2" presStyleLbl="node1" presStyleIdx="1" presStyleCnt="4">
        <dgm:presLayoutVars>
          <dgm:chMax val="0"/>
          <dgm:chPref val="0"/>
          <dgm:bulletEnabled val="1"/>
        </dgm:presLayoutVars>
      </dgm:prSet>
      <dgm:spPr/>
    </dgm:pt>
    <dgm:pt modelId="{68240830-F9CB-4312-831F-8693CBF1404B}" type="pres">
      <dgm:prSet presAssocID="{3D7E595D-2C6B-47E4-AACD-7997A23E21AB}" presName="quad3" presStyleLbl="node1" presStyleIdx="2" presStyleCnt="4">
        <dgm:presLayoutVars>
          <dgm:chMax val="0"/>
          <dgm:chPref val="0"/>
          <dgm:bulletEnabled val="1"/>
        </dgm:presLayoutVars>
      </dgm:prSet>
      <dgm:spPr/>
    </dgm:pt>
    <dgm:pt modelId="{C888B3CF-6B92-4583-B6EE-8226134CE251}" type="pres">
      <dgm:prSet presAssocID="{3D7E595D-2C6B-47E4-AACD-7997A23E21AB}" presName="quad4" presStyleLbl="node1" presStyleIdx="3" presStyleCnt="4">
        <dgm:presLayoutVars>
          <dgm:chMax val="0"/>
          <dgm:chPref val="0"/>
          <dgm:bulletEnabled val="1"/>
        </dgm:presLayoutVars>
      </dgm:prSet>
      <dgm:spPr/>
    </dgm:pt>
  </dgm:ptLst>
  <dgm:cxnLst>
    <dgm:cxn modelId="{5E202D2E-AE44-4D1D-B50C-BD8F73348250}" type="presOf" srcId="{3D7E595D-2C6B-47E4-AACD-7997A23E21AB}" destId="{35F720E6-811A-4AE5-8873-BCBDD71D13CC}" srcOrd="0" destOrd="0" presId="urn:microsoft.com/office/officeart/2005/8/layout/matrix3"/>
    <dgm:cxn modelId="{ED453365-1481-4908-84B9-5E5F4FFD544C}" type="presOf" srcId="{D0BBE14E-DB01-4F28-96D1-AEFDCA60FF53}" destId="{8EAE6840-3B9C-425B-914E-F6B87CE00FEF}" srcOrd="0" destOrd="0" presId="urn:microsoft.com/office/officeart/2005/8/layout/matrix3"/>
    <dgm:cxn modelId="{CBF02666-664A-4D1D-AD9D-27E4D642135B}" type="presOf" srcId="{F99652C3-7555-485B-A58E-C98EFE31420B}" destId="{C888B3CF-6B92-4583-B6EE-8226134CE251}" srcOrd="0" destOrd="0" presId="urn:microsoft.com/office/officeart/2005/8/layout/matrix3"/>
    <dgm:cxn modelId="{EAC3E466-D6EA-450F-9589-2E13CF2BBAD0}" srcId="{3D7E595D-2C6B-47E4-AACD-7997A23E21AB}" destId="{85399B48-8D49-4A0C-B12A-90C97110A68C}" srcOrd="2" destOrd="0" parTransId="{89430C64-30FE-46ED-AE6B-EC1263530297}" sibTransId="{C9DEBF99-5D91-4DB4-B141-D0949154871C}"/>
    <dgm:cxn modelId="{01C1FF7D-71A7-4F53-AA3E-90EE10F6344D}" type="presOf" srcId="{85399B48-8D49-4A0C-B12A-90C97110A68C}" destId="{68240830-F9CB-4312-831F-8693CBF1404B}" srcOrd="0" destOrd="0" presId="urn:microsoft.com/office/officeart/2005/8/layout/matrix3"/>
    <dgm:cxn modelId="{C5326589-1AF0-4DFC-BEEE-04B9E2C7AE0F}" srcId="{3D7E595D-2C6B-47E4-AACD-7997A23E21AB}" destId="{F99652C3-7555-485B-A58E-C98EFE31420B}" srcOrd="3" destOrd="0" parTransId="{C7C5EF53-437C-4DA4-976D-43C576F8303F}" sibTransId="{2729FEEF-6517-49D1-A906-371F8CC9CB9A}"/>
    <dgm:cxn modelId="{96754E99-A69A-40B7-98F1-BA7B261A47A6}" type="presOf" srcId="{9A69EEFE-04E4-4659-A990-9FF9CF2EA987}" destId="{B176812D-432E-4287-854A-4E0AC384A4C5}" srcOrd="0" destOrd="0" presId="urn:microsoft.com/office/officeart/2005/8/layout/matrix3"/>
    <dgm:cxn modelId="{B67C04CF-EB33-4ED0-B6F9-D88D54F07453}" srcId="{3D7E595D-2C6B-47E4-AACD-7997A23E21AB}" destId="{9A69EEFE-04E4-4659-A990-9FF9CF2EA987}" srcOrd="1" destOrd="0" parTransId="{A76E6813-9D33-4FBA-9497-E1D026EC7739}" sibTransId="{6AAEC73B-0862-43DC-B66A-044E3266C992}"/>
    <dgm:cxn modelId="{48D469E2-C3DE-4C4B-A3BE-B859BDB25A7C}" srcId="{3D7E595D-2C6B-47E4-AACD-7997A23E21AB}" destId="{D0BBE14E-DB01-4F28-96D1-AEFDCA60FF53}" srcOrd="0" destOrd="0" parTransId="{17C899E1-AD96-468F-9BC4-E1CE6A14014B}" sibTransId="{EDDC5DF5-ED78-424D-A9E7-2D57213281D3}"/>
    <dgm:cxn modelId="{514F382D-F5C8-48CB-ADDB-BB88825F67B8}" type="presParOf" srcId="{35F720E6-811A-4AE5-8873-BCBDD71D13CC}" destId="{FCA8E061-535D-446E-BBA8-9901C4DC40E7}" srcOrd="0" destOrd="0" presId="urn:microsoft.com/office/officeart/2005/8/layout/matrix3"/>
    <dgm:cxn modelId="{49FBDB71-B896-425B-B17E-CE054D22BC12}" type="presParOf" srcId="{35F720E6-811A-4AE5-8873-BCBDD71D13CC}" destId="{8EAE6840-3B9C-425B-914E-F6B87CE00FEF}" srcOrd="1" destOrd="0" presId="urn:microsoft.com/office/officeart/2005/8/layout/matrix3"/>
    <dgm:cxn modelId="{5AFFC967-FEC6-4763-B7E5-81230AF56690}" type="presParOf" srcId="{35F720E6-811A-4AE5-8873-BCBDD71D13CC}" destId="{B176812D-432E-4287-854A-4E0AC384A4C5}" srcOrd="2" destOrd="0" presId="urn:microsoft.com/office/officeart/2005/8/layout/matrix3"/>
    <dgm:cxn modelId="{5D3F19E4-CD5B-4B65-B87A-2B067CD07A7B}" type="presParOf" srcId="{35F720E6-811A-4AE5-8873-BCBDD71D13CC}" destId="{68240830-F9CB-4312-831F-8693CBF1404B}" srcOrd="3" destOrd="0" presId="urn:microsoft.com/office/officeart/2005/8/layout/matrix3"/>
    <dgm:cxn modelId="{A80CD359-0BF1-40CC-B7E7-157DFF202257}" type="presParOf" srcId="{35F720E6-811A-4AE5-8873-BCBDD71D13CC}" destId="{C888B3CF-6B92-4583-B6EE-8226134CE251}"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F42A98-284A-45BE-B8FC-B39F65CAFAC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1494CF5-4814-4B41-AA9B-371F24CE574B}">
      <dgm:prSet/>
      <dgm:spPr/>
      <dgm:t>
        <a:bodyPr/>
        <a:lstStyle/>
        <a:p>
          <a:r>
            <a:rPr lang="en-GB"/>
            <a:t>• QuickPrep is an online service for students and young job seekers.</a:t>
          </a:r>
          <a:endParaRPr lang="en-US"/>
        </a:p>
      </dgm:t>
    </dgm:pt>
    <dgm:pt modelId="{EC960442-32B0-4B2D-8007-93E51ECB7979}" type="parTrans" cxnId="{FDB302EB-AE0E-4CE9-BA44-9615903B5ADA}">
      <dgm:prSet/>
      <dgm:spPr/>
      <dgm:t>
        <a:bodyPr/>
        <a:lstStyle/>
        <a:p>
          <a:endParaRPr lang="en-US"/>
        </a:p>
      </dgm:t>
    </dgm:pt>
    <dgm:pt modelId="{581EFFF0-337D-4822-ACAE-93885D669A72}" type="sibTrans" cxnId="{FDB302EB-AE0E-4CE9-BA44-9615903B5ADA}">
      <dgm:prSet/>
      <dgm:spPr/>
      <dgm:t>
        <a:bodyPr/>
        <a:lstStyle/>
        <a:p>
          <a:endParaRPr lang="en-US"/>
        </a:p>
      </dgm:t>
    </dgm:pt>
    <dgm:pt modelId="{5E32C3A3-19F8-42EE-99C8-3AC37206B049}">
      <dgm:prSet/>
      <dgm:spPr/>
      <dgm:t>
        <a:bodyPr/>
        <a:lstStyle/>
        <a:p>
          <a:r>
            <a:rPr lang="en-GB"/>
            <a:t>• The aim is to simplify CV writing and job prep (Burns 2016).</a:t>
          </a:r>
          <a:endParaRPr lang="en-US"/>
        </a:p>
      </dgm:t>
    </dgm:pt>
    <dgm:pt modelId="{1FEBB7D7-B8F1-4E06-9DEB-A9B984DF5A72}" type="parTrans" cxnId="{DDAD6E7C-63B6-43C0-A255-F3DD334EAEFD}">
      <dgm:prSet/>
      <dgm:spPr/>
      <dgm:t>
        <a:bodyPr/>
        <a:lstStyle/>
        <a:p>
          <a:endParaRPr lang="en-US"/>
        </a:p>
      </dgm:t>
    </dgm:pt>
    <dgm:pt modelId="{3AC021F6-F68D-437C-82F8-23E6CC78823D}" type="sibTrans" cxnId="{DDAD6E7C-63B6-43C0-A255-F3DD334EAEFD}">
      <dgm:prSet/>
      <dgm:spPr/>
      <dgm:t>
        <a:bodyPr/>
        <a:lstStyle/>
        <a:p>
          <a:endParaRPr lang="en-US"/>
        </a:p>
      </dgm:t>
    </dgm:pt>
    <dgm:pt modelId="{0EC2084E-FDCC-448F-9450-C19BA15B9A9C}">
      <dgm:prSet/>
      <dgm:spPr/>
      <dgm:t>
        <a:bodyPr/>
        <a:lstStyle/>
        <a:p>
          <a:r>
            <a:rPr lang="en-GB"/>
            <a:t>• Digital delivery helps reduce cost and increase access.</a:t>
          </a:r>
          <a:endParaRPr lang="en-US"/>
        </a:p>
      </dgm:t>
    </dgm:pt>
    <dgm:pt modelId="{BA77865F-6ED0-44AE-9F43-EFE7DCAA4733}" type="parTrans" cxnId="{54DDB999-448D-416E-BF47-A4D77EDB26D1}">
      <dgm:prSet/>
      <dgm:spPr/>
      <dgm:t>
        <a:bodyPr/>
        <a:lstStyle/>
        <a:p>
          <a:endParaRPr lang="en-US"/>
        </a:p>
      </dgm:t>
    </dgm:pt>
    <dgm:pt modelId="{EB81DA20-E294-4B3A-8952-56D2890899D8}" type="sibTrans" cxnId="{54DDB999-448D-416E-BF47-A4D77EDB26D1}">
      <dgm:prSet/>
      <dgm:spPr/>
      <dgm:t>
        <a:bodyPr/>
        <a:lstStyle/>
        <a:p>
          <a:endParaRPr lang="en-US"/>
        </a:p>
      </dgm:t>
    </dgm:pt>
    <dgm:pt modelId="{2C8CC78F-2A78-4ECA-8779-FF6E5099D644}">
      <dgm:prSet/>
      <dgm:spPr/>
      <dgm:t>
        <a:bodyPr/>
        <a:lstStyle/>
        <a:p>
          <a:r>
            <a:rPr lang="en-GB"/>
            <a:t>• Designed for low-income users needing fast support (Finch 2016).</a:t>
          </a:r>
          <a:endParaRPr lang="en-US"/>
        </a:p>
      </dgm:t>
    </dgm:pt>
    <dgm:pt modelId="{6F4A92A2-15D2-42A9-B936-37CE75AC7130}" type="parTrans" cxnId="{E9C9AE3E-5AFB-409C-ABB4-859291E6354E}">
      <dgm:prSet/>
      <dgm:spPr/>
      <dgm:t>
        <a:bodyPr/>
        <a:lstStyle/>
        <a:p>
          <a:endParaRPr lang="en-US"/>
        </a:p>
      </dgm:t>
    </dgm:pt>
    <dgm:pt modelId="{5BE571CA-AE76-4DDD-A6D1-F1EDF11FA26A}" type="sibTrans" cxnId="{E9C9AE3E-5AFB-409C-ABB4-859291E6354E}">
      <dgm:prSet/>
      <dgm:spPr/>
      <dgm:t>
        <a:bodyPr/>
        <a:lstStyle/>
        <a:p>
          <a:endParaRPr lang="en-US"/>
        </a:p>
      </dgm:t>
    </dgm:pt>
    <dgm:pt modelId="{4A538DCD-7DE3-4ED5-87F2-43E9000D543D}" type="pres">
      <dgm:prSet presAssocID="{BEF42A98-284A-45BE-B8FC-B39F65CAFAC4}" presName="linear" presStyleCnt="0">
        <dgm:presLayoutVars>
          <dgm:animLvl val="lvl"/>
          <dgm:resizeHandles val="exact"/>
        </dgm:presLayoutVars>
      </dgm:prSet>
      <dgm:spPr/>
    </dgm:pt>
    <dgm:pt modelId="{8261C590-B6B1-48A0-B13B-3B02463C7F34}" type="pres">
      <dgm:prSet presAssocID="{01494CF5-4814-4B41-AA9B-371F24CE574B}" presName="parentText" presStyleLbl="node1" presStyleIdx="0" presStyleCnt="4">
        <dgm:presLayoutVars>
          <dgm:chMax val="0"/>
          <dgm:bulletEnabled val="1"/>
        </dgm:presLayoutVars>
      </dgm:prSet>
      <dgm:spPr/>
    </dgm:pt>
    <dgm:pt modelId="{42472836-CBA9-4C0D-8923-07AF0DBC7747}" type="pres">
      <dgm:prSet presAssocID="{581EFFF0-337D-4822-ACAE-93885D669A72}" presName="spacer" presStyleCnt="0"/>
      <dgm:spPr/>
    </dgm:pt>
    <dgm:pt modelId="{B8A61C84-8DFC-44A7-9C0A-DE556BF1229B}" type="pres">
      <dgm:prSet presAssocID="{5E32C3A3-19F8-42EE-99C8-3AC37206B049}" presName="parentText" presStyleLbl="node1" presStyleIdx="1" presStyleCnt="4">
        <dgm:presLayoutVars>
          <dgm:chMax val="0"/>
          <dgm:bulletEnabled val="1"/>
        </dgm:presLayoutVars>
      </dgm:prSet>
      <dgm:spPr/>
    </dgm:pt>
    <dgm:pt modelId="{E993D42F-967E-4109-8545-3031FD186CC3}" type="pres">
      <dgm:prSet presAssocID="{3AC021F6-F68D-437C-82F8-23E6CC78823D}" presName="spacer" presStyleCnt="0"/>
      <dgm:spPr/>
    </dgm:pt>
    <dgm:pt modelId="{A70B7BE4-1162-49BB-8121-C6E705D2271E}" type="pres">
      <dgm:prSet presAssocID="{0EC2084E-FDCC-448F-9450-C19BA15B9A9C}" presName="parentText" presStyleLbl="node1" presStyleIdx="2" presStyleCnt="4">
        <dgm:presLayoutVars>
          <dgm:chMax val="0"/>
          <dgm:bulletEnabled val="1"/>
        </dgm:presLayoutVars>
      </dgm:prSet>
      <dgm:spPr/>
    </dgm:pt>
    <dgm:pt modelId="{92A20A63-EA48-4324-BFB2-405BB052E37B}" type="pres">
      <dgm:prSet presAssocID="{EB81DA20-E294-4B3A-8952-56D2890899D8}" presName="spacer" presStyleCnt="0"/>
      <dgm:spPr/>
    </dgm:pt>
    <dgm:pt modelId="{E7297CE2-333B-40BF-B520-E60F324577C9}" type="pres">
      <dgm:prSet presAssocID="{2C8CC78F-2A78-4ECA-8779-FF6E5099D644}" presName="parentText" presStyleLbl="node1" presStyleIdx="3" presStyleCnt="4">
        <dgm:presLayoutVars>
          <dgm:chMax val="0"/>
          <dgm:bulletEnabled val="1"/>
        </dgm:presLayoutVars>
      </dgm:prSet>
      <dgm:spPr/>
    </dgm:pt>
  </dgm:ptLst>
  <dgm:cxnLst>
    <dgm:cxn modelId="{4A0DD602-8F75-4743-A0EA-811D87662FB5}" type="presOf" srcId="{01494CF5-4814-4B41-AA9B-371F24CE574B}" destId="{8261C590-B6B1-48A0-B13B-3B02463C7F34}" srcOrd="0" destOrd="0" presId="urn:microsoft.com/office/officeart/2005/8/layout/vList2"/>
    <dgm:cxn modelId="{ACC34E11-77B4-473D-82FD-0078A3EAB295}" type="presOf" srcId="{2C8CC78F-2A78-4ECA-8779-FF6E5099D644}" destId="{E7297CE2-333B-40BF-B520-E60F324577C9}" srcOrd="0" destOrd="0" presId="urn:microsoft.com/office/officeart/2005/8/layout/vList2"/>
    <dgm:cxn modelId="{9BEE1925-8F95-4BE0-A92D-784B3FA0BB68}" type="presOf" srcId="{0EC2084E-FDCC-448F-9450-C19BA15B9A9C}" destId="{A70B7BE4-1162-49BB-8121-C6E705D2271E}" srcOrd="0" destOrd="0" presId="urn:microsoft.com/office/officeart/2005/8/layout/vList2"/>
    <dgm:cxn modelId="{E9C9AE3E-5AFB-409C-ABB4-859291E6354E}" srcId="{BEF42A98-284A-45BE-B8FC-B39F65CAFAC4}" destId="{2C8CC78F-2A78-4ECA-8779-FF6E5099D644}" srcOrd="3" destOrd="0" parTransId="{6F4A92A2-15D2-42A9-B936-37CE75AC7130}" sibTransId="{5BE571CA-AE76-4DDD-A6D1-F1EDF11FA26A}"/>
    <dgm:cxn modelId="{DDAD6E7C-63B6-43C0-A255-F3DD334EAEFD}" srcId="{BEF42A98-284A-45BE-B8FC-B39F65CAFAC4}" destId="{5E32C3A3-19F8-42EE-99C8-3AC37206B049}" srcOrd="1" destOrd="0" parTransId="{1FEBB7D7-B8F1-4E06-9DEB-A9B984DF5A72}" sibTransId="{3AC021F6-F68D-437C-82F8-23E6CC78823D}"/>
    <dgm:cxn modelId="{54DDB999-448D-416E-BF47-A4D77EDB26D1}" srcId="{BEF42A98-284A-45BE-B8FC-B39F65CAFAC4}" destId="{0EC2084E-FDCC-448F-9450-C19BA15B9A9C}" srcOrd="2" destOrd="0" parTransId="{BA77865F-6ED0-44AE-9F43-EFE7DCAA4733}" sibTransId="{EB81DA20-E294-4B3A-8952-56D2890899D8}"/>
    <dgm:cxn modelId="{F0DC36B1-D91C-4390-B554-5BAE7B8634F6}" type="presOf" srcId="{5E32C3A3-19F8-42EE-99C8-3AC37206B049}" destId="{B8A61C84-8DFC-44A7-9C0A-DE556BF1229B}" srcOrd="0" destOrd="0" presId="urn:microsoft.com/office/officeart/2005/8/layout/vList2"/>
    <dgm:cxn modelId="{FDB302EB-AE0E-4CE9-BA44-9615903B5ADA}" srcId="{BEF42A98-284A-45BE-B8FC-B39F65CAFAC4}" destId="{01494CF5-4814-4B41-AA9B-371F24CE574B}" srcOrd="0" destOrd="0" parTransId="{EC960442-32B0-4B2D-8007-93E51ECB7979}" sibTransId="{581EFFF0-337D-4822-ACAE-93885D669A72}"/>
    <dgm:cxn modelId="{DBF018FD-1350-4872-B60F-402D1FCED6C8}" type="presOf" srcId="{BEF42A98-284A-45BE-B8FC-B39F65CAFAC4}" destId="{4A538DCD-7DE3-4ED5-87F2-43E9000D543D}" srcOrd="0" destOrd="0" presId="urn:microsoft.com/office/officeart/2005/8/layout/vList2"/>
    <dgm:cxn modelId="{C4DEA572-B73C-4AE1-810E-C8F6E8A8E630}" type="presParOf" srcId="{4A538DCD-7DE3-4ED5-87F2-43E9000D543D}" destId="{8261C590-B6B1-48A0-B13B-3B02463C7F34}" srcOrd="0" destOrd="0" presId="urn:microsoft.com/office/officeart/2005/8/layout/vList2"/>
    <dgm:cxn modelId="{5D666736-3FEF-4F5F-9E14-AC8A8E9812F9}" type="presParOf" srcId="{4A538DCD-7DE3-4ED5-87F2-43E9000D543D}" destId="{42472836-CBA9-4C0D-8923-07AF0DBC7747}" srcOrd="1" destOrd="0" presId="urn:microsoft.com/office/officeart/2005/8/layout/vList2"/>
    <dgm:cxn modelId="{0E4C84C3-16B1-4947-8B25-8AE9B409A757}" type="presParOf" srcId="{4A538DCD-7DE3-4ED5-87F2-43E9000D543D}" destId="{B8A61C84-8DFC-44A7-9C0A-DE556BF1229B}" srcOrd="2" destOrd="0" presId="urn:microsoft.com/office/officeart/2005/8/layout/vList2"/>
    <dgm:cxn modelId="{22C95DA8-66CE-4C46-86BA-D7E81F29912D}" type="presParOf" srcId="{4A538DCD-7DE3-4ED5-87F2-43E9000D543D}" destId="{E993D42F-967E-4109-8545-3031FD186CC3}" srcOrd="3" destOrd="0" presId="urn:microsoft.com/office/officeart/2005/8/layout/vList2"/>
    <dgm:cxn modelId="{C1971E81-E307-4EC9-B92A-9B00CF891934}" type="presParOf" srcId="{4A538DCD-7DE3-4ED5-87F2-43E9000D543D}" destId="{A70B7BE4-1162-49BB-8121-C6E705D2271E}" srcOrd="4" destOrd="0" presId="urn:microsoft.com/office/officeart/2005/8/layout/vList2"/>
    <dgm:cxn modelId="{1468EE92-EEC3-4F9C-A439-B01D35B33292}" type="presParOf" srcId="{4A538DCD-7DE3-4ED5-87F2-43E9000D543D}" destId="{92A20A63-EA48-4324-BFB2-405BB052E37B}" srcOrd="5" destOrd="0" presId="urn:microsoft.com/office/officeart/2005/8/layout/vList2"/>
    <dgm:cxn modelId="{66ABA4D3-E762-4199-BE33-4500C3B381F7}" type="presParOf" srcId="{4A538DCD-7DE3-4ED5-87F2-43E9000D543D}" destId="{E7297CE2-333B-40BF-B520-E60F324577C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C40361-0D0E-42F5-B416-3BF19961AFC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E0FAA8F-F905-4669-8DE7-3F84CF7D3C3D}">
      <dgm:prSet/>
      <dgm:spPr/>
      <dgm:t>
        <a:bodyPr/>
        <a:lstStyle/>
        <a:p>
          <a:r>
            <a:rPr lang="en-GB"/>
            <a:t>• Full CV writing for beginners with little experience.</a:t>
          </a:r>
          <a:endParaRPr lang="en-US"/>
        </a:p>
      </dgm:t>
    </dgm:pt>
    <dgm:pt modelId="{7A02CBA4-5F3E-492D-9A83-4BEEB8CE073B}" type="parTrans" cxnId="{025FBDB0-6BBD-49D5-89BA-51DFDA6826DB}">
      <dgm:prSet/>
      <dgm:spPr/>
      <dgm:t>
        <a:bodyPr/>
        <a:lstStyle/>
        <a:p>
          <a:endParaRPr lang="en-US"/>
        </a:p>
      </dgm:t>
    </dgm:pt>
    <dgm:pt modelId="{450F4B8C-A5D8-4E57-B1D4-4DB3FBA0067D}" type="sibTrans" cxnId="{025FBDB0-6BBD-49D5-89BA-51DFDA6826DB}">
      <dgm:prSet/>
      <dgm:spPr/>
      <dgm:t>
        <a:bodyPr/>
        <a:lstStyle/>
        <a:p>
          <a:endParaRPr lang="en-US"/>
        </a:p>
      </dgm:t>
    </dgm:pt>
    <dgm:pt modelId="{95056066-929A-4C1E-9C6D-BBCFE4E6B9D7}">
      <dgm:prSet/>
      <dgm:spPr/>
      <dgm:t>
        <a:bodyPr/>
        <a:lstStyle/>
        <a:p>
          <a:r>
            <a:rPr lang="en-GB"/>
            <a:t>• CV editing and layout improvement.</a:t>
          </a:r>
          <a:endParaRPr lang="en-US"/>
        </a:p>
      </dgm:t>
    </dgm:pt>
    <dgm:pt modelId="{F2F0E737-7958-4084-8D2C-1E4E40C576C8}" type="parTrans" cxnId="{2C869C0C-E1BA-417E-B3F6-DAB54AE9B5AE}">
      <dgm:prSet/>
      <dgm:spPr/>
      <dgm:t>
        <a:bodyPr/>
        <a:lstStyle/>
        <a:p>
          <a:endParaRPr lang="en-US"/>
        </a:p>
      </dgm:t>
    </dgm:pt>
    <dgm:pt modelId="{22F49994-B4F6-4918-8F8E-7937DB7F4755}" type="sibTrans" cxnId="{2C869C0C-E1BA-417E-B3F6-DAB54AE9B5AE}">
      <dgm:prSet/>
      <dgm:spPr/>
      <dgm:t>
        <a:bodyPr/>
        <a:lstStyle/>
        <a:p>
          <a:endParaRPr lang="en-US"/>
        </a:p>
      </dgm:t>
    </dgm:pt>
    <dgm:pt modelId="{7907EC6A-4408-4B77-9368-B091A615DCB5}">
      <dgm:prSet/>
      <dgm:spPr/>
      <dgm:t>
        <a:bodyPr/>
        <a:lstStyle/>
        <a:p>
          <a:r>
            <a:rPr lang="en-GB"/>
            <a:t>• Cover-letter writing and interview prep (Kotler and Keller 2016).</a:t>
          </a:r>
          <a:endParaRPr lang="en-US"/>
        </a:p>
      </dgm:t>
    </dgm:pt>
    <dgm:pt modelId="{DAE13859-35F1-4446-9B91-8B05F2DC0634}" type="parTrans" cxnId="{8A0E36B1-1EF1-4483-8C8D-F1BA47A4ED0A}">
      <dgm:prSet/>
      <dgm:spPr/>
      <dgm:t>
        <a:bodyPr/>
        <a:lstStyle/>
        <a:p>
          <a:endParaRPr lang="en-US"/>
        </a:p>
      </dgm:t>
    </dgm:pt>
    <dgm:pt modelId="{B159B464-12B7-4C8B-BFCF-77CEBBD3ABBA}" type="sibTrans" cxnId="{8A0E36B1-1EF1-4483-8C8D-F1BA47A4ED0A}">
      <dgm:prSet/>
      <dgm:spPr/>
      <dgm:t>
        <a:bodyPr/>
        <a:lstStyle/>
        <a:p>
          <a:endParaRPr lang="en-US"/>
        </a:p>
      </dgm:t>
    </dgm:pt>
    <dgm:pt modelId="{CCAD5CD3-ADEC-4E31-BEBA-01C081F91DDC}">
      <dgm:prSet/>
      <dgm:spPr/>
      <dgm:t>
        <a:bodyPr/>
        <a:lstStyle/>
        <a:p>
          <a:r>
            <a:rPr lang="en-GB"/>
            <a:t>• Add-ons: LinkedIn help and proofreading for statements (Armstrong et al. 2018).</a:t>
          </a:r>
          <a:endParaRPr lang="en-US"/>
        </a:p>
      </dgm:t>
    </dgm:pt>
    <dgm:pt modelId="{FFF34149-2E4B-4C00-9C59-B6C0954C7295}" type="parTrans" cxnId="{67D1FB47-41AB-4EB9-AAC3-268E1DAE88BE}">
      <dgm:prSet/>
      <dgm:spPr/>
      <dgm:t>
        <a:bodyPr/>
        <a:lstStyle/>
        <a:p>
          <a:endParaRPr lang="en-US"/>
        </a:p>
      </dgm:t>
    </dgm:pt>
    <dgm:pt modelId="{D3591794-A22A-4343-A3B3-F4B87554EB94}" type="sibTrans" cxnId="{67D1FB47-41AB-4EB9-AAC3-268E1DAE88BE}">
      <dgm:prSet/>
      <dgm:spPr/>
      <dgm:t>
        <a:bodyPr/>
        <a:lstStyle/>
        <a:p>
          <a:endParaRPr lang="en-US"/>
        </a:p>
      </dgm:t>
    </dgm:pt>
    <dgm:pt modelId="{108C812B-29F0-4D87-8852-915F38A7FF6C}" type="pres">
      <dgm:prSet presAssocID="{3EC40361-0D0E-42F5-B416-3BF19961AFC5}" presName="linear" presStyleCnt="0">
        <dgm:presLayoutVars>
          <dgm:animLvl val="lvl"/>
          <dgm:resizeHandles val="exact"/>
        </dgm:presLayoutVars>
      </dgm:prSet>
      <dgm:spPr/>
    </dgm:pt>
    <dgm:pt modelId="{90848F54-CD3D-467C-B705-EF2ED4AF786F}" type="pres">
      <dgm:prSet presAssocID="{DE0FAA8F-F905-4669-8DE7-3F84CF7D3C3D}" presName="parentText" presStyleLbl="node1" presStyleIdx="0" presStyleCnt="4">
        <dgm:presLayoutVars>
          <dgm:chMax val="0"/>
          <dgm:bulletEnabled val="1"/>
        </dgm:presLayoutVars>
      </dgm:prSet>
      <dgm:spPr/>
    </dgm:pt>
    <dgm:pt modelId="{9175E55E-78F4-4984-B968-3B080DEF34C0}" type="pres">
      <dgm:prSet presAssocID="{450F4B8C-A5D8-4E57-B1D4-4DB3FBA0067D}" presName="spacer" presStyleCnt="0"/>
      <dgm:spPr/>
    </dgm:pt>
    <dgm:pt modelId="{8F800337-2082-489B-BFF2-0E1E02850114}" type="pres">
      <dgm:prSet presAssocID="{95056066-929A-4C1E-9C6D-BBCFE4E6B9D7}" presName="parentText" presStyleLbl="node1" presStyleIdx="1" presStyleCnt="4">
        <dgm:presLayoutVars>
          <dgm:chMax val="0"/>
          <dgm:bulletEnabled val="1"/>
        </dgm:presLayoutVars>
      </dgm:prSet>
      <dgm:spPr/>
    </dgm:pt>
    <dgm:pt modelId="{1D627EEB-6879-44E4-BED8-90515FC714BE}" type="pres">
      <dgm:prSet presAssocID="{22F49994-B4F6-4918-8F8E-7937DB7F4755}" presName="spacer" presStyleCnt="0"/>
      <dgm:spPr/>
    </dgm:pt>
    <dgm:pt modelId="{324EF107-4099-4E04-B668-E5D8547F7F97}" type="pres">
      <dgm:prSet presAssocID="{7907EC6A-4408-4B77-9368-B091A615DCB5}" presName="parentText" presStyleLbl="node1" presStyleIdx="2" presStyleCnt="4">
        <dgm:presLayoutVars>
          <dgm:chMax val="0"/>
          <dgm:bulletEnabled val="1"/>
        </dgm:presLayoutVars>
      </dgm:prSet>
      <dgm:spPr/>
    </dgm:pt>
    <dgm:pt modelId="{C4A303C3-6DF2-4878-8007-A7A136B5A32A}" type="pres">
      <dgm:prSet presAssocID="{B159B464-12B7-4C8B-BFCF-77CEBBD3ABBA}" presName="spacer" presStyleCnt="0"/>
      <dgm:spPr/>
    </dgm:pt>
    <dgm:pt modelId="{3606DEC3-A497-4C44-A5FF-D93E201372F8}" type="pres">
      <dgm:prSet presAssocID="{CCAD5CD3-ADEC-4E31-BEBA-01C081F91DDC}" presName="parentText" presStyleLbl="node1" presStyleIdx="3" presStyleCnt="4">
        <dgm:presLayoutVars>
          <dgm:chMax val="0"/>
          <dgm:bulletEnabled val="1"/>
        </dgm:presLayoutVars>
      </dgm:prSet>
      <dgm:spPr/>
    </dgm:pt>
  </dgm:ptLst>
  <dgm:cxnLst>
    <dgm:cxn modelId="{F8366003-D3C3-48B5-BAE8-DF8C57E194B8}" type="presOf" srcId="{3EC40361-0D0E-42F5-B416-3BF19961AFC5}" destId="{108C812B-29F0-4D87-8852-915F38A7FF6C}" srcOrd="0" destOrd="0" presId="urn:microsoft.com/office/officeart/2005/8/layout/vList2"/>
    <dgm:cxn modelId="{2C869C0C-E1BA-417E-B3F6-DAB54AE9B5AE}" srcId="{3EC40361-0D0E-42F5-B416-3BF19961AFC5}" destId="{95056066-929A-4C1E-9C6D-BBCFE4E6B9D7}" srcOrd="1" destOrd="0" parTransId="{F2F0E737-7958-4084-8D2C-1E4E40C576C8}" sibTransId="{22F49994-B4F6-4918-8F8E-7937DB7F4755}"/>
    <dgm:cxn modelId="{F84D9B33-17D6-4CEF-94C0-2B3326872AD0}" type="presOf" srcId="{CCAD5CD3-ADEC-4E31-BEBA-01C081F91DDC}" destId="{3606DEC3-A497-4C44-A5FF-D93E201372F8}" srcOrd="0" destOrd="0" presId="urn:microsoft.com/office/officeart/2005/8/layout/vList2"/>
    <dgm:cxn modelId="{CA08F565-1AA6-44CA-B26F-6EAAF817B64A}" type="presOf" srcId="{95056066-929A-4C1E-9C6D-BBCFE4E6B9D7}" destId="{8F800337-2082-489B-BFF2-0E1E02850114}" srcOrd="0" destOrd="0" presId="urn:microsoft.com/office/officeart/2005/8/layout/vList2"/>
    <dgm:cxn modelId="{67D1FB47-41AB-4EB9-AAC3-268E1DAE88BE}" srcId="{3EC40361-0D0E-42F5-B416-3BF19961AFC5}" destId="{CCAD5CD3-ADEC-4E31-BEBA-01C081F91DDC}" srcOrd="3" destOrd="0" parTransId="{FFF34149-2E4B-4C00-9C59-B6C0954C7295}" sibTransId="{D3591794-A22A-4343-A3B3-F4B87554EB94}"/>
    <dgm:cxn modelId="{A49CE053-DFCE-42AB-BFC9-CED69D4C065B}" type="presOf" srcId="{7907EC6A-4408-4B77-9368-B091A615DCB5}" destId="{324EF107-4099-4E04-B668-E5D8547F7F97}" srcOrd="0" destOrd="0" presId="urn:microsoft.com/office/officeart/2005/8/layout/vList2"/>
    <dgm:cxn modelId="{F1E9DC82-E09D-4614-9C6B-CDC29B71765C}" type="presOf" srcId="{DE0FAA8F-F905-4669-8DE7-3F84CF7D3C3D}" destId="{90848F54-CD3D-467C-B705-EF2ED4AF786F}" srcOrd="0" destOrd="0" presId="urn:microsoft.com/office/officeart/2005/8/layout/vList2"/>
    <dgm:cxn modelId="{025FBDB0-6BBD-49D5-89BA-51DFDA6826DB}" srcId="{3EC40361-0D0E-42F5-B416-3BF19961AFC5}" destId="{DE0FAA8F-F905-4669-8DE7-3F84CF7D3C3D}" srcOrd="0" destOrd="0" parTransId="{7A02CBA4-5F3E-492D-9A83-4BEEB8CE073B}" sibTransId="{450F4B8C-A5D8-4E57-B1D4-4DB3FBA0067D}"/>
    <dgm:cxn modelId="{8A0E36B1-1EF1-4483-8C8D-F1BA47A4ED0A}" srcId="{3EC40361-0D0E-42F5-B416-3BF19961AFC5}" destId="{7907EC6A-4408-4B77-9368-B091A615DCB5}" srcOrd="2" destOrd="0" parTransId="{DAE13859-35F1-4446-9B91-8B05F2DC0634}" sibTransId="{B159B464-12B7-4C8B-BFCF-77CEBBD3ABBA}"/>
    <dgm:cxn modelId="{87FB7184-7B0B-4D2E-AA77-473A4B429873}" type="presParOf" srcId="{108C812B-29F0-4D87-8852-915F38A7FF6C}" destId="{90848F54-CD3D-467C-B705-EF2ED4AF786F}" srcOrd="0" destOrd="0" presId="urn:microsoft.com/office/officeart/2005/8/layout/vList2"/>
    <dgm:cxn modelId="{DE5C7140-CEB7-4DDF-A111-7ECE0CD42982}" type="presParOf" srcId="{108C812B-29F0-4D87-8852-915F38A7FF6C}" destId="{9175E55E-78F4-4984-B968-3B080DEF34C0}" srcOrd="1" destOrd="0" presId="urn:microsoft.com/office/officeart/2005/8/layout/vList2"/>
    <dgm:cxn modelId="{66E65A49-B710-47D4-8494-CB238D20EAF8}" type="presParOf" srcId="{108C812B-29F0-4D87-8852-915F38A7FF6C}" destId="{8F800337-2082-489B-BFF2-0E1E02850114}" srcOrd="2" destOrd="0" presId="urn:microsoft.com/office/officeart/2005/8/layout/vList2"/>
    <dgm:cxn modelId="{2CEE6B5B-4522-4EF7-95DD-4DC57C33408C}" type="presParOf" srcId="{108C812B-29F0-4D87-8852-915F38A7FF6C}" destId="{1D627EEB-6879-44E4-BED8-90515FC714BE}" srcOrd="3" destOrd="0" presId="urn:microsoft.com/office/officeart/2005/8/layout/vList2"/>
    <dgm:cxn modelId="{576E2EF4-FF7A-47EB-A724-CDA536D36E51}" type="presParOf" srcId="{108C812B-29F0-4D87-8852-915F38A7FF6C}" destId="{324EF107-4099-4E04-B668-E5D8547F7F97}" srcOrd="4" destOrd="0" presId="urn:microsoft.com/office/officeart/2005/8/layout/vList2"/>
    <dgm:cxn modelId="{8D8600E3-3492-439D-803D-83C991F79F59}" type="presParOf" srcId="{108C812B-29F0-4D87-8852-915F38A7FF6C}" destId="{C4A303C3-6DF2-4878-8007-A7A136B5A32A}" srcOrd="5" destOrd="0" presId="urn:microsoft.com/office/officeart/2005/8/layout/vList2"/>
    <dgm:cxn modelId="{0B501E17-31AE-411F-A630-09545DC2783F}" type="presParOf" srcId="{108C812B-29F0-4D87-8852-915F38A7FF6C}" destId="{3606DEC3-A497-4C44-A5FF-D93E201372F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1DF405-CCA9-4443-8AA1-CE9DF717AB0D}"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B76DA5B1-8B7C-4B4E-BBDE-8D89455BC2B2}">
      <dgm:prSet/>
      <dgm:spPr/>
      <dgm:t>
        <a:bodyPr/>
        <a:lstStyle/>
        <a:p>
          <a:r>
            <a:rPr lang="en-GB"/>
            <a:t>• Political: support for youth employment.</a:t>
          </a:r>
          <a:endParaRPr lang="en-US"/>
        </a:p>
      </dgm:t>
    </dgm:pt>
    <dgm:pt modelId="{918D1915-EDD0-4195-88A6-62388E96E4EE}" type="parTrans" cxnId="{8C0BCF46-5911-4A3D-8186-77D6B5B4F94F}">
      <dgm:prSet/>
      <dgm:spPr/>
      <dgm:t>
        <a:bodyPr/>
        <a:lstStyle/>
        <a:p>
          <a:endParaRPr lang="en-US"/>
        </a:p>
      </dgm:t>
    </dgm:pt>
    <dgm:pt modelId="{D869D880-3B86-41E0-90B2-0E943E9B68A2}" type="sibTrans" cxnId="{8C0BCF46-5911-4A3D-8186-77D6B5B4F94F}">
      <dgm:prSet/>
      <dgm:spPr/>
      <dgm:t>
        <a:bodyPr/>
        <a:lstStyle/>
        <a:p>
          <a:endParaRPr lang="en-US"/>
        </a:p>
      </dgm:t>
    </dgm:pt>
    <dgm:pt modelId="{D4442E3C-487B-474B-8566-0145552F3967}">
      <dgm:prSet/>
      <dgm:spPr/>
      <dgm:t>
        <a:bodyPr/>
        <a:lstStyle/>
        <a:p>
          <a:r>
            <a:rPr lang="en-GB"/>
            <a:t>• Economic: students need affordable options (Burns 2016).</a:t>
          </a:r>
          <a:endParaRPr lang="en-US"/>
        </a:p>
      </dgm:t>
    </dgm:pt>
    <dgm:pt modelId="{6E4CBB72-25EA-4F0A-890F-F01A9BFB15A3}" type="parTrans" cxnId="{9391B67D-B2E7-4ACE-B67E-4AE3697531F6}">
      <dgm:prSet/>
      <dgm:spPr/>
      <dgm:t>
        <a:bodyPr/>
        <a:lstStyle/>
        <a:p>
          <a:endParaRPr lang="en-US"/>
        </a:p>
      </dgm:t>
    </dgm:pt>
    <dgm:pt modelId="{2FDD4C63-3CEE-4AB1-A04A-762D3E93BC60}" type="sibTrans" cxnId="{9391B67D-B2E7-4ACE-B67E-4AE3697531F6}">
      <dgm:prSet/>
      <dgm:spPr/>
      <dgm:t>
        <a:bodyPr/>
        <a:lstStyle/>
        <a:p>
          <a:endParaRPr lang="en-US"/>
        </a:p>
      </dgm:t>
    </dgm:pt>
    <dgm:pt modelId="{7AAA2859-5E4B-41AE-B52D-357A3647BEB6}">
      <dgm:prSet/>
      <dgm:spPr/>
      <dgm:t>
        <a:bodyPr/>
        <a:lstStyle/>
        <a:p>
          <a:r>
            <a:rPr lang="en-GB"/>
            <a:t>• Social: lack of job-readiness confidence (Finch 2016).</a:t>
          </a:r>
          <a:endParaRPr lang="en-US"/>
        </a:p>
      </dgm:t>
    </dgm:pt>
    <dgm:pt modelId="{7F8DF8D8-C9A5-472E-BB9A-92AE4DD4916F}" type="parTrans" cxnId="{1A6E6BEA-714D-446D-9109-F96912A60D5D}">
      <dgm:prSet/>
      <dgm:spPr/>
      <dgm:t>
        <a:bodyPr/>
        <a:lstStyle/>
        <a:p>
          <a:endParaRPr lang="en-US"/>
        </a:p>
      </dgm:t>
    </dgm:pt>
    <dgm:pt modelId="{286B70EA-0C5A-4E57-9BEF-A7B293625C6C}" type="sibTrans" cxnId="{1A6E6BEA-714D-446D-9109-F96912A60D5D}">
      <dgm:prSet/>
      <dgm:spPr/>
      <dgm:t>
        <a:bodyPr/>
        <a:lstStyle/>
        <a:p>
          <a:endParaRPr lang="en-US"/>
        </a:p>
      </dgm:t>
    </dgm:pt>
    <dgm:pt modelId="{C793EDB4-E969-4428-B743-D4F243107CA9}">
      <dgm:prSet/>
      <dgm:spPr/>
      <dgm:t>
        <a:bodyPr/>
        <a:lstStyle/>
        <a:p>
          <a:r>
            <a:rPr lang="en-GB"/>
            <a:t>• Technological: AI is both competition and support (Kotler and Keller 2016).</a:t>
          </a:r>
          <a:endParaRPr lang="en-US"/>
        </a:p>
      </dgm:t>
    </dgm:pt>
    <dgm:pt modelId="{596B903C-A80A-43D1-B22C-BB855341D239}" type="parTrans" cxnId="{3F0BE95F-51BB-4CC6-8D23-6F84AC9839B7}">
      <dgm:prSet/>
      <dgm:spPr/>
      <dgm:t>
        <a:bodyPr/>
        <a:lstStyle/>
        <a:p>
          <a:endParaRPr lang="en-US"/>
        </a:p>
      </dgm:t>
    </dgm:pt>
    <dgm:pt modelId="{E122284C-88A2-456F-9E08-6DFA843F7F33}" type="sibTrans" cxnId="{3F0BE95F-51BB-4CC6-8D23-6F84AC9839B7}">
      <dgm:prSet/>
      <dgm:spPr/>
      <dgm:t>
        <a:bodyPr/>
        <a:lstStyle/>
        <a:p>
          <a:endParaRPr lang="en-US"/>
        </a:p>
      </dgm:t>
    </dgm:pt>
    <dgm:pt modelId="{AA47553E-8309-4BC1-8966-616E305F614E}">
      <dgm:prSet/>
      <dgm:spPr/>
      <dgm:t>
        <a:bodyPr/>
        <a:lstStyle/>
        <a:p>
          <a:r>
            <a:rPr lang="en-GB"/>
            <a:t>• Legal: GDPR compliance required.</a:t>
          </a:r>
          <a:endParaRPr lang="en-US"/>
        </a:p>
      </dgm:t>
    </dgm:pt>
    <dgm:pt modelId="{04B98A18-B39E-4EB5-8C9D-4C7136BB7430}" type="parTrans" cxnId="{BB13A04A-AFB8-4269-9F06-08D6AF7DFF68}">
      <dgm:prSet/>
      <dgm:spPr/>
      <dgm:t>
        <a:bodyPr/>
        <a:lstStyle/>
        <a:p>
          <a:endParaRPr lang="en-US"/>
        </a:p>
      </dgm:t>
    </dgm:pt>
    <dgm:pt modelId="{73541150-5725-4C57-B92A-E8AD63926688}" type="sibTrans" cxnId="{BB13A04A-AFB8-4269-9F06-08D6AF7DFF68}">
      <dgm:prSet/>
      <dgm:spPr/>
      <dgm:t>
        <a:bodyPr/>
        <a:lstStyle/>
        <a:p>
          <a:endParaRPr lang="en-US"/>
        </a:p>
      </dgm:t>
    </dgm:pt>
    <dgm:pt modelId="{95194252-2B79-4451-B601-2ADB0522657E}" type="pres">
      <dgm:prSet presAssocID="{061DF405-CCA9-4443-8AA1-CE9DF717AB0D}" presName="linear" presStyleCnt="0">
        <dgm:presLayoutVars>
          <dgm:animLvl val="lvl"/>
          <dgm:resizeHandles val="exact"/>
        </dgm:presLayoutVars>
      </dgm:prSet>
      <dgm:spPr/>
    </dgm:pt>
    <dgm:pt modelId="{9179C30E-626B-4019-ACD5-204D85EE5E53}" type="pres">
      <dgm:prSet presAssocID="{B76DA5B1-8B7C-4B4E-BBDE-8D89455BC2B2}" presName="parentText" presStyleLbl="node1" presStyleIdx="0" presStyleCnt="5">
        <dgm:presLayoutVars>
          <dgm:chMax val="0"/>
          <dgm:bulletEnabled val="1"/>
        </dgm:presLayoutVars>
      </dgm:prSet>
      <dgm:spPr/>
    </dgm:pt>
    <dgm:pt modelId="{EA566939-AD32-4CA7-823A-19F54F5CD05E}" type="pres">
      <dgm:prSet presAssocID="{D869D880-3B86-41E0-90B2-0E943E9B68A2}" presName="spacer" presStyleCnt="0"/>
      <dgm:spPr/>
    </dgm:pt>
    <dgm:pt modelId="{048D2DA8-C163-4E16-8F88-B4F8117239A0}" type="pres">
      <dgm:prSet presAssocID="{D4442E3C-487B-474B-8566-0145552F3967}" presName="parentText" presStyleLbl="node1" presStyleIdx="1" presStyleCnt="5">
        <dgm:presLayoutVars>
          <dgm:chMax val="0"/>
          <dgm:bulletEnabled val="1"/>
        </dgm:presLayoutVars>
      </dgm:prSet>
      <dgm:spPr/>
    </dgm:pt>
    <dgm:pt modelId="{C550FCA2-9055-4659-BCEB-408F1204846D}" type="pres">
      <dgm:prSet presAssocID="{2FDD4C63-3CEE-4AB1-A04A-762D3E93BC60}" presName="spacer" presStyleCnt="0"/>
      <dgm:spPr/>
    </dgm:pt>
    <dgm:pt modelId="{4BA0C994-9D5D-4F41-B31F-AC66BD769EDD}" type="pres">
      <dgm:prSet presAssocID="{7AAA2859-5E4B-41AE-B52D-357A3647BEB6}" presName="parentText" presStyleLbl="node1" presStyleIdx="2" presStyleCnt="5">
        <dgm:presLayoutVars>
          <dgm:chMax val="0"/>
          <dgm:bulletEnabled val="1"/>
        </dgm:presLayoutVars>
      </dgm:prSet>
      <dgm:spPr/>
    </dgm:pt>
    <dgm:pt modelId="{734528C8-01B5-462B-B892-25BDB6F14859}" type="pres">
      <dgm:prSet presAssocID="{286B70EA-0C5A-4E57-9BEF-A7B293625C6C}" presName="spacer" presStyleCnt="0"/>
      <dgm:spPr/>
    </dgm:pt>
    <dgm:pt modelId="{B1283E48-1720-4543-B065-2B41A4B2BB1E}" type="pres">
      <dgm:prSet presAssocID="{C793EDB4-E969-4428-B743-D4F243107CA9}" presName="parentText" presStyleLbl="node1" presStyleIdx="3" presStyleCnt="5">
        <dgm:presLayoutVars>
          <dgm:chMax val="0"/>
          <dgm:bulletEnabled val="1"/>
        </dgm:presLayoutVars>
      </dgm:prSet>
      <dgm:spPr/>
    </dgm:pt>
    <dgm:pt modelId="{06051949-E05A-4830-959E-6F410A919A8C}" type="pres">
      <dgm:prSet presAssocID="{E122284C-88A2-456F-9E08-6DFA843F7F33}" presName="spacer" presStyleCnt="0"/>
      <dgm:spPr/>
    </dgm:pt>
    <dgm:pt modelId="{E75BE9A4-DFBD-4253-9C53-F027460FB469}" type="pres">
      <dgm:prSet presAssocID="{AA47553E-8309-4BC1-8966-616E305F614E}" presName="parentText" presStyleLbl="node1" presStyleIdx="4" presStyleCnt="5">
        <dgm:presLayoutVars>
          <dgm:chMax val="0"/>
          <dgm:bulletEnabled val="1"/>
        </dgm:presLayoutVars>
      </dgm:prSet>
      <dgm:spPr/>
    </dgm:pt>
  </dgm:ptLst>
  <dgm:cxnLst>
    <dgm:cxn modelId="{486B7B2E-0BD4-44F5-B305-58C08D2B6E54}" type="presOf" srcId="{D4442E3C-487B-474B-8566-0145552F3967}" destId="{048D2DA8-C163-4E16-8F88-B4F8117239A0}" srcOrd="0" destOrd="0" presId="urn:microsoft.com/office/officeart/2005/8/layout/vList2"/>
    <dgm:cxn modelId="{471E3D31-A033-44F4-A5C1-6BED8B0C925B}" type="presOf" srcId="{B76DA5B1-8B7C-4B4E-BBDE-8D89455BC2B2}" destId="{9179C30E-626B-4019-ACD5-204D85EE5E53}" srcOrd="0" destOrd="0" presId="urn:microsoft.com/office/officeart/2005/8/layout/vList2"/>
    <dgm:cxn modelId="{3F0BE95F-51BB-4CC6-8D23-6F84AC9839B7}" srcId="{061DF405-CCA9-4443-8AA1-CE9DF717AB0D}" destId="{C793EDB4-E969-4428-B743-D4F243107CA9}" srcOrd="3" destOrd="0" parTransId="{596B903C-A80A-43D1-B22C-BB855341D239}" sibTransId="{E122284C-88A2-456F-9E08-6DFA843F7F33}"/>
    <dgm:cxn modelId="{8C0BCF46-5911-4A3D-8186-77D6B5B4F94F}" srcId="{061DF405-CCA9-4443-8AA1-CE9DF717AB0D}" destId="{B76DA5B1-8B7C-4B4E-BBDE-8D89455BC2B2}" srcOrd="0" destOrd="0" parTransId="{918D1915-EDD0-4195-88A6-62388E96E4EE}" sibTransId="{D869D880-3B86-41E0-90B2-0E943E9B68A2}"/>
    <dgm:cxn modelId="{BB13A04A-AFB8-4269-9F06-08D6AF7DFF68}" srcId="{061DF405-CCA9-4443-8AA1-CE9DF717AB0D}" destId="{AA47553E-8309-4BC1-8966-616E305F614E}" srcOrd="4" destOrd="0" parTransId="{04B98A18-B39E-4EB5-8C9D-4C7136BB7430}" sibTransId="{73541150-5725-4C57-B92A-E8AD63926688}"/>
    <dgm:cxn modelId="{EFCE5552-43A4-441D-B200-38DCB1EC36E7}" type="presOf" srcId="{C793EDB4-E969-4428-B743-D4F243107CA9}" destId="{B1283E48-1720-4543-B065-2B41A4B2BB1E}" srcOrd="0" destOrd="0" presId="urn:microsoft.com/office/officeart/2005/8/layout/vList2"/>
    <dgm:cxn modelId="{9391B67D-B2E7-4ACE-B67E-4AE3697531F6}" srcId="{061DF405-CCA9-4443-8AA1-CE9DF717AB0D}" destId="{D4442E3C-487B-474B-8566-0145552F3967}" srcOrd="1" destOrd="0" parTransId="{6E4CBB72-25EA-4F0A-890F-F01A9BFB15A3}" sibTransId="{2FDD4C63-3CEE-4AB1-A04A-762D3E93BC60}"/>
    <dgm:cxn modelId="{6EB0FEC3-DDA1-4BEB-A2C2-730666E887B2}" type="presOf" srcId="{7AAA2859-5E4B-41AE-B52D-357A3647BEB6}" destId="{4BA0C994-9D5D-4F41-B31F-AC66BD769EDD}" srcOrd="0" destOrd="0" presId="urn:microsoft.com/office/officeart/2005/8/layout/vList2"/>
    <dgm:cxn modelId="{ADC341D1-CEAD-468D-91F6-CD22DF76DAF4}" type="presOf" srcId="{061DF405-CCA9-4443-8AA1-CE9DF717AB0D}" destId="{95194252-2B79-4451-B601-2ADB0522657E}" srcOrd="0" destOrd="0" presId="urn:microsoft.com/office/officeart/2005/8/layout/vList2"/>
    <dgm:cxn modelId="{1A6E6BEA-714D-446D-9109-F96912A60D5D}" srcId="{061DF405-CCA9-4443-8AA1-CE9DF717AB0D}" destId="{7AAA2859-5E4B-41AE-B52D-357A3647BEB6}" srcOrd="2" destOrd="0" parTransId="{7F8DF8D8-C9A5-472E-BB9A-92AE4DD4916F}" sibTransId="{286B70EA-0C5A-4E57-9BEF-A7B293625C6C}"/>
    <dgm:cxn modelId="{8E2BBEF2-EB82-435D-8E9C-78084285199A}" type="presOf" srcId="{AA47553E-8309-4BC1-8966-616E305F614E}" destId="{E75BE9A4-DFBD-4253-9C53-F027460FB469}" srcOrd="0" destOrd="0" presId="urn:microsoft.com/office/officeart/2005/8/layout/vList2"/>
    <dgm:cxn modelId="{16A698A2-8C1A-4625-BBDF-5344DC6F56DB}" type="presParOf" srcId="{95194252-2B79-4451-B601-2ADB0522657E}" destId="{9179C30E-626B-4019-ACD5-204D85EE5E53}" srcOrd="0" destOrd="0" presId="urn:microsoft.com/office/officeart/2005/8/layout/vList2"/>
    <dgm:cxn modelId="{F4CF6293-6F1D-403B-B507-2256C4AFA0D4}" type="presParOf" srcId="{95194252-2B79-4451-B601-2ADB0522657E}" destId="{EA566939-AD32-4CA7-823A-19F54F5CD05E}" srcOrd="1" destOrd="0" presId="urn:microsoft.com/office/officeart/2005/8/layout/vList2"/>
    <dgm:cxn modelId="{FF67D008-5F81-4492-B32C-7E0FD575A097}" type="presParOf" srcId="{95194252-2B79-4451-B601-2ADB0522657E}" destId="{048D2DA8-C163-4E16-8F88-B4F8117239A0}" srcOrd="2" destOrd="0" presId="urn:microsoft.com/office/officeart/2005/8/layout/vList2"/>
    <dgm:cxn modelId="{D97B75F3-69C1-4F0B-815C-CBBA041479CC}" type="presParOf" srcId="{95194252-2B79-4451-B601-2ADB0522657E}" destId="{C550FCA2-9055-4659-BCEB-408F1204846D}" srcOrd="3" destOrd="0" presId="urn:microsoft.com/office/officeart/2005/8/layout/vList2"/>
    <dgm:cxn modelId="{0C6512F2-F04C-420B-9B5D-3D460815685D}" type="presParOf" srcId="{95194252-2B79-4451-B601-2ADB0522657E}" destId="{4BA0C994-9D5D-4F41-B31F-AC66BD769EDD}" srcOrd="4" destOrd="0" presId="urn:microsoft.com/office/officeart/2005/8/layout/vList2"/>
    <dgm:cxn modelId="{3F6F148A-3BD0-4D83-97EB-891A7EB4FE52}" type="presParOf" srcId="{95194252-2B79-4451-B601-2ADB0522657E}" destId="{734528C8-01B5-462B-B892-25BDB6F14859}" srcOrd="5" destOrd="0" presId="urn:microsoft.com/office/officeart/2005/8/layout/vList2"/>
    <dgm:cxn modelId="{E94F6789-0604-436C-AA4E-711C5E7C942C}" type="presParOf" srcId="{95194252-2B79-4451-B601-2ADB0522657E}" destId="{B1283E48-1720-4543-B065-2B41A4B2BB1E}" srcOrd="6" destOrd="0" presId="urn:microsoft.com/office/officeart/2005/8/layout/vList2"/>
    <dgm:cxn modelId="{6AA46340-2E41-4C9E-B669-3531968C3F09}" type="presParOf" srcId="{95194252-2B79-4451-B601-2ADB0522657E}" destId="{06051949-E05A-4830-959E-6F410A919A8C}" srcOrd="7" destOrd="0" presId="urn:microsoft.com/office/officeart/2005/8/layout/vList2"/>
    <dgm:cxn modelId="{5D4B140D-C03F-4C09-B41B-73C62FB97B2A}" type="presParOf" srcId="{95194252-2B79-4451-B601-2ADB0522657E}" destId="{E75BE9A4-DFBD-4253-9C53-F027460FB469}"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F1E62B6-E80D-4D20-9500-51478B8C6F2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80D316D-C6E0-4824-A271-CD68632BD4CB}">
      <dgm:prSet/>
      <dgm:spPr/>
      <dgm:t>
        <a:bodyPr/>
        <a:lstStyle/>
        <a:p>
          <a:r>
            <a:rPr lang="en-GB"/>
            <a:t>• Strengths: flexible online model, low overheads.</a:t>
          </a:r>
          <a:endParaRPr lang="en-US"/>
        </a:p>
      </dgm:t>
    </dgm:pt>
    <dgm:pt modelId="{4477231A-11D3-425C-BC12-F7CE29E68A98}" type="parTrans" cxnId="{82532C66-2989-4D4B-88F0-CA9FFE2F10B3}">
      <dgm:prSet/>
      <dgm:spPr/>
      <dgm:t>
        <a:bodyPr/>
        <a:lstStyle/>
        <a:p>
          <a:endParaRPr lang="en-US"/>
        </a:p>
      </dgm:t>
    </dgm:pt>
    <dgm:pt modelId="{16E10C38-AEDD-4B11-9AB7-CD87DCF99DC1}" type="sibTrans" cxnId="{82532C66-2989-4D4B-88F0-CA9FFE2F10B3}">
      <dgm:prSet/>
      <dgm:spPr/>
      <dgm:t>
        <a:bodyPr/>
        <a:lstStyle/>
        <a:p>
          <a:endParaRPr lang="en-US"/>
        </a:p>
      </dgm:t>
    </dgm:pt>
    <dgm:pt modelId="{BA60CE3D-7B29-49E0-A128-BBA95106F4A2}">
      <dgm:prSet/>
      <dgm:spPr/>
      <dgm:t>
        <a:bodyPr/>
        <a:lstStyle/>
        <a:p>
          <a:r>
            <a:rPr lang="en-GB"/>
            <a:t>• Weaknesses: solo founder, unknown brand.</a:t>
          </a:r>
          <a:endParaRPr lang="en-US"/>
        </a:p>
      </dgm:t>
    </dgm:pt>
    <dgm:pt modelId="{F8DE8054-65AE-4D01-BE66-00B6299DA745}" type="parTrans" cxnId="{150AC891-BD7A-4C83-B078-DFFD05D0933B}">
      <dgm:prSet/>
      <dgm:spPr/>
      <dgm:t>
        <a:bodyPr/>
        <a:lstStyle/>
        <a:p>
          <a:endParaRPr lang="en-US"/>
        </a:p>
      </dgm:t>
    </dgm:pt>
    <dgm:pt modelId="{BB0CC69B-5EE8-4A6E-9C30-695578E6462C}" type="sibTrans" cxnId="{150AC891-BD7A-4C83-B078-DFFD05D0933B}">
      <dgm:prSet/>
      <dgm:spPr/>
      <dgm:t>
        <a:bodyPr/>
        <a:lstStyle/>
        <a:p>
          <a:endParaRPr lang="en-US"/>
        </a:p>
      </dgm:t>
    </dgm:pt>
    <dgm:pt modelId="{61E3DB6A-A27D-46C1-8931-BE055FD9607D}">
      <dgm:prSet/>
      <dgm:spPr/>
      <dgm:t>
        <a:bodyPr/>
        <a:lstStyle/>
        <a:p>
          <a:r>
            <a:rPr lang="en-GB"/>
            <a:t>• Opportunities: large market of job seekers (Johnson, Whittington and Scholes 2017).</a:t>
          </a:r>
          <a:endParaRPr lang="en-US"/>
        </a:p>
      </dgm:t>
    </dgm:pt>
    <dgm:pt modelId="{5FD775A7-106E-4EB1-ADFD-6BE876B14290}" type="parTrans" cxnId="{0E74CFDA-F852-4D29-9EF7-BC3942907F79}">
      <dgm:prSet/>
      <dgm:spPr/>
      <dgm:t>
        <a:bodyPr/>
        <a:lstStyle/>
        <a:p>
          <a:endParaRPr lang="en-US"/>
        </a:p>
      </dgm:t>
    </dgm:pt>
    <dgm:pt modelId="{5FD76A48-31C8-4F5E-864F-A15DECF7E4F9}" type="sibTrans" cxnId="{0E74CFDA-F852-4D29-9EF7-BC3942907F79}">
      <dgm:prSet/>
      <dgm:spPr/>
      <dgm:t>
        <a:bodyPr/>
        <a:lstStyle/>
        <a:p>
          <a:endParaRPr lang="en-US"/>
        </a:p>
      </dgm:t>
    </dgm:pt>
    <dgm:pt modelId="{68C21657-5A93-4FF1-ACE5-FB8BE4257337}">
      <dgm:prSet/>
      <dgm:spPr/>
      <dgm:t>
        <a:bodyPr/>
        <a:lstStyle/>
        <a:p>
          <a:r>
            <a:rPr lang="en-GB"/>
            <a:t>• Threats: free tools and big platforms (Porter 2008).</a:t>
          </a:r>
          <a:endParaRPr lang="en-US"/>
        </a:p>
      </dgm:t>
    </dgm:pt>
    <dgm:pt modelId="{EAF9E7C5-A344-41A2-87EE-FA335A17E5E6}" type="parTrans" cxnId="{EA5C9595-91B6-4678-8FAF-C502DBAFAC16}">
      <dgm:prSet/>
      <dgm:spPr/>
      <dgm:t>
        <a:bodyPr/>
        <a:lstStyle/>
        <a:p>
          <a:endParaRPr lang="en-US"/>
        </a:p>
      </dgm:t>
    </dgm:pt>
    <dgm:pt modelId="{D44E7C20-F836-4030-949A-73526FA64421}" type="sibTrans" cxnId="{EA5C9595-91B6-4678-8FAF-C502DBAFAC16}">
      <dgm:prSet/>
      <dgm:spPr/>
      <dgm:t>
        <a:bodyPr/>
        <a:lstStyle/>
        <a:p>
          <a:endParaRPr lang="en-US"/>
        </a:p>
      </dgm:t>
    </dgm:pt>
    <dgm:pt modelId="{2DD6D15C-F537-4CAA-8622-4CFAC6C8C4D1}" type="pres">
      <dgm:prSet presAssocID="{0F1E62B6-E80D-4D20-9500-51478B8C6F2C}" presName="linear" presStyleCnt="0">
        <dgm:presLayoutVars>
          <dgm:animLvl val="lvl"/>
          <dgm:resizeHandles val="exact"/>
        </dgm:presLayoutVars>
      </dgm:prSet>
      <dgm:spPr/>
    </dgm:pt>
    <dgm:pt modelId="{162BC73E-0D75-40D8-8D64-F9C9C97BD427}" type="pres">
      <dgm:prSet presAssocID="{E80D316D-C6E0-4824-A271-CD68632BD4CB}" presName="parentText" presStyleLbl="node1" presStyleIdx="0" presStyleCnt="4">
        <dgm:presLayoutVars>
          <dgm:chMax val="0"/>
          <dgm:bulletEnabled val="1"/>
        </dgm:presLayoutVars>
      </dgm:prSet>
      <dgm:spPr/>
    </dgm:pt>
    <dgm:pt modelId="{CDBB4BDE-5A8E-4AFC-A848-F42B0F6A299D}" type="pres">
      <dgm:prSet presAssocID="{16E10C38-AEDD-4B11-9AB7-CD87DCF99DC1}" presName="spacer" presStyleCnt="0"/>
      <dgm:spPr/>
    </dgm:pt>
    <dgm:pt modelId="{8B171413-FFCA-4AC9-A423-858177A5BC98}" type="pres">
      <dgm:prSet presAssocID="{BA60CE3D-7B29-49E0-A128-BBA95106F4A2}" presName="parentText" presStyleLbl="node1" presStyleIdx="1" presStyleCnt="4">
        <dgm:presLayoutVars>
          <dgm:chMax val="0"/>
          <dgm:bulletEnabled val="1"/>
        </dgm:presLayoutVars>
      </dgm:prSet>
      <dgm:spPr/>
    </dgm:pt>
    <dgm:pt modelId="{BF653ED0-D872-4076-B453-211370576B49}" type="pres">
      <dgm:prSet presAssocID="{BB0CC69B-5EE8-4A6E-9C30-695578E6462C}" presName="spacer" presStyleCnt="0"/>
      <dgm:spPr/>
    </dgm:pt>
    <dgm:pt modelId="{E22787A3-9B8F-4A81-B46C-93FCA8855BF4}" type="pres">
      <dgm:prSet presAssocID="{61E3DB6A-A27D-46C1-8931-BE055FD9607D}" presName="parentText" presStyleLbl="node1" presStyleIdx="2" presStyleCnt="4">
        <dgm:presLayoutVars>
          <dgm:chMax val="0"/>
          <dgm:bulletEnabled val="1"/>
        </dgm:presLayoutVars>
      </dgm:prSet>
      <dgm:spPr/>
    </dgm:pt>
    <dgm:pt modelId="{83B4C0FC-6C78-40BD-AE8B-561F62191B3A}" type="pres">
      <dgm:prSet presAssocID="{5FD76A48-31C8-4F5E-864F-A15DECF7E4F9}" presName="spacer" presStyleCnt="0"/>
      <dgm:spPr/>
    </dgm:pt>
    <dgm:pt modelId="{0C3AA04B-E4C8-4759-8442-793246FE2C10}" type="pres">
      <dgm:prSet presAssocID="{68C21657-5A93-4FF1-ACE5-FB8BE4257337}" presName="parentText" presStyleLbl="node1" presStyleIdx="3" presStyleCnt="4">
        <dgm:presLayoutVars>
          <dgm:chMax val="0"/>
          <dgm:bulletEnabled val="1"/>
        </dgm:presLayoutVars>
      </dgm:prSet>
      <dgm:spPr/>
    </dgm:pt>
  </dgm:ptLst>
  <dgm:cxnLst>
    <dgm:cxn modelId="{C7AF4A05-EC87-496B-AF23-181F9BEB0B9E}" type="presOf" srcId="{E80D316D-C6E0-4824-A271-CD68632BD4CB}" destId="{162BC73E-0D75-40D8-8D64-F9C9C97BD427}" srcOrd="0" destOrd="0" presId="urn:microsoft.com/office/officeart/2005/8/layout/vList2"/>
    <dgm:cxn modelId="{89A1A016-124E-4803-85D2-BF69D7448242}" type="presOf" srcId="{BA60CE3D-7B29-49E0-A128-BBA95106F4A2}" destId="{8B171413-FFCA-4AC9-A423-858177A5BC98}" srcOrd="0" destOrd="0" presId="urn:microsoft.com/office/officeart/2005/8/layout/vList2"/>
    <dgm:cxn modelId="{C9311F17-DBE2-4D27-936B-5ACC52196A7A}" type="presOf" srcId="{68C21657-5A93-4FF1-ACE5-FB8BE4257337}" destId="{0C3AA04B-E4C8-4759-8442-793246FE2C10}" srcOrd="0" destOrd="0" presId="urn:microsoft.com/office/officeart/2005/8/layout/vList2"/>
    <dgm:cxn modelId="{0B66EA22-C6E1-4763-8615-DCBAEFAD1BB9}" type="presOf" srcId="{0F1E62B6-E80D-4D20-9500-51478B8C6F2C}" destId="{2DD6D15C-F537-4CAA-8622-4CFAC6C8C4D1}" srcOrd="0" destOrd="0" presId="urn:microsoft.com/office/officeart/2005/8/layout/vList2"/>
    <dgm:cxn modelId="{82532C66-2989-4D4B-88F0-CA9FFE2F10B3}" srcId="{0F1E62B6-E80D-4D20-9500-51478B8C6F2C}" destId="{E80D316D-C6E0-4824-A271-CD68632BD4CB}" srcOrd="0" destOrd="0" parTransId="{4477231A-11D3-425C-BC12-F7CE29E68A98}" sibTransId="{16E10C38-AEDD-4B11-9AB7-CD87DCF99DC1}"/>
    <dgm:cxn modelId="{150AC891-BD7A-4C83-B078-DFFD05D0933B}" srcId="{0F1E62B6-E80D-4D20-9500-51478B8C6F2C}" destId="{BA60CE3D-7B29-49E0-A128-BBA95106F4A2}" srcOrd="1" destOrd="0" parTransId="{F8DE8054-65AE-4D01-BE66-00B6299DA745}" sibTransId="{BB0CC69B-5EE8-4A6E-9C30-695578E6462C}"/>
    <dgm:cxn modelId="{EA5C9595-91B6-4678-8FAF-C502DBAFAC16}" srcId="{0F1E62B6-E80D-4D20-9500-51478B8C6F2C}" destId="{68C21657-5A93-4FF1-ACE5-FB8BE4257337}" srcOrd="3" destOrd="0" parTransId="{EAF9E7C5-A344-41A2-87EE-FA335A17E5E6}" sibTransId="{D44E7C20-F836-4030-949A-73526FA64421}"/>
    <dgm:cxn modelId="{0E74CFDA-F852-4D29-9EF7-BC3942907F79}" srcId="{0F1E62B6-E80D-4D20-9500-51478B8C6F2C}" destId="{61E3DB6A-A27D-46C1-8931-BE055FD9607D}" srcOrd="2" destOrd="0" parTransId="{5FD775A7-106E-4EB1-ADFD-6BE876B14290}" sibTransId="{5FD76A48-31C8-4F5E-864F-A15DECF7E4F9}"/>
    <dgm:cxn modelId="{613C31DB-1AFD-4147-9573-86D2C3ED17B7}" type="presOf" srcId="{61E3DB6A-A27D-46C1-8931-BE055FD9607D}" destId="{E22787A3-9B8F-4A81-B46C-93FCA8855BF4}" srcOrd="0" destOrd="0" presId="urn:microsoft.com/office/officeart/2005/8/layout/vList2"/>
    <dgm:cxn modelId="{9C296124-79F5-4575-935B-C9E3031F6201}" type="presParOf" srcId="{2DD6D15C-F537-4CAA-8622-4CFAC6C8C4D1}" destId="{162BC73E-0D75-40D8-8D64-F9C9C97BD427}" srcOrd="0" destOrd="0" presId="urn:microsoft.com/office/officeart/2005/8/layout/vList2"/>
    <dgm:cxn modelId="{99E6262C-10E4-4049-AC67-FB100D135A45}" type="presParOf" srcId="{2DD6D15C-F537-4CAA-8622-4CFAC6C8C4D1}" destId="{CDBB4BDE-5A8E-4AFC-A848-F42B0F6A299D}" srcOrd="1" destOrd="0" presId="urn:microsoft.com/office/officeart/2005/8/layout/vList2"/>
    <dgm:cxn modelId="{2AEF6CAE-60C5-4944-8CF4-EDA85202330E}" type="presParOf" srcId="{2DD6D15C-F537-4CAA-8622-4CFAC6C8C4D1}" destId="{8B171413-FFCA-4AC9-A423-858177A5BC98}" srcOrd="2" destOrd="0" presId="urn:microsoft.com/office/officeart/2005/8/layout/vList2"/>
    <dgm:cxn modelId="{B1C1CE92-1B2E-4391-B299-4E5493F57A78}" type="presParOf" srcId="{2DD6D15C-F537-4CAA-8622-4CFAC6C8C4D1}" destId="{BF653ED0-D872-4076-B453-211370576B49}" srcOrd="3" destOrd="0" presId="urn:microsoft.com/office/officeart/2005/8/layout/vList2"/>
    <dgm:cxn modelId="{A2C2B7E2-B7BD-43B9-B9ED-9155A35FB81A}" type="presParOf" srcId="{2DD6D15C-F537-4CAA-8622-4CFAC6C8C4D1}" destId="{E22787A3-9B8F-4A81-B46C-93FCA8855BF4}" srcOrd="4" destOrd="0" presId="urn:microsoft.com/office/officeart/2005/8/layout/vList2"/>
    <dgm:cxn modelId="{EA7305AF-DD0E-48DD-8446-969292EB637B}" type="presParOf" srcId="{2DD6D15C-F537-4CAA-8622-4CFAC6C8C4D1}" destId="{83B4C0FC-6C78-40BD-AE8B-561F62191B3A}" srcOrd="5" destOrd="0" presId="urn:microsoft.com/office/officeart/2005/8/layout/vList2"/>
    <dgm:cxn modelId="{9465126E-0A8A-46A3-A4B6-5966A948E596}" type="presParOf" srcId="{2DD6D15C-F537-4CAA-8622-4CFAC6C8C4D1}" destId="{0C3AA04B-E4C8-4759-8442-793246FE2C10}"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CEE60C0-D3F9-4D1A-896B-16CAA1F6ACE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16CFEA6-18F5-4D19-A435-76D0930102E0}">
      <dgm:prSet/>
      <dgm:spPr/>
      <dgm:t>
        <a:bodyPr/>
        <a:lstStyle/>
        <a:p>
          <a:r>
            <a:rPr lang="en-GB"/>
            <a:t>• Rivalry: high – many CV providers and AI tools.</a:t>
          </a:r>
          <a:endParaRPr lang="en-US"/>
        </a:p>
      </dgm:t>
    </dgm:pt>
    <dgm:pt modelId="{42527E0F-CC1E-46BC-AB77-D67177F8EC10}" type="parTrans" cxnId="{09BADEC4-6962-4FAF-8BD0-AE2F075507B2}">
      <dgm:prSet/>
      <dgm:spPr/>
      <dgm:t>
        <a:bodyPr/>
        <a:lstStyle/>
        <a:p>
          <a:endParaRPr lang="en-US"/>
        </a:p>
      </dgm:t>
    </dgm:pt>
    <dgm:pt modelId="{676958A4-B5E8-4757-A58F-B2C8F9D17B15}" type="sibTrans" cxnId="{09BADEC4-6962-4FAF-8BD0-AE2F075507B2}">
      <dgm:prSet/>
      <dgm:spPr/>
      <dgm:t>
        <a:bodyPr/>
        <a:lstStyle/>
        <a:p>
          <a:endParaRPr lang="en-US"/>
        </a:p>
      </dgm:t>
    </dgm:pt>
    <dgm:pt modelId="{14BEA314-BB89-48C4-BDC2-AA6B96D20B52}">
      <dgm:prSet/>
      <dgm:spPr/>
      <dgm:t>
        <a:bodyPr/>
        <a:lstStyle/>
        <a:p>
          <a:r>
            <a:rPr lang="en-GB"/>
            <a:t>• New entrants: low cost to start online services.</a:t>
          </a:r>
          <a:endParaRPr lang="en-US"/>
        </a:p>
      </dgm:t>
    </dgm:pt>
    <dgm:pt modelId="{8FE99C48-D5BE-42D0-B25A-D663C98E9B07}" type="parTrans" cxnId="{EFC92081-5B7A-4016-A9E3-BBBA2E91F8E7}">
      <dgm:prSet/>
      <dgm:spPr/>
      <dgm:t>
        <a:bodyPr/>
        <a:lstStyle/>
        <a:p>
          <a:endParaRPr lang="en-US"/>
        </a:p>
      </dgm:t>
    </dgm:pt>
    <dgm:pt modelId="{C79A7AC5-6362-4EF7-8EE2-3799F9F25E19}" type="sibTrans" cxnId="{EFC92081-5B7A-4016-A9E3-BBBA2E91F8E7}">
      <dgm:prSet/>
      <dgm:spPr/>
      <dgm:t>
        <a:bodyPr/>
        <a:lstStyle/>
        <a:p>
          <a:endParaRPr lang="en-US"/>
        </a:p>
      </dgm:t>
    </dgm:pt>
    <dgm:pt modelId="{A7F18A62-6793-44DB-9003-F76EBDD19B91}">
      <dgm:prSet/>
      <dgm:spPr/>
      <dgm:t>
        <a:bodyPr/>
        <a:lstStyle/>
        <a:p>
          <a:r>
            <a:rPr lang="en-GB"/>
            <a:t>• Substitutes: templates, YouTube guides, friends.</a:t>
          </a:r>
          <a:endParaRPr lang="en-US"/>
        </a:p>
      </dgm:t>
    </dgm:pt>
    <dgm:pt modelId="{9E9EE874-0AFF-45AF-8A47-017928EA41CF}" type="parTrans" cxnId="{3FD561B9-6CC9-469A-983A-F42B8677EC9E}">
      <dgm:prSet/>
      <dgm:spPr/>
      <dgm:t>
        <a:bodyPr/>
        <a:lstStyle/>
        <a:p>
          <a:endParaRPr lang="en-US"/>
        </a:p>
      </dgm:t>
    </dgm:pt>
    <dgm:pt modelId="{FAE22752-4AD1-42D2-8CA3-748013B4F9FD}" type="sibTrans" cxnId="{3FD561B9-6CC9-469A-983A-F42B8677EC9E}">
      <dgm:prSet/>
      <dgm:spPr/>
      <dgm:t>
        <a:bodyPr/>
        <a:lstStyle/>
        <a:p>
          <a:endParaRPr lang="en-US"/>
        </a:p>
      </dgm:t>
    </dgm:pt>
    <dgm:pt modelId="{678D52E2-DE06-425D-829C-07223FCFFF22}">
      <dgm:prSet/>
      <dgm:spPr/>
      <dgm:t>
        <a:bodyPr/>
        <a:lstStyle/>
        <a:p>
          <a:r>
            <a:rPr lang="en-GB"/>
            <a:t>• Buyer power: students shop for best price (Porter 2008).</a:t>
          </a:r>
          <a:endParaRPr lang="en-US"/>
        </a:p>
      </dgm:t>
    </dgm:pt>
    <dgm:pt modelId="{D3A07D60-4010-4257-B056-DE0E7F97C46C}" type="parTrans" cxnId="{CEA7564F-357F-4536-9594-1A7C6980E176}">
      <dgm:prSet/>
      <dgm:spPr/>
      <dgm:t>
        <a:bodyPr/>
        <a:lstStyle/>
        <a:p>
          <a:endParaRPr lang="en-US"/>
        </a:p>
      </dgm:t>
    </dgm:pt>
    <dgm:pt modelId="{31617BA5-F7FC-4ACA-98E8-34607AC7BA37}" type="sibTrans" cxnId="{CEA7564F-357F-4536-9594-1A7C6980E176}">
      <dgm:prSet/>
      <dgm:spPr/>
      <dgm:t>
        <a:bodyPr/>
        <a:lstStyle/>
        <a:p>
          <a:endParaRPr lang="en-US"/>
        </a:p>
      </dgm:t>
    </dgm:pt>
    <dgm:pt modelId="{CCC7D48F-AE86-48C4-A9FA-54E6677A6AD6}">
      <dgm:prSet/>
      <dgm:spPr/>
      <dgm:t>
        <a:bodyPr/>
        <a:lstStyle/>
        <a:p>
          <a:r>
            <a:rPr lang="en-GB"/>
            <a:t>• Supplier power: low – free software used.</a:t>
          </a:r>
          <a:endParaRPr lang="en-US"/>
        </a:p>
      </dgm:t>
    </dgm:pt>
    <dgm:pt modelId="{A148EB78-4DEA-45A5-AF4C-9D77D5B19860}" type="parTrans" cxnId="{EB6B4219-F06C-4C11-8FBF-6CCD20525E3D}">
      <dgm:prSet/>
      <dgm:spPr/>
      <dgm:t>
        <a:bodyPr/>
        <a:lstStyle/>
        <a:p>
          <a:endParaRPr lang="en-US"/>
        </a:p>
      </dgm:t>
    </dgm:pt>
    <dgm:pt modelId="{85619582-D1E6-4195-8AE1-7BE369019341}" type="sibTrans" cxnId="{EB6B4219-F06C-4C11-8FBF-6CCD20525E3D}">
      <dgm:prSet/>
      <dgm:spPr/>
      <dgm:t>
        <a:bodyPr/>
        <a:lstStyle/>
        <a:p>
          <a:endParaRPr lang="en-US"/>
        </a:p>
      </dgm:t>
    </dgm:pt>
    <dgm:pt modelId="{404CFEAD-1E05-461B-8A49-A98B743EAB2A}" type="pres">
      <dgm:prSet presAssocID="{4CEE60C0-D3F9-4D1A-896B-16CAA1F6ACEB}" presName="linear" presStyleCnt="0">
        <dgm:presLayoutVars>
          <dgm:animLvl val="lvl"/>
          <dgm:resizeHandles val="exact"/>
        </dgm:presLayoutVars>
      </dgm:prSet>
      <dgm:spPr/>
    </dgm:pt>
    <dgm:pt modelId="{E78814DD-77DA-4D24-82B4-44B30F24C5E3}" type="pres">
      <dgm:prSet presAssocID="{216CFEA6-18F5-4D19-A435-76D0930102E0}" presName="parentText" presStyleLbl="node1" presStyleIdx="0" presStyleCnt="5">
        <dgm:presLayoutVars>
          <dgm:chMax val="0"/>
          <dgm:bulletEnabled val="1"/>
        </dgm:presLayoutVars>
      </dgm:prSet>
      <dgm:spPr/>
    </dgm:pt>
    <dgm:pt modelId="{57896A8D-7F02-4849-A035-075F195A19B1}" type="pres">
      <dgm:prSet presAssocID="{676958A4-B5E8-4757-A58F-B2C8F9D17B15}" presName="spacer" presStyleCnt="0"/>
      <dgm:spPr/>
    </dgm:pt>
    <dgm:pt modelId="{49D36D8E-2CDF-40DB-8F5B-A6AEF160A214}" type="pres">
      <dgm:prSet presAssocID="{14BEA314-BB89-48C4-BDC2-AA6B96D20B52}" presName="parentText" presStyleLbl="node1" presStyleIdx="1" presStyleCnt="5">
        <dgm:presLayoutVars>
          <dgm:chMax val="0"/>
          <dgm:bulletEnabled val="1"/>
        </dgm:presLayoutVars>
      </dgm:prSet>
      <dgm:spPr/>
    </dgm:pt>
    <dgm:pt modelId="{B25EA33A-7D88-416B-AA27-EEC5F46A7217}" type="pres">
      <dgm:prSet presAssocID="{C79A7AC5-6362-4EF7-8EE2-3799F9F25E19}" presName="spacer" presStyleCnt="0"/>
      <dgm:spPr/>
    </dgm:pt>
    <dgm:pt modelId="{A83DD1AB-D159-4A3C-80DD-3352FACEDB89}" type="pres">
      <dgm:prSet presAssocID="{A7F18A62-6793-44DB-9003-F76EBDD19B91}" presName="parentText" presStyleLbl="node1" presStyleIdx="2" presStyleCnt="5">
        <dgm:presLayoutVars>
          <dgm:chMax val="0"/>
          <dgm:bulletEnabled val="1"/>
        </dgm:presLayoutVars>
      </dgm:prSet>
      <dgm:spPr/>
    </dgm:pt>
    <dgm:pt modelId="{1748AFEF-83AA-4A5E-BA8E-6606E6D86237}" type="pres">
      <dgm:prSet presAssocID="{FAE22752-4AD1-42D2-8CA3-748013B4F9FD}" presName="spacer" presStyleCnt="0"/>
      <dgm:spPr/>
    </dgm:pt>
    <dgm:pt modelId="{4BDE2581-9182-4B5B-BB25-A066730577EA}" type="pres">
      <dgm:prSet presAssocID="{678D52E2-DE06-425D-829C-07223FCFFF22}" presName="parentText" presStyleLbl="node1" presStyleIdx="3" presStyleCnt="5">
        <dgm:presLayoutVars>
          <dgm:chMax val="0"/>
          <dgm:bulletEnabled val="1"/>
        </dgm:presLayoutVars>
      </dgm:prSet>
      <dgm:spPr/>
    </dgm:pt>
    <dgm:pt modelId="{E32DA5F5-28CA-4243-AE21-5655714DE340}" type="pres">
      <dgm:prSet presAssocID="{31617BA5-F7FC-4ACA-98E8-34607AC7BA37}" presName="spacer" presStyleCnt="0"/>
      <dgm:spPr/>
    </dgm:pt>
    <dgm:pt modelId="{2E8236BA-112F-4D30-AA50-EE48E4AEE9FA}" type="pres">
      <dgm:prSet presAssocID="{CCC7D48F-AE86-48C4-A9FA-54E6677A6AD6}" presName="parentText" presStyleLbl="node1" presStyleIdx="4" presStyleCnt="5">
        <dgm:presLayoutVars>
          <dgm:chMax val="0"/>
          <dgm:bulletEnabled val="1"/>
        </dgm:presLayoutVars>
      </dgm:prSet>
      <dgm:spPr/>
    </dgm:pt>
  </dgm:ptLst>
  <dgm:cxnLst>
    <dgm:cxn modelId="{EB6B4219-F06C-4C11-8FBF-6CCD20525E3D}" srcId="{4CEE60C0-D3F9-4D1A-896B-16CAA1F6ACEB}" destId="{CCC7D48F-AE86-48C4-A9FA-54E6677A6AD6}" srcOrd="4" destOrd="0" parTransId="{A148EB78-4DEA-45A5-AF4C-9D77D5B19860}" sibTransId="{85619582-D1E6-4195-8AE1-7BE369019341}"/>
    <dgm:cxn modelId="{4775F020-7CBF-43C9-B586-4C410E2836D1}" type="presOf" srcId="{CCC7D48F-AE86-48C4-A9FA-54E6677A6AD6}" destId="{2E8236BA-112F-4D30-AA50-EE48E4AEE9FA}" srcOrd="0" destOrd="0" presId="urn:microsoft.com/office/officeart/2005/8/layout/vList2"/>
    <dgm:cxn modelId="{73D2886B-D578-4017-83B4-80F45FA24AE2}" type="presOf" srcId="{A7F18A62-6793-44DB-9003-F76EBDD19B91}" destId="{A83DD1AB-D159-4A3C-80DD-3352FACEDB89}" srcOrd="0" destOrd="0" presId="urn:microsoft.com/office/officeart/2005/8/layout/vList2"/>
    <dgm:cxn modelId="{2CC4C24B-9FDE-49C0-8154-4C48126EEE5C}" type="presOf" srcId="{216CFEA6-18F5-4D19-A435-76D0930102E0}" destId="{E78814DD-77DA-4D24-82B4-44B30F24C5E3}" srcOrd="0" destOrd="0" presId="urn:microsoft.com/office/officeart/2005/8/layout/vList2"/>
    <dgm:cxn modelId="{CEA7564F-357F-4536-9594-1A7C6980E176}" srcId="{4CEE60C0-D3F9-4D1A-896B-16CAA1F6ACEB}" destId="{678D52E2-DE06-425D-829C-07223FCFFF22}" srcOrd="3" destOrd="0" parTransId="{D3A07D60-4010-4257-B056-DE0E7F97C46C}" sibTransId="{31617BA5-F7FC-4ACA-98E8-34607AC7BA37}"/>
    <dgm:cxn modelId="{B7320D74-06D5-4AC3-80CF-5BE1AEFEB9CC}" type="presOf" srcId="{14BEA314-BB89-48C4-BDC2-AA6B96D20B52}" destId="{49D36D8E-2CDF-40DB-8F5B-A6AEF160A214}" srcOrd="0" destOrd="0" presId="urn:microsoft.com/office/officeart/2005/8/layout/vList2"/>
    <dgm:cxn modelId="{EFC92081-5B7A-4016-A9E3-BBBA2E91F8E7}" srcId="{4CEE60C0-D3F9-4D1A-896B-16CAA1F6ACEB}" destId="{14BEA314-BB89-48C4-BDC2-AA6B96D20B52}" srcOrd="1" destOrd="0" parTransId="{8FE99C48-D5BE-42D0-B25A-D663C98E9B07}" sibTransId="{C79A7AC5-6362-4EF7-8EE2-3799F9F25E19}"/>
    <dgm:cxn modelId="{579F8995-F34A-4701-A025-013D4E6F30B1}" type="presOf" srcId="{4CEE60C0-D3F9-4D1A-896B-16CAA1F6ACEB}" destId="{404CFEAD-1E05-461B-8A49-A98B743EAB2A}" srcOrd="0" destOrd="0" presId="urn:microsoft.com/office/officeart/2005/8/layout/vList2"/>
    <dgm:cxn modelId="{CD468CA5-87DA-4A4C-8227-DD2582AF1C50}" type="presOf" srcId="{678D52E2-DE06-425D-829C-07223FCFFF22}" destId="{4BDE2581-9182-4B5B-BB25-A066730577EA}" srcOrd="0" destOrd="0" presId="urn:microsoft.com/office/officeart/2005/8/layout/vList2"/>
    <dgm:cxn modelId="{3FD561B9-6CC9-469A-983A-F42B8677EC9E}" srcId="{4CEE60C0-D3F9-4D1A-896B-16CAA1F6ACEB}" destId="{A7F18A62-6793-44DB-9003-F76EBDD19B91}" srcOrd="2" destOrd="0" parTransId="{9E9EE874-0AFF-45AF-8A47-017928EA41CF}" sibTransId="{FAE22752-4AD1-42D2-8CA3-748013B4F9FD}"/>
    <dgm:cxn modelId="{09BADEC4-6962-4FAF-8BD0-AE2F075507B2}" srcId="{4CEE60C0-D3F9-4D1A-896B-16CAA1F6ACEB}" destId="{216CFEA6-18F5-4D19-A435-76D0930102E0}" srcOrd="0" destOrd="0" parTransId="{42527E0F-CC1E-46BC-AB77-D67177F8EC10}" sibTransId="{676958A4-B5E8-4757-A58F-B2C8F9D17B15}"/>
    <dgm:cxn modelId="{4CF6289B-A425-4F6E-8851-4F4F49A2B8FF}" type="presParOf" srcId="{404CFEAD-1E05-461B-8A49-A98B743EAB2A}" destId="{E78814DD-77DA-4D24-82B4-44B30F24C5E3}" srcOrd="0" destOrd="0" presId="urn:microsoft.com/office/officeart/2005/8/layout/vList2"/>
    <dgm:cxn modelId="{37999BE0-E334-43DD-9DB0-06B0D8223C3D}" type="presParOf" srcId="{404CFEAD-1E05-461B-8A49-A98B743EAB2A}" destId="{57896A8D-7F02-4849-A035-075F195A19B1}" srcOrd="1" destOrd="0" presId="urn:microsoft.com/office/officeart/2005/8/layout/vList2"/>
    <dgm:cxn modelId="{335AC629-C85D-40D3-ACD2-860A8601C069}" type="presParOf" srcId="{404CFEAD-1E05-461B-8A49-A98B743EAB2A}" destId="{49D36D8E-2CDF-40DB-8F5B-A6AEF160A214}" srcOrd="2" destOrd="0" presId="urn:microsoft.com/office/officeart/2005/8/layout/vList2"/>
    <dgm:cxn modelId="{DAFD371C-B4B0-4648-8FCE-AC3BB6E8DC08}" type="presParOf" srcId="{404CFEAD-1E05-461B-8A49-A98B743EAB2A}" destId="{B25EA33A-7D88-416B-AA27-EEC5F46A7217}" srcOrd="3" destOrd="0" presId="urn:microsoft.com/office/officeart/2005/8/layout/vList2"/>
    <dgm:cxn modelId="{D18BF7BB-4D5D-4871-BE1C-39DFE6EBD5CB}" type="presParOf" srcId="{404CFEAD-1E05-461B-8A49-A98B743EAB2A}" destId="{A83DD1AB-D159-4A3C-80DD-3352FACEDB89}" srcOrd="4" destOrd="0" presId="urn:microsoft.com/office/officeart/2005/8/layout/vList2"/>
    <dgm:cxn modelId="{9259D892-788A-463A-BE25-F2CBFAE74D8E}" type="presParOf" srcId="{404CFEAD-1E05-461B-8A49-A98B743EAB2A}" destId="{1748AFEF-83AA-4A5E-BA8E-6606E6D86237}" srcOrd="5" destOrd="0" presId="urn:microsoft.com/office/officeart/2005/8/layout/vList2"/>
    <dgm:cxn modelId="{0B81D64A-D3DF-428A-9422-3201C6BEC93F}" type="presParOf" srcId="{404CFEAD-1E05-461B-8A49-A98B743EAB2A}" destId="{4BDE2581-9182-4B5B-BB25-A066730577EA}" srcOrd="6" destOrd="0" presId="urn:microsoft.com/office/officeart/2005/8/layout/vList2"/>
    <dgm:cxn modelId="{D6FB9D97-E2C2-4126-BD81-1FA7BD5294FF}" type="presParOf" srcId="{404CFEAD-1E05-461B-8A49-A98B743EAB2A}" destId="{E32DA5F5-28CA-4243-AE21-5655714DE340}" srcOrd="7" destOrd="0" presId="urn:microsoft.com/office/officeart/2005/8/layout/vList2"/>
    <dgm:cxn modelId="{A15A1B50-D061-4877-AA1F-A622626FB61E}" type="presParOf" srcId="{404CFEAD-1E05-461B-8A49-A98B743EAB2A}" destId="{2E8236BA-112F-4D30-AA50-EE48E4AEE9F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8E061-535D-446E-BBA8-9901C4DC40E7}">
      <dsp:nvSpPr>
        <dsp:cNvPr id="0" name=""/>
        <dsp:cNvSpPr/>
      </dsp:nvSpPr>
      <dsp:spPr>
        <a:xfrm>
          <a:off x="682185" y="0"/>
          <a:ext cx="5536141" cy="553614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AE6840-3B9C-425B-914E-F6B87CE00FEF}">
      <dsp:nvSpPr>
        <dsp:cNvPr id="0" name=""/>
        <dsp:cNvSpPr/>
      </dsp:nvSpPr>
      <dsp:spPr>
        <a:xfrm>
          <a:off x="1208118" y="525933"/>
          <a:ext cx="2159094" cy="215909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This presentation shows my small start-up idea and why it is suitable for students.</a:t>
          </a:r>
          <a:endParaRPr lang="en-US" sz="1900" kern="1200"/>
        </a:p>
      </dsp:txBody>
      <dsp:txXfrm>
        <a:off x="1313516" y="631331"/>
        <a:ext cx="1948298" cy="1948298"/>
      </dsp:txXfrm>
    </dsp:sp>
    <dsp:sp modelId="{B176812D-432E-4287-854A-4E0AC384A4C5}">
      <dsp:nvSpPr>
        <dsp:cNvPr id="0" name=""/>
        <dsp:cNvSpPr/>
      </dsp:nvSpPr>
      <dsp:spPr>
        <a:xfrm>
          <a:off x="3533298" y="525933"/>
          <a:ext cx="2159094" cy="2159094"/>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The focus is on helping people with CVs, cover letters, and interview prep.</a:t>
          </a:r>
          <a:endParaRPr lang="en-US" sz="1900" kern="1200"/>
        </a:p>
      </dsp:txBody>
      <dsp:txXfrm>
        <a:off x="3638696" y="631331"/>
        <a:ext cx="1948298" cy="1948298"/>
      </dsp:txXfrm>
    </dsp:sp>
    <dsp:sp modelId="{68240830-F9CB-4312-831F-8693CBF1404B}">
      <dsp:nvSpPr>
        <dsp:cNvPr id="0" name=""/>
        <dsp:cNvSpPr/>
      </dsp:nvSpPr>
      <dsp:spPr>
        <a:xfrm>
          <a:off x="1208118" y="2851112"/>
          <a:ext cx="2159094" cy="215909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Many students struggle with job applications (Finch 2016).</a:t>
          </a:r>
          <a:endParaRPr lang="en-US" sz="1900" kern="1200"/>
        </a:p>
      </dsp:txBody>
      <dsp:txXfrm>
        <a:off x="1313516" y="2956510"/>
        <a:ext cx="1948298" cy="1948298"/>
      </dsp:txXfrm>
    </dsp:sp>
    <dsp:sp modelId="{C888B3CF-6B92-4583-B6EE-8226134CE251}">
      <dsp:nvSpPr>
        <dsp:cNvPr id="0" name=""/>
        <dsp:cNvSpPr/>
      </dsp:nvSpPr>
      <dsp:spPr>
        <a:xfrm>
          <a:off x="3533298" y="2851112"/>
          <a:ext cx="2159094" cy="215909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The slides show the idea, the market, and how it can be delivered online.</a:t>
          </a:r>
          <a:endParaRPr lang="en-US" sz="1900" kern="1200"/>
        </a:p>
      </dsp:txBody>
      <dsp:txXfrm>
        <a:off x="3638696" y="2956510"/>
        <a:ext cx="1948298" cy="19482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1C590-B6B1-48A0-B13B-3B02463C7F34}">
      <dsp:nvSpPr>
        <dsp:cNvPr id="0" name=""/>
        <dsp:cNvSpPr/>
      </dsp:nvSpPr>
      <dsp:spPr>
        <a:xfrm>
          <a:off x="0" y="30"/>
          <a:ext cx="6900512" cy="13127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 QuickPrep is an online service for students and young job seekers.</a:t>
          </a:r>
          <a:endParaRPr lang="en-US" sz="3300" kern="1200"/>
        </a:p>
      </dsp:txBody>
      <dsp:txXfrm>
        <a:off x="64083" y="64113"/>
        <a:ext cx="6772346" cy="1184574"/>
      </dsp:txXfrm>
    </dsp:sp>
    <dsp:sp modelId="{B8A61C84-8DFC-44A7-9C0A-DE556BF1229B}">
      <dsp:nvSpPr>
        <dsp:cNvPr id="0" name=""/>
        <dsp:cNvSpPr/>
      </dsp:nvSpPr>
      <dsp:spPr>
        <a:xfrm>
          <a:off x="0" y="1407810"/>
          <a:ext cx="6900512" cy="131274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 The aim is to simplify CV writing and job prep (Burns 2016).</a:t>
          </a:r>
          <a:endParaRPr lang="en-US" sz="3300" kern="1200"/>
        </a:p>
      </dsp:txBody>
      <dsp:txXfrm>
        <a:off x="64083" y="1471893"/>
        <a:ext cx="6772346" cy="1184574"/>
      </dsp:txXfrm>
    </dsp:sp>
    <dsp:sp modelId="{A70B7BE4-1162-49BB-8121-C6E705D2271E}">
      <dsp:nvSpPr>
        <dsp:cNvPr id="0" name=""/>
        <dsp:cNvSpPr/>
      </dsp:nvSpPr>
      <dsp:spPr>
        <a:xfrm>
          <a:off x="0" y="2815590"/>
          <a:ext cx="6900512" cy="1312740"/>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 Digital delivery helps reduce cost and increase access.</a:t>
          </a:r>
          <a:endParaRPr lang="en-US" sz="3300" kern="1200"/>
        </a:p>
      </dsp:txBody>
      <dsp:txXfrm>
        <a:off x="64083" y="2879673"/>
        <a:ext cx="6772346" cy="1184574"/>
      </dsp:txXfrm>
    </dsp:sp>
    <dsp:sp modelId="{E7297CE2-333B-40BF-B520-E60F324577C9}">
      <dsp:nvSpPr>
        <dsp:cNvPr id="0" name=""/>
        <dsp:cNvSpPr/>
      </dsp:nvSpPr>
      <dsp:spPr>
        <a:xfrm>
          <a:off x="0" y="4223370"/>
          <a:ext cx="6900512" cy="131274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 Designed for low-income users needing fast support (Finch 2016).</a:t>
          </a:r>
          <a:endParaRPr lang="en-US" sz="3300" kern="1200"/>
        </a:p>
      </dsp:txBody>
      <dsp:txXfrm>
        <a:off x="64083" y="4287453"/>
        <a:ext cx="6772346" cy="11845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848F54-CD3D-467C-B705-EF2ED4AF786F}">
      <dsp:nvSpPr>
        <dsp:cNvPr id="0" name=""/>
        <dsp:cNvSpPr/>
      </dsp:nvSpPr>
      <dsp:spPr>
        <a:xfrm>
          <a:off x="0" y="419430"/>
          <a:ext cx="6900512" cy="111384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 Full CV writing for beginners with little experience.</a:t>
          </a:r>
          <a:endParaRPr lang="en-US" sz="2800" kern="1200"/>
        </a:p>
      </dsp:txBody>
      <dsp:txXfrm>
        <a:off x="54373" y="473803"/>
        <a:ext cx="6791766" cy="1005094"/>
      </dsp:txXfrm>
    </dsp:sp>
    <dsp:sp modelId="{8F800337-2082-489B-BFF2-0E1E02850114}">
      <dsp:nvSpPr>
        <dsp:cNvPr id="0" name=""/>
        <dsp:cNvSpPr/>
      </dsp:nvSpPr>
      <dsp:spPr>
        <a:xfrm>
          <a:off x="0" y="1613910"/>
          <a:ext cx="6900512" cy="111384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 CV editing and layout improvement.</a:t>
          </a:r>
          <a:endParaRPr lang="en-US" sz="2800" kern="1200"/>
        </a:p>
      </dsp:txBody>
      <dsp:txXfrm>
        <a:off x="54373" y="1668283"/>
        <a:ext cx="6791766" cy="1005094"/>
      </dsp:txXfrm>
    </dsp:sp>
    <dsp:sp modelId="{324EF107-4099-4E04-B668-E5D8547F7F97}">
      <dsp:nvSpPr>
        <dsp:cNvPr id="0" name=""/>
        <dsp:cNvSpPr/>
      </dsp:nvSpPr>
      <dsp:spPr>
        <a:xfrm>
          <a:off x="0" y="2808390"/>
          <a:ext cx="6900512" cy="111384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 Cover-letter writing and interview prep (Kotler and Keller 2016).</a:t>
          </a:r>
          <a:endParaRPr lang="en-US" sz="2800" kern="1200"/>
        </a:p>
      </dsp:txBody>
      <dsp:txXfrm>
        <a:off x="54373" y="2862763"/>
        <a:ext cx="6791766" cy="1005094"/>
      </dsp:txXfrm>
    </dsp:sp>
    <dsp:sp modelId="{3606DEC3-A497-4C44-A5FF-D93E201372F8}">
      <dsp:nvSpPr>
        <dsp:cNvPr id="0" name=""/>
        <dsp:cNvSpPr/>
      </dsp:nvSpPr>
      <dsp:spPr>
        <a:xfrm>
          <a:off x="0" y="4002870"/>
          <a:ext cx="6900512" cy="111384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 Add-ons: LinkedIn help and proofreading for statements (Armstrong et al. 2018).</a:t>
          </a:r>
          <a:endParaRPr lang="en-US" sz="2800" kern="1200"/>
        </a:p>
      </dsp:txBody>
      <dsp:txXfrm>
        <a:off x="54373" y="4057243"/>
        <a:ext cx="6791766" cy="10050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9C30E-626B-4019-ACD5-204D85EE5E53}">
      <dsp:nvSpPr>
        <dsp:cNvPr id="0" name=""/>
        <dsp:cNvSpPr/>
      </dsp:nvSpPr>
      <dsp:spPr>
        <a:xfrm>
          <a:off x="0" y="57822"/>
          <a:ext cx="6798539" cy="6787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 Political: support for youth employment.</a:t>
          </a:r>
          <a:endParaRPr lang="en-US" sz="1700" kern="1200"/>
        </a:p>
      </dsp:txBody>
      <dsp:txXfrm>
        <a:off x="33134" y="90956"/>
        <a:ext cx="6732271" cy="612478"/>
      </dsp:txXfrm>
    </dsp:sp>
    <dsp:sp modelId="{048D2DA8-C163-4E16-8F88-B4F8117239A0}">
      <dsp:nvSpPr>
        <dsp:cNvPr id="0" name=""/>
        <dsp:cNvSpPr/>
      </dsp:nvSpPr>
      <dsp:spPr>
        <a:xfrm>
          <a:off x="0" y="785529"/>
          <a:ext cx="6798539" cy="678746"/>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 Economic: students need affordable options (Burns 2016).</a:t>
          </a:r>
          <a:endParaRPr lang="en-US" sz="1700" kern="1200"/>
        </a:p>
      </dsp:txBody>
      <dsp:txXfrm>
        <a:off x="33134" y="818663"/>
        <a:ext cx="6732271" cy="612478"/>
      </dsp:txXfrm>
    </dsp:sp>
    <dsp:sp modelId="{4BA0C994-9D5D-4F41-B31F-AC66BD769EDD}">
      <dsp:nvSpPr>
        <dsp:cNvPr id="0" name=""/>
        <dsp:cNvSpPr/>
      </dsp:nvSpPr>
      <dsp:spPr>
        <a:xfrm>
          <a:off x="0" y="1513235"/>
          <a:ext cx="6798539" cy="678746"/>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 Social: lack of job-readiness confidence (Finch 2016).</a:t>
          </a:r>
          <a:endParaRPr lang="en-US" sz="1700" kern="1200"/>
        </a:p>
      </dsp:txBody>
      <dsp:txXfrm>
        <a:off x="33134" y="1546369"/>
        <a:ext cx="6732271" cy="612478"/>
      </dsp:txXfrm>
    </dsp:sp>
    <dsp:sp modelId="{B1283E48-1720-4543-B065-2B41A4B2BB1E}">
      <dsp:nvSpPr>
        <dsp:cNvPr id="0" name=""/>
        <dsp:cNvSpPr/>
      </dsp:nvSpPr>
      <dsp:spPr>
        <a:xfrm>
          <a:off x="0" y="2240941"/>
          <a:ext cx="6798539" cy="67874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 Technological: AI is both competition and support (Kotler and Keller 2016).</a:t>
          </a:r>
          <a:endParaRPr lang="en-US" sz="1700" kern="1200"/>
        </a:p>
      </dsp:txBody>
      <dsp:txXfrm>
        <a:off x="33134" y="2274075"/>
        <a:ext cx="6732271" cy="612478"/>
      </dsp:txXfrm>
    </dsp:sp>
    <dsp:sp modelId="{E75BE9A4-DFBD-4253-9C53-F027460FB469}">
      <dsp:nvSpPr>
        <dsp:cNvPr id="0" name=""/>
        <dsp:cNvSpPr/>
      </dsp:nvSpPr>
      <dsp:spPr>
        <a:xfrm>
          <a:off x="0" y="2968647"/>
          <a:ext cx="6798539" cy="678746"/>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 Legal: GDPR compliance required.</a:t>
          </a:r>
          <a:endParaRPr lang="en-US" sz="1700" kern="1200"/>
        </a:p>
      </dsp:txBody>
      <dsp:txXfrm>
        <a:off x="33134" y="3001781"/>
        <a:ext cx="6732271" cy="6124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BC73E-0D75-40D8-8D64-F9C9C97BD427}">
      <dsp:nvSpPr>
        <dsp:cNvPr id="0" name=""/>
        <dsp:cNvSpPr/>
      </dsp:nvSpPr>
      <dsp:spPr>
        <a:xfrm>
          <a:off x="0" y="813"/>
          <a:ext cx="6798539" cy="878377"/>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 Strengths: flexible online model, low overheads.</a:t>
          </a:r>
          <a:endParaRPr lang="en-US" sz="2200" kern="1200"/>
        </a:p>
      </dsp:txBody>
      <dsp:txXfrm>
        <a:off x="42879" y="43692"/>
        <a:ext cx="6712781" cy="792619"/>
      </dsp:txXfrm>
    </dsp:sp>
    <dsp:sp modelId="{8B171413-FFCA-4AC9-A423-858177A5BC98}">
      <dsp:nvSpPr>
        <dsp:cNvPr id="0" name=""/>
        <dsp:cNvSpPr/>
      </dsp:nvSpPr>
      <dsp:spPr>
        <a:xfrm>
          <a:off x="0" y="942550"/>
          <a:ext cx="6798539" cy="878377"/>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 Weaknesses: solo founder, unknown brand.</a:t>
          </a:r>
          <a:endParaRPr lang="en-US" sz="2200" kern="1200"/>
        </a:p>
      </dsp:txBody>
      <dsp:txXfrm>
        <a:off x="42879" y="985429"/>
        <a:ext cx="6712781" cy="792619"/>
      </dsp:txXfrm>
    </dsp:sp>
    <dsp:sp modelId="{E22787A3-9B8F-4A81-B46C-93FCA8855BF4}">
      <dsp:nvSpPr>
        <dsp:cNvPr id="0" name=""/>
        <dsp:cNvSpPr/>
      </dsp:nvSpPr>
      <dsp:spPr>
        <a:xfrm>
          <a:off x="0" y="1884288"/>
          <a:ext cx="6798539" cy="878377"/>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 Opportunities: large market of job seekers (Johnson, Whittington and Scholes 2017).</a:t>
          </a:r>
          <a:endParaRPr lang="en-US" sz="2200" kern="1200"/>
        </a:p>
      </dsp:txBody>
      <dsp:txXfrm>
        <a:off x="42879" y="1927167"/>
        <a:ext cx="6712781" cy="792619"/>
      </dsp:txXfrm>
    </dsp:sp>
    <dsp:sp modelId="{0C3AA04B-E4C8-4759-8442-793246FE2C10}">
      <dsp:nvSpPr>
        <dsp:cNvPr id="0" name=""/>
        <dsp:cNvSpPr/>
      </dsp:nvSpPr>
      <dsp:spPr>
        <a:xfrm>
          <a:off x="0" y="2826026"/>
          <a:ext cx="6798539" cy="878377"/>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 Threats: free tools and big platforms (Porter 2008).</a:t>
          </a:r>
          <a:endParaRPr lang="en-US" sz="2200" kern="1200"/>
        </a:p>
      </dsp:txBody>
      <dsp:txXfrm>
        <a:off x="42879" y="2868905"/>
        <a:ext cx="6712781" cy="7926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8814DD-77DA-4D24-82B4-44B30F24C5E3}">
      <dsp:nvSpPr>
        <dsp:cNvPr id="0" name=""/>
        <dsp:cNvSpPr/>
      </dsp:nvSpPr>
      <dsp:spPr>
        <a:xfrm>
          <a:off x="0" y="96709"/>
          <a:ext cx="6666833" cy="9945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 Rivalry: high – many CV providers and AI tools.</a:t>
          </a:r>
          <a:endParaRPr lang="en-US" sz="2500" kern="1200"/>
        </a:p>
      </dsp:txBody>
      <dsp:txXfrm>
        <a:off x="48547" y="145256"/>
        <a:ext cx="6569739" cy="897406"/>
      </dsp:txXfrm>
    </dsp:sp>
    <dsp:sp modelId="{49D36D8E-2CDF-40DB-8F5B-A6AEF160A214}">
      <dsp:nvSpPr>
        <dsp:cNvPr id="0" name=""/>
        <dsp:cNvSpPr/>
      </dsp:nvSpPr>
      <dsp:spPr>
        <a:xfrm>
          <a:off x="0" y="1163209"/>
          <a:ext cx="6666833" cy="994500"/>
        </a:xfrm>
        <a:prstGeom prst="round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 New entrants: low cost to start online services.</a:t>
          </a:r>
          <a:endParaRPr lang="en-US" sz="2500" kern="1200"/>
        </a:p>
      </dsp:txBody>
      <dsp:txXfrm>
        <a:off x="48547" y="1211756"/>
        <a:ext cx="6569739" cy="897406"/>
      </dsp:txXfrm>
    </dsp:sp>
    <dsp:sp modelId="{A83DD1AB-D159-4A3C-80DD-3352FACEDB89}">
      <dsp:nvSpPr>
        <dsp:cNvPr id="0" name=""/>
        <dsp:cNvSpPr/>
      </dsp:nvSpPr>
      <dsp:spPr>
        <a:xfrm>
          <a:off x="0" y="2229710"/>
          <a:ext cx="6666833" cy="99450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 Substitutes: templates, YouTube guides, friends.</a:t>
          </a:r>
          <a:endParaRPr lang="en-US" sz="2500" kern="1200"/>
        </a:p>
      </dsp:txBody>
      <dsp:txXfrm>
        <a:off x="48547" y="2278257"/>
        <a:ext cx="6569739" cy="897406"/>
      </dsp:txXfrm>
    </dsp:sp>
    <dsp:sp modelId="{4BDE2581-9182-4B5B-BB25-A066730577EA}">
      <dsp:nvSpPr>
        <dsp:cNvPr id="0" name=""/>
        <dsp:cNvSpPr/>
      </dsp:nvSpPr>
      <dsp:spPr>
        <a:xfrm>
          <a:off x="0" y="3296210"/>
          <a:ext cx="6666833" cy="994500"/>
        </a:xfrm>
        <a:prstGeom prst="round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 Buyer power: students shop for best price (Porter 2008).</a:t>
          </a:r>
          <a:endParaRPr lang="en-US" sz="2500" kern="1200"/>
        </a:p>
      </dsp:txBody>
      <dsp:txXfrm>
        <a:off x="48547" y="3344757"/>
        <a:ext cx="6569739" cy="897406"/>
      </dsp:txXfrm>
    </dsp:sp>
    <dsp:sp modelId="{2E8236BA-112F-4D30-AA50-EE48E4AEE9FA}">
      <dsp:nvSpPr>
        <dsp:cNvPr id="0" name=""/>
        <dsp:cNvSpPr/>
      </dsp:nvSpPr>
      <dsp:spPr>
        <a:xfrm>
          <a:off x="0" y="4362710"/>
          <a:ext cx="6666833" cy="9945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 Supplier power: low – free software used.</a:t>
          </a:r>
          <a:endParaRPr lang="en-US" sz="2500" kern="1200"/>
        </a:p>
      </dsp:txBody>
      <dsp:txXfrm>
        <a:off x="48547" y="4411257"/>
        <a:ext cx="6569739" cy="897406"/>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472323-E4ED-4EA3-80DD-8CEC7F219D79}" type="datetimeFigureOut">
              <a:rPr lang="en-GB" smtClean="0"/>
              <a:t>11/12/2025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7F2C43-D3ED-4002-80DE-670982951BA3}" type="slidenum">
              <a:rPr lang="en-GB" smtClean="0"/>
              <a:t>‹#›</a:t>
            </a:fld>
            <a:endParaRPr lang="en-GB"/>
          </a:p>
        </p:txBody>
      </p:sp>
    </p:spTree>
    <p:extLst>
      <p:ext uri="{BB962C8B-B14F-4D97-AF65-F5344CB8AC3E}">
        <p14:creationId xmlns:p14="http://schemas.microsoft.com/office/powerpoint/2010/main" val="27871179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slide I am giving a quick introduction to my business idea and why I chose it. The focus of the whole presentation is my start-up called QuickPrep CV &amp; Career Services. The idea is simple, but useful, because many students find it hard to make a good CV, write a proper cover letter, or prepare for an interview. I have seen this many times in group work and even in my own experience, when people ask “can you quickly check my CV” or they use a basic template that does not look professional. That is why I decided to build my plan around this problem. I also want to show that a small online service can still be realistic and effective for students (Finch 2016). In this presentation I will first explain the basic business idea, then I will show the key services, the main objectives, and what makes the business different. I will also give a short summary of the external environment and the level of competition. The aim of this introduction is just to give a clear overview before I go into more detail later</a:t>
            </a:r>
          </a:p>
        </p:txBody>
      </p:sp>
      <p:sp>
        <p:nvSpPr>
          <p:cNvPr id="4" name="Slide Number Placeholder 3"/>
          <p:cNvSpPr>
            <a:spLocks noGrp="1"/>
          </p:cNvSpPr>
          <p:nvPr>
            <p:ph type="sldNum" sz="quarter" idx="5"/>
          </p:nvPr>
        </p:nvSpPr>
        <p:spPr/>
        <p:txBody>
          <a:bodyPr/>
          <a:lstStyle/>
          <a:p>
            <a:fld id="{7E7F2C43-D3ED-4002-80DE-670982951BA3}" type="slidenum">
              <a:rPr lang="en-GB" smtClean="0"/>
              <a:t>2</a:t>
            </a:fld>
            <a:endParaRPr lang="en-GB"/>
          </a:p>
        </p:txBody>
      </p:sp>
    </p:spTree>
    <p:extLst>
      <p:ext uri="{BB962C8B-B14F-4D97-AF65-F5344CB8AC3E}">
        <p14:creationId xmlns:p14="http://schemas.microsoft.com/office/powerpoint/2010/main" val="3466890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 am explaining the core business idea behind QuickPrep. It is an online service aimed mainly at students and young job seekers who are just starting out and do not have much experience. The goal is to make CV writing and job preparation easier and less stressful. Instead of people trying to guess what to write, they can get structured support at a low cost. Using an online model helps keep costs down and means customers can access the service from anywhere using a laptop or phone. This fits well with how most young people already use technology every day (Burns 2016). QuickPrep focuses on simple but important things: clear layouts, correct grammar, and showing skills in a way that employers actually understand (Finch 2016). The business idea is not about offering everything, but doing a few useful services properly. It is also realistic to start on a small budget, because I only need a basic website, time, and some simple tools. Overall, this slide is about showing that the idea is practical, targeted, and based on a real need I have seen around me. </a:t>
            </a:r>
          </a:p>
        </p:txBody>
      </p:sp>
      <p:sp>
        <p:nvSpPr>
          <p:cNvPr id="4" name="Slide Number Placeholder 3"/>
          <p:cNvSpPr>
            <a:spLocks noGrp="1"/>
          </p:cNvSpPr>
          <p:nvPr>
            <p:ph type="sldNum" sz="quarter" idx="5"/>
          </p:nvPr>
        </p:nvSpPr>
        <p:spPr/>
        <p:txBody>
          <a:bodyPr/>
          <a:lstStyle/>
          <a:p>
            <a:fld id="{7E7F2C43-D3ED-4002-80DE-670982951BA3}" type="slidenum">
              <a:rPr lang="en-GB" smtClean="0"/>
              <a:t>3</a:t>
            </a:fld>
            <a:endParaRPr lang="en-GB"/>
          </a:p>
        </p:txBody>
      </p:sp>
    </p:spTree>
    <p:extLst>
      <p:ext uri="{BB962C8B-B14F-4D97-AF65-F5344CB8AC3E}">
        <p14:creationId xmlns:p14="http://schemas.microsoft.com/office/powerpoint/2010/main" val="284925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slide I talk about what QuickPrep actually offers to customers. The first main service is full CV writing. This is for people who either never had a CV before or have something very basic that needs a complete rework. The second service is CV editing and layout improvement, where I take an existing CV and make it more professional and easier to read. Then there is support with cover letters and interview preparation. Many people are not sure how to explain their strengths without sounding boring or copying from the internet, so I help them find simple, honest ways to present themselves (Kotler and Keller 2016). The interview prep is done online in short sessions, focusing on common questions and how to answer them with confidence. On top of that, there are extra services like LinkedIn profile help and proofreading personal statements for university or job applications. All of these services stay fully online, so the process is flexible and quick. The main idea is to offer a clear menu of options that students can understand easily, without complicated packages or hidden extras (Armstrong et al. 2018). </a:t>
            </a:r>
          </a:p>
        </p:txBody>
      </p:sp>
      <p:sp>
        <p:nvSpPr>
          <p:cNvPr id="4" name="Slide Number Placeholder 3"/>
          <p:cNvSpPr>
            <a:spLocks noGrp="1"/>
          </p:cNvSpPr>
          <p:nvPr>
            <p:ph type="sldNum" sz="quarter" idx="5"/>
          </p:nvPr>
        </p:nvSpPr>
        <p:spPr/>
        <p:txBody>
          <a:bodyPr/>
          <a:lstStyle/>
          <a:p>
            <a:fld id="{7E7F2C43-D3ED-4002-80DE-670982951BA3}" type="slidenum">
              <a:rPr lang="en-GB" smtClean="0"/>
              <a:t>4</a:t>
            </a:fld>
            <a:endParaRPr lang="en-GB"/>
          </a:p>
        </p:txBody>
      </p:sp>
    </p:spTree>
    <p:extLst>
      <p:ext uri="{BB962C8B-B14F-4D97-AF65-F5344CB8AC3E}">
        <p14:creationId xmlns:p14="http://schemas.microsoft.com/office/powerpoint/2010/main" val="39397993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is about where I want the business to go in the short term and in the long term, and what makes it different from others. In the short term, the main objectives are to set up a simple but clear website, start social media promotion on platforms like TikTok and Instagram, and get the first customers and reviews. Reviews are important because people want proof that the service actually works before they pay for it (Finch 2016). In the long term, I would like to expand the service by adding downloadable templates, small online guides, and maybe hiring part-time help if demand grows. The unique selling point, or USP, is that QuickPrep is fast, low-cost, and focused on students and entry-level job seekers, not high-level professionals. Another key USP is the personalised approach. Instead of generic AI templates, each CV and cover letter is made to match the real person behind it. This makes the service feel more human and trustworthy and helps it stand out from other online options (Porter 2008). </a:t>
            </a:r>
          </a:p>
        </p:txBody>
      </p:sp>
      <p:sp>
        <p:nvSpPr>
          <p:cNvPr id="4" name="Slide Number Placeholder 3"/>
          <p:cNvSpPr>
            <a:spLocks noGrp="1"/>
          </p:cNvSpPr>
          <p:nvPr>
            <p:ph type="sldNum" sz="quarter" idx="5"/>
          </p:nvPr>
        </p:nvSpPr>
        <p:spPr/>
        <p:txBody>
          <a:bodyPr/>
          <a:lstStyle/>
          <a:p>
            <a:fld id="{7E7F2C43-D3ED-4002-80DE-670982951BA3}" type="slidenum">
              <a:rPr lang="en-GB" smtClean="0"/>
              <a:t>5</a:t>
            </a:fld>
            <a:endParaRPr lang="en-GB"/>
          </a:p>
        </p:txBody>
      </p:sp>
    </p:spTree>
    <p:extLst>
      <p:ext uri="{BB962C8B-B14F-4D97-AF65-F5344CB8AC3E}">
        <p14:creationId xmlns:p14="http://schemas.microsoft.com/office/powerpoint/2010/main" val="614286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 briefly explain the main external factors that may affect QuickPrep using a PESTEL view. Politically, there are government and educational policies that encourage employability and career support for young people, which supports the idea of a CV service. Economically, many students are on low incomes and dealing with high living costs, so affordable support is more attractive than expensive coaching (Burns 2016). Socially, a lot of young people feel unsure about how to present themselves on paper, which creates a clear need for help with CVs and interviews (Finch 2016). Technologically, there are many AI tools and online templates that act as both competition and proof that people are searching for digital solutions. My business tries to combine the convenience of online delivery with a more personal, human style of support (Kotler and Keller 2016). Environmental impact is low, because the business is fully online, with no commuting or printing required. Legally, I must protect client data and follow GDPR, since I would be handling personal information like names, addresses, and work histories. This slide shows that even a small service must think about the wider context. </a:t>
            </a:r>
          </a:p>
        </p:txBody>
      </p:sp>
      <p:sp>
        <p:nvSpPr>
          <p:cNvPr id="4" name="Slide Number Placeholder 3"/>
          <p:cNvSpPr>
            <a:spLocks noGrp="1"/>
          </p:cNvSpPr>
          <p:nvPr>
            <p:ph type="sldNum" sz="quarter" idx="5"/>
          </p:nvPr>
        </p:nvSpPr>
        <p:spPr/>
        <p:txBody>
          <a:bodyPr/>
          <a:lstStyle/>
          <a:p>
            <a:fld id="{7E7F2C43-D3ED-4002-80DE-670982951BA3}" type="slidenum">
              <a:rPr lang="en-GB" smtClean="0"/>
              <a:t>6</a:t>
            </a:fld>
            <a:endParaRPr lang="en-GB"/>
          </a:p>
        </p:txBody>
      </p:sp>
    </p:spTree>
    <p:extLst>
      <p:ext uri="{BB962C8B-B14F-4D97-AF65-F5344CB8AC3E}">
        <p14:creationId xmlns:p14="http://schemas.microsoft.com/office/powerpoint/2010/main" val="30770142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is a quick summary of the main strengths, weaknesses, opportunities, and threats for QuickPrep. One strength is that the business model is flexible and online, so it has low overheads and can be run from home. It is built specifically for a clear audience – students and young job seekers – which makes it easier to design the tone and services for them. A weakness is that the brand is new and has no reputation yet. I will also be working alone at the start, which limits how many clients I can handle at one time. On the opportunity side, there is a big market of students, graduates and international learners who need help with applications and often cannot get enough support from university services (Johnson, Whittington and Scholes 2017). Threats include competition from free CV templates, YouTube channels and bigger online platforms, as well as AI tools that offer instant, automated CVs (Porter 2008). This slide is about showing that I understand both the positive and negative sides of the business idea and that I am realistic about the challenges. </a:t>
            </a:r>
          </a:p>
        </p:txBody>
      </p:sp>
      <p:sp>
        <p:nvSpPr>
          <p:cNvPr id="4" name="Slide Number Placeholder 3"/>
          <p:cNvSpPr>
            <a:spLocks noGrp="1"/>
          </p:cNvSpPr>
          <p:nvPr>
            <p:ph type="sldNum" sz="quarter" idx="5"/>
          </p:nvPr>
        </p:nvSpPr>
        <p:spPr/>
        <p:txBody>
          <a:bodyPr/>
          <a:lstStyle/>
          <a:p>
            <a:fld id="{7E7F2C43-D3ED-4002-80DE-670982951BA3}" type="slidenum">
              <a:rPr lang="en-GB" smtClean="0"/>
              <a:t>7</a:t>
            </a:fld>
            <a:endParaRPr lang="en-GB"/>
          </a:p>
        </p:txBody>
      </p:sp>
    </p:spTree>
    <p:extLst>
      <p:ext uri="{BB962C8B-B14F-4D97-AF65-F5344CB8AC3E}">
        <p14:creationId xmlns:p14="http://schemas.microsoft.com/office/powerpoint/2010/main" val="5011398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slide I use Porter’s Five Forces to explain how competitive the environment is for a business like QuickPrep. Rivalry is high because there are many online CV services, AI tools, and even people on freelance platforms offering cheap CV help. The cost of entering the market is low, so new competitors can easily appear. Substitutes are also a big factor: people can ask friends for help, copy templates, watch tutorials on YouTube, or use free CV builders. Buyer power is strong because students can compare prices and choose the cheapest or most convenient option. This means I have to offer good value and a clear difference, not just another CV template (Porter 2008). Supplier power in this case is low, which is good for me. I only rely on basic software, internet access, and maybe a few low-cost tools. Overall, this slide shows that competition is tough, but there is still room for a small, personal brand that focuses on quality and trust instead of trying to be the cheapest or most automated option. </a:t>
            </a:r>
          </a:p>
        </p:txBody>
      </p:sp>
      <p:sp>
        <p:nvSpPr>
          <p:cNvPr id="4" name="Slide Number Placeholder 3"/>
          <p:cNvSpPr>
            <a:spLocks noGrp="1"/>
          </p:cNvSpPr>
          <p:nvPr>
            <p:ph type="sldNum" sz="quarter" idx="5"/>
          </p:nvPr>
        </p:nvSpPr>
        <p:spPr/>
        <p:txBody>
          <a:bodyPr/>
          <a:lstStyle/>
          <a:p>
            <a:fld id="{7E7F2C43-D3ED-4002-80DE-670982951BA3}" type="slidenum">
              <a:rPr lang="en-GB" smtClean="0"/>
              <a:t>8</a:t>
            </a:fld>
            <a:endParaRPr lang="en-GB"/>
          </a:p>
        </p:txBody>
      </p:sp>
    </p:spTree>
    <p:extLst>
      <p:ext uri="{BB962C8B-B14F-4D97-AF65-F5344CB8AC3E}">
        <p14:creationId xmlns:p14="http://schemas.microsoft.com/office/powerpoint/2010/main" val="7676846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explains who my main customers are and how I plan to reach them. The key target groups are students, first-time job seekers and international students who might struggle more with English or with understanding how UK employers expect a CV to look (Armstrong et al. 2018). These groups often have the motivation to work but lack confidence or knowledge about applications. For marketing, I want to use Instagram and TikTok because that is where my audience already spends time. I can post short videos with simple CV tips, before-and-after examples and quick explanations of common mistakes. The 4Ps help structure this: the Product is personalised CV and job preparation; the Price is budget-friendly to match student incomes; the Place is fully online, so no physical office is needed; and the Promotion is focused on social media content and positive reviews (Kotler and Keller 2016). By keeping the message clear and the visuals simple, I want QuickPrep to look friendly and easy to use, so students feel comfortable asking for help rather than feeling judged or confused. </a:t>
            </a:r>
          </a:p>
        </p:txBody>
      </p:sp>
      <p:sp>
        <p:nvSpPr>
          <p:cNvPr id="4" name="Slide Number Placeholder 3"/>
          <p:cNvSpPr>
            <a:spLocks noGrp="1"/>
          </p:cNvSpPr>
          <p:nvPr>
            <p:ph type="sldNum" sz="quarter" idx="5"/>
          </p:nvPr>
        </p:nvSpPr>
        <p:spPr/>
        <p:txBody>
          <a:bodyPr/>
          <a:lstStyle/>
          <a:p>
            <a:fld id="{7E7F2C43-D3ED-4002-80DE-670982951BA3}" type="slidenum">
              <a:rPr lang="en-GB" smtClean="0"/>
              <a:t>9</a:t>
            </a:fld>
            <a:endParaRPr lang="en-GB"/>
          </a:p>
        </p:txBody>
      </p:sp>
    </p:spTree>
    <p:extLst>
      <p:ext uri="{BB962C8B-B14F-4D97-AF65-F5344CB8AC3E}">
        <p14:creationId xmlns:p14="http://schemas.microsoft.com/office/powerpoint/2010/main" val="15005536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B09E1-B2C6-9588-649C-82655B79F72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1248B4A-AD0A-46D1-AA1B-9607A21E0B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7EE4C9-F5A1-4973-D4B7-CB46A61B2349}"/>
              </a:ext>
            </a:extLst>
          </p:cNvPr>
          <p:cNvSpPr>
            <a:spLocks noGrp="1"/>
          </p:cNvSpPr>
          <p:nvPr>
            <p:ph type="dt" sz="half" idx="10"/>
          </p:nvPr>
        </p:nvSpPr>
        <p:spPr/>
        <p:txBody>
          <a:bodyPr/>
          <a:lstStyle/>
          <a:p>
            <a:fld id="{24C188CD-869D-46B8-8735-F5B38C346B04}" type="datetimeFigureOut">
              <a:rPr lang="en-GB" smtClean="0"/>
              <a:t>11/12/2025</a:t>
            </a:fld>
            <a:endParaRPr lang="en-GB"/>
          </a:p>
        </p:txBody>
      </p:sp>
      <p:sp>
        <p:nvSpPr>
          <p:cNvPr id="5" name="Footer Placeholder 4">
            <a:extLst>
              <a:ext uri="{FF2B5EF4-FFF2-40B4-BE49-F238E27FC236}">
                <a16:creationId xmlns:a16="http://schemas.microsoft.com/office/drawing/2014/main" id="{26B9F098-7399-021A-DF13-C9394946C5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77557B-B712-062A-0D89-BD2C983B0AEB}"/>
              </a:ext>
            </a:extLst>
          </p:cNvPr>
          <p:cNvSpPr>
            <a:spLocks noGrp="1"/>
          </p:cNvSpPr>
          <p:nvPr>
            <p:ph type="sldNum" sz="quarter" idx="12"/>
          </p:nvPr>
        </p:nvSpPr>
        <p:spPr/>
        <p:txBody>
          <a:bodyPr/>
          <a:lstStyle/>
          <a:p>
            <a:fld id="{1AEF4222-1798-49C6-8582-1F29CAEDCD7D}" type="slidenum">
              <a:rPr lang="en-GB" smtClean="0"/>
              <a:t>‹#›</a:t>
            </a:fld>
            <a:endParaRPr lang="en-GB"/>
          </a:p>
        </p:txBody>
      </p:sp>
    </p:spTree>
    <p:extLst>
      <p:ext uri="{BB962C8B-B14F-4D97-AF65-F5344CB8AC3E}">
        <p14:creationId xmlns:p14="http://schemas.microsoft.com/office/powerpoint/2010/main" val="1294914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7C46F-8BB4-C519-F988-98F1456C0C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B187BD-B7AC-F625-829D-21607FA182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808928-26CD-15A1-BF97-A4C417D2F817}"/>
              </a:ext>
            </a:extLst>
          </p:cNvPr>
          <p:cNvSpPr>
            <a:spLocks noGrp="1"/>
          </p:cNvSpPr>
          <p:nvPr>
            <p:ph type="dt" sz="half" idx="10"/>
          </p:nvPr>
        </p:nvSpPr>
        <p:spPr/>
        <p:txBody>
          <a:bodyPr/>
          <a:lstStyle/>
          <a:p>
            <a:fld id="{24C188CD-869D-46B8-8735-F5B38C346B04}" type="datetimeFigureOut">
              <a:rPr lang="en-GB" smtClean="0"/>
              <a:t>11/12/2025</a:t>
            </a:fld>
            <a:endParaRPr lang="en-GB"/>
          </a:p>
        </p:txBody>
      </p:sp>
      <p:sp>
        <p:nvSpPr>
          <p:cNvPr id="5" name="Footer Placeholder 4">
            <a:extLst>
              <a:ext uri="{FF2B5EF4-FFF2-40B4-BE49-F238E27FC236}">
                <a16:creationId xmlns:a16="http://schemas.microsoft.com/office/drawing/2014/main" id="{2B0B8278-CA52-3092-8341-E54CA705B8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C2B160-E0D6-5C26-DBB9-68E1BF227877}"/>
              </a:ext>
            </a:extLst>
          </p:cNvPr>
          <p:cNvSpPr>
            <a:spLocks noGrp="1"/>
          </p:cNvSpPr>
          <p:nvPr>
            <p:ph type="sldNum" sz="quarter" idx="12"/>
          </p:nvPr>
        </p:nvSpPr>
        <p:spPr/>
        <p:txBody>
          <a:bodyPr/>
          <a:lstStyle/>
          <a:p>
            <a:fld id="{1AEF4222-1798-49C6-8582-1F29CAEDCD7D}" type="slidenum">
              <a:rPr lang="en-GB" smtClean="0"/>
              <a:t>‹#›</a:t>
            </a:fld>
            <a:endParaRPr lang="en-GB"/>
          </a:p>
        </p:txBody>
      </p:sp>
    </p:spTree>
    <p:extLst>
      <p:ext uri="{BB962C8B-B14F-4D97-AF65-F5344CB8AC3E}">
        <p14:creationId xmlns:p14="http://schemas.microsoft.com/office/powerpoint/2010/main" val="1261026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AA515-3CEE-AAD6-C242-B2A708F1E5E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C70DCA-B43E-34D6-CAD9-BEAC65AC0B0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B9625DB-F145-2AB5-3F20-CCE1CC3571F6}"/>
              </a:ext>
            </a:extLst>
          </p:cNvPr>
          <p:cNvSpPr>
            <a:spLocks noGrp="1"/>
          </p:cNvSpPr>
          <p:nvPr>
            <p:ph type="dt" sz="half" idx="10"/>
          </p:nvPr>
        </p:nvSpPr>
        <p:spPr/>
        <p:txBody>
          <a:bodyPr/>
          <a:lstStyle/>
          <a:p>
            <a:fld id="{24C188CD-869D-46B8-8735-F5B38C346B04}" type="datetimeFigureOut">
              <a:rPr lang="en-GB" smtClean="0"/>
              <a:t>11/12/2025</a:t>
            </a:fld>
            <a:endParaRPr lang="en-GB"/>
          </a:p>
        </p:txBody>
      </p:sp>
      <p:sp>
        <p:nvSpPr>
          <p:cNvPr id="5" name="Footer Placeholder 4">
            <a:extLst>
              <a:ext uri="{FF2B5EF4-FFF2-40B4-BE49-F238E27FC236}">
                <a16:creationId xmlns:a16="http://schemas.microsoft.com/office/drawing/2014/main" id="{D91DEF3C-EB86-C85D-DC58-025F1B7A8A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59EFED-5611-3B36-0387-78724DCA3135}"/>
              </a:ext>
            </a:extLst>
          </p:cNvPr>
          <p:cNvSpPr>
            <a:spLocks noGrp="1"/>
          </p:cNvSpPr>
          <p:nvPr>
            <p:ph type="sldNum" sz="quarter" idx="12"/>
          </p:nvPr>
        </p:nvSpPr>
        <p:spPr/>
        <p:txBody>
          <a:bodyPr/>
          <a:lstStyle/>
          <a:p>
            <a:fld id="{1AEF4222-1798-49C6-8582-1F29CAEDCD7D}" type="slidenum">
              <a:rPr lang="en-GB" smtClean="0"/>
              <a:t>‹#›</a:t>
            </a:fld>
            <a:endParaRPr lang="en-GB"/>
          </a:p>
        </p:txBody>
      </p:sp>
    </p:spTree>
    <p:extLst>
      <p:ext uri="{BB962C8B-B14F-4D97-AF65-F5344CB8AC3E}">
        <p14:creationId xmlns:p14="http://schemas.microsoft.com/office/powerpoint/2010/main" val="2758001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DE8B7-9B97-C1A9-3B74-0AAF3087C5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115053-3AAA-62AC-165A-BAA6FD741C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AA7668-C3C5-6C61-39DB-1DCDE7631DC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767432D-868E-EC4C-1798-1B9B3A51EC97}"/>
              </a:ext>
            </a:extLst>
          </p:cNvPr>
          <p:cNvSpPr>
            <a:spLocks noGrp="1"/>
          </p:cNvSpPr>
          <p:nvPr>
            <p:ph type="dt" sz="half" idx="10"/>
          </p:nvPr>
        </p:nvSpPr>
        <p:spPr/>
        <p:txBody>
          <a:bodyPr/>
          <a:lstStyle/>
          <a:p>
            <a:fld id="{24C188CD-869D-46B8-8735-F5B38C346B04}" type="datetimeFigureOut">
              <a:rPr lang="en-GB" smtClean="0"/>
              <a:t>11/12/2025</a:t>
            </a:fld>
            <a:endParaRPr lang="en-GB"/>
          </a:p>
        </p:txBody>
      </p:sp>
      <p:sp>
        <p:nvSpPr>
          <p:cNvPr id="6" name="Footer Placeholder 5">
            <a:extLst>
              <a:ext uri="{FF2B5EF4-FFF2-40B4-BE49-F238E27FC236}">
                <a16:creationId xmlns:a16="http://schemas.microsoft.com/office/drawing/2014/main" id="{B84C662B-24CA-F754-C045-A33C7B294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9065A0-22CA-6856-C41B-567266B00C78}"/>
              </a:ext>
            </a:extLst>
          </p:cNvPr>
          <p:cNvSpPr>
            <a:spLocks noGrp="1"/>
          </p:cNvSpPr>
          <p:nvPr>
            <p:ph type="sldNum" sz="quarter" idx="12"/>
          </p:nvPr>
        </p:nvSpPr>
        <p:spPr/>
        <p:txBody>
          <a:bodyPr/>
          <a:lstStyle/>
          <a:p>
            <a:fld id="{1AEF4222-1798-49C6-8582-1F29CAEDCD7D}" type="slidenum">
              <a:rPr lang="en-GB" smtClean="0"/>
              <a:t>‹#›</a:t>
            </a:fld>
            <a:endParaRPr lang="en-GB"/>
          </a:p>
        </p:txBody>
      </p:sp>
    </p:spTree>
    <p:extLst>
      <p:ext uri="{BB962C8B-B14F-4D97-AF65-F5344CB8AC3E}">
        <p14:creationId xmlns:p14="http://schemas.microsoft.com/office/powerpoint/2010/main" val="1477790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8164F-F44F-082B-CABA-BE3C8FCB1A8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192360-BEED-28F9-3ECC-93CB449F2A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227D50C-2E10-DEE3-47E2-6F9E3F53305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112E2EA-7623-5FD5-8DC9-29EDA96369F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B1D605-61B6-B442-0F60-1EC0EA75F42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69A336-1184-2DA4-28BA-30DF7F572F10}"/>
              </a:ext>
            </a:extLst>
          </p:cNvPr>
          <p:cNvSpPr>
            <a:spLocks noGrp="1"/>
          </p:cNvSpPr>
          <p:nvPr>
            <p:ph type="dt" sz="half" idx="10"/>
          </p:nvPr>
        </p:nvSpPr>
        <p:spPr/>
        <p:txBody>
          <a:bodyPr/>
          <a:lstStyle/>
          <a:p>
            <a:fld id="{24C188CD-869D-46B8-8735-F5B38C346B04}" type="datetimeFigureOut">
              <a:rPr lang="en-GB" smtClean="0"/>
              <a:t>11/12/2025</a:t>
            </a:fld>
            <a:endParaRPr lang="en-GB"/>
          </a:p>
        </p:txBody>
      </p:sp>
      <p:sp>
        <p:nvSpPr>
          <p:cNvPr id="8" name="Footer Placeholder 7">
            <a:extLst>
              <a:ext uri="{FF2B5EF4-FFF2-40B4-BE49-F238E27FC236}">
                <a16:creationId xmlns:a16="http://schemas.microsoft.com/office/drawing/2014/main" id="{17FE6843-80F9-B89F-65BE-4484A74DF59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12DD9C1-7D07-6621-E80D-F0BF8D89BB22}"/>
              </a:ext>
            </a:extLst>
          </p:cNvPr>
          <p:cNvSpPr>
            <a:spLocks noGrp="1"/>
          </p:cNvSpPr>
          <p:nvPr>
            <p:ph type="sldNum" sz="quarter" idx="12"/>
          </p:nvPr>
        </p:nvSpPr>
        <p:spPr/>
        <p:txBody>
          <a:bodyPr/>
          <a:lstStyle/>
          <a:p>
            <a:fld id="{1AEF4222-1798-49C6-8582-1F29CAEDCD7D}" type="slidenum">
              <a:rPr lang="en-GB" smtClean="0"/>
              <a:t>‹#›</a:t>
            </a:fld>
            <a:endParaRPr lang="en-GB"/>
          </a:p>
        </p:txBody>
      </p:sp>
    </p:spTree>
    <p:extLst>
      <p:ext uri="{BB962C8B-B14F-4D97-AF65-F5344CB8AC3E}">
        <p14:creationId xmlns:p14="http://schemas.microsoft.com/office/powerpoint/2010/main" val="13767081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B4FB8-9F02-A516-F45D-E47997B0579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D5CC94C-B1B0-BBA7-32D8-169B1942842E}"/>
              </a:ext>
            </a:extLst>
          </p:cNvPr>
          <p:cNvSpPr>
            <a:spLocks noGrp="1"/>
          </p:cNvSpPr>
          <p:nvPr>
            <p:ph type="dt" sz="half" idx="10"/>
          </p:nvPr>
        </p:nvSpPr>
        <p:spPr/>
        <p:txBody>
          <a:bodyPr/>
          <a:lstStyle/>
          <a:p>
            <a:fld id="{24C188CD-869D-46B8-8735-F5B38C346B04}" type="datetimeFigureOut">
              <a:rPr lang="en-GB" smtClean="0"/>
              <a:t>11/12/2025</a:t>
            </a:fld>
            <a:endParaRPr lang="en-GB"/>
          </a:p>
        </p:txBody>
      </p:sp>
      <p:sp>
        <p:nvSpPr>
          <p:cNvPr id="4" name="Footer Placeholder 3">
            <a:extLst>
              <a:ext uri="{FF2B5EF4-FFF2-40B4-BE49-F238E27FC236}">
                <a16:creationId xmlns:a16="http://schemas.microsoft.com/office/drawing/2014/main" id="{8979148D-A2E9-7070-229A-976BD60F265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7277856-C2F9-B31C-338B-08900C141C34}"/>
              </a:ext>
            </a:extLst>
          </p:cNvPr>
          <p:cNvSpPr>
            <a:spLocks noGrp="1"/>
          </p:cNvSpPr>
          <p:nvPr>
            <p:ph type="sldNum" sz="quarter" idx="12"/>
          </p:nvPr>
        </p:nvSpPr>
        <p:spPr/>
        <p:txBody>
          <a:bodyPr/>
          <a:lstStyle/>
          <a:p>
            <a:fld id="{1AEF4222-1798-49C6-8582-1F29CAEDCD7D}" type="slidenum">
              <a:rPr lang="en-GB" smtClean="0"/>
              <a:t>‹#›</a:t>
            </a:fld>
            <a:endParaRPr lang="en-GB"/>
          </a:p>
        </p:txBody>
      </p:sp>
    </p:spTree>
    <p:extLst>
      <p:ext uri="{BB962C8B-B14F-4D97-AF65-F5344CB8AC3E}">
        <p14:creationId xmlns:p14="http://schemas.microsoft.com/office/powerpoint/2010/main" val="2954019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0E0802-3146-427B-F216-C99D3DB42F6A}"/>
              </a:ext>
            </a:extLst>
          </p:cNvPr>
          <p:cNvSpPr>
            <a:spLocks noGrp="1"/>
          </p:cNvSpPr>
          <p:nvPr>
            <p:ph type="dt" sz="half" idx="10"/>
          </p:nvPr>
        </p:nvSpPr>
        <p:spPr/>
        <p:txBody>
          <a:bodyPr/>
          <a:lstStyle/>
          <a:p>
            <a:fld id="{24C188CD-869D-46B8-8735-F5B38C346B04}" type="datetimeFigureOut">
              <a:rPr lang="en-GB" smtClean="0"/>
              <a:t>11/12/2025</a:t>
            </a:fld>
            <a:endParaRPr lang="en-GB"/>
          </a:p>
        </p:txBody>
      </p:sp>
      <p:sp>
        <p:nvSpPr>
          <p:cNvPr id="3" name="Footer Placeholder 2">
            <a:extLst>
              <a:ext uri="{FF2B5EF4-FFF2-40B4-BE49-F238E27FC236}">
                <a16:creationId xmlns:a16="http://schemas.microsoft.com/office/drawing/2014/main" id="{7A60656A-9059-DCC8-2B13-4D55FC8F98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CF2345-DE6B-7234-E98F-4DE043BA9CED}"/>
              </a:ext>
            </a:extLst>
          </p:cNvPr>
          <p:cNvSpPr>
            <a:spLocks noGrp="1"/>
          </p:cNvSpPr>
          <p:nvPr>
            <p:ph type="sldNum" sz="quarter" idx="12"/>
          </p:nvPr>
        </p:nvSpPr>
        <p:spPr/>
        <p:txBody>
          <a:bodyPr/>
          <a:lstStyle/>
          <a:p>
            <a:fld id="{1AEF4222-1798-49C6-8582-1F29CAEDCD7D}" type="slidenum">
              <a:rPr lang="en-GB" smtClean="0"/>
              <a:t>‹#›</a:t>
            </a:fld>
            <a:endParaRPr lang="en-GB"/>
          </a:p>
        </p:txBody>
      </p:sp>
    </p:spTree>
    <p:extLst>
      <p:ext uri="{BB962C8B-B14F-4D97-AF65-F5344CB8AC3E}">
        <p14:creationId xmlns:p14="http://schemas.microsoft.com/office/powerpoint/2010/main" val="219139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089D1-B80E-C2DE-3AA9-3FC66DF06B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5C890E6-95F7-C930-21C9-92AAFC188A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86B32AC-5367-9DAF-71B8-7A4804EEDC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372432-F1DF-E024-1977-D3B78256D737}"/>
              </a:ext>
            </a:extLst>
          </p:cNvPr>
          <p:cNvSpPr>
            <a:spLocks noGrp="1"/>
          </p:cNvSpPr>
          <p:nvPr>
            <p:ph type="dt" sz="half" idx="10"/>
          </p:nvPr>
        </p:nvSpPr>
        <p:spPr/>
        <p:txBody>
          <a:bodyPr/>
          <a:lstStyle/>
          <a:p>
            <a:fld id="{24C188CD-869D-46B8-8735-F5B38C346B04}" type="datetimeFigureOut">
              <a:rPr lang="en-GB" smtClean="0"/>
              <a:t>11/12/2025</a:t>
            </a:fld>
            <a:endParaRPr lang="en-GB"/>
          </a:p>
        </p:txBody>
      </p:sp>
      <p:sp>
        <p:nvSpPr>
          <p:cNvPr id="6" name="Footer Placeholder 5">
            <a:extLst>
              <a:ext uri="{FF2B5EF4-FFF2-40B4-BE49-F238E27FC236}">
                <a16:creationId xmlns:a16="http://schemas.microsoft.com/office/drawing/2014/main" id="{E033E6D4-BC3F-F6A2-4A3C-7B8B7ED0E5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1C1B4D-06A2-7F65-778F-B962010B7180}"/>
              </a:ext>
            </a:extLst>
          </p:cNvPr>
          <p:cNvSpPr>
            <a:spLocks noGrp="1"/>
          </p:cNvSpPr>
          <p:nvPr>
            <p:ph type="sldNum" sz="quarter" idx="12"/>
          </p:nvPr>
        </p:nvSpPr>
        <p:spPr/>
        <p:txBody>
          <a:bodyPr/>
          <a:lstStyle/>
          <a:p>
            <a:fld id="{1AEF4222-1798-49C6-8582-1F29CAEDCD7D}" type="slidenum">
              <a:rPr lang="en-GB" smtClean="0"/>
              <a:t>‹#›</a:t>
            </a:fld>
            <a:endParaRPr lang="en-GB"/>
          </a:p>
        </p:txBody>
      </p:sp>
    </p:spTree>
    <p:extLst>
      <p:ext uri="{BB962C8B-B14F-4D97-AF65-F5344CB8AC3E}">
        <p14:creationId xmlns:p14="http://schemas.microsoft.com/office/powerpoint/2010/main" val="2757056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87C28-AA2E-CBB6-997F-E3285FE03B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212B427-04D3-75AD-9736-2E91D96748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372BFD-A921-30B0-795A-3F5FA13B8D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4F82D8-D12D-FA6B-C9D6-6931260BF4E8}"/>
              </a:ext>
            </a:extLst>
          </p:cNvPr>
          <p:cNvSpPr>
            <a:spLocks noGrp="1"/>
          </p:cNvSpPr>
          <p:nvPr>
            <p:ph type="dt" sz="half" idx="10"/>
          </p:nvPr>
        </p:nvSpPr>
        <p:spPr/>
        <p:txBody>
          <a:bodyPr/>
          <a:lstStyle/>
          <a:p>
            <a:fld id="{24C188CD-869D-46B8-8735-F5B38C346B04}" type="datetimeFigureOut">
              <a:rPr lang="en-GB" smtClean="0"/>
              <a:t>11/12/2025</a:t>
            </a:fld>
            <a:endParaRPr lang="en-GB"/>
          </a:p>
        </p:txBody>
      </p:sp>
      <p:sp>
        <p:nvSpPr>
          <p:cNvPr id="6" name="Footer Placeholder 5">
            <a:extLst>
              <a:ext uri="{FF2B5EF4-FFF2-40B4-BE49-F238E27FC236}">
                <a16:creationId xmlns:a16="http://schemas.microsoft.com/office/drawing/2014/main" id="{E8C4A2A5-6D8B-30B1-E955-255E1D1619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52D84F-C481-7928-3C61-F65E40AE3024}"/>
              </a:ext>
            </a:extLst>
          </p:cNvPr>
          <p:cNvSpPr>
            <a:spLocks noGrp="1"/>
          </p:cNvSpPr>
          <p:nvPr>
            <p:ph type="sldNum" sz="quarter" idx="12"/>
          </p:nvPr>
        </p:nvSpPr>
        <p:spPr/>
        <p:txBody>
          <a:bodyPr/>
          <a:lstStyle/>
          <a:p>
            <a:fld id="{1AEF4222-1798-49C6-8582-1F29CAEDCD7D}" type="slidenum">
              <a:rPr lang="en-GB" smtClean="0"/>
              <a:t>‹#›</a:t>
            </a:fld>
            <a:endParaRPr lang="en-GB"/>
          </a:p>
        </p:txBody>
      </p:sp>
    </p:spTree>
    <p:extLst>
      <p:ext uri="{BB962C8B-B14F-4D97-AF65-F5344CB8AC3E}">
        <p14:creationId xmlns:p14="http://schemas.microsoft.com/office/powerpoint/2010/main" val="1405654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E1C90-83B7-2137-C334-2E886B5E81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BB1DCE-3EE8-552F-603C-11597D27A8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8CB775-D529-5D63-F260-04FA5BA8DD28}"/>
              </a:ext>
            </a:extLst>
          </p:cNvPr>
          <p:cNvSpPr>
            <a:spLocks noGrp="1"/>
          </p:cNvSpPr>
          <p:nvPr>
            <p:ph type="dt" sz="half" idx="10"/>
          </p:nvPr>
        </p:nvSpPr>
        <p:spPr/>
        <p:txBody>
          <a:bodyPr/>
          <a:lstStyle/>
          <a:p>
            <a:fld id="{24C188CD-869D-46B8-8735-F5B38C346B04}" type="datetimeFigureOut">
              <a:rPr lang="en-GB" smtClean="0"/>
              <a:t>11/12/2025</a:t>
            </a:fld>
            <a:endParaRPr lang="en-GB"/>
          </a:p>
        </p:txBody>
      </p:sp>
      <p:sp>
        <p:nvSpPr>
          <p:cNvPr id="5" name="Footer Placeholder 4">
            <a:extLst>
              <a:ext uri="{FF2B5EF4-FFF2-40B4-BE49-F238E27FC236}">
                <a16:creationId xmlns:a16="http://schemas.microsoft.com/office/drawing/2014/main" id="{203A91D5-7424-4F57-BE1B-93443AAEE5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614232-4E02-AE5D-B75A-265F7F59BFE1}"/>
              </a:ext>
            </a:extLst>
          </p:cNvPr>
          <p:cNvSpPr>
            <a:spLocks noGrp="1"/>
          </p:cNvSpPr>
          <p:nvPr>
            <p:ph type="sldNum" sz="quarter" idx="12"/>
          </p:nvPr>
        </p:nvSpPr>
        <p:spPr/>
        <p:txBody>
          <a:bodyPr/>
          <a:lstStyle/>
          <a:p>
            <a:fld id="{1AEF4222-1798-49C6-8582-1F29CAEDCD7D}" type="slidenum">
              <a:rPr lang="en-GB" smtClean="0"/>
              <a:t>‹#›</a:t>
            </a:fld>
            <a:endParaRPr lang="en-GB"/>
          </a:p>
        </p:txBody>
      </p:sp>
    </p:spTree>
    <p:extLst>
      <p:ext uri="{BB962C8B-B14F-4D97-AF65-F5344CB8AC3E}">
        <p14:creationId xmlns:p14="http://schemas.microsoft.com/office/powerpoint/2010/main" val="1385073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EBA7D2-86CB-B11E-54DD-F539AB687DB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AFAFD1-30A8-5E60-69B5-6123888462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8886B5-201A-9195-8ACB-9209EB3634C5}"/>
              </a:ext>
            </a:extLst>
          </p:cNvPr>
          <p:cNvSpPr>
            <a:spLocks noGrp="1"/>
          </p:cNvSpPr>
          <p:nvPr>
            <p:ph type="dt" sz="half" idx="10"/>
          </p:nvPr>
        </p:nvSpPr>
        <p:spPr/>
        <p:txBody>
          <a:bodyPr/>
          <a:lstStyle/>
          <a:p>
            <a:fld id="{24C188CD-869D-46B8-8735-F5B38C346B04}" type="datetimeFigureOut">
              <a:rPr lang="en-GB" smtClean="0"/>
              <a:t>11/12/2025</a:t>
            </a:fld>
            <a:endParaRPr lang="en-GB"/>
          </a:p>
        </p:txBody>
      </p:sp>
      <p:sp>
        <p:nvSpPr>
          <p:cNvPr id="5" name="Footer Placeholder 4">
            <a:extLst>
              <a:ext uri="{FF2B5EF4-FFF2-40B4-BE49-F238E27FC236}">
                <a16:creationId xmlns:a16="http://schemas.microsoft.com/office/drawing/2014/main" id="{C3306C87-AEFC-66AB-A1C1-0A8F9D7563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D16C03-96FD-E418-CC6A-E23F572C7FB0}"/>
              </a:ext>
            </a:extLst>
          </p:cNvPr>
          <p:cNvSpPr>
            <a:spLocks noGrp="1"/>
          </p:cNvSpPr>
          <p:nvPr>
            <p:ph type="sldNum" sz="quarter" idx="12"/>
          </p:nvPr>
        </p:nvSpPr>
        <p:spPr/>
        <p:txBody>
          <a:bodyPr/>
          <a:lstStyle/>
          <a:p>
            <a:fld id="{1AEF4222-1798-49C6-8582-1F29CAEDCD7D}" type="slidenum">
              <a:rPr lang="en-GB" smtClean="0"/>
              <a:t>‹#›</a:t>
            </a:fld>
            <a:endParaRPr lang="en-GB"/>
          </a:p>
        </p:txBody>
      </p:sp>
    </p:spTree>
    <p:extLst>
      <p:ext uri="{BB962C8B-B14F-4D97-AF65-F5344CB8AC3E}">
        <p14:creationId xmlns:p14="http://schemas.microsoft.com/office/powerpoint/2010/main" val="266520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A956D4-6573-62A5-B511-103C544CEA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9FA1DA-FDE3-18C8-DB79-4918A4B2A7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A36598-863A-C318-BF10-9771A3628D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4C188CD-869D-46B8-8735-F5B38C346B04}" type="datetimeFigureOut">
              <a:rPr lang="en-GB" smtClean="0"/>
              <a:t>11/12/2025</a:t>
            </a:fld>
            <a:endParaRPr lang="en-GB"/>
          </a:p>
        </p:txBody>
      </p:sp>
      <p:sp>
        <p:nvSpPr>
          <p:cNvPr id="5" name="Footer Placeholder 4">
            <a:extLst>
              <a:ext uri="{FF2B5EF4-FFF2-40B4-BE49-F238E27FC236}">
                <a16:creationId xmlns:a16="http://schemas.microsoft.com/office/drawing/2014/main" id="{BD3CFF24-6BC9-63ED-EC78-5068C02293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FFA48F1-27D4-65E9-8B20-DEDB835467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AEF4222-1798-49C6-8582-1F29CAEDCD7D}" type="slidenum">
              <a:rPr lang="en-GB" smtClean="0"/>
              <a:t>‹#›</a:t>
            </a:fld>
            <a:endParaRPr lang="en-GB"/>
          </a:p>
        </p:txBody>
      </p:sp>
    </p:spTree>
    <p:extLst>
      <p:ext uri="{BB962C8B-B14F-4D97-AF65-F5344CB8AC3E}">
        <p14:creationId xmlns:p14="http://schemas.microsoft.com/office/powerpoint/2010/main" val="39179979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jpe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4F0819-9829-1406-F4A9-F123A57FD717}"/>
              </a:ext>
            </a:extLst>
          </p:cNvPr>
          <p:cNvSpPr>
            <a:spLocks noGrp="1"/>
          </p:cNvSpPr>
          <p:nvPr>
            <p:ph type="ctrTitle"/>
          </p:nvPr>
        </p:nvSpPr>
        <p:spPr>
          <a:xfrm>
            <a:off x="5297762" y="640080"/>
            <a:ext cx="6251110" cy="3566160"/>
          </a:xfrm>
        </p:spPr>
        <p:txBody>
          <a:bodyPr anchor="b">
            <a:normAutofit/>
          </a:bodyPr>
          <a:lstStyle/>
          <a:p>
            <a:pPr algn="l"/>
            <a:r>
              <a:rPr lang="en-GB" sz="5400"/>
              <a:t>QuickPrep CV &amp; Career Services</a:t>
            </a:r>
          </a:p>
        </p:txBody>
      </p:sp>
      <p:sp>
        <p:nvSpPr>
          <p:cNvPr id="3" name="Subtitle 2">
            <a:extLst>
              <a:ext uri="{FF2B5EF4-FFF2-40B4-BE49-F238E27FC236}">
                <a16:creationId xmlns:a16="http://schemas.microsoft.com/office/drawing/2014/main" id="{D423DB85-9FD4-A0EB-4C9B-533D6C08A2BA}"/>
              </a:ext>
            </a:extLst>
          </p:cNvPr>
          <p:cNvSpPr>
            <a:spLocks noGrp="1"/>
          </p:cNvSpPr>
          <p:nvPr>
            <p:ph type="subTitle" idx="1"/>
          </p:nvPr>
        </p:nvSpPr>
        <p:spPr>
          <a:xfrm>
            <a:off x="5297760" y="4636008"/>
            <a:ext cx="6251111" cy="1572768"/>
          </a:xfrm>
        </p:spPr>
        <p:txBody>
          <a:bodyPr>
            <a:normAutofit/>
          </a:bodyPr>
          <a:lstStyle/>
          <a:p>
            <a:pPr algn="l"/>
            <a:r>
              <a:rPr lang="en-GB" dirty="0"/>
              <a:t>Business Plan Presentation</a:t>
            </a:r>
          </a:p>
          <a:p>
            <a:pPr algn="l"/>
            <a:r>
              <a:rPr lang="en-GB" dirty="0"/>
              <a:t>Student: Angel Marinov ID:2336737</a:t>
            </a:r>
          </a:p>
          <a:p>
            <a:pPr algn="l"/>
            <a:r>
              <a:rPr lang="en-GB" dirty="0"/>
              <a:t>Module: Entrepreneurship</a:t>
            </a:r>
          </a:p>
        </p:txBody>
      </p:sp>
      <p:pic>
        <p:nvPicPr>
          <p:cNvPr id="5" name="Picture 4" descr="Pen placed on top of a signature line">
            <a:extLst>
              <a:ext uri="{FF2B5EF4-FFF2-40B4-BE49-F238E27FC236}">
                <a16:creationId xmlns:a16="http://schemas.microsoft.com/office/drawing/2014/main" id="{E3868D00-C976-00D2-2D70-6DA0467825EC}"/>
              </a:ext>
            </a:extLst>
          </p:cNvPr>
          <p:cNvPicPr>
            <a:picLocks noChangeAspect="1"/>
          </p:cNvPicPr>
          <p:nvPr/>
        </p:nvPicPr>
        <p:blipFill>
          <a:blip r:embed="rId2"/>
          <a:srcRect l="52282" r="2387"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92991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776E67-0B9D-5C50-7441-497C8DB67AD8}"/>
              </a:ext>
            </a:extLst>
          </p:cNvPr>
          <p:cNvSpPr>
            <a:spLocks noGrp="1"/>
          </p:cNvSpPr>
          <p:nvPr>
            <p:ph type="title"/>
          </p:nvPr>
        </p:nvSpPr>
        <p:spPr>
          <a:xfrm>
            <a:off x="635000" y="640823"/>
            <a:ext cx="3418659" cy="5583148"/>
          </a:xfrm>
        </p:spPr>
        <p:txBody>
          <a:bodyPr anchor="ctr">
            <a:normAutofit/>
          </a:bodyPr>
          <a:lstStyle/>
          <a:p>
            <a:r>
              <a:rPr lang="en-GB" sz="5000"/>
              <a:t>Introduction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8C90B51-B48F-BA39-67A4-0A1C169803A0}"/>
              </a:ext>
            </a:extLst>
          </p:cNvPr>
          <p:cNvGraphicFramePr>
            <a:graphicFrameLocks noGrp="1"/>
          </p:cNvGraphicFramePr>
          <p:nvPr>
            <p:ph idx="1"/>
            <p:extLst>
              <p:ext uri="{D42A27DB-BD31-4B8C-83A1-F6EECF244321}">
                <p14:modId xmlns:p14="http://schemas.microsoft.com/office/powerpoint/2010/main" val="298955477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0029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B66F44-5526-ABF9-F512-623B4559D193}"/>
              </a:ext>
            </a:extLst>
          </p:cNvPr>
          <p:cNvSpPr>
            <a:spLocks noGrp="1"/>
          </p:cNvSpPr>
          <p:nvPr>
            <p:ph type="title"/>
          </p:nvPr>
        </p:nvSpPr>
        <p:spPr>
          <a:xfrm>
            <a:off x="635000" y="640823"/>
            <a:ext cx="3418659" cy="5583148"/>
          </a:xfrm>
        </p:spPr>
        <p:txBody>
          <a:bodyPr anchor="ctr">
            <a:normAutofit/>
          </a:bodyPr>
          <a:lstStyle/>
          <a:p>
            <a:r>
              <a:rPr lang="en-GB" sz="5400"/>
              <a:t>Business Idea</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B958AAA-8383-D450-C2A2-624062E64A73}"/>
              </a:ext>
            </a:extLst>
          </p:cNvPr>
          <p:cNvGraphicFramePr>
            <a:graphicFrameLocks noGrp="1"/>
          </p:cNvGraphicFramePr>
          <p:nvPr>
            <p:ph idx="1"/>
            <p:extLst>
              <p:ext uri="{D42A27DB-BD31-4B8C-83A1-F6EECF244321}">
                <p14:modId xmlns:p14="http://schemas.microsoft.com/office/powerpoint/2010/main" val="317138373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0887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56D61C-F195-BA7C-5691-D3F31B5D08D0}"/>
              </a:ext>
            </a:extLst>
          </p:cNvPr>
          <p:cNvSpPr>
            <a:spLocks noGrp="1"/>
          </p:cNvSpPr>
          <p:nvPr>
            <p:ph type="title"/>
          </p:nvPr>
        </p:nvSpPr>
        <p:spPr>
          <a:xfrm>
            <a:off x="635000" y="640823"/>
            <a:ext cx="3418659" cy="5583148"/>
          </a:xfrm>
        </p:spPr>
        <p:txBody>
          <a:bodyPr anchor="ctr">
            <a:normAutofit/>
          </a:bodyPr>
          <a:lstStyle/>
          <a:p>
            <a:r>
              <a:rPr lang="en-GB" sz="5400"/>
              <a:t>Products &amp; Services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46E75D8-4DAE-B76D-56E4-49373FDCC708}"/>
              </a:ext>
            </a:extLst>
          </p:cNvPr>
          <p:cNvGraphicFramePr>
            <a:graphicFrameLocks noGrp="1"/>
          </p:cNvGraphicFramePr>
          <p:nvPr>
            <p:ph idx="1"/>
            <p:extLst>
              <p:ext uri="{D42A27DB-BD31-4B8C-83A1-F6EECF244321}">
                <p14:modId xmlns:p14="http://schemas.microsoft.com/office/powerpoint/2010/main" val="221950557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9682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05261B-5213-8975-3324-15224CA9B057}"/>
              </a:ext>
            </a:extLst>
          </p:cNvPr>
          <p:cNvSpPr>
            <a:spLocks noGrp="1"/>
          </p:cNvSpPr>
          <p:nvPr>
            <p:ph type="title"/>
          </p:nvPr>
        </p:nvSpPr>
        <p:spPr>
          <a:xfrm>
            <a:off x="5297762" y="329184"/>
            <a:ext cx="6251110" cy="1783080"/>
          </a:xfrm>
        </p:spPr>
        <p:txBody>
          <a:bodyPr anchor="b">
            <a:normAutofit/>
          </a:bodyPr>
          <a:lstStyle/>
          <a:p>
            <a:r>
              <a:rPr lang="en-GB" sz="5400"/>
              <a:t>Objectives &amp; USP</a:t>
            </a:r>
          </a:p>
        </p:txBody>
      </p:sp>
      <p:pic>
        <p:nvPicPr>
          <p:cNvPr id="5" name="Picture 4" descr="D-I-Y tools and crafts">
            <a:extLst>
              <a:ext uri="{FF2B5EF4-FFF2-40B4-BE49-F238E27FC236}">
                <a16:creationId xmlns:a16="http://schemas.microsoft.com/office/drawing/2014/main" id="{457EC34D-2A61-60FF-DF68-4363EE14E1AA}"/>
              </a:ext>
            </a:extLst>
          </p:cNvPr>
          <p:cNvPicPr>
            <a:picLocks noChangeAspect="1"/>
          </p:cNvPicPr>
          <p:nvPr/>
        </p:nvPicPr>
        <p:blipFill>
          <a:blip r:embed="rId3"/>
          <a:srcRect l="2964" r="51704"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2A2734-0FF6-5241-8310-4CEC65571A8A}"/>
              </a:ext>
            </a:extLst>
          </p:cNvPr>
          <p:cNvSpPr>
            <a:spLocks noGrp="1"/>
          </p:cNvSpPr>
          <p:nvPr>
            <p:ph idx="1"/>
          </p:nvPr>
        </p:nvSpPr>
        <p:spPr>
          <a:xfrm>
            <a:off x="5297762" y="2706624"/>
            <a:ext cx="6251110" cy="3483864"/>
          </a:xfrm>
        </p:spPr>
        <p:txBody>
          <a:bodyPr>
            <a:normAutofit/>
          </a:bodyPr>
          <a:lstStyle/>
          <a:p>
            <a:pPr marL="0" indent="0">
              <a:buNone/>
            </a:pPr>
            <a:r>
              <a:rPr lang="en-GB" sz="2200" dirty="0"/>
              <a:t>• Short-term: website, social promotion, reviews.</a:t>
            </a:r>
          </a:p>
          <a:p>
            <a:pPr marL="0" indent="0">
              <a:buNone/>
            </a:pPr>
            <a:r>
              <a:rPr lang="en-GB" sz="2200" dirty="0"/>
              <a:t>• Long-term: expand services, build tools, hire part-time help (Finch 2016).</a:t>
            </a:r>
          </a:p>
          <a:p>
            <a:pPr marL="0" indent="0">
              <a:buNone/>
            </a:pPr>
            <a:r>
              <a:rPr lang="en-GB" sz="2200" dirty="0"/>
              <a:t>• USP = fast, low-cost, student-specific help.</a:t>
            </a:r>
          </a:p>
          <a:p>
            <a:pPr marL="0" indent="0">
              <a:buNone/>
            </a:pPr>
            <a:r>
              <a:rPr lang="en-GB" sz="2200" dirty="0"/>
              <a:t>• Personalised approach vs. automated templates (Porter 2008).</a:t>
            </a:r>
          </a:p>
        </p:txBody>
      </p:sp>
    </p:spTree>
    <p:extLst>
      <p:ext uri="{BB962C8B-B14F-4D97-AF65-F5344CB8AC3E}">
        <p14:creationId xmlns:p14="http://schemas.microsoft.com/office/powerpoint/2010/main" val="2191913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D2395A-86E8-78F3-5FB6-4FC50969FB81}"/>
              </a:ext>
            </a:extLst>
          </p:cNvPr>
          <p:cNvSpPr>
            <a:spLocks noGrp="1"/>
          </p:cNvSpPr>
          <p:nvPr>
            <p:ph type="title"/>
          </p:nvPr>
        </p:nvSpPr>
        <p:spPr>
          <a:xfrm>
            <a:off x="4553733" y="548464"/>
            <a:ext cx="6798541" cy="1675623"/>
          </a:xfrm>
        </p:spPr>
        <p:txBody>
          <a:bodyPr anchor="b">
            <a:normAutofit/>
          </a:bodyPr>
          <a:lstStyle/>
          <a:p>
            <a:r>
              <a:rPr lang="en-GB" sz="4000"/>
              <a:t>PESTEL Summary</a:t>
            </a:r>
          </a:p>
        </p:txBody>
      </p:sp>
      <p:pic>
        <p:nvPicPr>
          <p:cNvPr id="6" name="Picture 5">
            <a:extLst>
              <a:ext uri="{FF2B5EF4-FFF2-40B4-BE49-F238E27FC236}">
                <a16:creationId xmlns:a16="http://schemas.microsoft.com/office/drawing/2014/main" id="{BF7D2529-592B-ACA0-64B5-9917FE2091DE}"/>
              </a:ext>
            </a:extLst>
          </p:cNvPr>
          <p:cNvPicPr>
            <a:picLocks noChangeAspect="1"/>
          </p:cNvPicPr>
          <p:nvPr/>
        </p:nvPicPr>
        <p:blipFill>
          <a:blip r:embed="rId3"/>
          <a:srcRect l="15370" r="43938"/>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AFEBDFE7-5602-712B-AE53-96C917D8E1D3}"/>
              </a:ext>
            </a:extLst>
          </p:cNvPr>
          <p:cNvGraphicFramePr>
            <a:graphicFrameLocks noGrp="1"/>
          </p:cNvGraphicFramePr>
          <p:nvPr>
            <p:ph idx="1"/>
            <p:extLst>
              <p:ext uri="{D42A27DB-BD31-4B8C-83A1-F6EECF244321}">
                <p14:modId xmlns:p14="http://schemas.microsoft.com/office/powerpoint/2010/main" val="33298453"/>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2414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CAE801-1ECC-963C-D564-907A4A7A16E4}"/>
              </a:ext>
            </a:extLst>
          </p:cNvPr>
          <p:cNvSpPr>
            <a:spLocks noGrp="1"/>
          </p:cNvSpPr>
          <p:nvPr>
            <p:ph type="title"/>
          </p:nvPr>
        </p:nvSpPr>
        <p:spPr>
          <a:xfrm>
            <a:off x="4553733" y="548464"/>
            <a:ext cx="6798541" cy="1675623"/>
          </a:xfrm>
        </p:spPr>
        <p:txBody>
          <a:bodyPr anchor="b">
            <a:normAutofit/>
          </a:bodyPr>
          <a:lstStyle/>
          <a:p>
            <a:r>
              <a:rPr lang="en-GB" sz="4000"/>
              <a:t>SWOT Summary</a:t>
            </a:r>
          </a:p>
        </p:txBody>
      </p:sp>
      <p:pic>
        <p:nvPicPr>
          <p:cNvPr id="6" name="Picture 5">
            <a:extLst>
              <a:ext uri="{FF2B5EF4-FFF2-40B4-BE49-F238E27FC236}">
                <a16:creationId xmlns:a16="http://schemas.microsoft.com/office/drawing/2014/main" id="{3C70C88B-51CD-E184-7ECB-FA4755946058}"/>
              </a:ext>
            </a:extLst>
          </p:cNvPr>
          <p:cNvPicPr>
            <a:picLocks noChangeAspect="1"/>
          </p:cNvPicPr>
          <p:nvPr/>
        </p:nvPicPr>
        <p:blipFill>
          <a:blip r:embed="rId3"/>
          <a:srcRect l="15370" r="43938"/>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27B5D8F4-3659-AA9B-155A-FD4A3CB08F91}"/>
              </a:ext>
            </a:extLst>
          </p:cNvPr>
          <p:cNvGraphicFramePr>
            <a:graphicFrameLocks noGrp="1"/>
          </p:cNvGraphicFramePr>
          <p:nvPr>
            <p:ph idx="1"/>
            <p:extLst>
              <p:ext uri="{D42A27DB-BD31-4B8C-83A1-F6EECF244321}">
                <p14:modId xmlns:p14="http://schemas.microsoft.com/office/powerpoint/2010/main" val="3373147729"/>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44821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C7D820-DD6A-5776-7918-31279FE22649}"/>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Porter’s Five Forces</a:t>
            </a:r>
          </a:p>
        </p:txBody>
      </p:sp>
      <p:graphicFrame>
        <p:nvGraphicFramePr>
          <p:cNvPr id="5" name="Content Placeholder 2">
            <a:extLst>
              <a:ext uri="{FF2B5EF4-FFF2-40B4-BE49-F238E27FC236}">
                <a16:creationId xmlns:a16="http://schemas.microsoft.com/office/drawing/2014/main" id="{E7E6BA50-D860-9A47-E1B2-9839A0CAF41E}"/>
              </a:ext>
            </a:extLst>
          </p:cNvPr>
          <p:cNvGraphicFramePr>
            <a:graphicFrameLocks noGrp="1"/>
          </p:cNvGraphicFramePr>
          <p:nvPr>
            <p:ph idx="1"/>
            <p:extLst>
              <p:ext uri="{D42A27DB-BD31-4B8C-83A1-F6EECF244321}">
                <p14:modId xmlns:p14="http://schemas.microsoft.com/office/powerpoint/2010/main" val="151221433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99175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482B43-6D2B-327A-5FAF-98F8119AC4DD}"/>
              </a:ext>
            </a:extLst>
          </p:cNvPr>
          <p:cNvSpPr>
            <a:spLocks noGrp="1"/>
          </p:cNvSpPr>
          <p:nvPr>
            <p:ph type="title"/>
          </p:nvPr>
        </p:nvSpPr>
        <p:spPr>
          <a:xfrm>
            <a:off x="5297762" y="329184"/>
            <a:ext cx="6251110" cy="1783080"/>
          </a:xfrm>
        </p:spPr>
        <p:txBody>
          <a:bodyPr anchor="b">
            <a:normAutofit/>
          </a:bodyPr>
          <a:lstStyle/>
          <a:p>
            <a:r>
              <a:rPr lang="en-GB" sz="5400"/>
              <a:t>Marketing &amp; Target Customers</a:t>
            </a:r>
          </a:p>
        </p:txBody>
      </p:sp>
      <p:pic>
        <p:nvPicPr>
          <p:cNvPr id="5" name="Picture 4">
            <a:extLst>
              <a:ext uri="{FF2B5EF4-FFF2-40B4-BE49-F238E27FC236}">
                <a16:creationId xmlns:a16="http://schemas.microsoft.com/office/drawing/2014/main" id="{3FC8FA21-08B5-BDE0-0C4A-4C37DE6BD578}"/>
              </a:ext>
            </a:extLst>
          </p:cNvPr>
          <p:cNvPicPr>
            <a:picLocks noChangeAspect="1"/>
          </p:cNvPicPr>
          <p:nvPr/>
        </p:nvPicPr>
        <p:blipFill>
          <a:blip r:embed="rId3"/>
          <a:srcRect l="19921" r="41879"/>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a:extLst>
              <a:ext uri="{FF2B5EF4-FFF2-40B4-BE49-F238E27FC236}">
                <a16:creationId xmlns:a16="http://schemas.microsoft.com/office/drawing/2014/main" id="{25DE74C1-AC4A-B1BB-5D7C-65A8CDA04C98}"/>
              </a:ext>
            </a:extLst>
          </p:cNvPr>
          <p:cNvSpPr>
            <a:spLocks noGrp="1"/>
          </p:cNvSpPr>
          <p:nvPr>
            <p:ph idx="1"/>
          </p:nvPr>
        </p:nvSpPr>
        <p:spPr>
          <a:xfrm>
            <a:off x="5297762" y="2706624"/>
            <a:ext cx="6251110" cy="3483864"/>
          </a:xfrm>
        </p:spPr>
        <p:txBody>
          <a:bodyPr>
            <a:normAutofit/>
          </a:bodyPr>
          <a:lstStyle/>
          <a:p>
            <a:pPr marL="0" indent="0">
              <a:buNone/>
            </a:pPr>
            <a:r>
              <a:rPr lang="en-GB" sz="1500"/>
              <a:t>• Customers: students, job starters, and internationals (Armstrong et al. 2018).</a:t>
            </a:r>
          </a:p>
          <a:p>
            <a:endParaRPr lang="en-GB" sz="1500"/>
          </a:p>
          <a:p>
            <a:pPr marL="0" indent="0">
              <a:buNone/>
            </a:pPr>
            <a:r>
              <a:rPr lang="en-GB" sz="1500"/>
              <a:t>• 4Ps:</a:t>
            </a:r>
          </a:p>
          <a:p>
            <a:pPr marL="0" indent="0">
              <a:buNone/>
            </a:pPr>
            <a:r>
              <a:rPr lang="en-GB" sz="1500"/>
              <a:t>   - Product = Personal CV help</a:t>
            </a:r>
          </a:p>
          <a:p>
            <a:pPr marL="0" indent="0">
              <a:buNone/>
            </a:pPr>
            <a:r>
              <a:rPr lang="en-GB" sz="1500"/>
              <a:t>   - Price = Budget-friendly</a:t>
            </a:r>
          </a:p>
          <a:p>
            <a:pPr marL="0" indent="0">
              <a:buNone/>
            </a:pPr>
            <a:r>
              <a:rPr lang="en-GB" sz="1500"/>
              <a:t>   - Place = Fully online</a:t>
            </a:r>
          </a:p>
          <a:p>
            <a:pPr marL="0" indent="0">
              <a:buNone/>
            </a:pPr>
            <a:r>
              <a:rPr lang="en-GB" sz="1500"/>
              <a:t>   - Promotion = TikTok, Insta, reviews</a:t>
            </a:r>
          </a:p>
          <a:p>
            <a:endParaRPr lang="en-GB" sz="1500"/>
          </a:p>
          <a:p>
            <a:pPr marL="0" indent="0">
              <a:buNone/>
            </a:pPr>
            <a:r>
              <a:rPr lang="en-GB" sz="1500"/>
              <a:t>• Builds trust through simple digital branding (Kotler and Keller 2016).</a:t>
            </a:r>
          </a:p>
        </p:txBody>
      </p:sp>
    </p:spTree>
    <p:extLst>
      <p:ext uri="{BB962C8B-B14F-4D97-AF65-F5344CB8AC3E}">
        <p14:creationId xmlns:p14="http://schemas.microsoft.com/office/powerpoint/2010/main" val="2110910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D276A6-86AC-14D8-39F1-4B49C902A559}"/>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4BB498-4BA4-748B-83D9-0AD829271076}"/>
              </a:ext>
            </a:extLst>
          </p:cNvPr>
          <p:cNvSpPr>
            <a:spLocks noGrp="1"/>
          </p:cNvSpPr>
          <p:nvPr>
            <p:ph idx="1"/>
          </p:nvPr>
        </p:nvSpPr>
        <p:spPr>
          <a:xfrm>
            <a:off x="838200" y="1929384"/>
            <a:ext cx="10515600" cy="4251960"/>
          </a:xfrm>
        </p:spPr>
        <p:txBody>
          <a:bodyPr>
            <a:normAutofit/>
          </a:bodyPr>
          <a:lstStyle/>
          <a:p>
            <a:r>
              <a:rPr lang="en-GB" sz="1700"/>
              <a:t>Armstrong, G., Kotler, P., Harker, M. and Brennan, R. (2018) Marketing: An Introduction. Pearson.</a:t>
            </a:r>
          </a:p>
          <a:p>
            <a:endParaRPr lang="en-GB" sz="1700"/>
          </a:p>
          <a:p>
            <a:r>
              <a:rPr lang="en-GB" sz="1700"/>
              <a:t>Burns, P. (2016) Entrepreneurship and Small Business. Palgrave Macmillan.</a:t>
            </a:r>
          </a:p>
          <a:p>
            <a:endParaRPr lang="en-GB" sz="1700"/>
          </a:p>
          <a:p>
            <a:r>
              <a:rPr lang="en-GB" sz="1700"/>
              <a:t>Finch, B. (2016) How to Write a Business Plan. Kogan Page.</a:t>
            </a:r>
          </a:p>
          <a:p>
            <a:endParaRPr lang="en-GB" sz="1700"/>
          </a:p>
          <a:p>
            <a:r>
              <a:rPr lang="en-GB" sz="1700"/>
              <a:t>Johnson, G., Whittington, R. and Scholes, K. (2017) Exploring Strategy. Pearson.</a:t>
            </a:r>
          </a:p>
          <a:p>
            <a:endParaRPr lang="en-GB" sz="1700"/>
          </a:p>
          <a:p>
            <a:r>
              <a:rPr lang="en-GB" sz="1700"/>
              <a:t>Kotler, P. and Keller, K.L. (2016) Marketing Management. Pearson.</a:t>
            </a:r>
          </a:p>
          <a:p>
            <a:endParaRPr lang="en-GB" sz="1700"/>
          </a:p>
          <a:p>
            <a:r>
              <a:rPr lang="en-GB" sz="1700"/>
              <a:t>Porter, M.E. (2008) ‘The Five Competitive Forces That Shape Strategy’, Harvard Business Review, 86(1), pp. 78–93.</a:t>
            </a:r>
          </a:p>
        </p:txBody>
      </p:sp>
    </p:spTree>
    <p:extLst>
      <p:ext uri="{BB962C8B-B14F-4D97-AF65-F5344CB8AC3E}">
        <p14:creationId xmlns:p14="http://schemas.microsoft.com/office/powerpoint/2010/main" val="26819919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59</TotalTime>
  <Words>2233</Words>
  <Application>Microsoft Office PowerPoint</Application>
  <PresentationFormat>Widescreen</PresentationFormat>
  <Paragraphs>79</Paragraphs>
  <Slides>10</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QuickPrep CV &amp; Career Services</vt:lpstr>
      <vt:lpstr>Introduction</vt:lpstr>
      <vt:lpstr>Business Idea</vt:lpstr>
      <vt:lpstr>Products &amp; Services</vt:lpstr>
      <vt:lpstr>Objectives &amp; USP</vt:lpstr>
      <vt:lpstr>PESTEL Summary</vt:lpstr>
      <vt:lpstr>SWOT Summary</vt:lpstr>
      <vt:lpstr>Porter’s Five Forces</vt:lpstr>
      <vt:lpstr>Marketing &amp; Target Customers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Svilen Ivanov</dc:creator>
  <cp:lastModifiedBy>Angel Krumov Marinov (2336737)</cp:lastModifiedBy>
  <cp:revision>3</cp:revision>
  <dcterms:created xsi:type="dcterms:W3CDTF">2025-12-05T23:51:11Z</dcterms:created>
  <dcterms:modified xsi:type="dcterms:W3CDTF">2025-12-11T13:41:01Z</dcterms:modified>
</cp:coreProperties>
</file>