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  <p:sldMasterId id="2147483697" r:id="rId2"/>
  </p:sldMasterIdLst>
  <p:notesMasterIdLst>
    <p:notesMasterId r:id="rId26"/>
  </p:notesMasterIdLst>
  <p:handoutMasterIdLst>
    <p:handoutMasterId r:id="rId27"/>
  </p:handoutMasterIdLst>
  <p:sldIdLst>
    <p:sldId id="306" r:id="rId3"/>
    <p:sldId id="302" r:id="rId4"/>
    <p:sldId id="301" r:id="rId5"/>
    <p:sldId id="303" r:id="rId6"/>
    <p:sldId id="304" r:id="rId7"/>
    <p:sldId id="305" r:id="rId8"/>
    <p:sldId id="307" r:id="rId9"/>
    <p:sldId id="308" r:id="rId10"/>
    <p:sldId id="309" r:id="rId11"/>
    <p:sldId id="284" r:id="rId12"/>
    <p:sldId id="285" r:id="rId13"/>
    <p:sldId id="286" r:id="rId14"/>
    <p:sldId id="299" r:id="rId15"/>
    <p:sldId id="300" r:id="rId16"/>
    <p:sldId id="293" r:id="rId17"/>
    <p:sldId id="294" r:id="rId18"/>
    <p:sldId id="295" r:id="rId19"/>
    <p:sldId id="296" r:id="rId20"/>
    <p:sldId id="297" r:id="rId21"/>
    <p:sldId id="298" r:id="rId22"/>
    <p:sldId id="292" r:id="rId23"/>
    <p:sldId id="289" r:id="rId24"/>
    <p:sldId id="290" r:id="rId25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592362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529604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018481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6523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004213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836406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194044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285899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844702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1227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23679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95132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32C9A24-6438-4039-9137-61B9E05A740A}" type="slidenum"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1C1C1C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pPr algn="ctr"/>
            <a:r>
              <a:rPr lang="en-US" b="1" dirty="0" smtClean="0"/>
              <a:t>Topic </a:t>
            </a:r>
            <a:r>
              <a:rPr lang="en-US" b="1" dirty="0"/>
              <a:t>8</a:t>
            </a:r>
            <a:r>
              <a:rPr lang="en-US" b="1" dirty="0" smtClean="0"/>
              <a:t> </a:t>
            </a:r>
            <a:r>
              <a:rPr lang="en-US" b="1" dirty="0" smtClean="0"/>
              <a:t>- Developing </a:t>
            </a:r>
            <a:r>
              <a:rPr lang="en-US" b="1" dirty="0" smtClean="0"/>
              <a:t>Algorithms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403648" y="4005064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Dr Stephen Hole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4157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304800"/>
            <a:ext cx="7892430" cy="1143000"/>
          </a:xfrm>
        </p:spPr>
        <p:txBody>
          <a:bodyPr/>
          <a:lstStyle/>
          <a:p>
            <a:pPr algn="ctr"/>
            <a:r>
              <a:rPr lang="en-GB" sz="3200" dirty="0" smtClean="0"/>
              <a:t>Algorithms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916832"/>
            <a:ext cx="8352928" cy="4215681"/>
          </a:xfrm>
        </p:spPr>
        <p:txBody>
          <a:bodyPr/>
          <a:lstStyle/>
          <a:p>
            <a:r>
              <a:rPr lang="en-GB" dirty="0" smtClean="0"/>
              <a:t>What is an algorithm:</a:t>
            </a:r>
          </a:p>
          <a:p>
            <a:pPr lvl="1"/>
            <a:r>
              <a:rPr lang="en-GB" dirty="0" smtClean="0"/>
              <a:t>An algorithm can be seen as a roadmap or set of instructions to accomplish a well defined task;</a:t>
            </a:r>
          </a:p>
          <a:p>
            <a:pPr lvl="1"/>
            <a:r>
              <a:rPr lang="en-GB" dirty="0" smtClean="0"/>
              <a:t>Examples:</a:t>
            </a:r>
          </a:p>
          <a:p>
            <a:pPr lvl="2"/>
            <a:r>
              <a:rPr lang="en-GB" dirty="0" smtClean="0"/>
              <a:t>Recipe;</a:t>
            </a:r>
          </a:p>
          <a:p>
            <a:pPr lvl="2"/>
            <a:r>
              <a:rPr lang="en-GB" dirty="0" smtClean="0"/>
              <a:t>Knitting pattern;</a:t>
            </a:r>
          </a:p>
          <a:p>
            <a:pPr lvl="2"/>
            <a:r>
              <a:rPr lang="en-GB" dirty="0" smtClean="0"/>
              <a:t>Flat pack furniture instructions;</a:t>
            </a:r>
          </a:p>
          <a:p>
            <a:pPr lvl="2"/>
            <a:r>
              <a:rPr lang="en-GB" dirty="0" smtClean="0"/>
              <a:t>Sorting and searching in computer memory.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58430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32C9A24-6438-4039-9137-61B9E05A740A}" type="slidenum"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1C1C1C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pPr algn="ctr"/>
            <a:r>
              <a:rPr lang="en-US" b="1" dirty="0" smtClean="0"/>
              <a:t>Developing </a:t>
            </a:r>
            <a:r>
              <a:rPr lang="en-US" b="1" dirty="0" smtClean="0"/>
              <a:t>Our First Algorithm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403648" y="4005064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Dr Stephen Hole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25714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solidFill>
                  <a:srgbClr val="333399"/>
                </a:solidFill>
              </a:rPr>
              <a:t>Converting Binary Numbers to Decimal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1800" dirty="0" smtClean="0"/>
              <a:t>Binary (base 2) number 10110 is equal to Decimal (base 10) Number 22;</a:t>
            </a:r>
          </a:p>
          <a:p>
            <a:pPr lvl="1"/>
            <a:r>
              <a:rPr lang="en-GB" sz="1400" dirty="0" smtClean="0"/>
              <a:t>Assume the binary number is held as s String;</a:t>
            </a:r>
          </a:p>
          <a:p>
            <a:endParaRPr lang="en-GB" sz="2400" dirty="0" smtClean="0"/>
          </a:p>
          <a:p>
            <a:endParaRPr lang="en-GB" sz="2400" dirty="0"/>
          </a:p>
          <a:p>
            <a:endParaRPr lang="en-GB" sz="2400" dirty="0" smtClean="0"/>
          </a:p>
          <a:p>
            <a:r>
              <a:rPr lang="en-GB" sz="1800" dirty="0" smtClean="0"/>
              <a:t>Start at the right hand end of the String and moving to the left:</a:t>
            </a:r>
          </a:p>
          <a:p>
            <a:pPr lvl="1"/>
            <a:r>
              <a:rPr lang="en-GB" sz="1400" dirty="0" smtClean="0"/>
              <a:t>Process each character at a time;</a:t>
            </a:r>
          </a:p>
          <a:p>
            <a:pPr lvl="1"/>
            <a:r>
              <a:rPr lang="en-GB" sz="1400" dirty="0" smtClean="0"/>
              <a:t>Multiply by 2 every time you move left to get the correct decimal column value;</a:t>
            </a:r>
          </a:p>
          <a:p>
            <a:pPr lvl="1"/>
            <a:r>
              <a:rPr lang="en-GB" sz="1400" dirty="0" smtClean="0"/>
              <a:t>Sum the values generated at each character position.</a:t>
            </a:r>
          </a:p>
          <a:p>
            <a:pPr lvl="1"/>
            <a:r>
              <a:rPr lang="en-GB" sz="1400" dirty="0" smtClean="0"/>
              <a:t>Return the result</a:t>
            </a:r>
            <a:endParaRPr lang="en-GB" sz="1400" dirty="0"/>
          </a:p>
          <a:p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2780928"/>
            <a:ext cx="7267575" cy="1095375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906302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Conversion Algorithm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988840"/>
            <a:ext cx="8280920" cy="4464496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66200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Java Code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450" y="2119312"/>
            <a:ext cx="8801100" cy="3613944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85992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990600" y="6248400"/>
            <a:ext cx="2285256" cy="457200"/>
          </a:xfrm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 smtClean="0">
              <a:ln>
                <a:noFill/>
              </a:ln>
              <a:solidFill>
                <a:srgbClr val="1C1C1C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 smtClean="0">
              <a:ln>
                <a:noFill/>
              </a:ln>
              <a:solidFill>
                <a:srgbClr val="1C1C1C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 smtClean="0">
              <a:ln>
                <a:noFill/>
              </a:ln>
              <a:solidFill>
                <a:srgbClr val="1C1C1C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 smtClean="0">
              <a:ln>
                <a:noFill/>
              </a:ln>
              <a:solidFill>
                <a:srgbClr val="1C1C1C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Semester 2 – 2020/2021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1C1C1C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ACCA7003 Object Oriented Programming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1C1C1C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32C9A24-6438-4039-9137-61B9E05A740A}" type="slidenum"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1C1C1C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1C1C1C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pPr algn="ctr"/>
            <a:r>
              <a:rPr lang="en-US" b="1" dirty="0" smtClean="0"/>
              <a:t>Developing </a:t>
            </a:r>
            <a:r>
              <a:rPr lang="en-US" b="1" dirty="0" smtClean="0"/>
              <a:t>Our Second Algorithm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403648" y="4005064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Dr Stephen Hole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58093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solidFill>
                  <a:srgbClr val="333399"/>
                </a:solidFill>
              </a:rPr>
              <a:t>Converting </a:t>
            </a:r>
            <a:r>
              <a:rPr lang="en-GB" sz="3200" dirty="0" smtClean="0">
                <a:solidFill>
                  <a:srgbClr val="333399"/>
                </a:solidFill>
              </a:rPr>
              <a:t>Decimal </a:t>
            </a:r>
            <a:r>
              <a:rPr lang="en-GB" sz="3200" dirty="0">
                <a:solidFill>
                  <a:srgbClr val="333399"/>
                </a:solidFill>
              </a:rPr>
              <a:t>Numbers to </a:t>
            </a:r>
            <a:r>
              <a:rPr lang="en-GB" sz="3200" dirty="0" smtClean="0">
                <a:solidFill>
                  <a:srgbClr val="333399"/>
                </a:solidFill>
              </a:rPr>
              <a:t>Binary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844824"/>
            <a:ext cx="8415536" cy="547191"/>
          </a:xfrm>
        </p:spPr>
        <p:txBody>
          <a:bodyPr/>
          <a:lstStyle/>
          <a:p>
            <a:r>
              <a:rPr lang="en-GB" sz="2400" dirty="0" smtClean="0"/>
              <a:t>Convert the decimal number 22 to binary.</a:t>
            </a:r>
          </a:p>
          <a:p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856" y="2392015"/>
            <a:ext cx="4248472" cy="419977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7884" y="3177445"/>
            <a:ext cx="3305175" cy="12954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364088" y="2573359"/>
            <a:ext cx="29269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Testing the result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30917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dirty="0" smtClean="0"/>
              <a:t>Create an algorithm for decimal to binary conversion.</a:t>
            </a:r>
          </a:p>
          <a:p>
            <a:r>
              <a:rPr lang="en-GB" dirty="0" smtClean="0"/>
              <a:t>Using the algorithm create and test a Java program to convert decimal </a:t>
            </a:r>
            <a:r>
              <a:rPr lang="en-GB" smtClean="0"/>
              <a:t>to binary.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59247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10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pPr algn="ctr"/>
            <a:r>
              <a:rPr lang="en-US" b="1" dirty="0" smtClean="0"/>
              <a:t>Recursive </a:t>
            </a:r>
            <a:r>
              <a:rPr lang="en-US" b="1" dirty="0" smtClean="0"/>
              <a:t>Algorithm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403648" y="4005064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Dr Stephen Hole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Recursive Algorithm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844824"/>
            <a:ext cx="8343528" cy="4287689"/>
          </a:xfrm>
        </p:spPr>
        <p:txBody>
          <a:bodyPr/>
          <a:lstStyle/>
          <a:p>
            <a:r>
              <a:rPr lang="en-GB" sz="2400" dirty="0" smtClean="0"/>
              <a:t>Recursion is a fundamental concept in mathematics and computer science;</a:t>
            </a:r>
          </a:p>
          <a:p>
            <a:r>
              <a:rPr lang="en-GB" sz="2400" dirty="0" smtClean="0"/>
              <a:t>A recursive program (function or procedure) is one that calls itself;</a:t>
            </a:r>
          </a:p>
          <a:p>
            <a:r>
              <a:rPr lang="en-GB" sz="2400" dirty="0" smtClean="0"/>
              <a:t>A recursive function cannot keep calling itself an infinite number of times;</a:t>
            </a:r>
          </a:p>
          <a:p>
            <a:r>
              <a:rPr lang="en-GB" sz="2400" dirty="0" smtClean="0"/>
              <a:t>Therefore, a recursive function must have a termination condition;</a:t>
            </a:r>
          </a:p>
          <a:p>
            <a:r>
              <a:rPr lang="en-GB" sz="2400" dirty="0" smtClean="0"/>
              <a:t>A familiar recursive function is the factorial function: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191002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smtClean="0"/>
              <a:t>Factorial Formula Explained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7268" y="6021288"/>
            <a:ext cx="3737172" cy="56697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616" y="1807141"/>
            <a:ext cx="6829425" cy="20002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2767" y="3879605"/>
            <a:ext cx="3743325" cy="2124075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260084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 smtClean="0"/>
              <a:t>Two Methods to Calculate Factorials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Using a While loop.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Using Recursion.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555548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04800"/>
            <a:ext cx="8324478" cy="1143000"/>
          </a:xfrm>
        </p:spPr>
        <p:txBody>
          <a:bodyPr/>
          <a:lstStyle/>
          <a:p>
            <a:pPr algn="ctr"/>
            <a:r>
              <a:rPr lang="en-GB" dirty="0" smtClean="0"/>
              <a:t>While Method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7544" y="1447800"/>
            <a:ext cx="8136904" cy="500466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300376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9632" y="1916832"/>
            <a:ext cx="6541575" cy="2755631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051720" y="836712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Recursion Explained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757825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692696"/>
            <a:ext cx="6638925" cy="4010025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893810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9632" y="260648"/>
            <a:ext cx="6153150" cy="4972050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196702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476672"/>
            <a:ext cx="6134100" cy="5743575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441811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1680" y="260648"/>
            <a:ext cx="5474682" cy="6370872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040681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404664"/>
            <a:ext cx="8208912" cy="6141962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756088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04800"/>
            <a:ext cx="8612510" cy="1143000"/>
          </a:xfrm>
        </p:spPr>
        <p:txBody>
          <a:bodyPr/>
          <a:lstStyle/>
          <a:p>
            <a:pPr algn="ctr"/>
            <a:r>
              <a:rPr lang="en-GB" dirty="0" smtClean="0"/>
              <a:t>Recursive Factorial Pseudocode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59" y="2204864"/>
            <a:ext cx="8147191" cy="3456384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308122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smtClean="0"/>
              <a:t>Recursive Factorial Program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1628800"/>
            <a:ext cx="8352928" cy="5005881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719027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04800"/>
            <a:ext cx="8612510" cy="1143000"/>
          </a:xfrm>
        </p:spPr>
        <p:txBody>
          <a:bodyPr/>
          <a:lstStyle/>
          <a:p>
            <a:pPr algn="ctr"/>
            <a:r>
              <a:rPr lang="en-GB" dirty="0" smtClean="0"/>
              <a:t>Sample Output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688" y="2204864"/>
            <a:ext cx="5544616" cy="3238178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70216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1472216441</TotalTime>
  <Words>316</Words>
  <Application>Microsoft Office PowerPoint</Application>
  <PresentationFormat>On-screen Show (4:3)</PresentationFormat>
  <Paragraphs>77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ＭＳ Ｐゴシック</vt:lpstr>
      <vt:lpstr>ＭＳ Ｐゴシック</vt:lpstr>
      <vt:lpstr>Tahoma</vt:lpstr>
      <vt:lpstr>Wingdings</vt:lpstr>
      <vt:lpstr>Blends</vt:lpstr>
      <vt:lpstr>1_Blends</vt:lpstr>
      <vt:lpstr>Topic 8 - Developing Algorithms</vt:lpstr>
      <vt:lpstr>Algorithms</vt:lpstr>
      <vt:lpstr>Developing Our First Algorithm</vt:lpstr>
      <vt:lpstr>Converting Binary Numbers to Decimal</vt:lpstr>
      <vt:lpstr>Conversion Algorithm</vt:lpstr>
      <vt:lpstr>Java Code</vt:lpstr>
      <vt:lpstr>Developing Our Second Algorithm</vt:lpstr>
      <vt:lpstr>Converting Decimal Numbers to Binary</vt:lpstr>
      <vt:lpstr>Task</vt:lpstr>
      <vt:lpstr>Recursive Algorithm</vt:lpstr>
      <vt:lpstr>Recursive Algorithm</vt:lpstr>
      <vt:lpstr>Factorial Formula Explained</vt:lpstr>
      <vt:lpstr>Two Methods to Calculate Factorials</vt:lpstr>
      <vt:lpstr>While Method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Recursive Factorial Pseudocode</vt:lpstr>
      <vt:lpstr>Recursive Factorial Program</vt:lpstr>
      <vt:lpstr>Sample Output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Stephen Hole</cp:lastModifiedBy>
  <cp:revision>152</cp:revision>
  <cp:lastPrinted>2018-10-31T08:24:02Z</cp:lastPrinted>
  <dcterms:created xsi:type="dcterms:W3CDTF">1996-12-09T10:09:10Z</dcterms:created>
  <dcterms:modified xsi:type="dcterms:W3CDTF">2021-02-28T13:46:52Z</dcterms:modified>
</cp:coreProperties>
</file>