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2" r:id="rId4"/>
    <p:sldId id="257" r:id="rId5"/>
    <p:sldId id="268" r:id="rId6"/>
    <p:sldId id="269" r:id="rId7"/>
    <p:sldId id="270" r:id="rId8"/>
    <p:sldId id="267" r:id="rId9"/>
    <p:sldId id="278" r:id="rId10"/>
    <p:sldId id="263" r:id="rId11"/>
    <p:sldId id="259" r:id="rId12"/>
    <p:sldId id="260" r:id="rId13"/>
    <p:sldId id="262" r:id="rId14"/>
    <p:sldId id="261" r:id="rId15"/>
    <p:sldId id="273" r:id="rId16"/>
    <p:sldId id="274" r:id="rId17"/>
    <p:sldId id="271" r:id="rId18"/>
    <p:sldId id="265" r:id="rId19"/>
    <p:sldId id="266" r:id="rId20"/>
    <p:sldId id="279" r:id="rId21"/>
    <p:sldId id="26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4258786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1210363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7855CA-EF0C-418C-A32D-484084D83DCB}"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921405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17855CA-EF0C-418C-A32D-484084D83DCB}"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6802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17855CA-EF0C-418C-A32D-484084D83DCB}"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471492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17855CA-EF0C-418C-A32D-484084D83DCB}"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744199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855CA-EF0C-418C-A32D-484084D83DCB}"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527019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7855CA-EF0C-418C-A32D-484084D83DCB}"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152445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7855CA-EF0C-418C-A32D-484084D83DCB}"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1857408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1974737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461450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7855CA-EF0C-418C-A32D-484084D83DCB}" type="datetimeFigureOut">
              <a:rPr lang="en-GB" smtClean="0"/>
              <a:t>04/12/2018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8B7766-CC63-4474-8EDF-78D16ACF9A5F}" type="slidenum">
              <a:rPr lang="en-GB" smtClean="0"/>
              <a:t>‹#›</a:t>
            </a:fld>
            <a:endParaRPr lang="en-GB"/>
          </a:p>
        </p:txBody>
      </p:sp>
    </p:spTree>
    <p:extLst>
      <p:ext uri="{BB962C8B-B14F-4D97-AF65-F5344CB8AC3E}">
        <p14:creationId xmlns:p14="http://schemas.microsoft.com/office/powerpoint/2010/main" val="28018156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youtu.be/XuInKItBSL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storyofstuff.org/movies/the-story-of-solutions/"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oecd.org/statistics/Pages%20from%20Guidelines%20on%20Measuring%20Subjective%20Well-being-Annexe-A.pdf" TargetMode="External"/><Relationship Id="rId2" Type="http://schemas.openxmlformats.org/officeDocument/2006/relationships/hyperlink" Target="http://www.oecd-ilibrary.org/economics/how-s-life_9789264121164-en" TargetMode="External"/><Relationship Id="rId1" Type="http://schemas.openxmlformats.org/officeDocument/2006/relationships/slideLayout" Target="../slideLayouts/slideLayout2.xml"/><Relationship Id="rId4" Type="http://schemas.openxmlformats.org/officeDocument/2006/relationships/hyperlink" Target="http://www.unicef-irc.org/Report-Card-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is </a:t>
            </a:r>
            <a:r>
              <a:rPr lang="en-GB" dirty="0" smtClean="0"/>
              <a:t>well-being</a:t>
            </a:r>
            <a:r>
              <a:rPr lang="en-GB" dirty="0" smtClean="0"/>
              <a:t>?</a:t>
            </a:r>
            <a:endParaRPr lang="en-GB" dirty="0"/>
          </a:p>
        </p:txBody>
      </p:sp>
      <p:sp>
        <p:nvSpPr>
          <p:cNvPr id="3" name="Subtitle 2"/>
          <p:cNvSpPr>
            <a:spLocks noGrp="1"/>
          </p:cNvSpPr>
          <p:nvPr>
            <p:ph type="subTitle" idx="1"/>
          </p:nvPr>
        </p:nvSpPr>
        <p:spPr/>
        <p:txBody>
          <a:bodyPr/>
          <a:lstStyle/>
          <a:p>
            <a:r>
              <a:rPr lang="en-GB" dirty="0" smtClean="0"/>
              <a:t>From Aristotle and Monty Python to </a:t>
            </a:r>
            <a:r>
              <a:rPr lang="en-GB" dirty="0" err="1" smtClean="0"/>
              <a:t>Amartya</a:t>
            </a:r>
            <a:r>
              <a:rPr lang="en-GB" dirty="0" smtClean="0"/>
              <a:t> Sen</a:t>
            </a:r>
            <a:endParaRPr lang="en-GB" dirty="0"/>
          </a:p>
        </p:txBody>
      </p:sp>
    </p:spTree>
    <p:extLst>
      <p:ext uri="{BB962C8B-B14F-4D97-AF65-F5344CB8AC3E}">
        <p14:creationId xmlns:p14="http://schemas.microsoft.com/office/powerpoint/2010/main" val="5147066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Ideas</a:t>
            </a:r>
            <a:endParaRPr lang="en-GB" dirty="0"/>
          </a:p>
        </p:txBody>
      </p:sp>
      <p:sp>
        <p:nvSpPr>
          <p:cNvPr id="3" name="Content Placeholder 2"/>
          <p:cNvSpPr>
            <a:spLocks noGrp="1"/>
          </p:cNvSpPr>
          <p:nvPr>
            <p:ph idx="1"/>
          </p:nvPr>
        </p:nvSpPr>
        <p:spPr/>
        <p:txBody>
          <a:bodyPr/>
          <a:lstStyle/>
          <a:p>
            <a:r>
              <a:rPr lang="en-GB" dirty="0" smtClean="0"/>
              <a:t>Well-being (Rawls)</a:t>
            </a:r>
          </a:p>
          <a:p>
            <a:r>
              <a:rPr lang="en-GB" dirty="0" smtClean="0"/>
              <a:t>A good life (Aristotle)</a:t>
            </a:r>
          </a:p>
          <a:p>
            <a:r>
              <a:rPr lang="en-GB" dirty="0" smtClean="0"/>
              <a:t>Capability (</a:t>
            </a:r>
            <a:r>
              <a:rPr lang="en-GB" dirty="0" err="1" smtClean="0"/>
              <a:t>Amartya</a:t>
            </a:r>
            <a:r>
              <a:rPr lang="en-GB" dirty="0" smtClean="0"/>
              <a:t> Sen)</a:t>
            </a:r>
          </a:p>
          <a:p>
            <a:r>
              <a:rPr lang="en-GB" dirty="0" smtClean="0"/>
              <a:t>Development (OECD)</a:t>
            </a:r>
          </a:p>
          <a:p>
            <a:r>
              <a:rPr lang="en-GB" dirty="0" smtClean="0"/>
              <a:t>Living well</a:t>
            </a:r>
          </a:p>
          <a:p>
            <a:r>
              <a:rPr lang="en-GB" dirty="0" smtClean="0"/>
              <a:t>Social Justice and fairness (JS Mill)</a:t>
            </a:r>
            <a:endParaRPr lang="en-GB" dirty="0"/>
          </a:p>
        </p:txBody>
      </p:sp>
    </p:spTree>
    <p:extLst>
      <p:ext uri="{BB962C8B-B14F-4D97-AF65-F5344CB8AC3E}">
        <p14:creationId xmlns:p14="http://schemas.microsoft.com/office/powerpoint/2010/main" val="7349944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Philosophy</a:t>
            </a:r>
            <a:endParaRPr lang="en-GB" dirty="0"/>
          </a:p>
        </p:txBody>
      </p:sp>
      <p:sp>
        <p:nvSpPr>
          <p:cNvPr id="3" name="Content Placeholder 2"/>
          <p:cNvSpPr>
            <a:spLocks noGrp="1"/>
          </p:cNvSpPr>
          <p:nvPr>
            <p:ph idx="1"/>
          </p:nvPr>
        </p:nvSpPr>
        <p:spPr/>
        <p:txBody>
          <a:bodyPr/>
          <a:lstStyle/>
          <a:p>
            <a:r>
              <a:rPr lang="en-GB" dirty="0" smtClean="0"/>
              <a:t>What are we here for?</a:t>
            </a:r>
          </a:p>
          <a:p>
            <a:r>
              <a:rPr lang="en-GB" dirty="0" smtClean="0"/>
              <a:t>What is life for?</a:t>
            </a:r>
          </a:p>
          <a:p>
            <a:r>
              <a:rPr lang="en-GB" dirty="0" smtClean="0"/>
              <a:t>What does success look like for me?</a:t>
            </a:r>
          </a:p>
          <a:p>
            <a:r>
              <a:rPr lang="en-GB" dirty="0" smtClean="0"/>
              <a:t>If I succeed in life do others have to fail?</a:t>
            </a:r>
          </a:p>
          <a:p>
            <a:r>
              <a:rPr lang="en-GB" dirty="0" smtClean="0"/>
              <a:t>Does it matter if some people live in poverty?</a:t>
            </a:r>
          </a:p>
          <a:p>
            <a:r>
              <a:rPr lang="en-GB" dirty="0" smtClean="0"/>
              <a:t>Does it have an impact on me if 1% of the world’s population own 51% of the world’s resources?</a:t>
            </a:r>
          </a:p>
          <a:p>
            <a:endParaRPr lang="en-GB" dirty="0"/>
          </a:p>
        </p:txBody>
      </p:sp>
    </p:spTree>
    <p:extLst>
      <p:ext uri="{BB962C8B-B14F-4D97-AF65-F5344CB8AC3E}">
        <p14:creationId xmlns:p14="http://schemas.microsoft.com/office/powerpoint/2010/main" val="4728562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What is well-being?</a:t>
            </a:r>
          </a:p>
          <a:p>
            <a:pPr marL="0" indent="0">
              <a:buNone/>
            </a:pPr>
            <a:endParaRPr lang="en-GB" sz="1400" dirty="0" smtClean="0"/>
          </a:p>
          <a:p>
            <a:pPr lvl="1"/>
            <a:r>
              <a:rPr lang="en-GB" dirty="0" smtClean="0"/>
              <a:t>Take ten minutes, do some thinking and write down a sentence or two or draw something to describe what </a:t>
            </a:r>
            <a:r>
              <a:rPr lang="en-GB" dirty="0" smtClean="0"/>
              <a:t>well-being </a:t>
            </a:r>
            <a:r>
              <a:rPr lang="en-GB" dirty="0" smtClean="0"/>
              <a:t>looks like to you.</a:t>
            </a:r>
          </a:p>
          <a:p>
            <a:pPr marL="457200" lvl="1" indent="0">
              <a:buNone/>
            </a:pPr>
            <a:endParaRPr lang="en-GB" sz="1400" dirty="0" smtClean="0"/>
          </a:p>
          <a:p>
            <a:r>
              <a:rPr lang="en-GB" dirty="0" smtClean="0"/>
              <a:t>Next question –</a:t>
            </a:r>
          </a:p>
          <a:p>
            <a:pPr marL="0" indent="0">
              <a:buNone/>
            </a:pPr>
            <a:endParaRPr lang="en-GB" sz="1400" dirty="0" smtClean="0"/>
          </a:p>
          <a:p>
            <a:pPr lvl="1"/>
            <a:r>
              <a:rPr lang="en-GB" dirty="0" smtClean="0"/>
              <a:t>Does the concept of well-being matter to </a:t>
            </a:r>
            <a:r>
              <a:rPr lang="en-GB" dirty="0" smtClean="0"/>
              <a:t>professionals</a:t>
            </a:r>
            <a:r>
              <a:rPr lang="en-GB" dirty="0" smtClean="0"/>
              <a:t>? </a:t>
            </a:r>
            <a:endParaRPr lang="en-GB" dirty="0" smtClean="0"/>
          </a:p>
          <a:p>
            <a:pPr lvl="1"/>
            <a:r>
              <a:rPr lang="en-GB" dirty="0" smtClean="0"/>
              <a:t>As a concept is it relevant to you?</a:t>
            </a:r>
          </a:p>
          <a:p>
            <a:pPr lvl="1"/>
            <a:r>
              <a:rPr lang="en-GB" dirty="0" smtClean="0"/>
              <a:t>What about your own well-being, how important is </a:t>
            </a:r>
            <a:r>
              <a:rPr lang="en-GB" dirty="0" smtClean="0"/>
              <a:t>that to you and those around you?</a:t>
            </a:r>
            <a:endParaRPr lang="en-GB" dirty="0" smtClean="0"/>
          </a:p>
        </p:txBody>
      </p:sp>
    </p:spTree>
    <p:extLst>
      <p:ext uri="{BB962C8B-B14F-4D97-AF65-F5344CB8AC3E}">
        <p14:creationId xmlns:p14="http://schemas.microsoft.com/office/powerpoint/2010/main" val="39802940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dirty="0" smtClean="0"/>
              <a:t>Who has good </a:t>
            </a:r>
            <a:r>
              <a:rPr lang="en-GB" dirty="0" smtClean="0"/>
              <a:t>well-being</a:t>
            </a:r>
            <a:r>
              <a:rPr lang="en-GB" dirty="0" smtClean="0"/>
              <a:t>?</a:t>
            </a:r>
            <a:endParaRPr lang="en-GB" dirty="0"/>
          </a:p>
        </p:txBody>
      </p:sp>
      <p:sp>
        <p:nvSpPr>
          <p:cNvPr id="3" name="Content Placeholder 2"/>
          <p:cNvSpPr>
            <a:spLocks noGrp="1"/>
          </p:cNvSpPr>
          <p:nvPr>
            <p:ph idx="1"/>
          </p:nvPr>
        </p:nvSpPr>
        <p:spPr>
          <a:xfrm>
            <a:off x="457200" y="1340768"/>
            <a:ext cx="8229600" cy="5184576"/>
          </a:xfrm>
        </p:spPr>
        <p:txBody>
          <a:bodyPr>
            <a:normAutofit fontScale="77500" lnSpcReduction="20000"/>
          </a:bodyPr>
          <a:lstStyle/>
          <a:p>
            <a:r>
              <a:rPr lang="en-GB" i="1" dirty="0"/>
              <a:t>Well- being is </a:t>
            </a:r>
            <a:r>
              <a:rPr lang="en-GB" i="1" dirty="0" smtClean="0"/>
              <a:t>generally higher </a:t>
            </a:r>
            <a:r>
              <a:rPr lang="en-GB" i="1" dirty="0"/>
              <a:t>among</a:t>
            </a:r>
            <a:r>
              <a:rPr lang="en-GB" i="1" dirty="0" smtClean="0"/>
              <a:t>:</a:t>
            </a:r>
          </a:p>
          <a:p>
            <a:pPr marL="0" indent="0">
              <a:buNone/>
            </a:pPr>
            <a:endParaRPr lang="en-GB" i="1" dirty="0"/>
          </a:p>
          <a:p>
            <a:pPr lvl="1"/>
            <a:r>
              <a:rPr lang="en-GB" dirty="0"/>
              <a:t>Women</a:t>
            </a:r>
          </a:p>
          <a:p>
            <a:pPr lvl="1"/>
            <a:r>
              <a:rPr lang="en-GB" dirty="0"/>
              <a:t>Married people</a:t>
            </a:r>
          </a:p>
          <a:p>
            <a:pPr lvl="1"/>
            <a:r>
              <a:rPr lang="en-GB" dirty="0"/>
              <a:t>The highly educated</a:t>
            </a:r>
          </a:p>
          <a:p>
            <a:pPr lvl="1"/>
            <a:r>
              <a:rPr lang="en-GB" dirty="0"/>
              <a:t>Those actively involved in religion</a:t>
            </a:r>
          </a:p>
          <a:p>
            <a:pPr lvl="1"/>
            <a:r>
              <a:rPr lang="en-GB" dirty="0"/>
              <a:t>The healthy</a:t>
            </a:r>
          </a:p>
          <a:p>
            <a:pPr lvl="1"/>
            <a:r>
              <a:rPr lang="en-GB" dirty="0"/>
              <a:t>Those with high income</a:t>
            </a:r>
          </a:p>
          <a:p>
            <a:pPr lvl="1"/>
            <a:r>
              <a:rPr lang="en-GB" dirty="0"/>
              <a:t>The young and the old—U- shaped in age</a:t>
            </a:r>
          </a:p>
          <a:p>
            <a:pPr lvl="1"/>
            <a:r>
              <a:rPr lang="en-GB" dirty="0"/>
              <a:t>The self- employed</a:t>
            </a:r>
          </a:p>
          <a:p>
            <a:pPr lvl="1"/>
            <a:r>
              <a:rPr lang="en-GB" dirty="0"/>
              <a:t>Those with low blood pressure</a:t>
            </a:r>
          </a:p>
          <a:p>
            <a:pPr lvl="1"/>
            <a:r>
              <a:rPr lang="en-GB" dirty="0"/>
              <a:t>The sexually active, and especially those who have sex at least once a week</a:t>
            </a:r>
          </a:p>
          <a:p>
            <a:pPr lvl="1"/>
            <a:r>
              <a:rPr lang="en-GB" dirty="0"/>
              <a:t>Those with one sex partner</a:t>
            </a:r>
          </a:p>
          <a:p>
            <a:pPr lvl="1"/>
            <a:r>
              <a:rPr lang="en-GB" dirty="0"/>
              <a:t>Those without children</a:t>
            </a:r>
          </a:p>
        </p:txBody>
      </p:sp>
    </p:spTree>
    <p:extLst>
      <p:ext uri="{BB962C8B-B14F-4D97-AF65-F5344CB8AC3E}">
        <p14:creationId xmlns:p14="http://schemas.microsoft.com/office/powerpoint/2010/main" val="37338562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smtClean="0"/>
              <a:t>Who has poorer well-being?</a:t>
            </a:r>
            <a:endParaRPr lang="en-GB" dirty="0"/>
          </a:p>
        </p:txBody>
      </p:sp>
      <p:sp>
        <p:nvSpPr>
          <p:cNvPr id="3" name="Content Placeholder 2"/>
          <p:cNvSpPr>
            <a:spLocks noGrp="1"/>
          </p:cNvSpPr>
          <p:nvPr>
            <p:ph idx="1"/>
          </p:nvPr>
        </p:nvSpPr>
        <p:spPr>
          <a:xfrm>
            <a:off x="457200" y="1196752"/>
            <a:ext cx="8229600" cy="4997152"/>
          </a:xfrm>
        </p:spPr>
        <p:txBody>
          <a:bodyPr>
            <a:normAutofit fontScale="85000" lnSpcReduction="20000"/>
          </a:bodyPr>
          <a:lstStyle/>
          <a:p>
            <a:r>
              <a:rPr lang="en-GB" i="1" dirty="0"/>
              <a:t>Well- being is lower among</a:t>
            </a:r>
            <a:r>
              <a:rPr lang="en-GB" i="1" dirty="0" smtClean="0"/>
              <a:t>:</a:t>
            </a:r>
          </a:p>
          <a:p>
            <a:pPr marL="0" indent="0">
              <a:buNone/>
            </a:pPr>
            <a:endParaRPr lang="en-GB" i="1" dirty="0"/>
          </a:p>
          <a:p>
            <a:pPr lvl="1"/>
            <a:r>
              <a:rPr lang="en-GB" dirty="0"/>
              <a:t>Newly divorced and separated people</a:t>
            </a:r>
          </a:p>
          <a:p>
            <a:pPr lvl="1"/>
            <a:r>
              <a:rPr lang="en-GB" dirty="0"/>
              <a:t>Adults in their mid to late forties</a:t>
            </a:r>
          </a:p>
          <a:p>
            <a:pPr lvl="1"/>
            <a:r>
              <a:rPr lang="en-GB" dirty="0" smtClean="0"/>
              <a:t>People who are </a:t>
            </a:r>
            <a:r>
              <a:rPr lang="en-GB" dirty="0"/>
              <a:t>unemployed</a:t>
            </a:r>
          </a:p>
          <a:p>
            <a:pPr lvl="1"/>
            <a:r>
              <a:rPr lang="en-GB" dirty="0"/>
              <a:t>Immigrants and minorities</a:t>
            </a:r>
          </a:p>
          <a:p>
            <a:pPr lvl="1"/>
            <a:r>
              <a:rPr lang="en-GB" dirty="0"/>
              <a:t>Those in poor health</a:t>
            </a:r>
          </a:p>
          <a:p>
            <a:pPr lvl="1"/>
            <a:r>
              <a:rPr lang="en-GB" dirty="0"/>
              <a:t>Commuters</a:t>
            </a:r>
          </a:p>
          <a:p>
            <a:pPr lvl="1"/>
            <a:r>
              <a:rPr lang="en-GB" dirty="0"/>
              <a:t>People with high blood pressure</a:t>
            </a:r>
          </a:p>
          <a:p>
            <a:pPr lvl="1"/>
            <a:r>
              <a:rPr lang="en-GB" dirty="0" smtClean="0"/>
              <a:t>People who are </a:t>
            </a:r>
            <a:r>
              <a:rPr lang="en-GB" dirty="0"/>
              <a:t>less educated</a:t>
            </a:r>
          </a:p>
          <a:p>
            <a:pPr lvl="1"/>
            <a:r>
              <a:rPr lang="en-GB" dirty="0"/>
              <a:t>The poor</a:t>
            </a:r>
          </a:p>
          <a:p>
            <a:pPr lvl="1"/>
            <a:r>
              <a:rPr lang="en-GB" dirty="0"/>
              <a:t>The sexually inactive</a:t>
            </a:r>
          </a:p>
          <a:p>
            <a:pPr lvl="1"/>
            <a:r>
              <a:rPr lang="en-GB" dirty="0"/>
              <a:t>Those with children</a:t>
            </a:r>
          </a:p>
        </p:txBody>
      </p:sp>
    </p:spTree>
    <p:extLst>
      <p:ext uri="{BB962C8B-B14F-4D97-AF65-F5344CB8AC3E}">
        <p14:creationId xmlns:p14="http://schemas.microsoft.com/office/powerpoint/2010/main" val="24969277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facts about well-being</a:t>
            </a:r>
            <a:endParaRPr lang="en-GB" dirty="0"/>
          </a:p>
        </p:txBody>
      </p:sp>
      <p:sp>
        <p:nvSpPr>
          <p:cNvPr id="3" name="Content Placeholder 2"/>
          <p:cNvSpPr>
            <a:spLocks noGrp="1"/>
          </p:cNvSpPr>
          <p:nvPr>
            <p:ph idx="1"/>
          </p:nvPr>
        </p:nvSpPr>
        <p:spPr>
          <a:xfrm>
            <a:off x="457200" y="1484784"/>
            <a:ext cx="8229600" cy="4680520"/>
          </a:xfrm>
        </p:spPr>
        <p:txBody>
          <a:bodyPr>
            <a:noAutofit/>
          </a:bodyPr>
          <a:lstStyle/>
          <a:p>
            <a:pPr marL="0" indent="0">
              <a:buNone/>
            </a:pPr>
            <a:r>
              <a:rPr lang="en-GB" sz="1600" dirty="0"/>
              <a:t>1. </a:t>
            </a:r>
            <a:r>
              <a:rPr lang="en-GB" sz="1600" dirty="0" smtClean="0"/>
              <a:t>Very </a:t>
            </a:r>
            <a:r>
              <a:rPr lang="en-GB" sz="1600" dirty="0"/>
              <a:t>loosely, for the typical </a:t>
            </a:r>
            <a:r>
              <a:rPr lang="en-GB" sz="1600" dirty="0" smtClean="0"/>
              <a:t>individual, a </a:t>
            </a:r>
            <a:r>
              <a:rPr lang="en-GB" sz="1600" dirty="0"/>
              <a:t>doubling of salary makes a lot less difference than do life events like </a:t>
            </a:r>
            <a:r>
              <a:rPr lang="en-GB" sz="1600" dirty="0" smtClean="0"/>
              <a:t>marriage or </a:t>
            </a:r>
            <a:r>
              <a:rPr lang="en-GB" sz="1600" dirty="0"/>
              <a:t>unemployment.</a:t>
            </a:r>
          </a:p>
          <a:p>
            <a:pPr marL="0" indent="0">
              <a:buNone/>
            </a:pPr>
            <a:r>
              <a:rPr lang="en-GB" sz="1600" dirty="0"/>
              <a:t>2. </a:t>
            </a:r>
            <a:r>
              <a:rPr lang="en-GB" sz="1600" dirty="0" smtClean="0"/>
              <a:t>Whole </a:t>
            </a:r>
            <a:r>
              <a:rPr lang="en-GB" sz="1600" dirty="0"/>
              <a:t>countries, at least in the </a:t>
            </a:r>
            <a:r>
              <a:rPr lang="en-GB" sz="1600" dirty="0" smtClean="0"/>
              <a:t>West where </a:t>
            </a:r>
            <a:r>
              <a:rPr lang="en-GB" sz="1600" dirty="0"/>
              <a:t>almost all the research has been done, do not seem to get much </a:t>
            </a:r>
            <a:r>
              <a:rPr lang="en-GB" sz="1600" dirty="0" smtClean="0"/>
              <a:t>happier as </a:t>
            </a:r>
            <a:r>
              <a:rPr lang="en-GB" sz="1600" dirty="0"/>
              <a:t>they get richer.</a:t>
            </a:r>
          </a:p>
          <a:p>
            <a:pPr marL="0" indent="0">
              <a:buNone/>
            </a:pPr>
            <a:r>
              <a:rPr lang="en-GB" sz="1600" dirty="0"/>
              <a:t>3. Happiness is U- shaped in age. Women report higher well- being </a:t>
            </a:r>
            <a:r>
              <a:rPr lang="en-GB" sz="1600" dirty="0" smtClean="0"/>
              <a:t>than men</a:t>
            </a:r>
            <a:r>
              <a:rPr lang="en-GB" sz="1600" dirty="0"/>
              <a:t>. Two of the biggest negatives in life are unemployment and divorce.</a:t>
            </a:r>
          </a:p>
          <a:p>
            <a:pPr marL="0" indent="0">
              <a:buNone/>
            </a:pPr>
            <a:r>
              <a:rPr lang="en-GB" sz="1600" dirty="0" smtClean="0"/>
              <a:t>4</a:t>
            </a:r>
            <a:r>
              <a:rPr lang="en-GB" sz="1600" dirty="0"/>
              <a:t>. Happy people are less likely to commit suicide (</a:t>
            </a:r>
            <a:r>
              <a:rPr lang="en-GB" sz="1600" dirty="0" err="1"/>
              <a:t>Koivumaa</a:t>
            </a:r>
            <a:r>
              <a:rPr lang="en-GB" sz="1600" dirty="0"/>
              <a:t>- </a:t>
            </a:r>
            <a:r>
              <a:rPr lang="en-GB" sz="1600" dirty="0" err="1" smtClean="0"/>
              <a:t>Honkanen</a:t>
            </a:r>
            <a:r>
              <a:rPr lang="en-GB" sz="1600" dirty="0" smtClean="0"/>
              <a:t> et </a:t>
            </a:r>
            <a:r>
              <a:rPr lang="en-GB" sz="1600" dirty="0"/>
              <a:t>al. 2001).</a:t>
            </a:r>
          </a:p>
          <a:p>
            <a:pPr marL="0" indent="0">
              <a:buNone/>
            </a:pPr>
            <a:r>
              <a:rPr lang="en-GB" sz="1600" dirty="0"/>
              <a:t>5. T</a:t>
            </a:r>
            <a:r>
              <a:rPr lang="en-GB" sz="1600" dirty="0" smtClean="0"/>
              <a:t>he broad </a:t>
            </a:r>
            <a:r>
              <a:rPr lang="en-GB" sz="1600" dirty="0"/>
              <a:t>statistical patterns look the same in France, Britain, and the United</a:t>
            </a:r>
          </a:p>
          <a:p>
            <a:pPr marL="0" indent="0">
              <a:buNone/>
            </a:pPr>
            <a:r>
              <a:rPr lang="en-GB" sz="1600" dirty="0" smtClean="0"/>
              <a:t>States (U shaped life-course happiness). </a:t>
            </a:r>
            <a:endParaRPr lang="en-GB" sz="1600" dirty="0" smtClean="0"/>
          </a:p>
          <a:p>
            <a:pPr marL="0" indent="0">
              <a:buNone/>
            </a:pPr>
            <a:r>
              <a:rPr lang="en-GB" sz="1600" dirty="0" smtClean="0"/>
              <a:t>6</a:t>
            </a:r>
            <a:r>
              <a:rPr lang="en-GB" sz="1600" dirty="0"/>
              <a:t>. There is some evidence that the same is true in panels of people (</a:t>
            </a:r>
            <a:r>
              <a:rPr lang="en-GB" sz="1600" dirty="0" smtClean="0"/>
              <a:t>that is</a:t>
            </a:r>
            <a:r>
              <a:rPr lang="en-GB" sz="1600" dirty="0"/>
              <a:t>, in longitudinal data). Particularly useful evidence comes from looking </a:t>
            </a:r>
            <a:r>
              <a:rPr lang="en-GB" sz="1600" dirty="0" smtClean="0"/>
              <a:t>at windfalls </a:t>
            </a:r>
            <a:r>
              <a:rPr lang="en-GB" sz="1600" dirty="0"/>
              <a:t>like lottery wins.</a:t>
            </a:r>
          </a:p>
          <a:p>
            <a:pPr marL="0" indent="0">
              <a:buNone/>
            </a:pPr>
            <a:r>
              <a:rPr lang="en-GB" sz="1600" dirty="0"/>
              <a:t>7. There is adaptation. Good and bad life events wear off, at least </a:t>
            </a:r>
            <a:r>
              <a:rPr lang="en-GB" sz="1600" dirty="0" smtClean="0"/>
              <a:t>partially, as </a:t>
            </a:r>
            <a:r>
              <a:rPr lang="en-GB" sz="1600" dirty="0"/>
              <a:t>people get used to them.</a:t>
            </a:r>
          </a:p>
          <a:p>
            <a:pPr marL="0" indent="0">
              <a:buNone/>
            </a:pPr>
            <a:r>
              <a:rPr lang="en-GB" sz="1600" dirty="0"/>
              <a:t>8. Relative things matter a great deal. First, in experiments, people </a:t>
            </a:r>
            <a:r>
              <a:rPr lang="en-GB" sz="1600" dirty="0" smtClean="0"/>
              <a:t>care about </a:t>
            </a:r>
            <a:r>
              <a:rPr lang="en-GB" sz="1600" dirty="0"/>
              <a:t>how they are treated compared to those who are like them, and in </a:t>
            </a:r>
            <a:r>
              <a:rPr lang="en-GB" sz="1600" dirty="0" smtClean="0"/>
              <a:t>the laboratory </a:t>
            </a:r>
            <a:r>
              <a:rPr lang="en-GB" sz="1600" dirty="0"/>
              <a:t>will even pay to hurt others to restore what they see as fairness</a:t>
            </a:r>
            <a:r>
              <a:rPr lang="en-GB" sz="1600" dirty="0" smtClean="0"/>
              <a:t>.</a:t>
            </a:r>
            <a:endParaRPr lang="en-GB" sz="1600" dirty="0"/>
          </a:p>
        </p:txBody>
      </p:sp>
    </p:spTree>
    <p:extLst>
      <p:ext uri="{BB962C8B-B14F-4D97-AF65-F5344CB8AC3E}">
        <p14:creationId xmlns:p14="http://schemas.microsoft.com/office/powerpoint/2010/main" val="9344784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Cantril’s</a:t>
            </a:r>
            <a:r>
              <a:rPr lang="en-GB" dirty="0" smtClean="0"/>
              <a:t> Ladder</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Please imagine a ladder with steps numbered from zero at the bottom to ten at the top. </a:t>
            </a:r>
            <a:r>
              <a:rPr lang="en-GB" dirty="0" smtClean="0"/>
              <a:t>Suppose we </a:t>
            </a:r>
            <a:r>
              <a:rPr lang="en-GB" dirty="0"/>
              <a:t>say that the top of the ladder represents the best possible life for you and the bottom of </a:t>
            </a:r>
            <a:r>
              <a:rPr lang="en-GB" dirty="0" smtClean="0"/>
              <a:t>the ladder </a:t>
            </a:r>
            <a:r>
              <a:rPr lang="en-GB" dirty="0"/>
              <a:t>represents the worst possible life for you</a:t>
            </a:r>
            <a:r>
              <a:rPr lang="en-GB" dirty="0" smtClean="0"/>
              <a:t>.</a:t>
            </a:r>
          </a:p>
          <a:p>
            <a:pPr marL="0" indent="0">
              <a:buNone/>
            </a:pPr>
            <a:endParaRPr lang="en-GB" dirty="0"/>
          </a:p>
          <a:p>
            <a:r>
              <a:rPr lang="en-GB" dirty="0"/>
              <a:t>If the top step is 10 and the bottom step is 0, on which step of the ladder do you feel </a:t>
            </a:r>
            <a:r>
              <a:rPr lang="en-GB" dirty="0" smtClean="0"/>
              <a:t>you personally </a:t>
            </a:r>
            <a:r>
              <a:rPr lang="en-GB" dirty="0"/>
              <a:t>stand at the present time?</a:t>
            </a:r>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27983" y="1700808"/>
            <a:ext cx="4624531" cy="4320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8594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734785" y="260648"/>
            <a:ext cx="6172200" cy="857250"/>
          </a:xfrm>
        </p:spPr>
        <p:txBody>
          <a:bodyPr/>
          <a:lstStyle/>
          <a:p>
            <a:pPr eaLnBrk="1" hangingPunct="1"/>
            <a:r>
              <a:rPr lang="en-GB" altLang="en-US" sz="2400" b="1" i="1" dirty="0">
                <a:solidFill>
                  <a:srgbClr val="0068A7"/>
                </a:solidFill>
                <a:latin typeface="Arial,BoldItalic"/>
              </a:rPr>
              <a:t>What does this mean?</a:t>
            </a:r>
            <a:endParaRPr lang="en-US" altLang="en-US" sz="2400" b="1" i="1" dirty="0">
              <a:solidFill>
                <a:srgbClr val="0068A7"/>
              </a:solidFill>
              <a:latin typeface="Arial,BoldItalic"/>
            </a:endParaRPr>
          </a:p>
        </p:txBody>
      </p:sp>
      <p:sp>
        <p:nvSpPr>
          <p:cNvPr id="3" name="Content Placeholder 2"/>
          <p:cNvSpPr>
            <a:spLocks noGrp="1"/>
          </p:cNvSpPr>
          <p:nvPr>
            <p:ph idx="1"/>
          </p:nvPr>
        </p:nvSpPr>
        <p:spPr>
          <a:xfrm>
            <a:off x="467545" y="1340768"/>
            <a:ext cx="7776864" cy="5040560"/>
          </a:xfrm>
        </p:spPr>
        <p:txBody>
          <a:bodyPr rtlCol="0">
            <a:normAutofit fontScale="62500" lnSpcReduction="20000"/>
          </a:bodyPr>
          <a:lstStyle/>
          <a:p>
            <a:pPr>
              <a:defRPr/>
            </a:pPr>
            <a:r>
              <a:rPr lang="en-US" b="1" dirty="0" smtClean="0"/>
              <a:t>Thriving</a:t>
            </a:r>
            <a:r>
              <a:rPr lang="en-US" dirty="0" smtClean="0"/>
              <a:t> - wellbeing that is strong, consistent, and progressing. People have positive views of their present life situation (7+) and have positive views of the next five years (8+). They report significantly fewer health problems, fewer sick days, less worry, stress, sadness, anger, and more happiness, enjoyment, interest, and respect.</a:t>
            </a:r>
          </a:p>
          <a:p>
            <a:pPr marL="0" indent="0">
              <a:buNone/>
              <a:defRPr/>
            </a:pPr>
            <a:endParaRPr lang="en-US" dirty="0" smtClean="0"/>
          </a:p>
          <a:p>
            <a:pPr>
              <a:defRPr/>
            </a:pPr>
            <a:r>
              <a:rPr lang="en-US" b="1" dirty="0" smtClean="0"/>
              <a:t>Struggling</a:t>
            </a:r>
            <a:r>
              <a:rPr lang="en-US" dirty="0" smtClean="0"/>
              <a:t> - wellbeing that is moderate or inconsistent. People have moderate views of their present life situation OR moderate OR negative views of their future. They are either struggling in the present, or expect to struggle in the future. They report more daily stress than the "thriving" respondents, and more than double the amount of sick days. They are more likely to smoke, and are less likely to eat healthily.</a:t>
            </a:r>
          </a:p>
          <a:p>
            <a:pPr marL="0" indent="0">
              <a:buNone/>
              <a:defRPr/>
            </a:pPr>
            <a:endParaRPr lang="en-US" dirty="0" smtClean="0"/>
          </a:p>
          <a:p>
            <a:pPr>
              <a:defRPr/>
            </a:pPr>
            <a:r>
              <a:rPr lang="en-US" b="1" dirty="0" smtClean="0"/>
              <a:t>Suffering</a:t>
            </a:r>
            <a:r>
              <a:rPr lang="en-US" dirty="0" smtClean="0"/>
              <a:t> - wellbeing that is at high risk. People in this group tend to have poor ratings of their current life situation (4 and below) AND negative views of the next five years (4 and below). They are more likely to report lacking the basics of food and shelter, more likely to have physical pain, a lot of stress, worry, sadness, and anger. </a:t>
            </a:r>
            <a:endParaRPr lang="en-US" dirty="0"/>
          </a:p>
        </p:txBody>
      </p:sp>
    </p:spTree>
    <p:extLst>
      <p:ext uri="{BB962C8B-B14F-4D97-AF65-F5344CB8AC3E}">
        <p14:creationId xmlns:p14="http://schemas.microsoft.com/office/powerpoint/2010/main" val="15826404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Aristotle and ‘the good’</a:t>
            </a:r>
            <a:endParaRPr lang="en-GB" dirty="0"/>
          </a:p>
        </p:txBody>
      </p:sp>
      <p:pic>
        <p:nvPicPr>
          <p:cNvPr id="3074"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5536" y="2420887"/>
            <a:ext cx="2629272" cy="30590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3"/>
          <p:cNvSpPr>
            <a:spLocks noGrp="1"/>
          </p:cNvSpPr>
          <p:nvPr>
            <p:ph sz="half" idx="2"/>
          </p:nvPr>
        </p:nvSpPr>
        <p:spPr>
          <a:xfrm>
            <a:off x="3131840" y="1340768"/>
            <a:ext cx="5554960" cy="5040560"/>
          </a:xfrm>
        </p:spPr>
        <p:txBody>
          <a:bodyPr>
            <a:noAutofit/>
          </a:bodyPr>
          <a:lstStyle/>
          <a:p>
            <a:r>
              <a:rPr lang="en-GB" sz="2400" dirty="0" smtClean="0"/>
              <a:t>To </a:t>
            </a:r>
            <a:r>
              <a:rPr lang="en-GB" sz="2400" dirty="0"/>
              <a:t>a caveman, </a:t>
            </a:r>
            <a:r>
              <a:rPr lang="en-GB" sz="2400" i="1" dirty="0" err="1"/>
              <a:t>eudaimonia</a:t>
            </a:r>
            <a:r>
              <a:rPr lang="en-GB" sz="2400" i="1" dirty="0"/>
              <a:t> </a:t>
            </a:r>
            <a:r>
              <a:rPr lang="en-GB" sz="2400" dirty="0"/>
              <a:t>would be a nice, safe, warm cave </a:t>
            </a:r>
            <a:r>
              <a:rPr lang="en-GB" sz="2400" dirty="0" smtClean="0"/>
              <a:t>somewhere.  For </a:t>
            </a:r>
            <a:r>
              <a:rPr lang="en-GB" sz="2400" dirty="0"/>
              <a:t>many people in a famine-stricken country, </a:t>
            </a:r>
            <a:r>
              <a:rPr lang="en-GB" sz="2400" i="1" dirty="0" err="1"/>
              <a:t>eudaimonia</a:t>
            </a:r>
            <a:r>
              <a:rPr lang="en-GB" sz="2400" i="1" dirty="0"/>
              <a:t> </a:t>
            </a:r>
            <a:r>
              <a:rPr lang="en-GB" sz="2400" dirty="0"/>
              <a:t>would be regular </a:t>
            </a:r>
            <a:r>
              <a:rPr lang="en-GB" sz="2400" dirty="0" smtClean="0"/>
              <a:t>meals.  </a:t>
            </a:r>
            <a:r>
              <a:rPr lang="en-GB" sz="2400" i="1" dirty="0" err="1" smtClean="0"/>
              <a:t>Eudaimonia</a:t>
            </a:r>
            <a:r>
              <a:rPr lang="en-GB" sz="2400" i="1" dirty="0" smtClean="0"/>
              <a:t> </a:t>
            </a:r>
            <a:r>
              <a:rPr lang="en-GB" sz="2400" dirty="0"/>
              <a:t>seems to be that which we have not got and, once we have got it, then </a:t>
            </a:r>
            <a:r>
              <a:rPr lang="en-GB" sz="2400" dirty="0" smtClean="0"/>
              <a:t>it becomes </a:t>
            </a:r>
            <a:r>
              <a:rPr lang="en-GB" sz="2400" dirty="0"/>
              <a:t>the mundane. The Good, then, is not some objective state over and </a:t>
            </a:r>
            <a:r>
              <a:rPr lang="en-GB" sz="2400" dirty="0" smtClean="0"/>
              <a:t>above other </a:t>
            </a:r>
            <a:r>
              <a:rPr lang="en-GB" sz="2400" dirty="0"/>
              <a:t>states that can be attained and maintained, but in itself something that </a:t>
            </a:r>
            <a:r>
              <a:rPr lang="en-GB" sz="2400" dirty="0" smtClean="0"/>
              <a:t>is transitory </a:t>
            </a:r>
            <a:r>
              <a:rPr lang="en-GB" sz="2400" dirty="0"/>
              <a:t>in that it becomes transformed into a state of ordinariness through </a:t>
            </a:r>
            <a:r>
              <a:rPr lang="en-GB" sz="2400" dirty="0" smtClean="0"/>
              <a:t>the possession </a:t>
            </a:r>
            <a:r>
              <a:rPr lang="en-GB" sz="2400" dirty="0"/>
              <a:t>of it.</a:t>
            </a: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772816"/>
            <a:ext cx="3150840" cy="36658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29103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Linking wealth and well-being</a:t>
            </a:r>
            <a:endParaRPr lang="en-GB" dirty="0"/>
          </a:p>
        </p:txBody>
      </p:sp>
      <p:sp>
        <p:nvSpPr>
          <p:cNvPr id="3" name="Content Placeholder 2"/>
          <p:cNvSpPr>
            <a:spLocks noGrp="1"/>
          </p:cNvSpPr>
          <p:nvPr>
            <p:ph idx="1"/>
          </p:nvPr>
        </p:nvSpPr>
        <p:spPr/>
        <p:txBody>
          <a:bodyPr>
            <a:normAutofit/>
          </a:bodyPr>
          <a:lstStyle/>
          <a:p>
            <a:endParaRPr lang="en-GB" sz="1400" dirty="0" smtClean="0"/>
          </a:p>
          <a:p>
            <a:r>
              <a:rPr lang="en-GB" dirty="0" smtClean="0"/>
              <a:t>Origins of the link come from Thomas Hobbes in his book Leviathan, published in 1651.</a:t>
            </a:r>
          </a:p>
          <a:p>
            <a:endParaRPr lang="en-GB" sz="1400" dirty="0" smtClean="0"/>
          </a:p>
          <a:p>
            <a:pPr lvl="1"/>
            <a:r>
              <a:rPr lang="en-GB" dirty="0" smtClean="0"/>
              <a:t>and which is worst of all, continual fear, and danger of violent death; and the life of man, solitary, poor, nasty, brutish, and short’ (Leviathan, </a:t>
            </a:r>
            <a:r>
              <a:rPr lang="en-GB" dirty="0" err="1" smtClean="0"/>
              <a:t>i</a:t>
            </a:r>
            <a:r>
              <a:rPr lang="en-GB" dirty="0" smtClean="0"/>
              <a:t>. xiii. 9). </a:t>
            </a:r>
            <a:endParaRPr lang="en-GB" dirty="0" smtClean="0"/>
          </a:p>
          <a:p>
            <a:pPr lvl="1"/>
            <a:endParaRPr lang="en-GB" dirty="0">
              <a:hlinkClick r:id="rId2"/>
            </a:endParaRPr>
          </a:p>
          <a:p>
            <a:pPr lvl="1"/>
            <a:r>
              <a:rPr lang="en-GB" dirty="0" smtClean="0">
                <a:hlinkClick r:id="rId2"/>
              </a:rPr>
              <a:t>https</a:t>
            </a:r>
            <a:r>
              <a:rPr lang="en-GB" dirty="0">
                <a:hlinkClick r:id="rId2"/>
              </a:rPr>
              <a:t>://youtu.be/XuInKItBSLY</a:t>
            </a:r>
            <a:r>
              <a:rPr lang="en-GB" dirty="0"/>
              <a:t>  </a:t>
            </a:r>
          </a:p>
          <a:p>
            <a:pPr lvl="1"/>
            <a:endParaRPr lang="en-GB" dirty="0"/>
          </a:p>
        </p:txBody>
      </p:sp>
    </p:spTree>
    <p:extLst>
      <p:ext uri="{BB962C8B-B14F-4D97-AF65-F5344CB8AC3E}">
        <p14:creationId xmlns:p14="http://schemas.microsoft.com/office/powerpoint/2010/main" val="2321422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Early thinkers</a:t>
            </a:r>
            <a:endParaRPr lang="en-GB" sz="3600" dirty="0"/>
          </a:p>
        </p:txBody>
      </p:sp>
      <p:sp>
        <p:nvSpPr>
          <p:cNvPr id="3" name="Content Placeholder 2"/>
          <p:cNvSpPr>
            <a:spLocks noGrp="1"/>
          </p:cNvSpPr>
          <p:nvPr>
            <p:ph idx="1"/>
          </p:nvPr>
        </p:nvSpPr>
        <p:spPr/>
        <p:txBody>
          <a:bodyPr>
            <a:normAutofit/>
          </a:bodyPr>
          <a:lstStyle/>
          <a:p>
            <a:pPr marL="0" indent="0">
              <a:buNone/>
            </a:pPr>
            <a:endParaRPr lang="en-GB" dirty="0"/>
          </a:p>
          <a:p>
            <a:endParaRPr lang="en-GB" dirty="0" smtClean="0"/>
          </a:p>
        </p:txBody>
      </p:sp>
      <p:sp>
        <p:nvSpPr>
          <p:cNvPr id="8" name="Text Placeholder 7"/>
          <p:cNvSpPr>
            <a:spLocks noGrp="1"/>
          </p:cNvSpPr>
          <p:nvPr>
            <p:ph type="body" sz="half" idx="2"/>
          </p:nvPr>
        </p:nvSpPr>
        <p:spPr>
          <a:xfrm>
            <a:off x="457200" y="1435100"/>
            <a:ext cx="5266928" cy="4691063"/>
          </a:xfrm>
        </p:spPr>
        <p:txBody>
          <a:bodyPr>
            <a:normAutofit fontScale="62500" lnSpcReduction="20000"/>
          </a:bodyPr>
          <a:lstStyle/>
          <a:p>
            <a:r>
              <a:rPr lang="en-GB" sz="4000" dirty="0" smtClean="0"/>
              <a:t>Jeremy Bentham developed a theory of ‘the greatest happiness of the greatest Number</a:t>
            </a:r>
            <a:r>
              <a:rPr lang="en-GB" sz="4000" dirty="0" smtClean="0"/>
              <a:t>’ utilitarianism, morally good behaviour, morally bad behaviour. </a:t>
            </a:r>
            <a:endParaRPr lang="en-GB" sz="4000"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sz="3600" dirty="0" smtClean="0"/>
          </a:p>
          <a:p>
            <a:endParaRPr lang="en-GB" sz="3600" dirty="0" smtClean="0"/>
          </a:p>
          <a:p>
            <a:r>
              <a:rPr lang="en-GB" sz="3600" dirty="0" smtClean="0"/>
              <a:t>So a concern with the necessities of life in the 17</a:t>
            </a:r>
            <a:r>
              <a:rPr lang="en-GB" sz="3600" baseline="30000" dirty="0" smtClean="0"/>
              <a:t>th</a:t>
            </a:r>
            <a:r>
              <a:rPr lang="en-GB" sz="3600" dirty="0" smtClean="0"/>
              <a:t> century prompted politicians and philosophers such as JS Mill  to revisit the ideas of Hobbes and develop theories of social justice </a:t>
            </a:r>
          </a:p>
          <a:p>
            <a:endParaRPr lang="en-GB" sz="36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9748" y="3672021"/>
            <a:ext cx="2157092" cy="27093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1052736"/>
            <a:ext cx="2186161" cy="25974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049900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err="1" smtClean="0"/>
              <a:t>Amartya</a:t>
            </a:r>
            <a:r>
              <a:rPr lang="en-GB" sz="4000" dirty="0" smtClean="0"/>
              <a:t> Sen</a:t>
            </a:r>
            <a:endParaRPr lang="en-GB" sz="4000" dirty="0"/>
          </a:p>
        </p:txBody>
      </p:sp>
      <p:sp>
        <p:nvSpPr>
          <p:cNvPr id="4" name="Text Placeholder 3"/>
          <p:cNvSpPr>
            <a:spLocks noGrp="1"/>
          </p:cNvSpPr>
          <p:nvPr>
            <p:ph type="body" sz="half" idx="2"/>
          </p:nvPr>
        </p:nvSpPr>
        <p:spPr>
          <a:xfrm>
            <a:off x="467544" y="2636912"/>
            <a:ext cx="7859216" cy="4691063"/>
          </a:xfrm>
        </p:spPr>
        <p:txBody>
          <a:bodyPr>
            <a:noAutofit/>
          </a:bodyPr>
          <a:lstStyle/>
          <a:p>
            <a:r>
              <a:rPr lang="en-GB" sz="2000" dirty="0"/>
              <a:t>I would distinguish broadly between two ways of seeing a person's interests and their fulfilment, and I shall call them respectively 'well-being' and 'advantage'. 'Well-being' is concerned with a person's achievement: how 'well' is his or her 'being'? 'Advantage' refers to the real opportunities that the person has, especially compared with others. The opportunities are not judged only by the results achieved, and therefore not just by the level of well-being achieved. It is possible for a person to have genuine advantage and still to 'muff' them.  Or to sacrifice one's own well-being for other goals, and not to make full use of one's freedom to achieve a high level of well-being.  The notion of advantage deals with a person's real opportunities compared with others. The freedom to achieve well-being is closer to the notion of advantage than well-being itself.</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48064" y="188640"/>
            <a:ext cx="3250455"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95427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Britain in the 21</a:t>
            </a:r>
            <a:r>
              <a:rPr lang="en-GB" baseline="30000" dirty="0" smtClean="0"/>
              <a:t>st</a:t>
            </a:r>
            <a:r>
              <a:rPr lang="en-GB" dirty="0" smtClean="0"/>
              <a:t> Century</a:t>
            </a:r>
            <a:endParaRPr lang="en-GB" dirty="0"/>
          </a:p>
        </p:txBody>
      </p:sp>
      <p:sp>
        <p:nvSpPr>
          <p:cNvPr id="6" name="Content Placeholder 5"/>
          <p:cNvSpPr>
            <a:spLocks noGrp="1"/>
          </p:cNvSpPr>
          <p:nvPr>
            <p:ph sz="half" idx="1"/>
          </p:nvPr>
        </p:nvSpPr>
        <p:spPr/>
        <p:txBody>
          <a:bodyPr>
            <a:normAutofit fontScale="77500" lnSpcReduction="20000"/>
          </a:bodyPr>
          <a:lstStyle/>
          <a:p>
            <a:pPr algn="just"/>
            <a:r>
              <a:rPr lang="en-GB" dirty="0" smtClean="0"/>
              <a:t>Richard Layard is a key figure in modern approaches to happiness and wellbeing and stated that:</a:t>
            </a:r>
          </a:p>
          <a:p>
            <a:pPr algn="just"/>
            <a:endParaRPr lang="en-GB" dirty="0" smtClean="0"/>
          </a:p>
          <a:p>
            <a:pPr algn="just"/>
            <a:r>
              <a:rPr lang="en-GB" dirty="0" smtClean="0"/>
              <a:t>Although people in the West have for decades got richer, they have not become happier.  Studies show that people are not happier today than 50 years ago. And this is despite the fact that the real median income in this period has more than doubled (Layard 2011).</a:t>
            </a:r>
            <a:endParaRPr lang="en-GB" dirty="0"/>
          </a:p>
        </p:txBody>
      </p:sp>
      <p:sp>
        <p:nvSpPr>
          <p:cNvPr id="7" name="Content Placeholder 6"/>
          <p:cNvSpPr>
            <a:spLocks noGrp="1"/>
          </p:cNvSpPr>
          <p:nvPr>
            <p:ph sz="half" idx="2"/>
          </p:nvPr>
        </p:nvSpPr>
        <p:spPr>
          <a:xfrm>
            <a:off x="4860032" y="1676435"/>
            <a:ext cx="4038600" cy="4525963"/>
          </a:xfrm>
        </p:spPr>
        <p:txBody>
          <a:bodyPr>
            <a:noAutofit/>
          </a:bodyPr>
          <a:lstStyle/>
          <a:p>
            <a:r>
              <a:rPr lang="en-GB" dirty="0" smtClean="0"/>
              <a:t>On the contrary, people are getting richer externally, and internally unhappier. The likelihood of suffering from a clinical depression is now ten times as large as a century ago.  What does that suggest to us?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1487" y="2204864"/>
            <a:ext cx="2255689" cy="29755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56710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026"/>
                                        </p:tgtEl>
                                      </p:cBhvr>
                                    </p:animEffect>
                                    <p:anim calcmode="lin" valueType="num">
                                      <p:cBhvr>
                                        <p:cTn id="7" dur="1000"/>
                                        <p:tgtEl>
                                          <p:spTgt spid="1026"/>
                                        </p:tgtEl>
                                        <p:attrNameLst>
                                          <p:attrName>ppt_x</p:attrName>
                                        </p:attrNameLst>
                                      </p:cBhvr>
                                      <p:tavLst>
                                        <p:tav tm="0">
                                          <p:val>
                                            <p:strVal val="ppt_x"/>
                                          </p:val>
                                        </p:tav>
                                        <p:tav tm="100000">
                                          <p:val>
                                            <p:strVal val="ppt_x"/>
                                          </p:val>
                                        </p:tav>
                                      </p:tavLst>
                                    </p:anim>
                                    <p:anim calcmode="lin" valueType="num">
                                      <p:cBhvr>
                                        <p:cTn id="8" dur="1000"/>
                                        <p:tgtEl>
                                          <p:spTgt spid="1026"/>
                                        </p:tgtEl>
                                        <p:attrNameLst>
                                          <p:attrName>ppt_y</p:attrName>
                                        </p:attrNameLst>
                                      </p:cBhvr>
                                      <p:tavLst>
                                        <p:tav tm="0">
                                          <p:val>
                                            <p:strVal val="ppt_y"/>
                                          </p:val>
                                        </p:tav>
                                        <p:tav tm="100000">
                                          <p:val>
                                            <p:strVal val="ppt_y+.1"/>
                                          </p:val>
                                        </p:tav>
                                      </p:tavLst>
                                    </p:anim>
                                    <p:set>
                                      <p:cBhvr>
                                        <p:cTn id="9" dur="1" fill="hold">
                                          <p:stCondLst>
                                            <p:cond delay="999"/>
                                          </p:stCondLst>
                                        </p:cTn>
                                        <p:tgtEl>
                                          <p:spTgt spid="102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Story of Stuff</a:t>
            </a:r>
            <a:endParaRPr lang="en-GB" dirty="0"/>
          </a:p>
        </p:txBody>
      </p:sp>
      <p:sp>
        <p:nvSpPr>
          <p:cNvPr id="6" name="Content Placeholder 5"/>
          <p:cNvSpPr>
            <a:spLocks noGrp="1"/>
          </p:cNvSpPr>
          <p:nvPr>
            <p:ph sz="half" idx="1"/>
          </p:nvPr>
        </p:nvSpPr>
        <p:spPr/>
        <p:txBody>
          <a:bodyPr/>
          <a:lstStyle/>
          <a:p>
            <a:r>
              <a:rPr lang="en-GB" dirty="0">
                <a:hlinkClick r:id="rId2"/>
              </a:rPr>
              <a:t>http://storyofstuff.org/movies/the-story-of-solutions</a:t>
            </a:r>
            <a:r>
              <a:rPr lang="en-GB" dirty="0" smtClean="0">
                <a:hlinkClick r:id="rId2"/>
              </a:rPr>
              <a:t>/</a:t>
            </a:r>
            <a:r>
              <a:rPr lang="en-GB" dirty="0" smtClean="0"/>
              <a:t> </a:t>
            </a:r>
            <a:endParaRPr lang="en-GB" dirty="0"/>
          </a:p>
        </p:txBody>
      </p:sp>
      <p:sp>
        <p:nvSpPr>
          <p:cNvPr id="7" name="Content Placeholder 6"/>
          <p:cNvSpPr>
            <a:spLocks noGrp="1"/>
          </p:cNvSpPr>
          <p:nvPr>
            <p:ph sz="half" idx="2"/>
          </p:nvPr>
        </p:nvSpPr>
        <p:spPr/>
        <p:txBody>
          <a:bodyPr/>
          <a:lstStyle/>
          <a:p>
            <a:r>
              <a:rPr lang="en-GB" sz="8800" dirty="0" smtClean="0">
                <a:solidFill>
                  <a:schemeClr val="accent4">
                    <a:lumMod val="60000"/>
                    <a:lumOff val="40000"/>
                  </a:schemeClr>
                </a:solidFill>
                <a:effectLst>
                  <a:outerShdw blurRad="38100" dist="38100" dir="2700000" algn="tl">
                    <a:srgbClr val="000000">
                      <a:alpha val="43137"/>
                    </a:srgbClr>
                  </a:outerShdw>
                </a:effectLst>
              </a:rPr>
              <a:t>More</a:t>
            </a:r>
          </a:p>
          <a:p>
            <a:pPr lvl="1"/>
            <a:r>
              <a:rPr lang="en-GB" dirty="0" smtClean="0"/>
              <a:t>Or</a:t>
            </a:r>
          </a:p>
          <a:p>
            <a:r>
              <a:rPr lang="en-GB" sz="8800" dirty="0" smtClean="0">
                <a:solidFill>
                  <a:srgbClr val="0070C0"/>
                </a:solidFill>
                <a:effectLst>
                  <a:outerShdw blurRad="38100" dist="38100" dir="2700000" algn="tl">
                    <a:srgbClr val="000000">
                      <a:alpha val="43137"/>
                    </a:srgbClr>
                  </a:outerShdw>
                </a:effectLst>
              </a:rPr>
              <a:t>Better?</a:t>
            </a:r>
            <a:endParaRPr lang="en-GB" sz="8800"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186979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Another way of measuring</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029362898"/>
              </p:ext>
            </p:extLst>
          </p:nvPr>
        </p:nvGraphicFramePr>
        <p:xfrm>
          <a:off x="539552" y="1507686"/>
          <a:ext cx="7920880" cy="5017661"/>
        </p:xfrm>
        <a:graphic>
          <a:graphicData uri="http://schemas.openxmlformats.org/drawingml/2006/table">
            <a:tbl>
              <a:tblPr/>
              <a:tblGrid>
                <a:gridCol w="990110">
                  <a:extLst>
                    <a:ext uri="{9D8B030D-6E8A-4147-A177-3AD203B41FA5}">
                      <a16:colId xmlns:a16="http://schemas.microsoft.com/office/drawing/2014/main" val="20000"/>
                    </a:ext>
                  </a:extLst>
                </a:gridCol>
                <a:gridCol w="990110">
                  <a:extLst>
                    <a:ext uri="{9D8B030D-6E8A-4147-A177-3AD203B41FA5}">
                      <a16:colId xmlns:a16="http://schemas.microsoft.com/office/drawing/2014/main" val="20001"/>
                    </a:ext>
                  </a:extLst>
                </a:gridCol>
                <a:gridCol w="990110">
                  <a:extLst>
                    <a:ext uri="{9D8B030D-6E8A-4147-A177-3AD203B41FA5}">
                      <a16:colId xmlns:a16="http://schemas.microsoft.com/office/drawing/2014/main" val="20002"/>
                    </a:ext>
                  </a:extLst>
                </a:gridCol>
                <a:gridCol w="990110">
                  <a:extLst>
                    <a:ext uri="{9D8B030D-6E8A-4147-A177-3AD203B41FA5}">
                      <a16:colId xmlns:a16="http://schemas.microsoft.com/office/drawing/2014/main" val="20003"/>
                    </a:ext>
                  </a:extLst>
                </a:gridCol>
                <a:gridCol w="990110">
                  <a:extLst>
                    <a:ext uri="{9D8B030D-6E8A-4147-A177-3AD203B41FA5}">
                      <a16:colId xmlns:a16="http://schemas.microsoft.com/office/drawing/2014/main" val="20004"/>
                    </a:ext>
                  </a:extLst>
                </a:gridCol>
                <a:gridCol w="990110">
                  <a:extLst>
                    <a:ext uri="{9D8B030D-6E8A-4147-A177-3AD203B41FA5}">
                      <a16:colId xmlns:a16="http://schemas.microsoft.com/office/drawing/2014/main" val="20005"/>
                    </a:ext>
                  </a:extLst>
                </a:gridCol>
                <a:gridCol w="990110">
                  <a:extLst>
                    <a:ext uri="{9D8B030D-6E8A-4147-A177-3AD203B41FA5}">
                      <a16:colId xmlns:a16="http://schemas.microsoft.com/office/drawing/2014/main" val="20006"/>
                    </a:ext>
                  </a:extLst>
                </a:gridCol>
                <a:gridCol w="990110">
                  <a:extLst>
                    <a:ext uri="{9D8B030D-6E8A-4147-A177-3AD203B41FA5}">
                      <a16:colId xmlns:a16="http://schemas.microsoft.com/office/drawing/2014/main" val="20007"/>
                    </a:ext>
                  </a:extLst>
                </a:gridCol>
              </a:tblGrid>
              <a:tr h="681821">
                <a:tc>
                  <a:txBody>
                    <a:bodyPr/>
                    <a:lstStyle/>
                    <a:p>
                      <a:r>
                        <a:rPr lang="en-GB" sz="800"/>
                        <a:t>A league table of child well-being</a:t>
                      </a:r>
                    </a:p>
                  </a:txBody>
                  <a:tcPr marL="39017" marR="39017" marT="19508" marB="19508" anchor="ctr">
                    <a:lnL>
                      <a:noFill/>
                    </a:lnL>
                    <a:lnR>
                      <a:noFill/>
                    </a:lnR>
                    <a:lnT>
                      <a:noFill/>
                    </a:lnT>
                    <a:lnB>
                      <a:noFill/>
                    </a:lnB>
                  </a:tcPr>
                </a:tc>
                <a:tc>
                  <a:txBody>
                    <a:bodyPr/>
                    <a:lstStyle/>
                    <a:p>
                      <a:endParaRPr lang="en-GB" sz="800" dirty="0"/>
                    </a:p>
                  </a:txBody>
                  <a:tcPr marL="39017" marR="39017" marT="19508" marB="19508">
                    <a:lnL>
                      <a:noFill/>
                    </a:lnL>
                  </a:tcPr>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extLst>
                  <a:ext uri="{0D108BD9-81ED-4DB2-BD59-A6C34878D82A}">
                    <a16:rowId xmlns:a16="http://schemas.microsoft.com/office/drawing/2014/main" val="10000"/>
                  </a:ext>
                </a:extLst>
              </a:tr>
              <a:tr h="175772">
                <a:tc>
                  <a:txBody>
                    <a:bodyPr/>
                    <a:lstStyle/>
                    <a:p>
                      <a:endParaRPr lang="en-GB" sz="800"/>
                    </a:p>
                  </a:txBody>
                  <a:tcPr marL="39017" marR="39017" marT="19508" marB="19508" anchor="ctr">
                    <a:lnL>
                      <a:noFill/>
                    </a:lnL>
                    <a:lnR>
                      <a:noFill/>
                    </a:lnR>
                    <a:lnT>
                      <a:noFill/>
                    </a:lnT>
                    <a:lnB>
                      <a:noFill/>
                    </a:lnB>
                  </a:tcPr>
                </a:tc>
                <a:tc>
                  <a:txBody>
                    <a:bodyPr/>
                    <a:lstStyle/>
                    <a:p>
                      <a:endParaRPr lang="en-GB" sz="800"/>
                    </a:p>
                  </a:txBody>
                  <a:tcPr marL="39017" marR="39017" marT="19508" marB="19508">
                    <a:lnL>
                      <a:noFill/>
                    </a:lnL>
                  </a:tcPr>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extLst>
                  <a:ext uri="{0D108BD9-81ED-4DB2-BD59-A6C34878D82A}">
                    <a16:rowId xmlns:a16="http://schemas.microsoft.com/office/drawing/2014/main" val="10001"/>
                  </a:ext>
                </a:extLst>
              </a:tr>
              <a:tr h="255683">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B>
                      <a:noFill/>
                    </a:lnB>
                  </a:tcPr>
                </a:tc>
                <a:tc>
                  <a:txBody>
                    <a:bodyPr/>
                    <a:lstStyle/>
                    <a:p>
                      <a:r>
                        <a:rPr lang="en-GB" sz="800"/>
                        <a:t> </a:t>
                      </a:r>
                    </a:p>
                  </a:txBody>
                  <a:tcPr marL="0" marR="0" marT="0" marB="0" anchor="ctr">
                    <a:lnL>
                      <a:noFill/>
                    </a:lnL>
                    <a:lnR>
                      <a:noFill/>
                    </a:lnR>
                    <a:lnB>
                      <a:noFill/>
                    </a:lnB>
                  </a:tcPr>
                </a:tc>
                <a:tc>
                  <a:txBody>
                    <a:bodyPr/>
                    <a:lstStyle/>
                    <a:p>
                      <a:r>
                        <a:rPr lang="en-GB" sz="800"/>
                        <a:t>Dimension 1</a:t>
                      </a:r>
                    </a:p>
                  </a:txBody>
                  <a:tcPr marL="0" marR="0" marT="0" marB="0" anchor="ctr">
                    <a:lnL>
                      <a:noFill/>
                    </a:lnL>
                    <a:lnR>
                      <a:noFill/>
                    </a:lnR>
                    <a:lnB>
                      <a:noFill/>
                    </a:lnB>
                  </a:tcPr>
                </a:tc>
                <a:tc>
                  <a:txBody>
                    <a:bodyPr/>
                    <a:lstStyle/>
                    <a:p>
                      <a:r>
                        <a:rPr lang="en-GB" sz="800"/>
                        <a:t>Dimension 2</a:t>
                      </a:r>
                    </a:p>
                  </a:txBody>
                  <a:tcPr marL="0" marR="0" marT="0" marB="0" anchor="ctr">
                    <a:lnL>
                      <a:noFill/>
                    </a:lnL>
                    <a:lnR>
                      <a:noFill/>
                    </a:lnR>
                    <a:lnB>
                      <a:noFill/>
                    </a:lnB>
                  </a:tcPr>
                </a:tc>
                <a:tc>
                  <a:txBody>
                    <a:bodyPr/>
                    <a:lstStyle/>
                    <a:p>
                      <a:r>
                        <a:rPr lang="en-GB" sz="800"/>
                        <a:t>Dimension 3</a:t>
                      </a:r>
                    </a:p>
                  </a:txBody>
                  <a:tcPr marL="0" marR="0" marT="0" marB="0" anchor="ctr">
                    <a:lnL>
                      <a:noFill/>
                    </a:lnL>
                    <a:lnR>
                      <a:noFill/>
                    </a:lnR>
                    <a:lnB>
                      <a:noFill/>
                    </a:lnB>
                  </a:tcPr>
                </a:tc>
                <a:tc>
                  <a:txBody>
                    <a:bodyPr/>
                    <a:lstStyle/>
                    <a:p>
                      <a:r>
                        <a:rPr lang="en-GB" sz="800"/>
                        <a:t>Dimension 4</a:t>
                      </a:r>
                    </a:p>
                  </a:txBody>
                  <a:tcPr marL="0" marR="0" marT="0" marB="0" anchor="ctr">
                    <a:lnL>
                      <a:noFill/>
                    </a:lnL>
                    <a:lnR>
                      <a:noFill/>
                    </a:lnR>
                    <a:lnB>
                      <a:noFill/>
                    </a:lnB>
                  </a:tcPr>
                </a:tc>
                <a:tc>
                  <a:txBody>
                    <a:bodyPr/>
                    <a:lstStyle/>
                    <a:p>
                      <a:r>
                        <a:rPr lang="en-GB" sz="800"/>
                        <a:t>Dimension 5</a:t>
                      </a:r>
                    </a:p>
                  </a:txBody>
                  <a:tcPr marL="0" marR="0" marT="0" marB="0" anchor="ctr">
                    <a:lnL>
                      <a:noFill/>
                    </a:lnL>
                    <a:lnR>
                      <a:noFill/>
                    </a:lnR>
                    <a:lnB>
                      <a:noFill/>
                    </a:lnB>
                  </a:tcPr>
                </a:tc>
                <a:extLst>
                  <a:ext uri="{0D108BD9-81ED-4DB2-BD59-A6C34878D82A}">
                    <a16:rowId xmlns:a16="http://schemas.microsoft.com/office/drawing/2014/main" val="10002"/>
                  </a:ext>
                </a:extLst>
              </a:tr>
              <a:tr h="511366">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Average rank</a:t>
                      </a:r>
                    </a:p>
                  </a:txBody>
                  <a:tcPr marL="0" marR="0" marT="0" marB="0" anchor="ctr">
                    <a:lnL>
                      <a:noFill/>
                    </a:lnL>
                    <a:lnR>
                      <a:noFill/>
                    </a:lnR>
                    <a:lnT>
                      <a:noFill/>
                    </a:lnT>
                    <a:lnB>
                      <a:noFill/>
                    </a:lnB>
                  </a:tcPr>
                </a:tc>
                <a:tc>
                  <a:txBody>
                    <a:bodyPr/>
                    <a:lstStyle/>
                    <a:p>
                      <a:r>
                        <a:rPr lang="en-GB" sz="800"/>
                        <a:t>Material well-being</a:t>
                      </a:r>
                    </a:p>
                  </a:txBody>
                  <a:tcPr marL="0" marR="0" marT="0" marB="0" anchor="ctr">
                    <a:lnL>
                      <a:noFill/>
                    </a:lnL>
                    <a:lnR>
                      <a:noFill/>
                    </a:lnR>
                    <a:lnT>
                      <a:noFill/>
                    </a:lnT>
                    <a:lnB>
                      <a:noFill/>
                    </a:lnB>
                  </a:tcPr>
                </a:tc>
                <a:tc>
                  <a:txBody>
                    <a:bodyPr/>
                    <a:lstStyle/>
                    <a:p>
                      <a:r>
                        <a:rPr lang="en-GB" sz="800"/>
                        <a:t>Health and safety</a:t>
                      </a:r>
                    </a:p>
                  </a:txBody>
                  <a:tcPr marL="0" marR="0" marT="0" marB="0" anchor="ctr">
                    <a:lnL>
                      <a:noFill/>
                    </a:lnL>
                    <a:lnR>
                      <a:noFill/>
                    </a:lnR>
                    <a:lnT>
                      <a:noFill/>
                    </a:lnT>
                    <a:lnB>
                      <a:noFill/>
                    </a:lnB>
                  </a:tcPr>
                </a:tc>
                <a:tc>
                  <a:txBody>
                    <a:bodyPr/>
                    <a:lstStyle/>
                    <a:p>
                      <a:r>
                        <a:rPr lang="en-GB" sz="800"/>
                        <a:t>Education</a:t>
                      </a:r>
                    </a:p>
                  </a:txBody>
                  <a:tcPr marL="0" marR="0" marT="0" marB="0" anchor="ctr">
                    <a:lnL>
                      <a:noFill/>
                    </a:lnL>
                    <a:lnR>
                      <a:noFill/>
                    </a:lnR>
                    <a:lnT>
                      <a:noFill/>
                    </a:lnT>
                    <a:lnB>
                      <a:noFill/>
                    </a:lnB>
                  </a:tcPr>
                </a:tc>
                <a:tc>
                  <a:txBody>
                    <a:bodyPr/>
                    <a:lstStyle/>
                    <a:p>
                      <a:r>
                        <a:rPr lang="en-GB" sz="800"/>
                        <a:t>Behaviours and risks</a:t>
                      </a:r>
                    </a:p>
                  </a:txBody>
                  <a:tcPr marL="0" marR="0" marT="0" marB="0" anchor="ctr">
                    <a:lnL>
                      <a:noFill/>
                    </a:lnL>
                    <a:lnR>
                      <a:noFill/>
                    </a:lnR>
                    <a:lnT>
                      <a:noFill/>
                    </a:lnT>
                    <a:lnB>
                      <a:noFill/>
                    </a:lnB>
                  </a:tcPr>
                </a:tc>
                <a:tc>
                  <a:txBody>
                    <a:bodyPr/>
                    <a:lstStyle/>
                    <a:p>
                      <a:r>
                        <a:rPr lang="en-GB" sz="800"/>
                        <a:t>Housing and environment</a:t>
                      </a:r>
                    </a:p>
                  </a:txBody>
                  <a:tcPr marL="0" marR="0" marT="0" marB="0" anchor="ctr">
                    <a:lnL>
                      <a:noFill/>
                    </a:lnL>
                    <a:lnR>
                      <a:noFill/>
                    </a:lnR>
                    <a:lnT>
                      <a:noFill/>
                    </a:lnT>
                    <a:lnB>
                      <a:noFill/>
                    </a:lnB>
                  </a:tcPr>
                </a:tc>
                <a:extLst>
                  <a:ext uri="{0D108BD9-81ED-4DB2-BD59-A6C34878D82A}">
                    <a16:rowId xmlns:a16="http://schemas.microsoft.com/office/drawing/2014/main" val="10003"/>
                  </a:ext>
                </a:extLst>
              </a:tr>
              <a:tr h="383524">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(all 5 dimensions)</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extLst>
                  <a:ext uri="{0D108BD9-81ED-4DB2-BD59-A6C34878D82A}">
                    <a16:rowId xmlns:a16="http://schemas.microsoft.com/office/drawing/2014/main" val="10004"/>
                  </a:ext>
                </a:extLst>
              </a:tr>
              <a:tr h="133160">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extLst>
                  <a:ext uri="{0D108BD9-81ED-4DB2-BD59-A6C34878D82A}">
                    <a16:rowId xmlns:a16="http://schemas.microsoft.com/office/drawing/2014/main" val="10005"/>
                  </a:ext>
                </a:extLst>
              </a:tr>
              <a:tr h="255683">
                <a:tc>
                  <a:txBody>
                    <a:bodyPr/>
                    <a:lstStyle/>
                    <a:p>
                      <a:r>
                        <a:rPr lang="en-GB" sz="800"/>
                        <a:t>1</a:t>
                      </a:r>
                    </a:p>
                  </a:txBody>
                  <a:tcPr marL="0" marR="0" marT="0" marB="0" anchor="ctr">
                    <a:lnL>
                      <a:noFill/>
                    </a:lnL>
                    <a:lnR>
                      <a:noFill/>
                    </a:lnR>
                    <a:lnT>
                      <a:noFill/>
                    </a:lnT>
                    <a:lnB>
                      <a:noFill/>
                    </a:lnB>
                  </a:tcPr>
                </a:tc>
                <a:tc>
                  <a:txBody>
                    <a:bodyPr/>
                    <a:lstStyle/>
                    <a:p>
                      <a:r>
                        <a:rPr lang="en-GB" sz="800"/>
                        <a:t>Netherlands</a:t>
                      </a:r>
                    </a:p>
                  </a:txBody>
                  <a:tcPr marL="0" marR="0" marT="0" marB="0" anchor="ctr">
                    <a:lnL>
                      <a:noFill/>
                    </a:lnL>
                    <a:lnR>
                      <a:noFill/>
                    </a:lnR>
                    <a:lnT>
                      <a:noFill/>
                    </a:lnT>
                    <a:lnB>
                      <a:noFill/>
                    </a:lnB>
                  </a:tcPr>
                </a:tc>
                <a:tc>
                  <a:txBody>
                    <a:bodyPr/>
                    <a:lstStyle/>
                    <a:p>
                      <a:r>
                        <a:rPr lang="en-GB" sz="800"/>
                        <a:t>2.4</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extLst>
                  <a:ext uri="{0D108BD9-81ED-4DB2-BD59-A6C34878D82A}">
                    <a16:rowId xmlns:a16="http://schemas.microsoft.com/office/drawing/2014/main" val="10006"/>
                  </a:ext>
                </a:extLst>
              </a:tr>
              <a:tr h="133160">
                <a:tc>
                  <a:txBody>
                    <a:bodyPr/>
                    <a:lstStyle/>
                    <a:p>
                      <a:r>
                        <a:rPr lang="en-GB" sz="800"/>
                        <a:t>2</a:t>
                      </a:r>
                    </a:p>
                  </a:txBody>
                  <a:tcPr marL="0" marR="0" marT="0" marB="0" anchor="ctr">
                    <a:lnL>
                      <a:noFill/>
                    </a:lnL>
                    <a:lnR>
                      <a:noFill/>
                    </a:lnR>
                    <a:lnT>
                      <a:noFill/>
                    </a:lnT>
                    <a:lnB>
                      <a:noFill/>
                    </a:lnB>
                  </a:tcPr>
                </a:tc>
                <a:tc>
                  <a:txBody>
                    <a:bodyPr/>
                    <a:lstStyle/>
                    <a:p>
                      <a:r>
                        <a:rPr lang="en-GB" sz="800"/>
                        <a:t>Norway</a:t>
                      </a:r>
                    </a:p>
                  </a:txBody>
                  <a:tcPr marL="0" marR="0" marT="0" marB="0" anchor="ctr">
                    <a:lnL>
                      <a:noFill/>
                    </a:lnL>
                    <a:lnR>
                      <a:noFill/>
                    </a:lnR>
                    <a:lnT>
                      <a:noFill/>
                    </a:lnT>
                    <a:lnB>
                      <a:noFill/>
                    </a:lnB>
                  </a:tcPr>
                </a:tc>
                <a:tc>
                  <a:txBody>
                    <a:bodyPr/>
                    <a:lstStyle/>
                    <a:p>
                      <a:r>
                        <a:rPr lang="en-GB" sz="800"/>
                        <a:t>4.6</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extLst>
                  <a:ext uri="{0D108BD9-81ED-4DB2-BD59-A6C34878D82A}">
                    <a16:rowId xmlns:a16="http://schemas.microsoft.com/office/drawing/2014/main" val="10007"/>
                  </a:ext>
                </a:extLst>
              </a:tr>
              <a:tr h="133160">
                <a:tc>
                  <a:txBody>
                    <a:bodyPr/>
                    <a:lstStyle/>
                    <a:p>
                      <a:r>
                        <a:rPr lang="en-GB" sz="800"/>
                        <a:t>3</a:t>
                      </a:r>
                    </a:p>
                  </a:txBody>
                  <a:tcPr marL="0" marR="0" marT="0" marB="0" anchor="ctr">
                    <a:lnL>
                      <a:noFill/>
                    </a:lnL>
                    <a:lnR>
                      <a:noFill/>
                    </a:lnR>
                    <a:lnT>
                      <a:noFill/>
                    </a:lnT>
                    <a:lnB>
                      <a:noFill/>
                    </a:lnB>
                  </a:tcPr>
                </a:tc>
                <a:tc>
                  <a:txBody>
                    <a:bodyPr/>
                    <a:lstStyle/>
                    <a:p>
                      <a:r>
                        <a:rPr lang="en-GB" sz="800"/>
                        <a:t>Iceland</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extLst>
                  <a:ext uri="{0D108BD9-81ED-4DB2-BD59-A6C34878D82A}">
                    <a16:rowId xmlns:a16="http://schemas.microsoft.com/office/drawing/2014/main" val="10008"/>
                  </a:ext>
                </a:extLst>
              </a:tr>
              <a:tr h="133160">
                <a:tc>
                  <a:txBody>
                    <a:bodyPr/>
                    <a:lstStyle/>
                    <a:p>
                      <a:r>
                        <a:rPr lang="en-GB" sz="800"/>
                        <a:t>4</a:t>
                      </a:r>
                    </a:p>
                  </a:txBody>
                  <a:tcPr marL="0" marR="0" marT="0" marB="0" anchor="ctr">
                    <a:lnL>
                      <a:noFill/>
                    </a:lnL>
                    <a:lnR>
                      <a:noFill/>
                    </a:lnR>
                    <a:lnT>
                      <a:noFill/>
                    </a:lnT>
                    <a:lnB>
                      <a:noFill/>
                    </a:lnB>
                  </a:tcPr>
                </a:tc>
                <a:tc>
                  <a:txBody>
                    <a:bodyPr/>
                    <a:lstStyle/>
                    <a:p>
                      <a:r>
                        <a:rPr lang="en-GB" sz="800"/>
                        <a:t>Finland </a:t>
                      </a:r>
                    </a:p>
                  </a:txBody>
                  <a:tcPr marL="0" marR="0" marT="0" marB="0" anchor="ctr">
                    <a:lnL>
                      <a:noFill/>
                    </a:lnL>
                    <a:lnR>
                      <a:noFill/>
                    </a:lnR>
                    <a:lnT>
                      <a:noFill/>
                    </a:lnT>
                    <a:lnB>
                      <a:noFill/>
                    </a:lnB>
                  </a:tcPr>
                </a:tc>
                <a:tc>
                  <a:txBody>
                    <a:bodyPr/>
                    <a:lstStyle/>
                    <a:p>
                      <a:r>
                        <a:rPr lang="en-GB" sz="800"/>
                        <a:t>5.4</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extLst>
                  <a:ext uri="{0D108BD9-81ED-4DB2-BD59-A6C34878D82A}">
                    <a16:rowId xmlns:a16="http://schemas.microsoft.com/office/drawing/2014/main" val="10009"/>
                  </a:ext>
                </a:extLst>
              </a:tr>
              <a:tr h="133160">
                <a:tc>
                  <a:txBody>
                    <a:bodyPr/>
                    <a:lstStyle/>
                    <a:p>
                      <a:r>
                        <a:rPr lang="en-GB" sz="800"/>
                        <a:t>5</a:t>
                      </a:r>
                    </a:p>
                  </a:txBody>
                  <a:tcPr marL="0" marR="0" marT="0" marB="0" anchor="ctr">
                    <a:lnL>
                      <a:noFill/>
                    </a:lnL>
                    <a:lnR>
                      <a:noFill/>
                    </a:lnR>
                    <a:lnT>
                      <a:noFill/>
                    </a:lnT>
                    <a:lnB>
                      <a:noFill/>
                    </a:lnB>
                  </a:tcPr>
                </a:tc>
                <a:tc>
                  <a:txBody>
                    <a:bodyPr/>
                    <a:lstStyle/>
                    <a:p>
                      <a:r>
                        <a:rPr lang="en-GB" sz="800"/>
                        <a:t>Sweden</a:t>
                      </a:r>
                    </a:p>
                  </a:txBody>
                  <a:tcPr marL="0" marR="0" marT="0" marB="0" anchor="ctr">
                    <a:lnL>
                      <a:noFill/>
                    </a:lnL>
                    <a:lnR>
                      <a:noFill/>
                    </a:lnR>
                    <a:lnT>
                      <a:noFill/>
                    </a:lnT>
                    <a:lnB>
                      <a:noFill/>
                    </a:lnB>
                  </a:tcPr>
                </a:tc>
                <a:tc>
                  <a:txBody>
                    <a:bodyPr/>
                    <a:lstStyle/>
                    <a:p>
                      <a:r>
                        <a:rPr lang="en-GB" sz="800"/>
                        <a:t>6.2</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extLst>
                  <a:ext uri="{0D108BD9-81ED-4DB2-BD59-A6C34878D82A}">
                    <a16:rowId xmlns:a16="http://schemas.microsoft.com/office/drawing/2014/main" val="10010"/>
                  </a:ext>
                </a:extLst>
              </a:tr>
              <a:tr h="133160">
                <a:tc>
                  <a:txBody>
                    <a:bodyPr/>
                    <a:lstStyle/>
                    <a:p>
                      <a:r>
                        <a:rPr lang="en-GB" sz="800"/>
                        <a:t>6</a:t>
                      </a:r>
                    </a:p>
                  </a:txBody>
                  <a:tcPr marL="0" marR="0" marT="0" marB="0" anchor="ctr">
                    <a:lnL>
                      <a:noFill/>
                    </a:lnL>
                    <a:lnR>
                      <a:noFill/>
                    </a:lnR>
                    <a:lnT>
                      <a:noFill/>
                    </a:lnT>
                    <a:lnB>
                      <a:noFill/>
                    </a:lnB>
                  </a:tcPr>
                </a:tc>
                <a:tc>
                  <a:txBody>
                    <a:bodyPr/>
                    <a:lstStyle/>
                    <a:p>
                      <a:r>
                        <a:rPr lang="en-GB" sz="800"/>
                        <a:t>Germany</a:t>
                      </a:r>
                    </a:p>
                  </a:txBody>
                  <a:tcPr marL="0" marR="0" marT="0" marB="0" anchor="ctr">
                    <a:lnL>
                      <a:noFill/>
                    </a:lnL>
                    <a:lnR>
                      <a:noFill/>
                    </a:lnR>
                    <a:lnT>
                      <a:noFill/>
                    </a:lnT>
                    <a:lnB>
                      <a:noFill/>
                    </a:lnB>
                  </a:tcPr>
                </a:tc>
                <a:tc>
                  <a:txBody>
                    <a:bodyPr/>
                    <a:lstStyle/>
                    <a:p>
                      <a:r>
                        <a:rPr lang="en-GB" sz="800"/>
                        <a:t>9</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extLst>
                  <a:ext uri="{0D108BD9-81ED-4DB2-BD59-A6C34878D82A}">
                    <a16:rowId xmlns:a16="http://schemas.microsoft.com/office/drawing/2014/main" val="10011"/>
                  </a:ext>
                </a:extLst>
              </a:tr>
              <a:tr h="255683">
                <a:tc>
                  <a:txBody>
                    <a:bodyPr/>
                    <a:lstStyle/>
                    <a:p>
                      <a:r>
                        <a:rPr lang="en-GB" sz="800"/>
                        <a:t>7</a:t>
                      </a:r>
                    </a:p>
                  </a:txBody>
                  <a:tcPr marL="0" marR="0" marT="0" marB="0" anchor="ctr">
                    <a:lnL>
                      <a:noFill/>
                    </a:lnL>
                    <a:lnR>
                      <a:noFill/>
                    </a:lnR>
                    <a:lnT>
                      <a:noFill/>
                    </a:lnT>
                    <a:lnB>
                      <a:noFill/>
                    </a:lnB>
                  </a:tcPr>
                </a:tc>
                <a:tc>
                  <a:txBody>
                    <a:bodyPr/>
                    <a:lstStyle/>
                    <a:p>
                      <a:r>
                        <a:rPr lang="en-GB" sz="800"/>
                        <a:t>Luxembourg </a:t>
                      </a:r>
                    </a:p>
                  </a:txBody>
                  <a:tcPr marL="0" marR="0" marT="0" marB="0" anchor="ctr">
                    <a:lnL>
                      <a:noFill/>
                    </a:lnL>
                    <a:lnR>
                      <a:noFill/>
                    </a:lnR>
                    <a:lnT>
                      <a:noFill/>
                    </a:lnT>
                    <a:lnB>
                      <a:noFill/>
                    </a:lnB>
                  </a:tcPr>
                </a:tc>
                <a:tc>
                  <a:txBody>
                    <a:bodyPr/>
                    <a:lstStyle/>
                    <a:p>
                      <a:r>
                        <a:rPr lang="en-GB" sz="800"/>
                        <a:t>9.2</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22</a:t>
                      </a:r>
                    </a:p>
                  </a:txBody>
                  <a:tcPr marL="0" marR="0" marT="0" marB="0" anchor="ctr">
                    <a:lnL>
                      <a:noFill/>
                    </a:lnL>
                    <a:lnR>
                      <a:noFill/>
                    </a:lnR>
                    <a:lnT>
                      <a:noFill/>
                    </a:lnT>
                    <a:lnB>
                      <a:noFill/>
                    </a:lnB>
                  </a:tcPr>
                </a:tc>
                <a:tc>
                  <a:txBody>
                    <a:bodyPr/>
                    <a:lstStyle/>
                    <a:p>
                      <a:r>
                        <a:rPr lang="en-GB" sz="800"/>
                        <a:t>9</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extLst>
                  <a:ext uri="{0D108BD9-81ED-4DB2-BD59-A6C34878D82A}">
                    <a16:rowId xmlns:a16="http://schemas.microsoft.com/office/drawing/2014/main" val="10012"/>
                  </a:ext>
                </a:extLst>
              </a:tr>
              <a:tr h="255683">
                <a:tc>
                  <a:txBody>
                    <a:bodyPr/>
                    <a:lstStyle/>
                    <a:p>
                      <a:r>
                        <a:rPr lang="en-GB" sz="800"/>
                        <a:t>8</a:t>
                      </a:r>
                    </a:p>
                  </a:txBody>
                  <a:tcPr marL="0" marR="0" marT="0" marB="0" anchor="ctr">
                    <a:lnL>
                      <a:noFill/>
                    </a:lnL>
                    <a:lnR>
                      <a:noFill/>
                    </a:lnR>
                    <a:lnT>
                      <a:noFill/>
                    </a:lnT>
                    <a:lnB>
                      <a:noFill/>
                    </a:lnB>
                  </a:tcPr>
                </a:tc>
                <a:tc>
                  <a:txBody>
                    <a:bodyPr/>
                    <a:lstStyle/>
                    <a:p>
                      <a:r>
                        <a:rPr lang="en-GB" sz="800"/>
                        <a:t>Switzerland</a:t>
                      </a:r>
                    </a:p>
                  </a:txBody>
                  <a:tcPr marL="0" marR="0" marT="0" marB="0" anchor="ctr">
                    <a:lnL>
                      <a:noFill/>
                    </a:lnL>
                    <a:lnR>
                      <a:noFill/>
                    </a:lnR>
                    <a:lnT>
                      <a:noFill/>
                    </a:lnT>
                    <a:lnB>
                      <a:noFill/>
                    </a:lnB>
                  </a:tcPr>
                </a:tc>
                <a:tc>
                  <a:txBody>
                    <a:bodyPr/>
                    <a:lstStyle/>
                    <a:p>
                      <a:r>
                        <a:rPr lang="en-GB" sz="800"/>
                        <a:t>9.6</a:t>
                      </a:r>
                    </a:p>
                  </a:txBody>
                  <a:tcPr marL="0" marR="0" marT="0" marB="0" anchor="ctr">
                    <a:lnL>
                      <a:noFill/>
                    </a:lnL>
                    <a:lnR>
                      <a:noFill/>
                    </a:lnR>
                    <a:lnT>
                      <a:noFill/>
                    </a:lnT>
                    <a:lnB>
                      <a:noFill/>
                    </a:lnB>
                  </a:tcPr>
                </a:tc>
                <a:tc>
                  <a:txBody>
                    <a:bodyPr/>
                    <a:lstStyle/>
                    <a:p>
                      <a:r>
                        <a:rPr lang="en-GB" sz="800"/>
                        <a:t>9</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extLst>
                  <a:ext uri="{0D108BD9-81ED-4DB2-BD59-A6C34878D82A}">
                    <a16:rowId xmlns:a16="http://schemas.microsoft.com/office/drawing/2014/main" val="10013"/>
                  </a:ext>
                </a:extLst>
              </a:tr>
              <a:tr h="133160">
                <a:tc>
                  <a:txBody>
                    <a:bodyPr/>
                    <a:lstStyle/>
                    <a:p>
                      <a:r>
                        <a:rPr lang="en-GB" sz="800"/>
                        <a:t>9</a:t>
                      </a:r>
                    </a:p>
                  </a:txBody>
                  <a:tcPr marL="0" marR="0" marT="0" marB="0" anchor="ctr">
                    <a:lnL>
                      <a:noFill/>
                    </a:lnL>
                    <a:lnR>
                      <a:noFill/>
                    </a:lnR>
                    <a:lnT>
                      <a:noFill/>
                    </a:lnT>
                    <a:lnB>
                      <a:noFill/>
                    </a:lnB>
                  </a:tcPr>
                </a:tc>
                <a:tc>
                  <a:txBody>
                    <a:bodyPr/>
                    <a:lstStyle/>
                    <a:p>
                      <a:r>
                        <a:rPr lang="en-GB" sz="800"/>
                        <a:t>Belgium</a:t>
                      </a:r>
                    </a:p>
                  </a:txBody>
                  <a:tcPr marL="0" marR="0" marT="0" marB="0" anchor="ctr">
                    <a:lnL>
                      <a:noFill/>
                    </a:lnL>
                    <a:lnR>
                      <a:noFill/>
                    </a:lnR>
                    <a:lnT>
                      <a:noFill/>
                    </a:lnT>
                    <a:lnB>
                      <a:noFill/>
                    </a:lnB>
                  </a:tcPr>
                </a:tc>
                <a:tc>
                  <a:txBody>
                    <a:bodyPr/>
                    <a:lstStyle/>
                    <a:p>
                      <a:r>
                        <a:rPr lang="en-GB" sz="800"/>
                        <a:t>11.2</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extLst>
                  <a:ext uri="{0D108BD9-81ED-4DB2-BD59-A6C34878D82A}">
                    <a16:rowId xmlns:a16="http://schemas.microsoft.com/office/drawing/2014/main" val="10014"/>
                  </a:ext>
                </a:extLst>
              </a:tr>
              <a:tr h="133160">
                <a:tc>
                  <a:txBody>
                    <a:bodyPr/>
                    <a:lstStyle/>
                    <a:p>
                      <a:r>
                        <a:rPr lang="en-GB" sz="800"/>
                        <a:t>10</a:t>
                      </a:r>
                    </a:p>
                  </a:txBody>
                  <a:tcPr marL="0" marR="0" marT="0" marB="0" anchor="ctr">
                    <a:lnL>
                      <a:noFill/>
                    </a:lnL>
                    <a:lnR>
                      <a:noFill/>
                    </a:lnR>
                    <a:lnT>
                      <a:noFill/>
                    </a:lnT>
                    <a:lnB>
                      <a:noFill/>
                    </a:lnB>
                  </a:tcPr>
                </a:tc>
                <a:tc>
                  <a:txBody>
                    <a:bodyPr/>
                    <a:lstStyle/>
                    <a:p>
                      <a:r>
                        <a:rPr lang="en-GB" sz="800"/>
                        <a:t>Ireland</a:t>
                      </a:r>
                    </a:p>
                  </a:txBody>
                  <a:tcPr marL="0" marR="0" marT="0" marB="0" anchor="ctr">
                    <a:lnL>
                      <a:noFill/>
                    </a:lnL>
                    <a:lnR>
                      <a:noFill/>
                    </a:lnR>
                    <a:lnT>
                      <a:noFill/>
                    </a:lnT>
                    <a:lnB>
                      <a:noFill/>
                    </a:lnB>
                  </a:tcPr>
                </a:tc>
                <a:tc>
                  <a:txBody>
                    <a:bodyPr/>
                    <a:lstStyle/>
                    <a:p>
                      <a:r>
                        <a:rPr lang="en-GB" sz="800"/>
                        <a:t>11.6</a:t>
                      </a:r>
                    </a:p>
                  </a:txBody>
                  <a:tcPr marL="0" marR="0" marT="0" marB="0" anchor="ctr">
                    <a:lnL>
                      <a:noFill/>
                    </a:lnL>
                    <a:lnR>
                      <a:noFill/>
                    </a:lnR>
                    <a:lnT>
                      <a:noFill/>
                    </a:lnT>
                    <a:lnB>
                      <a:noFill/>
                    </a:lnB>
                  </a:tcPr>
                </a:tc>
                <a:tc>
                  <a:txBody>
                    <a:bodyPr/>
                    <a:lstStyle/>
                    <a:p>
                      <a:r>
                        <a:rPr lang="en-GB" sz="800"/>
                        <a:t>17</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17</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tc>
                  <a:txBody>
                    <a:bodyPr/>
                    <a:lstStyle/>
                    <a:p>
                      <a:r>
                        <a:rPr lang="en-GB" sz="800"/>
                        <a:t>2 </a:t>
                      </a:r>
                    </a:p>
                  </a:txBody>
                  <a:tcPr marL="0" marR="0" marT="0" marB="0" anchor="ctr">
                    <a:lnL>
                      <a:noFill/>
                    </a:lnL>
                    <a:lnR>
                      <a:noFill/>
                    </a:lnR>
                    <a:lnT>
                      <a:noFill/>
                    </a:lnT>
                    <a:lnB>
                      <a:noFill/>
                    </a:lnB>
                  </a:tcPr>
                </a:tc>
                <a:extLst>
                  <a:ext uri="{0D108BD9-81ED-4DB2-BD59-A6C34878D82A}">
                    <a16:rowId xmlns:a16="http://schemas.microsoft.com/office/drawing/2014/main" val="10015"/>
                  </a:ext>
                </a:extLst>
              </a:tr>
              <a:tr h="133160">
                <a:tc>
                  <a:txBody>
                    <a:bodyPr/>
                    <a:lstStyle/>
                    <a:p>
                      <a:r>
                        <a:rPr lang="en-GB" sz="800"/>
                        <a:t>11</a:t>
                      </a:r>
                    </a:p>
                  </a:txBody>
                  <a:tcPr marL="0" marR="0" marT="0" marB="0" anchor="ctr">
                    <a:lnL>
                      <a:noFill/>
                    </a:lnL>
                    <a:lnR>
                      <a:noFill/>
                    </a:lnR>
                    <a:lnT>
                      <a:noFill/>
                    </a:lnT>
                    <a:lnB>
                      <a:noFill/>
                    </a:lnB>
                  </a:tcPr>
                </a:tc>
                <a:tc>
                  <a:txBody>
                    <a:bodyPr/>
                    <a:lstStyle/>
                    <a:p>
                      <a:r>
                        <a:rPr lang="en-GB" sz="800"/>
                        <a:t>Denmark</a:t>
                      </a:r>
                    </a:p>
                  </a:txBody>
                  <a:tcPr marL="0" marR="0" marT="0" marB="0" anchor="ctr">
                    <a:lnL>
                      <a:noFill/>
                    </a:lnL>
                    <a:lnR>
                      <a:noFill/>
                    </a:lnR>
                    <a:lnT>
                      <a:noFill/>
                    </a:lnT>
                    <a:lnB>
                      <a:noFill/>
                    </a:lnB>
                  </a:tcPr>
                </a:tc>
                <a:tc>
                  <a:txBody>
                    <a:bodyPr/>
                    <a:lstStyle/>
                    <a:p>
                      <a:r>
                        <a:rPr lang="en-GB" sz="800"/>
                        <a:t>11.8</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23</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extLst>
                  <a:ext uri="{0D108BD9-81ED-4DB2-BD59-A6C34878D82A}">
                    <a16:rowId xmlns:a16="http://schemas.microsoft.com/office/drawing/2014/main" val="10016"/>
                  </a:ext>
                </a:extLst>
              </a:tr>
              <a:tr h="133160">
                <a:tc>
                  <a:txBody>
                    <a:bodyPr/>
                    <a:lstStyle/>
                    <a:p>
                      <a:r>
                        <a:rPr lang="en-GB" sz="800"/>
                        <a:t>12</a:t>
                      </a:r>
                    </a:p>
                  </a:txBody>
                  <a:tcPr marL="0" marR="0" marT="0" marB="0" anchor="ctr">
                    <a:lnL>
                      <a:noFill/>
                    </a:lnL>
                    <a:lnR>
                      <a:noFill/>
                    </a:lnR>
                    <a:lnT>
                      <a:noFill/>
                    </a:lnT>
                    <a:lnB>
                      <a:noFill/>
                    </a:lnB>
                  </a:tcPr>
                </a:tc>
                <a:tc>
                  <a:txBody>
                    <a:bodyPr/>
                    <a:lstStyle/>
                    <a:p>
                      <a:r>
                        <a:rPr lang="en-GB" sz="800"/>
                        <a:t>Slovenia</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21</a:t>
                      </a:r>
                    </a:p>
                  </a:txBody>
                  <a:tcPr marL="0" marR="0" marT="0" marB="0" anchor="ctr">
                    <a:lnL>
                      <a:noFill/>
                    </a:lnL>
                    <a:lnR>
                      <a:noFill/>
                    </a:lnR>
                    <a:lnT>
                      <a:noFill/>
                    </a:lnT>
                    <a:lnB>
                      <a:noFill/>
                    </a:lnB>
                  </a:tcPr>
                </a:tc>
                <a:tc>
                  <a:txBody>
                    <a:bodyPr/>
                    <a:lstStyle/>
                    <a:p>
                      <a:r>
                        <a:rPr lang="en-GB" sz="800"/>
                        <a:t>20</a:t>
                      </a:r>
                    </a:p>
                  </a:txBody>
                  <a:tcPr marL="0" marR="0" marT="0" marB="0" anchor="ctr">
                    <a:lnL>
                      <a:noFill/>
                    </a:lnL>
                    <a:lnR>
                      <a:noFill/>
                    </a:lnR>
                    <a:lnT>
                      <a:noFill/>
                    </a:lnT>
                    <a:lnB>
                      <a:noFill/>
                    </a:lnB>
                  </a:tcPr>
                </a:tc>
                <a:extLst>
                  <a:ext uri="{0D108BD9-81ED-4DB2-BD59-A6C34878D82A}">
                    <a16:rowId xmlns:a16="http://schemas.microsoft.com/office/drawing/2014/main" val="10017"/>
                  </a:ext>
                </a:extLst>
              </a:tr>
              <a:tr h="133160">
                <a:tc>
                  <a:txBody>
                    <a:bodyPr/>
                    <a:lstStyle/>
                    <a:p>
                      <a:r>
                        <a:rPr lang="en-GB" sz="800"/>
                        <a:t>13</a:t>
                      </a:r>
                    </a:p>
                  </a:txBody>
                  <a:tcPr marL="0" marR="0" marT="0" marB="0" anchor="ctr">
                    <a:lnL>
                      <a:noFill/>
                    </a:lnL>
                    <a:lnR>
                      <a:noFill/>
                    </a:lnR>
                    <a:lnT>
                      <a:noFill/>
                    </a:lnT>
                    <a:lnB>
                      <a:noFill/>
                    </a:lnB>
                  </a:tcPr>
                </a:tc>
                <a:tc>
                  <a:txBody>
                    <a:bodyPr/>
                    <a:lstStyle/>
                    <a:p>
                      <a:r>
                        <a:rPr lang="en-GB" sz="800"/>
                        <a:t>France</a:t>
                      </a:r>
                    </a:p>
                  </a:txBody>
                  <a:tcPr marL="0" marR="0" marT="0" marB="0" anchor="ctr">
                    <a:lnL>
                      <a:noFill/>
                    </a:lnL>
                    <a:lnR>
                      <a:noFill/>
                    </a:lnR>
                    <a:lnT>
                      <a:noFill/>
                    </a:lnT>
                    <a:lnB>
                      <a:noFill/>
                    </a:lnB>
                  </a:tcPr>
                </a:tc>
                <a:tc>
                  <a:txBody>
                    <a:bodyPr/>
                    <a:lstStyle/>
                    <a:p>
                      <a:r>
                        <a:rPr lang="en-GB" sz="800"/>
                        <a:t>12.8</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extLst>
                  <a:ext uri="{0D108BD9-81ED-4DB2-BD59-A6C34878D82A}">
                    <a16:rowId xmlns:a16="http://schemas.microsoft.com/office/drawing/2014/main" val="10018"/>
                  </a:ext>
                </a:extLst>
              </a:tr>
              <a:tr h="255683">
                <a:tc>
                  <a:txBody>
                    <a:bodyPr/>
                    <a:lstStyle/>
                    <a:p>
                      <a:r>
                        <a:rPr lang="en-GB" sz="800"/>
                        <a:t>14</a:t>
                      </a:r>
                    </a:p>
                  </a:txBody>
                  <a:tcPr marL="0" marR="0" marT="0" marB="0" anchor="ctr">
                    <a:lnL>
                      <a:noFill/>
                    </a:lnL>
                    <a:lnR>
                      <a:noFill/>
                    </a:lnR>
                    <a:lnT>
                      <a:noFill/>
                    </a:lnT>
                    <a:lnB>
                      <a:noFill/>
                    </a:lnB>
                  </a:tcPr>
                </a:tc>
                <a:tc>
                  <a:txBody>
                    <a:bodyPr/>
                    <a:lstStyle/>
                    <a:p>
                      <a:r>
                        <a:rPr lang="en-GB" sz="800"/>
                        <a:t>Czech Republic</a:t>
                      </a:r>
                    </a:p>
                  </a:txBody>
                  <a:tcPr marL="0" marR="0" marT="0" marB="0" anchor="ctr">
                    <a:lnL>
                      <a:noFill/>
                    </a:lnL>
                    <a:lnR>
                      <a:noFill/>
                    </a:lnR>
                    <a:lnT>
                      <a:noFill/>
                    </a:lnT>
                    <a:lnB>
                      <a:noFill/>
                    </a:lnB>
                  </a:tcPr>
                </a:tc>
                <a:tc>
                  <a:txBody>
                    <a:bodyPr/>
                    <a:lstStyle/>
                    <a:p>
                      <a:r>
                        <a:rPr lang="en-GB" sz="800"/>
                        <a:t>15.2</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22</a:t>
                      </a:r>
                    </a:p>
                  </a:txBody>
                  <a:tcPr marL="0" marR="0" marT="0" marB="0" anchor="ctr">
                    <a:lnL>
                      <a:noFill/>
                    </a:lnL>
                    <a:lnR>
                      <a:noFill/>
                    </a:lnR>
                    <a:lnT>
                      <a:noFill/>
                    </a:lnT>
                    <a:lnB>
                      <a:noFill/>
                    </a:lnB>
                  </a:tcPr>
                </a:tc>
                <a:tc>
                  <a:txBody>
                    <a:bodyPr/>
                    <a:lstStyle/>
                    <a:p>
                      <a:r>
                        <a:rPr lang="en-GB" sz="800"/>
                        <a:t>18</a:t>
                      </a:r>
                    </a:p>
                  </a:txBody>
                  <a:tcPr marL="0" marR="0" marT="0" marB="0" anchor="ctr">
                    <a:lnL>
                      <a:noFill/>
                    </a:lnL>
                    <a:lnR>
                      <a:noFill/>
                    </a:lnR>
                    <a:lnT>
                      <a:noFill/>
                    </a:lnT>
                    <a:lnB>
                      <a:noFill/>
                    </a:lnB>
                  </a:tcPr>
                </a:tc>
                <a:extLst>
                  <a:ext uri="{0D108BD9-81ED-4DB2-BD59-A6C34878D82A}">
                    <a16:rowId xmlns:a16="http://schemas.microsoft.com/office/drawing/2014/main" val="10019"/>
                  </a:ext>
                </a:extLst>
              </a:tr>
              <a:tr h="133160">
                <a:tc>
                  <a:txBody>
                    <a:bodyPr/>
                    <a:lstStyle/>
                    <a:p>
                      <a:r>
                        <a:rPr lang="en-GB" sz="800"/>
                        <a:t>15</a:t>
                      </a:r>
                    </a:p>
                  </a:txBody>
                  <a:tcPr marL="0" marR="0" marT="0" marB="0" anchor="ctr">
                    <a:lnL>
                      <a:noFill/>
                    </a:lnL>
                    <a:lnR>
                      <a:noFill/>
                    </a:lnR>
                    <a:lnT>
                      <a:noFill/>
                    </a:lnT>
                    <a:lnB>
                      <a:noFill/>
                    </a:lnB>
                  </a:tcPr>
                </a:tc>
                <a:tc>
                  <a:txBody>
                    <a:bodyPr/>
                    <a:lstStyle/>
                    <a:p>
                      <a:r>
                        <a:rPr lang="en-GB" sz="800"/>
                        <a:t>Portugal</a:t>
                      </a:r>
                    </a:p>
                  </a:txBody>
                  <a:tcPr marL="0" marR="0" marT="0" marB="0" anchor="ctr">
                    <a:lnL>
                      <a:noFill/>
                    </a:lnL>
                    <a:lnR>
                      <a:noFill/>
                    </a:lnR>
                    <a:lnT>
                      <a:noFill/>
                    </a:lnT>
                    <a:lnB>
                      <a:noFill/>
                    </a:lnB>
                  </a:tcPr>
                </a:tc>
                <a:tc>
                  <a:txBody>
                    <a:bodyPr/>
                    <a:lstStyle/>
                    <a:p>
                      <a:r>
                        <a:rPr lang="en-GB" sz="800"/>
                        <a:t>15.6</a:t>
                      </a:r>
                    </a:p>
                  </a:txBody>
                  <a:tcPr marL="0" marR="0" marT="0" marB="0" anchor="ctr">
                    <a:lnL>
                      <a:noFill/>
                    </a:lnL>
                    <a:lnR>
                      <a:noFill/>
                    </a:lnR>
                    <a:lnT>
                      <a:noFill/>
                    </a:lnT>
                    <a:lnB>
                      <a:noFill/>
                    </a:lnB>
                  </a:tcPr>
                </a:tc>
                <a:tc>
                  <a:txBody>
                    <a:bodyPr/>
                    <a:lstStyle/>
                    <a:p>
                      <a:r>
                        <a:rPr lang="en-GB" sz="800"/>
                        <a:t>21</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18</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tc>
                  <a:txBody>
                    <a:bodyPr/>
                    <a:lstStyle/>
                    <a:p>
                      <a:r>
                        <a:rPr lang="en-GB" sz="800"/>
                        <a:t>17</a:t>
                      </a:r>
                    </a:p>
                  </a:txBody>
                  <a:tcPr marL="0" marR="0" marT="0" marB="0" anchor="ctr">
                    <a:lnL>
                      <a:noFill/>
                    </a:lnL>
                    <a:lnR>
                      <a:noFill/>
                    </a:lnR>
                    <a:lnT>
                      <a:noFill/>
                    </a:lnT>
                    <a:lnB>
                      <a:noFill/>
                    </a:lnB>
                  </a:tcPr>
                </a:tc>
                <a:extLst>
                  <a:ext uri="{0D108BD9-81ED-4DB2-BD59-A6C34878D82A}">
                    <a16:rowId xmlns:a16="http://schemas.microsoft.com/office/drawing/2014/main" val="10020"/>
                  </a:ext>
                </a:extLst>
              </a:tr>
              <a:tr h="255683">
                <a:tc>
                  <a:txBody>
                    <a:bodyPr/>
                    <a:lstStyle/>
                    <a:p>
                      <a:r>
                        <a:rPr lang="en-GB" sz="800"/>
                        <a:t>16</a:t>
                      </a:r>
                    </a:p>
                  </a:txBody>
                  <a:tcPr marL="0" marR="0" marT="0" marB="0" anchor="ctr">
                    <a:lnL>
                      <a:noFill/>
                    </a:lnL>
                    <a:lnR>
                      <a:noFill/>
                    </a:lnR>
                    <a:lnT>
                      <a:noFill/>
                    </a:lnT>
                    <a:lnB>
                      <a:noFill/>
                    </a:lnB>
                  </a:tcPr>
                </a:tc>
                <a:tc>
                  <a:txBody>
                    <a:bodyPr/>
                    <a:lstStyle/>
                    <a:p>
                      <a:r>
                        <a:rPr lang="en-GB" sz="800"/>
                        <a:t>United Kingdom</a:t>
                      </a:r>
                    </a:p>
                  </a:txBody>
                  <a:tcPr marL="0" marR="0" marT="0" marB="0" anchor="ctr">
                    <a:lnL>
                      <a:noFill/>
                    </a:lnL>
                    <a:lnR>
                      <a:noFill/>
                    </a:lnR>
                    <a:lnT>
                      <a:noFill/>
                    </a:lnT>
                    <a:lnB>
                      <a:noFill/>
                    </a:lnB>
                  </a:tcPr>
                </a:tc>
                <a:tc>
                  <a:txBody>
                    <a:bodyPr/>
                    <a:lstStyle/>
                    <a:p>
                      <a:r>
                        <a:rPr lang="en-GB" sz="800"/>
                        <a:t>15.8</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a:t>24</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extLst>
                  <a:ext uri="{0D108BD9-81ED-4DB2-BD59-A6C34878D82A}">
                    <a16:rowId xmlns:a16="http://schemas.microsoft.com/office/drawing/2014/main" val="10021"/>
                  </a:ext>
                </a:extLst>
              </a:tr>
              <a:tr h="133160">
                <a:tc>
                  <a:txBody>
                    <a:bodyPr/>
                    <a:lstStyle/>
                    <a:p>
                      <a:r>
                        <a:rPr lang="en-GB" sz="800"/>
                        <a:t>17</a:t>
                      </a:r>
                    </a:p>
                  </a:txBody>
                  <a:tcPr marL="0" marR="0" marT="0" marB="0" anchor="ctr">
                    <a:lnL>
                      <a:noFill/>
                    </a:lnL>
                    <a:lnR>
                      <a:noFill/>
                    </a:lnR>
                    <a:lnT>
                      <a:noFill/>
                    </a:lnT>
                    <a:lnB>
                      <a:noFill/>
                    </a:lnB>
                  </a:tcPr>
                </a:tc>
                <a:tc>
                  <a:txBody>
                    <a:bodyPr/>
                    <a:lstStyle/>
                    <a:p>
                      <a:r>
                        <a:rPr lang="en-GB" sz="800"/>
                        <a:t>Canada</a:t>
                      </a:r>
                    </a:p>
                  </a:txBody>
                  <a:tcPr marL="0" marR="0" marT="0" marB="0" anchor="ctr">
                    <a:lnL>
                      <a:noFill/>
                    </a:lnL>
                    <a:lnR>
                      <a:noFill/>
                    </a:lnR>
                    <a:lnT>
                      <a:noFill/>
                    </a:lnT>
                    <a:lnB>
                      <a:noFill/>
                    </a:lnB>
                  </a:tcPr>
                </a:tc>
                <a:tc>
                  <a:txBody>
                    <a:bodyPr/>
                    <a:lstStyle/>
                    <a:p>
                      <a:r>
                        <a:rPr lang="en-GB" sz="800"/>
                        <a:t>16.6</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27</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dirty="0"/>
                        <a:t>11</a:t>
                      </a:r>
                    </a:p>
                  </a:txBody>
                  <a:tcPr marL="0" marR="0" marT="0" marB="0" anchor="ctr">
                    <a:lnL>
                      <a:noFill/>
                    </a:lnL>
                    <a:lnR>
                      <a:noFill/>
                    </a:lnR>
                    <a:lnT>
                      <a:noFill/>
                    </a:lnT>
                    <a:lnB>
                      <a:noFill/>
                    </a:lnB>
                  </a:tcPr>
                </a:tc>
                <a:extLst>
                  <a:ext uri="{0D108BD9-81ED-4DB2-BD59-A6C34878D82A}">
                    <a16:rowId xmlns:a16="http://schemas.microsoft.com/office/drawing/2014/main" val="10022"/>
                  </a:ext>
                </a:extLst>
              </a:tr>
            </a:tbl>
          </a:graphicData>
        </a:graphic>
      </p:graphicFrame>
    </p:spTree>
    <p:extLst>
      <p:ext uri="{BB962C8B-B14F-4D97-AF65-F5344CB8AC3E}">
        <p14:creationId xmlns:p14="http://schemas.microsoft.com/office/powerpoint/2010/main" val="354269204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subjective </a:t>
            </a:r>
            <a:r>
              <a:rPr lang="en-GB" dirty="0" smtClean="0"/>
              <a:t>well-being</a:t>
            </a:r>
            <a:r>
              <a:rPr lang="en-GB" dirty="0" smtClean="0"/>
              <a:t>?</a:t>
            </a:r>
            <a:endParaRPr lang="en-GB" dirty="0"/>
          </a:p>
        </p:txBody>
      </p:sp>
      <p:sp>
        <p:nvSpPr>
          <p:cNvPr id="3" name="Content Placeholder 2"/>
          <p:cNvSpPr>
            <a:spLocks noGrp="1"/>
          </p:cNvSpPr>
          <p:nvPr>
            <p:ph sz="half" idx="1"/>
          </p:nvPr>
        </p:nvSpPr>
        <p:spPr>
          <a:xfrm>
            <a:off x="251520" y="1456184"/>
            <a:ext cx="4752528" cy="4997152"/>
          </a:xfrm>
        </p:spPr>
        <p:txBody>
          <a:bodyPr>
            <a:normAutofit fontScale="70000" lnSpcReduction="20000"/>
          </a:bodyPr>
          <a:lstStyle/>
          <a:p>
            <a:r>
              <a:rPr lang="en-GB" dirty="0"/>
              <a:t>Well-being is most usefully thought of as the dynamic process that gives people a sense of how their lives are going, through the interaction between their circumstances, activities and psychological resources or ‘mental capital</a:t>
            </a:r>
            <a:r>
              <a:rPr lang="en-GB" dirty="0" smtClean="0"/>
              <a:t>’</a:t>
            </a:r>
            <a:r>
              <a:rPr lang="en-GB" dirty="0"/>
              <a:t> </a:t>
            </a:r>
            <a:endParaRPr lang="en-GB" dirty="0" smtClean="0"/>
          </a:p>
          <a:p>
            <a:endParaRPr lang="en-GB" dirty="0"/>
          </a:p>
          <a:p>
            <a:r>
              <a:rPr lang="en-GB" dirty="0" smtClean="0"/>
              <a:t>Because </a:t>
            </a:r>
            <a:r>
              <a:rPr lang="en-GB" dirty="0"/>
              <a:t>of this dynamic nature, high levels of well-being mean that we are more able to respond to difficult circumstances, to innovate and constructively engage with other people and the world around us. As well as representing a highly effective way of bringing about good outcomes in many different areas our lives, there is also a strong case for regarding well-being as an ultimate goal of human endeavour.</a:t>
            </a:r>
          </a:p>
          <a:p>
            <a:endParaRPr lang="en-GB"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07639" y="1988840"/>
            <a:ext cx="3726216" cy="2448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20653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Five Ways to Wellbeing</a:t>
            </a:r>
            <a:endParaRPr lang="en-GB" dirty="0"/>
          </a:p>
        </p:txBody>
      </p:sp>
      <p:sp>
        <p:nvSpPr>
          <p:cNvPr id="6" name="Content Placeholder 5"/>
          <p:cNvSpPr>
            <a:spLocks noGrp="1"/>
          </p:cNvSpPr>
          <p:nvPr>
            <p:ph idx="1"/>
          </p:nvPr>
        </p:nvSpPr>
        <p:spPr/>
        <p:txBody>
          <a:bodyPr/>
          <a:lstStyle/>
          <a:p>
            <a:r>
              <a:rPr lang="en-GB" dirty="0" smtClean="0"/>
              <a:t>Connect, with the world around you..</a:t>
            </a:r>
          </a:p>
          <a:p>
            <a:r>
              <a:rPr lang="en-GB" dirty="0" smtClean="0"/>
              <a:t>Be active, go for a walk or a run..</a:t>
            </a:r>
          </a:p>
          <a:p>
            <a:r>
              <a:rPr lang="en-GB" dirty="0" smtClean="0"/>
              <a:t>Take notice, be curious..</a:t>
            </a:r>
          </a:p>
          <a:p>
            <a:r>
              <a:rPr lang="en-GB" dirty="0" smtClean="0"/>
              <a:t>Keep learning, try something new, rediscover something old..</a:t>
            </a:r>
          </a:p>
          <a:p>
            <a:r>
              <a:rPr lang="en-GB" dirty="0" smtClean="0"/>
              <a:t>Give, do something nice for a friend or a stranger..</a:t>
            </a:r>
          </a:p>
          <a:p>
            <a:pPr marL="0" indent="0" algn="r">
              <a:buNone/>
            </a:pPr>
            <a:r>
              <a:rPr lang="en-GB" dirty="0" smtClean="0"/>
              <a:t>New Economics Foundation</a:t>
            </a:r>
            <a:endParaRPr lang="en-GB" dirty="0"/>
          </a:p>
        </p:txBody>
      </p:sp>
    </p:spTree>
    <p:extLst>
      <p:ext uri="{BB962C8B-B14F-4D97-AF65-F5344CB8AC3E}">
        <p14:creationId xmlns:p14="http://schemas.microsoft.com/office/powerpoint/2010/main" val="27176498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a:t>
            </a:r>
            <a:endParaRPr lang="en-GB" dirty="0"/>
          </a:p>
        </p:txBody>
      </p:sp>
      <p:sp>
        <p:nvSpPr>
          <p:cNvPr id="3" name="Content Placeholder 2"/>
          <p:cNvSpPr>
            <a:spLocks noGrp="1"/>
          </p:cNvSpPr>
          <p:nvPr>
            <p:ph idx="1"/>
          </p:nvPr>
        </p:nvSpPr>
        <p:spPr/>
        <p:txBody>
          <a:bodyPr/>
          <a:lstStyle/>
          <a:p>
            <a:r>
              <a:rPr lang="en-GB" dirty="0" smtClean="0"/>
              <a:t>In pairs or small groups for </a:t>
            </a:r>
            <a:r>
              <a:rPr lang="en-GB" dirty="0" smtClean="0"/>
              <a:t>15 </a:t>
            </a:r>
            <a:r>
              <a:rPr lang="en-GB" dirty="0" smtClean="0"/>
              <a:t>minutes, take something from the five ways and develop a plan for how you will implement what you have </a:t>
            </a:r>
            <a:r>
              <a:rPr lang="en-GB" dirty="0" smtClean="0"/>
              <a:t>found to enhance well-being..</a:t>
            </a:r>
            <a:endParaRPr lang="en-GB" dirty="0"/>
          </a:p>
        </p:txBody>
      </p:sp>
    </p:spTree>
    <p:extLst>
      <p:ext uri="{BB962C8B-B14F-4D97-AF65-F5344CB8AC3E}">
        <p14:creationId xmlns:p14="http://schemas.microsoft.com/office/powerpoint/2010/main" val="36769075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Various approaches in the area of well-being and rights, depending on who you read..</a:t>
            </a:r>
          </a:p>
          <a:p>
            <a:pPr marL="0" indent="0">
              <a:buNone/>
            </a:pPr>
            <a:endParaRPr lang="en-GB" dirty="0" smtClean="0"/>
          </a:p>
          <a:p>
            <a:pPr lvl="1"/>
            <a:r>
              <a:rPr lang="en-GB" dirty="0" smtClean="0"/>
              <a:t>Equity</a:t>
            </a:r>
          </a:p>
          <a:p>
            <a:pPr lvl="1"/>
            <a:r>
              <a:rPr lang="en-GB" dirty="0" smtClean="0"/>
              <a:t>Fairness</a:t>
            </a:r>
          </a:p>
          <a:p>
            <a:pPr lvl="1"/>
            <a:r>
              <a:rPr lang="en-GB" dirty="0" smtClean="0"/>
              <a:t>Justice</a:t>
            </a:r>
          </a:p>
          <a:p>
            <a:pPr lvl="1"/>
            <a:r>
              <a:rPr lang="en-GB" dirty="0" smtClean="0"/>
              <a:t>Happiness</a:t>
            </a:r>
          </a:p>
          <a:p>
            <a:pPr lvl="1"/>
            <a:r>
              <a:rPr lang="en-GB" dirty="0" smtClean="0"/>
              <a:t>Hegemony </a:t>
            </a:r>
          </a:p>
          <a:p>
            <a:pPr lvl="1"/>
            <a:r>
              <a:rPr lang="en-GB" dirty="0" smtClean="0"/>
              <a:t>Well-being</a:t>
            </a:r>
          </a:p>
          <a:p>
            <a:pPr lvl="1"/>
            <a:r>
              <a:rPr lang="en-GB" dirty="0" smtClean="0"/>
              <a:t>Sustainability </a:t>
            </a:r>
            <a:endParaRPr lang="en-GB" dirty="0"/>
          </a:p>
        </p:txBody>
      </p:sp>
    </p:spTree>
    <p:extLst>
      <p:ext uri="{BB962C8B-B14F-4D97-AF65-F5344CB8AC3E}">
        <p14:creationId xmlns:p14="http://schemas.microsoft.com/office/powerpoint/2010/main" val="1613409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Links</a:t>
            </a:r>
            <a:endParaRPr lang="en-GB" dirty="0"/>
          </a:p>
        </p:txBody>
      </p:sp>
      <p:sp>
        <p:nvSpPr>
          <p:cNvPr id="7" name="Content Placeholder 6"/>
          <p:cNvSpPr>
            <a:spLocks noGrp="1"/>
          </p:cNvSpPr>
          <p:nvPr>
            <p:ph idx="1"/>
          </p:nvPr>
        </p:nvSpPr>
        <p:spPr/>
        <p:txBody>
          <a:bodyPr>
            <a:normAutofit fontScale="85000" lnSpcReduction="20000"/>
          </a:bodyPr>
          <a:lstStyle/>
          <a:p>
            <a:r>
              <a:rPr lang="en-GB" dirty="0">
                <a:hlinkClick r:id="rId2"/>
              </a:rPr>
              <a:t>http://</a:t>
            </a:r>
            <a:r>
              <a:rPr lang="en-GB" dirty="0" smtClean="0">
                <a:hlinkClick r:id="rId2"/>
              </a:rPr>
              <a:t>www.nationalaccountsofwellbeing.org/learn/what-is-well-being.html </a:t>
            </a:r>
            <a:endParaRPr lang="en-GB" dirty="0">
              <a:hlinkClick r:id="rId2"/>
            </a:endParaRPr>
          </a:p>
          <a:p>
            <a:r>
              <a:rPr lang="en-GB" dirty="0" smtClean="0">
                <a:hlinkClick r:id="rId2"/>
              </a:rPr>
              <a:t>http</a:t>
            </a:r>
            <a:r>
              <a:rPr lang="en-GB" dirty="0">
                <a:hlinkClick r:id="rId2"/>
              </a:rPr>
              <a:t>://www.nber.org/chapters/c5059.pdf</a:t>
            </a:r>
          </a:p>
          <a:p>
            <a:r>
              <a:rPr lang="en-GB" dirty="0" smtClean="0">
                <a:hlinkClick r:id="rId2"/>
              </a:rPr>
              <a:t>http</a:t>
            </a:r>
            <a:r>
              <a:rPr lang="en-GB" dirty="0">
                <a:hlinkClick r:id="rId2"/>
              </a:rPr>
              <a:t>://www.neweconomics.org/issues/entry/well-being</a:t>
            </a:r>
          </a:p>
          <a:p>
            <a:r>
              <a:rPr lang="en-GB" dirty="0" smtClean="0">
                <a:hlinkClick r:id="rId2"/>
              </a:rPr>
              <a:t>http</a:t>
            </a:r>
            <a:r>
              <a:rPr lang="en-GB" dirty="0">
                <a:hlinkClick r:id="rId2"/>
              </a:rPr>
              <a:t>://</a:t>
            </a:r>
            <a:r>
              <a:rPr lang="en-GB" dirty="0" smtClean="0">
                <a:hlinkClick r:id="rId2"/>
              </a:rPr>
              <a:t>www.oecd-ilibrary.org/economics/how-s-life_9789264121164-en</a:t>
            </a:r>
            <a:r>
              <a:rPr lang="en-GB" dirty="0" smtClean="0"/>
              <a:t> </a:t>
            </a:r>
          </a:p>
          <a:p>
            <a:r>
              <a:rPr lang="en-GB" dirty="0">
                <a:hlinkClick r:id="rId3"/>
              </a:rPr>
              <a:t>http://</a:t>
            </a:r>
            <a:r>
              <a:rPr lang="en-GB" dirty="0" smtClean="0">
                <a:hlinkClick r:id="rId3"/>
              </a:rPr>
              <a:t>www.oecd.org/statistics/Pages%20from%20Guidelines%20on%20Measuring%20Subjective%20Well-being-Annexe-A.pdf</a:t>
            </a:r>
            <a:r>
              <a:rPr lang="en-GB" dirty="0" smtClean="0"/>
              <a:t> </a:t>
            </a:r>
          </a:p>
          <a:p>
            <a:r>
              <a:rPr lang="en-GB" dirty="0">
                <a:hlinkClick r:id="rId4"/>
              </a:rPr>
              <a:t>http://www.unicef-irc.org/Report-Card-11</a:t>
            </a:r>
            <a:r>
              <a:rPr lang="en-GB" dirty="0" smtClean="0">
                <a:hlinkClick r:id="rId4"/>
              </a:rPr>
              <a:t>/</a:t>
            </a:r>
            <a:r>
              <a:rPr lang="en-GB" dirty="0" smtClean="0"/>
              <a:t> </a:t>
            </a:r>
            <a:endParaRPr lang="en-GB" dirty="0"/>
          </a:p>
        </p:txBody>
      </p:sp>
    </p:spTree>
    <p:extLst>
      <p:ext uri="{BB962C8B-B14F-4D97-AF65-F5344CB8AC3E}">
        <p14:creationId xmlns:p14="http://schemas.microsoft.com/office/powerpoint/2010/main" val="19238080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8464</TotalTime>
  <Words>1744</Words>
  <Application>Microsoft Office PowerPoint</Application>
  <PresentationFormat>On-screen Show (4:3)</PresentationFormat>
  <Paragraphs>308</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Arial,BoldItalic</vt:lpstr>
      <vt:lpstr>Calibri</vt:lpstr>
      <vt:lpstr>Office Theme</vt:lpstr>
      <vt:lpstr>What is well-being?</vt:lpstr>
      <vt:lpstr>Ideas</vt:lpstr>
      <vt:lpstr>Some Philosophy</vt:lpstr>
      <vt:lpstr>Well-being </vt:lpstr>
      <vt:lpstr>Who has good well-being?</vt:lpstr>
      <vt:lpstr>Who has poorer well-being?</vt:lpstr>
      <vt:lpstr>Some facts about well-being</vt:lpstr>
      <vt:lpstr>Cantril’s Ladder</vt:lpstr>
      <vt:lpstr>What does this mean?</vt:lpstr>
      <vt:lpstr>Aristotle and ‘the good’</vt:lpstr>
      <vt:lpstr>Linking wealth and well-being</vt:lpstr>
      <vt:lpstr>Early thinkers</vt:lpstr>
      <vt:lpstr>Amartya Sen</vt:lpstr>
      <vt:lpstr>Britain in the 21st Century</vt:lpstr>
      <vt:lpstr>The Story of Stuff</vt:lpstr>
      <vt:lpstr>Another way of measuring</vt:lpstr>
      <vt:lpstr>So, what is subjective well-being?</vt:lpstr>
      <vt:lpstr>Five Ways to Wellbeing</vt:lpstr>
      <vt:lpstr>Implications</vt:lpstr>
      <vt:lpstr>Summary</vt:lpstr>
      <vt:lpstr>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wellbeing?</dc:title>
  <dc:creator>Administrator</dc:creator>
  <cp:lastModifiedBy>Darrel Williams</cp:lastModifiedBy>
  <cp:revision>31</cp:revision>
  <dcterms:created xsi:type="dcterms:W3CDTF">2015-02-07T07:51:03Z</dcterms:created>
  <dcterms:modified xsi:type="dcterms:W3CDTF">2018-12-04T19:39:34Z</dcterms:modified>
</cp:coreProperties>
</file>