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89" r:id="rId4"/>
    <p:sldId id="316" r:id="rId5"/>
    <p:sldId id="298" r:id="rId6"/>
    <p:sldId id="299" r:id="rId7"/>
    <p:sldId id="300" r:id="rId8"/>
    <p:sldId id="301" r:id="rId9"/>
    <p:sldId id="302" r:id="rId10"/>
    <p:sldId id="297" r:id="rId11"/>
    <p:sldId id="296" r:id="rId12"/>
    <p:sldId id="315" r:id="rId13"/>
    <p:sldId id="291" r:id="rId14"/>
    <p:sldId id="292" r:id="rId15"/>
    <p:sldId id="293" r:id="rId16"/>
    <p:sldId id="294" r:id="rId17"/>
    <p:sldId id="295" r:id="rId18"/>
    <p:sldId id="310" r:id="rId19"/>
    <p:sldId id="303" r:id="rId20"/>
    <p:sldId id="305" r:id="rId21"/>
    <p:sldId id="306" r:id="rId22"/>
    <p:sldId id="307" r:id="rId23"/>
    <p:sldId id="308" r:id="rId24"/>
    <p:sldId id="309" r:id="rId25"/>
    <p:sldId id="311" r:id="rId26"/>
    <p:sldId id="312" r:id="rId27"/>
    <p:sldId id="313" r:id="rId28"/>
    <p:sldId id="31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E21872E8-EDFB-4ECC-B3BB-CC8C66687924}" type="datetimeFigureOut">
              <a:rPr lang="en-GB" smtClean="0"/>
              <a:t>06/02/2020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7626F60-2711-4A49-9475-E538DBF1DAE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E21872E8-EDFB-4ECC-B3BB-CC8C66687924}" type="datetimeFigureOut">
              <a:rPr lang="en-GB" smtClean="0"/>
              <a:t>06/02/2020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7626F60-2711-4A49-9475-E538DBF1DAE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21872E8-EDFB-4ECC-B3BB-CC8C66687924}" type="datetimeFigureOut">
              <a:rPr lang="en-GB" smtClean="0"/>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E21872E8-EDFB-4ECC-B3BB-CC8C66687924}" type="datetimeFigureOut">
              <a:rPr lang="en-GB" smtClean="0"/>
              <a:t>06/02/2020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626F60-2711-4A49-9475-E538DBF1DAE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21872E8-EDFB-4ECC-B3BB-CC8C66687924}" type="datetimeFigureOut">
              <a:rPr lang="en-GB" smtClean="0"/>
              <a:t>06/02/2020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626F60-2711-4A49-9475-E538DBF1DAE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1872E8-EDFB-4ECC-B3BB-CC8C66687924}" type="datetimeFigureOut">
              <a:rPr lang="en-GB" smtClean="0"/>
              <a:t>06/02/2020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626F60-2711-4A49-9475-E538DBF1DAE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21872E8-EDFB-4ECC-B3BB-CC8C66687924}" type="datetimeFigureOut">
              <a:rPr lang="en-GB" smtClean="0"/>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21872E8-EDFB-4ECC-B3BB-CC8C66687924}" type="datetimeFigureOut">
              <a:rPr lang="en-GB" smtClean="0"/>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E21872E8-EDFB-4ECC-B3BB-CC8C66687924}" type="datetimeFigureOut">
              <a:rPr lang="en-GB" smtClean="0"/>
              <a:t>06/02/2020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7626F60-2711-4A49-9475-E538DBF1DAE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hyperlink" Target="http://www.google.co.uk/url?sa=i&amp;rct=j&amp;q=&amp;esrc=s&amp;source=images&amp;cd=&amp;cad=rja&amp;uact=8&amp;ved=0ahUKEwjF3IPYnsHPAhXHKsAKHRZXDVEQjRwIBw&amp;url=http://www.crabbscross.worcs.sch.uk/news/?pid%3D3%26nid%3D1%26storyid%3D34&amp;psig=AFQjCNHT3MbyILwSQM4IPZVHK1AtcnAv1A&amp;ust=1475673539540831" TargetMode="External"/><Relationship Id="rId1" Type="http://schemas.openxmlformats.org/officeDocument/2006/relationships/slideLayout" Target="../slideLayouts/slideLayout2.xml"/><Relationship Id="rId6" Type="http://schemas.openxmlformats.org/officeDocument/2006/relationships/hyperlink" Target="https://www.google.co.uk/url?sa=i&amp;rct=j&amp;q=&amp;esrc=s&amp;source=images&amp;cd=&amp;cad=rja&amp;uact=8&amp;ved=0ahUKEwjo_Lqkn8HPAhWTOsAKHcZHDuMQjRwIBw&amp;url=https://twitter.com/forsythiayouth/status/654406110812733441&amp;psig=AFQjCNFh2FKK5dDE83xjF68cej7RZhAC7A&amp;ust=1475673724085633" TargetMode="External"/><Relationship Id="rId5" Type="http://schemas.openxmlformats.org/officeDocument/2006/relationships/image" Target="../media/image5.jpeg"/><Relationship Id="rId4" Type="http://schemas.openxmlformats.org/officeDocument/2006/relationships/hyperlink" Target="http://www.google.co.uk/url?sa=i&amp;rct=j&amp;q=&amp;esrc=s&amp;source=images&amp;cd=&amp;cad=rja&amp;uact=8&amp;ved=0ahUKEwj16PT4nsHPAhWLAcAKHSQDAlsQjRwIBw&amp;url=http://www.stevensontraining.co.uk/&amp;psig=AFQjCNFfgH2v5-RUZMPXbZRoFT2yWb_QNA&amp;ust=1475673637361422"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Lecture 2</a:t>
            </a:r>
            <a:endParaRPr lang="en-GB" dirty="0"/>
          </a:p>
        </p:txBody>
      </p:sp>
      <p:sp>
        <p:nvSpPr>
          <p:cNvPr id="3" name="Subtitle 2"/>
          <p:cNvSpPr>
            <a:spLocks noGrp="1"/>
          </p:cNvSpPr>
          <p:nvPr>
            <p:ph type="subTitle" idx="1"/>
          </p:nvPr>
        </p:nvSpPr>
        <p:spPr/>
        <p:txBody>
          <a:bodyPr/>
          <a:lstStyle/>
          <a:p>
            <a:r>
              <a:rPr lang="en-GB" dirty="0" smtClean="0"/>
              <a:t>SJYW5010</a:t>
            </a:r>
            <a:endParaRPr lang="en-GB" dirty="0"/>
          </a:p>
        </p:txBody>
      </p:sp>
    </p:spTree>
    <p:extLst>
      <p:ext uri="{BB962C8B-B14F-4D97-AF65-F5344CB8AC3E}">
        <p14:creationId xmlns:p14="http://schemas.microsoft.com/office/powerpoint/2010/main" val="1902567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In pairs discuss the findings from the task given last week.</a:t>
            </a:r>
          </a:p>
          <a:p>
            <a:pPr lvl="1"/>
            <a:r>
              <a:rPr lang="en-GB" dirty="0" smtClean="0"/>
              <a:t>What are the health and wellbeing needs of young people in society?</a:t>
            </a:r>
          </a:p>
          <a:p>
            <a:pPr lvl="1"/>
            <a:r>
              <a:rPr lang="en-GB" dirty="0" smtClean="0"/>
              <a:t>What does the literature tell us?</a:t>
            </a:r>
          </a:p>
        </p:txBody>
      </p:sp>
    </p:spTree>
    <p:extLst>
      <p:ext uri="{BB962C8B-B14F-4D97-AF65-F5344CB8AC3E}">
        <p14:creationId xmlns:p14="http://schemas.microsoft.com/office/powerpoint/2010/main" val="2176551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 and Wellbeing Needs of Young People </a:t>
            </a:r>
            <a:endParaRPr lang="en-GB" dirty="0"/>
          </a:p>
        </p:txBody>
      </p:sp>
      <p:sp>
        <p:nvSpPr>
          <p:cNvPr id="3" name="Content Placeholder 2"/>
          <p:cNvSpPr>
            <a:spLocks noGrp="1"/>
          </p:cNvSpPr>
          <p:nvPr>
            <p:ph sz="quarter" idx="1"/>
          </p:nvPr>
        </p:nvSpPr>
        <p:spPr/>
        <p:txBody>
          <a:bodyPr>
            <a:normAutofit/>
          </a:bodyPr>
          <a:lstStyle/>
          <a:p>
            <a:r>
              <a:rPr lang="en-GB" dirty="0"/>
              <a:t>The health care needs of young people are increasingly on multiple agendas in the UK. </a:t>
            </a:r>
          </a:p>
          <a:p>
            <a:r>
              <a:rPr lang="en-GB" dirty="0" smtClean="0"/>
              <a:t>This </a:t>
            </a:r>
            <a:r>
              <a:rPr lang="en-GB" dirty="0"/>
              <a:t>is currently being recognised as a major deficit in UK health care.</a:t>
            </a:r>
          </a:p>
          <a:p>
            <a:r>
              <a:rPr lang="en-GB" dirty="0"/>
              <a:t>We certainly have seen a stronger emphasis on adolescent health in governmental, clinical and public health arenas in the last 10 years, together with the need for training of all health professionals in basic adolescent health issues</a:t>
            </a:r>
          </a:p>
          <a:p>
            <a:endParaRPr lang="en-GB" dirty="0"/>
          </a:p>
        </p:txBody>
      </p:sp>
    </p:spTree>
    <p:extLst>
      <p:ext uri="{BB962C8B-B14F-4D97-AF65-F5344CB8AC3E}">
        <p14:creationId xmlns:p14="http://schemas.microsoft.com/office/powerpoint/2010/main" val="271324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quarter" idx="1"/>
          </p:nvPr>
        </p:nvSpPr>
        <p:spPr/>
        <p:txBody>
          <a:bodyPr/>
          <a:lstStyle/>
          <a:p>
            <a:r>
              <a:rPr lang="en-GB" dirty="0" smtClean="0"/>
              <a:t>Your own Health and Wellbeing training?</a:t>
            </a:r>
            <a:endParaRPr lang="en-GB" dirty="0"/>
          </a:p>
        </p:txBody>
      </p:sp>
    </p:spTree>
    <p:extLst>
      <p:ext uri="{BB962C8B-B14F-4D97-AF65-F5344CB8AC3E}">
        <p14:creationId xmlns:p14="http://schemas.microsoft.com/office/powerpoint/2010/main" val="413049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a:t>
            </a:r>
            <a:r>
              <a:rPr lang="en-GB" dirty="0" smtClean="0"/>
              <a:t>he </a:t>
            </a:r>
            <a:r>
              <a:rPr lang="en-GB" dirty="0"/>
              <a:t>striking feature of health in adolescence is the interconnection of physical and mental health and health behaviours, more so than at any other age.</a:t>
            </a:r>
          </a:p>
          <a:p>
            <a:r>
              <a:rPr lang="en-GB" dirty="0"/>
              <a:t>Those who drink, smoke, take drugs or have unprotected sex are between 6 to 15 times more likely to engage in other exploratory or risky behaviours.</a:t>
            </a:r>
          </a:p>
          <a:p>
            <a:r>
              <a:rPr lang="en-GB" dirty="0"/>
              <a:t>Indeed, there is substantial evidence that what appear to be separate behaviours may form what has been called a ‘single syndrome’, with common aetiology factors related to emotional well-being, deprivation and connectedness to family, community and peers</a:t>
            </a:r>
          </a:p>
        </p:txBody>
      </p:sp>
    </p:spTree>
    <p:extLst>
      <p:ext uri="{BB962C8B-B14F-4D97-AF65-F5344CB8AC3E}">
        <p14:creationId xmlns:p14="http://schemas.microsoft.com/office/powerpoint/2010/main" val="285738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it can be argued that the unique health and social care needs of young people are driven directly by the developmental nature of adolescence.</a:t>
            </a:r>
          </a:p>
          <a:p>
            <a:r>
              <a:rPr lang="en-GB" dirty="0"/>
              <a:t>Problems as diverse as exploratory behaviours, sexuality, adaptation to chronic conditions, violence, accidents and mental health problems are directly related to the interplay of biological, physiological and social elements of adolescent development, and the interface of this development with peers, family and the wider community</a:t>
            </a:r>
          </a:p>
        </p:txBody>
      </p:sp>
    </p:spTree>
    <p:extLst>
      <p:ext uri="{BB962C8B-B14F-4D97-AF65-F5344CB8AC3E}">
        <p14:creationId xmlns:p14="http://schemas.microsoft.com/office/powerpoint/2010/main" val="2540722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p:txBody>
          <a:bodyPr/>
          <a:lstStyle/>
          <a:p>
            <a:r>
              <a:rPr lang="en-GB" dirty="0"/>
              <a:t>For those who do not wish to continue in full time education, one of the most difficult issues facing today’s adolescents is unemployment. </a:t>
            </a:r>
          </a:p>
          <a:p>
            <a:r>
              <a:rPr lang="en-GB" dirty="0"/>
              <a:t>In the current economic climate, jobs are few and far between, especially for those who have limited experience and qualifications. </a:t>
            </a:r>
          </a:p>
          <a:p>
            <a:r>
              <a:rPr lang="en-GB" dirty="0"/>
              <a:t>The Government is currently encouraging young people to learn trades such as plumbing or joining whilst also urging employers to offer apprenticeships to young adults.</a:t>
            </a:r>
          </a:p>
          <a:p>
            <a:r>
              <a:rPr lang="en-GB" dirty="0"/>
              <a:t>This gives young people a goal to aim for and can be instrumental in building self-esteem and ambition.</a:t>
            </a:r>
          </a:p>
          <a:p>
            <a:endParaRPr lang="en-GB" dirty="0"/>
          </a:p>
        </p:txBody>
      </p:sp>
    </p:spTree>
    <p:extLst>
      <p:ext uri="{BB962C8B-B14F-4D97-AF65-F5344CB8AC3E}">
        <p14:creationId xmlns:p14="http://schemas.microsoft.com/office/powerpoint/2010/main" val="4216701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Drug and Alcohol Misuse</a:t>
            </a:r>
          </a:p>
        </p:txBody>
      </p:sp>
      <p:sp>
        <p:nvSpPr>
          <p:cNvPr id="3" name="Content Placeholder 2"/>
          <p:cNvSpPr>
            <a:spLocks noGrp="1"/>
          </p:cNvSpPr>
          <p:nvPr>
            <p:ph sz="quarter" idx="1"/>
          </p:nvPr>
        </p:nvSpPr>
        <p:spPr/>
        <p:txBody>
          <a:bodyPr/>
          <a:lstStyle/>
          <a:p>
            <a:r>
              <a:rPr lang="en-GB" dirty="0"/>
              <a:t>Drugs and drinking can also offer a different way of life and although severely detrimental in the long-term, can offer a form of escapism in the short-term for those who are struggling in their own lives. </a:t>
            </a:r>
          </a:p>
          <a:p>
            <a:r>
              <a:rPr lang="en-GB" dirty="0"/>
              <a:t>Those who are not properly educated in terms of the risks associated with drinking and drug-taking are not aware of the dangers and implications of their actions and will therefore be more inclined to practice such activities</a:t>
            </a:r>
          </a:p>
        </p:txBody>
      </p:sp>
    </p:spTree>
    <p:extLst>
      <p:ext uri="{BB962C8B-B14F-4D97-AF65-F5344CB8AC3E}">
        <p14:creationId xmlns:p14="http://schemas.microsoft.com/office/powerpoint/2010/main" val="3343322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p:txBody>
          <a:bodyPr>
            <a:normAutofit/>
          </a:bodyPr>
          <a:lstStyle/>
          <a:p>
            <a:r>
              <a:rPr lang="en-GB" dirty="0"/>
              <a:t>For those who choose to leave school and then cannot find work, there is a void left to fill and a lack of routine can often result in increased crime, deprivation and addiction. </a:t>
            </a:r>
          </a:p>
          <a:p>
            <a:r>
              <a:rPr lang="en-GB" dirty="0"/>
              <a:t>Numerous studies link boredom amongst </a:t>
            </a:r>
            <a:r>
              <a:rPr lang="en-GB" dirty="0" smtClean="0"/>
              <a:t>young people </a:t>
            </a:r>
            <a:r>
              <a:rPr lang="en-GB" dirty="0"/>
              <a:t>to a higher level of street and gang crime as well as issues such as carrying weapons and taking drugs. </a:t>
            </a:r>
          </a:p>
        </p:txBody>
      </p:sp>
    </p:spTree>
    <p:extLst>
      <p:ext uri="{BB962C8B-B14F-4D97-AF65-F5344CB8AC3E}">
        <p14:creationId xmlns:p14="http://schemas.microsoft.com/office/powerpoint/2010/main" val="3664995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Why invest in young people’s health? </a:t>
            </a:r>
            <a:endParaRPr lang="en-GB" dirty="0"/>
          </a:p>
        </p:txBody>
      </p:sp>
      <p:sp>
        <p:nvSpPr>
          <p:cNvPr id="3" name="Content Placeholder 2"/>
          <p:cNvSpPr>
            <a:spLocks noGrp="1"/>
          </p:cNvSpPr>
          <p:nvPr>
            <p:ph sz="quarter" idx="1"/>
          </p:nvPr>
        </p:nvSpPr>
        <p:spPr/>
        <p:txBody>
          <a:bodyPr/>
          <a:lstStyle/>
          <a:p>
            <a:pPr lvl="1"/>
            <a:r>
              <a:rPr lang="en-GB" dirty="0" smtClean="0"/>
              <a:t>Group Discussion</a:t>
            </a:r>
          </a:p>
          <a:p>
            <a:pPr lvl="1"/>
            <a:r>
              <a:rPr lang="en-GB" dirty="0" smtClean="0"/>
              <a:t>What are the benefits for society in investing in Young People’s Health?</a:t>
            </a:r>
          </a:p>
        </p:txBody>
      </p:sp>
    </p:spTree>
    <p:extLst>
      <p:ext uri="{BB962C8B-B14F-4D97-AF65-F5344CB8AC3E}">
        <p14:creationId xmlns:p14="http://schemas.microsoft.com/office/powerpoint/2010/main" val="3733115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080120"/>
          </a:xfrm>
        </p:spPr>
        <p:txBody>
          <a:bodyPr>
            <a:normAutofit fontScale="90000"/>
          </a:bodyPr>
          <a:lstStyle/>
          <a:p>
            <a:r>
              <a:rPr lang="en-GB" b="1" dirty="0"/>
              <a:t>Much mortality and morbidity in young people remain preventable: </a:t>
            </a:r>
            <a:r>
              <a:rPr lang="en-GB" dirty="0"/>
              <a:t/>
            </a:r>
            <a:br>
              <a:rPr lang="en-GB" dirty="0"/>
            </a:br>
            <a:endParaRPr lang="en-GB" dirty="0"/>
          </a:p>
        </p:txBody>
      </p:sp>
      <p:sp>
        <p:nvSpPr>
          <p:cNvPr id="3" name="Content Placeholder 2"/>
          <p:cNvSpPr>
            <a:spLocks noGrp="1"/>
          </p:cNvSpPr>
          <p:nvPr>
            <p:ph sz="quarter" idx="1"/>
          </p:nvPr>
        </p:nvSpPr>
        <p:spPr/>
        <p:txBody>
          <a:bodyPr>
            <a:normAutofit fontScale="92500" lnSpcReduction="20000"/>
          </a:bodyPr>
          <a:lstStyle/>
          <a:p>
            <a:endParaRPr lang="en-GB" dirty="0" smtClean="0"/>
          </a:p>
          <a:p>
            <a:r>
              <a:rPr lang="en-GB" dirty="0" smtClean="0"/>
              <a:t>Mortality </a:t>
            </a:r>
            <a:r>
              <a:rPr lang="en-GB" dirty="0"/>
              <a:t>among 10-19 year olds is the highest in </a:t>
            </a:r>
            <a:r>
              <a:rPr lang="en-GB" dirty="0" smtClean="0"/>
              <a:t>childhood excluding </a:t>
            </a:r>
            <a:r>
              <a:rPr lang="en-GB" dirty="0"/>
              <a:t>the new-born </a:t>
            </a:r>
            <a:r>
              <a:rPr lang="en-GB" dirty="0" smtClean="0"/>
              <a:t>period.</a:t>
            </a:r>
          </a:p>
          <a:p>
            <a:r>
              <a:rPr lang="en-GB" dirty="0" smtClean="0"/>
              <a:t>Anxiety </a:t>
            </a:r>
            <a:r>
              <a:rPr lang="en-GB" dirty="0"/>
              <a:t>disorders are among the most prevalent mental ill health </a:t>
            </a:r>
            <a:r>
              <a:rPr lang="en-GB" dirty="0" smtClean="0"/>
              <a:t>problems </a:t>
            </a:r>
            <a:r>
              <a:rPr lang="en-GB" dirty="0"/>
              <a:t>affecting </a:t>
            </a:r>
            <a:r>
              <a:rPr lang="en-GB" dirty="0" smtClean="0"/>
              <a:t>adolescents. </a:t>
            </a:r>
            <a:r>
              <a:rPr lang="en-GB" dirty="0"/>
              <a:t>Helping young people manage </a:t>
            </a:r>
            <a:r>
              <a:rPr lang="en-GB" dirty="0" smtClean="0"/>
              <a:t>crises </a:t>
            </a:r>
            <a:r>
              <a:rPr lang="en-GB" dirty="0"/>
              <a:t>by bolstering </a:t>
            </a:r>
            <a:r>
              <a:rPr lang="en-GB" dirty="0" smtClean="0"/>
              <a:t>resilience, </a:t>
            </a:r>
            <a:r>
              <a:rPr lang="en-GB" dirty="0"/>
              <a:t>promoting wellbeing and access to </a:t>
            </a:r>
            <a:r>
              <a:rPr lang="en-GB" dirty="0" smtClean="0"/>
              <a:t>a </a:t>
            </a:r>
            <a:r>
              <a:rPr lang="en-GB" dirty="0"/>
              <a:t>range of talking therapies can reduce </a:t>
            </a:r>
            <a:r>
              <a:rPr lang="en-GB" dirty="0" smtClean="0"/>
              <a:t>anxiety. </a:t>
            </a:r>
            <a:endParaRPr lang="en-GB" dirty="0"/>
          </a:p>
          <a:p>
            <a:r>
              <a:rPr lang="en-GB" dirty="0" smtClean="0"/>
              <a:t>In the UK there is a </a:t>
            </a:r>
            <a:r>
              <a:rPr lang="en-GB" dirty="0"/>
              <a:t>rising suicide </a:t>
            </a:r>
            <a:r>
              <a:rPr lang="en-GB" dirty="0" smtClean="0"/>
              <a:t>rate </a:t>
            </a:r>
            <a:r>
              <a:rPr lang="en-GB" dirty="0"/>
              <a:t>in </a:t>
            </a:r>
            <a:r>
              <a:rPr lang="en-GB" dirty="0" smtClean="0"/>
              <a:t>under-25s.</a:t>
            </a:r>
          </a:p>
          <a:p>
            <a:r>
              <a:rPr lang="en-GB" dirty="0" smtClean="0"/>
              <a:t>The </a:t>
            </a:r>
            <a:r>
              <a:rPr lang="en-GB" dirty="0"/>
              <a:t>rate of deaths among under 25s increased by 23.7%, reaching 730 deaths in 2018</a:t>
            </a:r>
          </a:p>
          <a:p>
            <a:r>
              <a:rPr lang="en-GB" dirty="0"/>
              <a:t>F</a:t>
            </a:r>
            <a:r>
              <a:rPr lang="en-GB" dirty="0" smtClean="0"/>
              <a:t>or </a:t>
            </a:r>
            <a:r>
              <a:rPr lang="en-GB" dirty="0"/>
              <a:t>young people this is a period of sexual exploration and exposure to health risks – for example, there were more than 139,000 diagnoses of chlamydia among 15-24 year olds in </a:t>
            </a:r>
            <a:r>
              <a:rPr lang="en-GB" dirty="0" smtClean="0"/>
              <a:t>2013.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260149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 health</a:t>
            </a:r>
            <a:endParaRPr lang="en-GB" dirty="0"/>
          </a:p>
        </p:txBody>
      </p:sp>
      <p:sp>
        <p:nvSpPr>
          <p:cNvPr id="3" name="Content Placeholder 2"/>
          <p:cNvSpPr>
            <a:spLocks noGrp="1"/>
          </p:cNvSpPr>
          <p:nvPr>
            <p:ph sz="quarter" idx="1"/>
          </p:nvPr>
        </p:nvSpPr>
        <p:spPr/>
        <p:txBody>
          <a:bodyPr/>
          <a:lstStyle/>
          <a:p>
            <a:r>
              <a:rPr lang="en-GB" dirty="0" smtClean="0"/>
              <a:t>A report by the Terrance Higgins Trust and the British Association for Sexual Health and HIV (BASHH) found diagnoses of syphilis are at their highest since World War two and some STI’s are going undiagnosed by ‘struggling’ sexual health services (BASHH 2020). </a:t>
            </a:r>
          </a:p>
          <a:p>
            <a:r>
              <a:rPr lang="en-GB" dirty="0" smtClean="0"/>
              <a:t>Over the last decade, cases of gonorrhoea have risen by 249% while rates of syphilis have increased by 165%.</a:t>
            </a:r>
          </a:p>
          <a:p>
            <a:r>
              <a:rPr lang="en-GB" dirty="0" smtClean="0"/>
              <a:t>Nearly half of all new STI diagnoses were young people.</a:t>
            </a:r>
            <a:endParaRPr lang="en-GB" dirty="0"/>
          </a:p>
          <a:p>
            <a:r>
              <a:rPr lang="en-GB" dirty="0" smtClean="0"/>
              <a:t>Government spending on sexual health services has been slashed by a quarter since 2014</a:t>
            </a:r>
            <a:endParaRPr lang="en-GB" dirty="0"/>
          </a:p>
        </p:txBody>
      </p:sp>
    </p:spTree>
    <p:extLst>
      <p:ext uri="{BB962C8B-B14F-4D97-AF65-F5344CB8AC3E}">
        <p14:creationId xmlns:p14="http://schemas.microsoft.com/office/powerpoint/2010/main" val="792302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296144"/>
          </a:xfrm>
        </p:spPr>
        <p:txBody>
          <a:bodyPr>
            <a:normAutofit fontScale="90000"/>
          </a:bodyPr>
          <a:lstStyle/>
          <a:p>
            <a:r>
              <a:rPr lang="en-GB" sz="2700" b="1" dirty="0"/>
              <a:t>We still have poorer outcomes for our young people than many other high- income nations</a:t>
            </a:r>
            <a:r>
              <a:rPr lang="en-GB" sz="2700" dirty="0"/>
              <a:t>: </a:t>
            </a:r>
            <a:r>
              <a:rPr lang="en-GB" dirty="0"/>
              <a:t/>
            </a:r>
            <a:br>
              <a:rPr lang="en-GB" dirty="0"/>
            </a:br>
            <a:endParaRPr lang="en-GB" dirty="0"/>
          </a:p>
        </p:txBody>
      </p:sp>
      <p:sp>
        <p:nvSpPr>
          <p:cNvPr id="3" name="Content Placeholder 2"/>
          <p:cNvSpPr>
            <a:spLocks noGrp="1"/>
          </p:cNvSpPr>
          <p:nvPr>
            <p:ph sz="quarter" idx="1"/>
          </p:nvPr>
        </p:nvSpPr>
        <p:spPr/>
        <p:txBody>
          <a:bodyPr>
            <a:normAutofit fontScale="77500" lnSpcReduction="20000"/>
          </a:bodyPr>
          <a:lstStyle/>
          <a:p>
            <a:endParaRPr lang="en-GB" dirty="0"/>
          </a:p>
          <a:p>
            <a:r>
              <a:rPr lang="en-GB" dirty="0"/>
              <a:t>D</a:t>
            </a:r>
            <a:r>
              <a:rPr lang="en-GB" dirty="0" smtClean="0"/>
              <a:t>espite </a:t>
            </a:r>
            <a:r>
              <a:rPr lang="en-GB" dirty="0"/>
              <a:t>significant reductions since 1998, teenage birth and abortion rates in the UK continue to be among the highest in </a:t>
            </a:r>
            <a:r>
              <a:rPr lang="en-GB" dirty="0" smtClean="0"/>
              <a:t>Europe.</a:t>
            </a:r>
            <a:endParaRPr lang="en-GB" dirty="0"/>
          </a:p>
          <a:p>
            <a:r>
              <a:rPr lang="en-GB" dirty="0" smtClean="0"/>
              <a:t>The </a:t>
            </a:r>
            <a:r>
              <a:rPr lang="en-GB" dirty="0"/>
              <a:t>proportion of children in the UK drinking alcohol remains well above the European average. </a:t>
            </a:r>
            <a:endParaRPr lang="en-GB" dirty="0" smtClean="0"/>
          </a:p>
          <a:p>
            <a:r>
              <a:rPr lang="en-GB" dirty="0" smtClean="0"/>
              <a:t>We </a:t>
            </a:r>
            <a:r>
              <a:rPr lang="en-GB" dirty="0"/>
              <a:t>continue to rank among the countries with the highest levels of consumption among those who do drink, and British children are more likely to binge drink or get drunk compared to children in most other European countries. </a:t>
            </a:r>
            <a:endParaRPr lang="en-GB" dirty="0" smtClean="0"/>
          </a:p>
          <a:p>
            <a:r>
              <a:rPr lang="en-GB" dirty="0" smtClean="0"/>
              <a:t>The </a:t>
            </a:r>
            <a:r>
              <a:rPr lang="en-GB" dirty="0"/>
              <a:t>UK has one of the highest alcohol abuse rates in 11-15 year olds despite the recent downward </a:t>
            </a:r>
            <a:r>
              <a:rPr lang="en-GB" dirty="0" smtClean="0"/>
              <a:t>trends</a:t>
            </a:r>
            <a:endParaRPr lang="en-GB" dirty="0"/>
          </a:p>
          <a:p>
            <a:r>
              <a:rPr lang="en-GB" dirty="0" smtClean="0"/>
              <a:t>Unemployment </a:t>
            </a:r>
            <a:r>
              <a:rPr lang="en-GB" dirty="0"/>
              <a:t>rates for under 25s are not the highest in Europe and have been falling in recent years, but there were still 460,000 unemployed 16-25 year olds actively seeking work between May-July </a:t>
            </a:r>
            <a:r>
              <a:rPr lang="en-GB" dirty="0" smtClean="0"/>
              <a:t>(2014) </a:t>
            </a:r>
            <a:r>
              <a:rPr lang="en-GB" dirty="0"/>
              <a:t>(16.6</a:t>
            </a:r>
            <a:r>
              <a:rPr lang="en-GB" dirty="0" smtClean="0"/>
              <a:t>%) and in 2019 this figure has increased to </a:t>
            </a:r>
            <a:r>
              <a:rPr lang="en-GB" dirty="0"/>
              <a:t>482,000 young people aged 16-24 were unemployed in September-November </a:t>
            </a:r>
            <a:r>
              <a:rPr lang="en-GB" dirty="0" smtClean="0"/>
              <a:t>(2019).</a:t>
            </a:r>
            <a:endParaRPr lang="en-GB" dirty="0"/>
          </a:p>
          <a:p>
            <a:endParaRPr lang="en-GB" dirty="0"/>
          </a:p>
        </p:txBody>
      </p:sp>
    </p:spTree>
    <p:extLst>
      <p:ext uri="{BB962C8B-B14F-4D97-AF65-F5344CB8AC3E}">
        <p14:creationId xmlns:p14="http://schemas.microsoft.com/office/powerpoint/2010/main" val="2916813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04392"/>
          </a:xfrm>
        </p:spPr>
        <p:txBody>
          <a:bodyPr>
            <a:normAutofit fontScale="90000"/>
          </a:bodyPr>
          <a:lstStyle/>
          <a:p>
            <a:r>
              <a:rPr lang="en-GB" sz="2700" b="1" dirty="0"/>
              <a:t>Poor health outcomes are more common among the poorest young people and inequalities persist: </a:t>
            </a:r>
            <a:r>
              <a:rPr lang="en-GB" dirty="0"/>
              <a:t/>
            </a:r>
            <a:br>
              <a:rPr lang="en-GB" dirty="0"/>
            </a:br>
            <a:endParaRPr lang="en-GB" dirty="0"/>
          </a:p>
        </p:txBody>
      </p:sp>
      <p:sp>
        <p:nvSpPr>
          <p:cNvPr id="3" name="Content Placeholder 2"/>
          <p:cNvSpPr>
            <a:spLocks noGrp="1"/>
          </p:cNvSpPr>
          <p:nvPr>
            <p:ph sz="quarter" idx="1"/>
          </p:nvPr>
        </p:nvSpPr>
        <p:spPr/>
        <p:txBody>
          <a:bodyPr>
            <a:normAutofit/>
          </a:bodyPr>
          <a:lstStyle/>
          <a:p>
            <a:r>
              <a:rPr lang="en-GB" dirty="0" smtClean="0"/>
              <a:t> </a:t>
            </a:r>
            <a:r>
              <a:rPr lang="en-GB" dirty="0"/>
              <a:t>T</a:t>
            </a:r>
            <a:r>
              <a:rPr lang="en-GB" dirty="0" smtClean="0"/>
              <a:t>he </a:t>
            </a:r>
            <a:r>
              <a:rPr lang="en-GB" dirty="0"/>
              <a:t>indicator with the strongest association with under-18 conception rates was the overall deprivation </a:t>
            </a:r>
            <a:r>
              <a:rPr lang="en-GB" dirty="0" smtClean="0"/>
              <a:t>rank. </a:t>
            </a:r>
            <a:endParaRPr lang="en-GB" dirty="0"/>
          </a:p>
          <a:p>
            <a:r>
              <a:rPr lang="en-GB" dirty="0"/>
              <a:t>Y</a:t>
            </a:r>
            <a:r>
              <a:rPr lang="en-GB" dirty="0" smtClean="0"/>
              <a:t>oung </a:t>
            </a:r>
            <a:r>
              <a:rPr lang="en-GB" dirty="0"/>
              <a:t>people in the poorest households are three times more likely to have poor mental health than those in wealthier </a:t>
            </a:r>
            <a:r>
              <a:rPr lang="en-GB" dirty="0" smtClean="0"/>
              <a:t>homes. </a:t>
            </a:r>
            <a:endParaRPr lang="en-GB" dirty="0"/>
          </a:p>
          <a:p>
            <a:r>
              <a:rPr lang="en-GB" dirty="0"/>
              <a:t>H</a:t>
            </a:r>
            <a:r>
              <a:rPr lang="en-GB" dirty="0" smtClean="0"/>
              <a:t>ealth </a:t>
            </a:r>
            <a:r>
              <a:rPr lang="en-GB" dirty="0"/>
              <a:t>outcomes are worse for certain groups of young people including those in local authority care and those in the youth justice </a:t>
            </a:r>
            <a:r>
              <a:rPr lang="en-GB" dirty="0" smtClean="0"/>
              <a:t>system.</a:t>
            </a:r>
            <a:endParaRPr lang="en-GB" dirty="0"/>
          </a:p>
          <a:p>
            <a:r>
              <a:rPr lang="en-GB" dirty="0"/>
              <a:t>I</a:t>
            </a:r>
            <a:r>
              <a:rPr lang="en-GB" dirty="0" smtClean="0"/>
              <a:t>nequalities </a:t>
            </a:r>
            <a:r>
              <a:rPr lang="en-GB" dirty="0"/>
              <a:t>based on ethnicity, gender, disability and other factors such as homelessness have profound effects both in the present and into </a:t>
            </a:r>
            <a:r>
              <a:rPr lang="en-GB" dirty="0" smtClean="0"/>
              <a:t>adulthood. </a:t>
            </a:r>
            <a:endParaRPr lang="en-GB" dirty="0"/>
          </a:p>
          <a:p>
            <a:endParaRPr lang="en-GB" dirty="0"/>
          </a:p>
        </p:txBody>
      </p:sp>
    </p:spTree>
    <p:extLst>
      <p:ext uri="{BB962C8B-B14F-4D97-AF65-F5344CB8AC3E}">
        <p14:creationId xmlns:p14="http://schemas.microsoft.com/office/powerpoint/2010/main" val="512940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The consequences of poor health in adolescence last a lifetime and cost us all in the long run</a:t>
            </a:r>
          </a:p>
        </p:txBody>
      </p:sp>
      <p:sp>
        <p:nvSpPr>
          <p:cNvPr id="3" name="Content Placeholder 2"/>
          <p:cNvSpPr>
            <a:spLocks noGrp="1"/>
          </p:cNvSpPr>
          <p:nvPr>
            <p:ph sz="quarter" idx="1"/>
          </p:nvPr>
        </p:nvSpPr>
        <p:spPr/>
        <p:txBody>
          <a:bodyPr>
            <a:normAutofit fontScale="92500" lnSpcReduction="20000"/>
          </a:bodyPr>
          <a:lstStyle/>
          <a:p>
            <a:r>
              <a:rPr lang="en-GB" dirty="0"/>
              <a:t>M</a:t>
            </a:r>
            <a:r>
              <a:rPr lang="en-GB" dirty="0" smtClean="0"/>
              <a:t>ore </a:t>
            </a:r>
            <a:r>
              <a:rPr lang="en-GB" dirty="0"/>
              <a:t>than one in three 11-15 year olds in </a:t>
            </a:r>
            <a:r>
              <a:rPr lang="en-GB" dirty="0" smtClean="0"/>
              <a:t>Wales </a:t>
            </a:r>
            <a:r>
              <a:rPr lang="en-GB" dirty="0"/>
              <a:t>are obese or </a:t>
            </a:r>
            <a:r>
              <a:rPr lang="en-GB" dirty="0" smtClean="0"/>
              <a:t>overweight.</a:t>
            </a:r>
          </a:p>
          <a:p>
            <a:r>
              <a:rPr lang="en-GB" dirty="0" smtClean="0"/>
              <a:t>Overweight </a:t>
            </a:r>
            <a:r>
              <a:rPr lang="en-GB" dirty="0"/>
              <a:t>and obese teenagers are more likely to become overweight adults and to then suffer associated poor health including a significantly increased risk of dying </a:t>
            </a:r>
            <a:r>
              <a:rPr lang="en-GB" dirty="0" smtClean="0"/>
              <a:t>early. </a:t>
            </a:r>
            <a:endParaRPr lang="en-GB" dirty="0"/>
          </a:p>
          <a:p>
            <a:r>
              <a:rPr lang="en-GB" dirty="0" smtClean="0"/>
              <a:t>14</a:t>
            </a:r>
            <a:r>
              <a:rPr lang="en-GB" dirty="0"/>
              <a:t>% of boys and only 8% of girls aged 13-15 meet recommended physical activity </a:t>
            </a:r>
            <a:r>
              <a:rPr lang="en-GB" dirty="0" smtClean="0"/>
              <a:t>levels. </a:t>
            </a:r>
            <a:endParaRPr lang="en-GB" dirty="0"/>
          </a:p>
          <a:p>
            <a:r>
              <a:rPr lang="en-GB" dirty="0"/>
              <a:t>A</a:t>
            </a:r>
            <a:r>
              <a:rPr lang="en-GB" dirty="0" smtClean="0"/>
              <a:t>lmost </a:t>
            </a:r>
            <a:r>
              <a:rPr lang="en-GB" dirty="0"/>
              <a:t>two-thirds of adult smokers begin before they are </a:t>
            </a:r>
            <a:r>
              <a:rPr lang="en-GB" dirty="0" smtClean="0"/>
              <a:t>18.</a:t>
            </a:r>
          </a:p>
          <a:p>
            <a:r>
              <a:rPr lang="en-GB" dirty="0" smtClean="0"/>
              <a:t>A </a:t>
            </a:r>
            <a:r>
              <a:rPr lang="en-GB" dirty="0"/>
              <a:t>report published in 2010 estimated that the social and medical costs of smoking is £13.7bn a </a:t>
            </a:r>
            <a:r>
              <a:rPr lang="en-GB" dirty="0" smtClean="0"/>
              <a:t>year. </a:t>
            </a:r>
            <a:endParaRPr lang="en-GB" dirty="0"/>
          </a:p>
          <a:p>
            <a:r>
              <a:rPr lang="en-GB" dirty="0"/>
              <a:t>O</a:t>
            </a:r>
            <a:r>
              <a:rPr lang="en-GB" dirty="0" smtClean="0"/>
              <a:t>ne </a:t>
            </a:r>
            <a:r>
              <a:rPr lang="en-GB" dirty="0"/>
              <a:t>in seven young people have chronic long-term health conditions including asthma and </a:t>
            </a:r>
            <a:r>
              <a:rPr lang="en-GB" dirty="0" smtClean="0"/>
              <a:t>diabetes. </a:t>
            </a:r>
            <a:r>
              <a:rPr lang="en-GB" dirty="0"/>
              <a:t>Helping them manage their conditions before they become independent and leave home will support their wellbeing, future health and use of </a:t>
            </a:r>
            <a:r>
              <a:rPr lang="en-GB" dirty="0" smtClean="0"/>
              <a:t>services. </a:t>
            </a:r>
            <a:endParaRPr lang="en-GB" dirty="0"/>
          </a:p>
          <a:p>
            <a:endParaRPr lang="en-GB" dirty="0"/>
          </a:p>
        </p:txBody>
      </p:sp>
    </p:spTree>
    <p:extLst>
      <p:ext uri="{BB962C8B-B14F-4D97-AF65-F5344CB8AC3E}">
        <p14:creationId xmlns:p14="http://schemas.microsoft.com/office/powerpoint/2010/main" val="72738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fontScale="92500" lnSpcReduction="20000"/>
          </a:bodyPr>
          <a:lstStyle/>
          <a:p>
            <a:endParaRPr lang="en-GB" dirty="0"/>
          </a:p>
          <a:p>
            <a:r>
              <a:rPr lang="en-GB" dirty="0"/>
              <a:t>10% of school pupils (5-16 years) suffer from a diagnosable mental health disorder – approximately three children in every </a:t>
            </a:r>
            <a:r>
              <a:rPr lang="en-GB" dirty="0" smtClean="0"/>
              <a:t>class. </a:t>
            </a:r>
            <a:endParaRPr lang="en-GB" dirty="0"/>
          </a:p>
          <a:p>
            <a:r>
              <a:rPr lang="en-GB" dirty="0"/>
              <a:t>H</a:t>
            </a:r>
            <a:r>
              <a:rPr lang="en-GB" dirty="0" smtClean="0"/>
              <a:t>alf </a:t>
            </a:r>
            <a:r>
              <a:rPr lang="en-GB" dirty="0"/>
              <a:t>of all mental illnesses (excluding dementia) start by age 14, three quarters by age </a:t>
            </a:r>
            <a:r>
              <a:rPr lang="en-GB" dirty="0" smtClean="0"/>
              <a:t>24. </a:t>
            </a:r>
          </a:p>
          <a:p>
            <a:r>
              <a:rPr lang="en-GB" dirty="0" smtClean="0"/>
              <a:t>By </a:t>
            </a:r>
            <a:r>
              <a:rPr lang="en-GB" dirty="0"/>
              <a:t>2026 it is estimated 8.25 million adults will have at least one of a range of mental health disorders including depression, anxiety and eating </a:t>
            </a:r>
            <a:r>
              <a:rPr lang="en-GB" dirty="0" smtClean="0"/>
              <a:t>disorders.  Yet </a:t>
            </a:r>
            <a:r>
              <a:rPr lang="en-GB" dirty="0"/>
              <a:t>we have information on effective interventions for young people’s mental health </a:t>
            </a:r>
            <a:r>
              <a:rPr lang="en-GB" dirty="0" smtClean="0"/>
              <a:t>problems. </a:t>
            </a:r>
            <a:endParaRPr lang="en-GB" dirty="0"/>
          </a:p>
          <a:p>
            <a:r>
              <a:rPr lang="en-GB" dirty="0"/>
              <a:t>M</a:t>
            </a:r>
            <a:r>
              <a:rPr lang="en-GB" dirty="0" smtClean="0"/>
              <a:t>any </a:t>
            </a:r>
            <a:r>
              <a:rPr lang="en-GB" dirty="0"/>
              <a:t>young people will go on to become parents. Breaking the cycle of adverse childhood experiences is an important opportunity for public </a:t>
            </a:r>
            <a:r>
              <a:rPr lang="en-GB" dirty="0" smtClean="0"/>
              <a:t>health.</a:t>
            </a:r>
            <a:endParaRPr lang="en-GB" dirty="0"/>
          </a:p>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5039" y="30375"/>
            <a:ext cx="2009776" cy="15264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9279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60376"/>
          </a:xfrm>
        </p:spPr>
        <p:txBody>
          <a:bodyPr>
            <a:normAutofit fontScale="90000"/>
          </a:bodyPr>
          <a:lstStyle/>
          <a:p>
            <a:r>
              <a:rPr lang="en-GB" sz="3100" b="1" dirty="0"/>
              <a:t>Young people are at a life stage when change is possible</a:t>
            </a:r>
            <a:r>
              <a:rPr lang="en-GB" sz="2200" dirty="0"/>
              <a:t>: </a:t>
            </a:r>
            <a:r>
              <a:rPr lang="en-GB" dirty="0"/>
              <a:t/>
            </a:r>
            <a:br>
              <a:rPr lang="en-GB" dirty="0"/>
            </a:br>
            <a:endParaRPr lang="en-GB" dirty="0"/>
          </a:p>
        </p:txBody>
      </p:sp>
      <p:sp>
        <p:nvSpPr>
          <p:cNvPr id="3" name="Content Placeholder 2"/>
          <p:cNvSpPr>
            <a:spLocks noGrp="1"/>
          </p:cNvSpPr>
          <p:nvPr>
            <p:ph sz="quarter" idx="1"/>
          </p:nvPr>
        </p:nvSpPr>
        <p:spPr/>
        <p:txBody>
          <a:bodyPr/>
          <a:lstStyle/>
          <a:p>
            <a:r>
              <a:rPr lang="en-GB" dirty="0"/>
              <a:t>A</a:t>
            </a:r>
            <a:r>
              <a:rPr lang="en-GB" dirty="0" smtClean="0"/>
              <a:t>dolescence </a:t>
            </a:r>
            <a:r>
              <a:rPr lang="en-GB" dirty="0"/>
              <a:t>is the fastest changing period of development after </a:t>
            </a:r>
            <a:r>
              <a:rPr lang="en-GB" dirty="0" smtClean="0"/>
              <a:t>infancy. </a:t>
            </a:r>
          </a:p>
          <a:p>
            <a:r>
              <a:rPr lang="en-GB" dirty="0" smtClean="0"/>
              <a:t>It </a:t>
            </a:r>
            <a:r>
              <a:rPr lang="en-GB" dirty="0"/>
              <a:t>can represent a crossroads in life and a time of setting new and positive norms. It is an important life stage for </a:t>
            </a:r>
            <a:r>
              <a:rPr lang="en-GB" dirty="0" smtClean="0"/>
              <a:t>intervention. </a:t>
            </a:r>
            <a:endParaRPr lang="en-GB" dirty="0"/>
          </a:p>
          <a:p>
            <a:r>
              <a:rPr lang="en-GB" dirty="0"/>
              <a:t>A</a:t>
            </a:r>
            <a:r>
              <a:rPr lang="en-GB" dirty="0" smtClean="0"/>
              <a:t>dolescence </a:t>
            </a:r>
            <a:r>
              <a:rPr lang="en-GB" dirty="0"/>
              <a:t>is a time of learning and most young people are in education, so it is an ideal time to promote positive health </a:t>
            </a:r>
            <a:r>
              <a:rPr lang="en-GB" dirty="0" smtClean="0"/>
              <a:t>behaviour.</a:t>
            </a:r>
          </a:p>
          <a:p>
            <a:r>
              <a:rPr lang="en-GB" dirty="0" smtClean="0"/>
              <a:t>What about the remaining young people, and indeed the time spent outside formal learning?</a:t>
            </a:r>
          </a:p>
          <a:p>
            <a:pPr marL="0" indent="0">
              <a:buNone/>
            </a:pPr>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332656"/>
            <a:ext cx="1688297"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190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Health Behaviour</a:t>
            </a:r>
            <a:endParaRPr lang="en-GB" dirty="0"/>
          </a:p>
        </p:txBody>
      </p:sp>
      <p:sp>
        <p:nvSpPr>
          <p:cNvPr id="3" name="Content Placeholder 2"/>
          <p:cNvSpPr>
            <a:spLocks noGrp="1"/>
          </p:cNvSpPr>
          <p:nvPr>
            <p:ph sz="quarter" idx="1"/>
          </p:nvPr>
        </p:nvSpPr>
        <p:spPr/>
        <p:txBody>
          <a:bodyPr/>
          <a:lstStyle/>
          <a:p>
            <a:r>
              <a:rPr lang="en-GB" dirty="0" smtClean="0"/>
              <a:t>How do you do this with young people? Share some practical examples with your group.</a:t>
            </a:r>
            <a:endParaRPr lang="en-GB" dirty="0"/>
          </a:p>
        </p:txBody>
      </p:sp>
      <p:sp>
        <p:nvSpPr>
          <p:cNvPr id="4" name="AutoShape 2" descr="Image result for healthy eating workshop"/>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healthy eating workshop"/>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healthy eating workshop"/>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healthy eating workshop">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4368518"/>
            <a:ext cx="3117142" cy="234129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exual health workshop">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32748" y="2060848"/>
            <a:ext cx="4324350" cy="2057401"/>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12" descr="Image result for substance misuse workshop">
            <a:hlinkClick r:id="rId6"/>
          </p:cNvPr>
          <p:cNvSpPr>
            <a:spLocks noChangeAspect="1" noChangeArrowheads="1"/>
          </p:cNvSpPr>
          <p:nvPr/>
        </p:nvSpPr>
        <p:spPr bwMode="auto">
          <a:xfrm>
            <a:off x="155575" y="-1790700"/>
            <a:ext cx="28098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4" descr="https://pbs.twimg.com/media/CRTq4OZXAAAuWRi.jpg"/>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7" name="Picture 15" descr="F:\pic.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45577" y="2420888"/>
            <a:ext cx="3051572" cy="3895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423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p:txBody>
          <a:bodyPr>
            <a:normAutofit lnSpcReduction="10000"/>
          </a:bodyPr>
          <a:lstStyle/>
          <a:p>
            <a:r>
              <a:rPr lang="en-GB" dirty="0"/>
              <a:t>According to the ‘Services for Young People’ report by the House of Commons it is estimated that eighty five per cent of young people’s waking hours are spent outside formal education (House of Commons Education Committee, 2011). </a:t>
            </a:r>
          </a:p>
          <a:p>
            <a:r>
              <a:rPr lang="en-GB" dirty="0"/>
              <a:t>According to Caldwell and Darling (1999), leisure activities and recreation time encompass between forty and fifty </a:t>
            </a:r>
            <a:r>
              <a:rPr lang="en-GB" dirty="0" smtClean="0"/>
              <a:t>per cent </a:t>
            </a:r>
            <a:r>
              <a:rPr lang="en-GB" dirty="0"/>
              <a:t>of a young person’s life (Caldwell et al, 1999). </a:t>
            </a:r>
          </a:p>
          <a:p>
            <a:r>
              <a:rPr lang="en-GB" dirty="0"/>
              <a:t>This forms a significant amount of time available for young people to engage in after school or leisure activities such as afterschool clubs, hobbies, sports groups, youth clubs and cultural pursuits (to name but a few). </a:t>
            </a:r>
          </a:p>
          <a:p>
            <a:endParaRPr lang="en-GB" dirty="0"/>
          </a:p>
        </p:txBody>
      </p:sp>
    </p:spTree>
    <p:extLst>
      <p:ext uri="{BB962C8B-B14F-4D97-AF65-F5344CB8AC3E}">
        <p14:creationId xmlns:p14="http://schemas.microsoft.com/office/powerpoint/2010/main" val="54462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p:txBody>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endParaRPr lang="en-GB" dirty="0" smtClean="0"/>
          </a:p>
          <a:p>
            <a:r>
              <a:rPr lang="en-GB" dirty="0" smtClean="0"/>
              <a:t>The </a:t>
            </a:r>
            <a:r>
              <a:rPr lang="en-GB" dirty="0"/>
              <a:t>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 </a:t>
            </a:r>
          </a:p>
        </p:txBody>
      </p:sp>
    </p:spTree>
    <p:extLst>
      <p:ext uri="{BB962C8B-B14F-4D97-AF65-F5344CB8AC3E}">
        <p14:creationId xmlns:p14="http://schemas.microsoft.com/office/powerpoint/2010/main" val="265108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endParaRPr lang="en-GB" dirty="0"/>
          </a:p>
        </p:txBody>
      </p:sp>
    </p:spTree>
    <p:extLst>
      <p:ext uri="{BB962C8B-B14F-4D97-AF65-F5344CB8AC3E}">
        <p14:creationId xmlns:p14="http://schemas.microsoft.com/office/powerpoint/2010/main" val="2771457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endParaRPr lang="en-GB" dirty="0" smtClean="0"/>
          </a:p>
          <a:p>
            <a:r>
              <a:rPr lang="en-GB" dirty="0" smtClean="0"/>
              <a:t>This </a:t>
            </a:r>
            <a:r>
              <a:rPr lang="en-GB" dirty="0"/>
              <a:t>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348232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0" indent="0">
              <a:buNone/>
            </a:pPr>
            <a:r>
              <a:rPr lang="en-GB" dirty="0"/>
              <a:t> </a:t>
            </a:r>
          </a:p>
          <a:p>
            <a:r>
              <a:rPr lang="en-GB" dirty="0" err="1"/>
              <a:t>Byrn</a:t>
            </a:r>
            <a:r>
              <a:rPr lang="en-GB" dirty="0"/>
              <a:t> et al (2006) identifies that society as a whole can benefit from young people being actively involved in leisure activities. She suggests that the more time young people spend participating in organised leisure and recreation, the less time they have available for involvement in antisocial behaviour (</a:t>
            </a:r>
            <a:r>
              <a:rPr lang="en-GB" dirty="0" err="1"/>
              <a:t>Byrn</a:t>
            </a:r>
            <a:r>
              <a:rPr lang="en-GB" dirty="0"/>
              <a:t> et al 2006). </a:t>
            </a:r>
          </a:p>
        </p:txBody>
      </p:sp>
    </p:spTree>
    <p:extLst>
      <p:ext uri="{BB962C8B-B14F-4D97-AF65-F5344CB8AC3E}">
        <p14:creationId xmlns:p14="http://schemas.microsoft.com/office/powerpoint/2010/main" val="676430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Youth Work</a:t>
            </a:r>
            <a:br>
              <a:rPr lang="en-GB" dirty="0" smtClean="0"/>
            </a:br>
            <a:r>
              <a:rPr lang="en-GB" dirty="0" smtClean="0"/>
              <a:t> </a:t>
            </a:r>
            <a:endParaRPr lang="en-GB" dirty="0"/>
          </a:p>
        </p:txBody>
      </p:sp>
      <p:sp>
        <p:nvSpPr>
          <p:cNvPr id="3" name="Content Placeholder 2"/>
          <p:cNvSpPr>
            <a:spLocks noGrp="1"/>
          </p:cNvSpPr>
          <p:nvPr>
            <p:ph sz="quarter" idx="1"/>
          </p:nvPr>
        </p:nvSpPr>
        <p:spPr>
          <a:xfrm>
            <a:off x="457200" y="1124744"/>
            <a:ext cx="8229600" cy="5472608"/>
          </a:xfrm>
        </p:spPr>
        <p:txBody>
          <a:bodyPr>
            <a:normAutofit/>
          </a:bodyPr>
          <a:lstStyle/>
          <a:p>
            <a:r>
              <a:rPr lang="en-GB" dirty="0" smtClean="0"/>
              <a:t>Youth Work is a key contributor to Wales’ continued efforts to ensure that its younger population is healthy, happy and prosperous via the powerful relationship built around a voluntary foundation and driven by the needs of the young person.</a:t>
            </a:r>
          </a:p>
          <a:p>
            <a:r>
              <a:rPr lang="en-GB" dirty="0" smtClean="0"/>
              <a:t>Whilst the Youth Service is recognised as carrying out excellent work in engaging with and progressing young people who have become disengaged, its wider role in offering activities and programmes for all young people is crucial in preventing young people reaching this position and therefore exerting extra pressure on other services.</a:t>
            </a:r>
          </a:p>
        </p:txBody>
      </p:sp>
    </p:spTree>
    <p:extLst>
      <p:ext uri="{BB962C8B-B14F-4D97-AF65-F5344CB8AC3E}">
        <p14:creationId xmlns:p14="http://schemas.microsoft.com/office/powerpoint/2010/main" val="1475812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quarter" idx="1"/>
          </p:nvPr>
        </p:nvSpPr>
        <p:spPr/>
        <p:txBody>
          <a:bodyPr/>
          <a:lstStyle/>
          <a:p>
            <a:r>
              <a:rPr lang="en-GB" dirty="0"/>
              <a:t>Not all young people will need or want to access youth work support but many do and will either do so continually or may dip in and pit when they need it.</a:t>
            </a:r>
          </a:p>
          <a:p>
            <a:r>
              <a:rPr lang="en-GB" dirty="0"/>
              <a:t>Through good partnership working between youth services and relevant organisation, improvements in personal and social skills will continue, as will young people’s ability to make sense of the world they live in and the contribution they can make.</a:t>
            </a:r>
          </a:p>
          <a:p>
            <a:endParaRPr lang="en-GB" dirty="0"/>
          </a:p>
        </p:txBody>
      </p:sp>
    </p:spTree>
    <p:extLst>
      <p:ext uri="{BB962C8B-B14F-4D97-AF65-F5344CB8AC3E}">
        <p14:creationId xmlns:p14="http://schemas.microsoft.com/office/powerpoint/2010/main" val="1934302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 are required to re-visit today’s lecture material and read some additional literature placed for you on Moodle by the start of next week’s lecture.</a:t>
            </a:r>
          </a:p>
          <a:p>
            <a:r>
              <a:rPr lang="en-GB" dirty="0" smtClean="0"/>
              <a:t>At the start of next week’s lecture you will work in your group on a short task.</a:t>
            </a:r>
          </a:p>
          <a:p>
            <a:r>
              <a:rPr lang="en-GB" dirty="0" smtClean="0"/>
              <a:t>The reading placed for you on Moodle will inform the task set and the assessment components for this module.</a:t>
            </a:r>
          </a:p>
          <a:p>
            <a:pPr lvl="1"/>
            <a:r>
              <a:rPr lang="en-GB" dirty="0" smtClean="0"/>
              <a:t>The Good Childhood Report 2015</a:t>
            </a:r>
          </a:p>
          <a:p>
            <a:pPr lvl="1"/>
            <a:r>
              <a:rPr lang="en-GB" dirty="0" smtClean="0"/>
              <a:t>Well-being of Future Generations Wales Act 2015</a:t>
            </a:r>
          </a:p>
          <a:p>
            <a:pPr lvl="1"/>
            <a:r>
              <a:rPr lang="en-GB" dirty="0" smtClean="0"/>
              <a:t>The Value of Youth Services towards Child and Adolescent mental health 2014</a:t>
            </a:r>
          </a:p>
          <a:p>
            <a:pPr lvl="1"/>
            <a:r>
              <a:rPr lang="en-GB" dirty="0" smtClean="0"/>
              <a:t>Young people, health and youth policy 2015</a:t>
            </a:r>
          </a:p>
          <a:p>
            <a:pPr lvl="1"/>
            <a:endParaRPr lang="en-GB" dirty="0"/>
          </a:p>
        </p:txBody>
      </p:sp>
    </p:spTree>
    <p:extLst>
      <p:ext uri="{BB962C8B-B14F-4D97-AF65-F5344CB8AC3E}">
        <p14:creationId xmlns:p14="http://schemas.microsoft.com/office/powerpoint/2010/main" val="3283430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Next Week’s Directed Study</a:t>
            </a:r>
            <a:br>
              <a:rPr lang="en-GB" dirty="0" smtClean="0"/>
            </a:br>
            <a:r>
              <a:rPr lang="en-GB" i="1" dirty="0" smtClean="0"/>
              <a:t>In defence of Youth Work </a:t>
            </a:r>
            <a:endParaRPr lang="en-GB" i="1" dirty="0"/>
          </a:p>
        </p:txBody>
      </p:sp>
      <p:sp>
        <p:nvSpPr>
          <p:cNvPr id="3" name="Content Placeholder 2"/>
          <p:cNvSpPr>
            <a:spLocks noGrp="1"/>
          </p:cNvSpPr>
          <p:nvPr>
            <p:ph sz="quarter" idx="1"/>
          </p:nvPr>
        </p:nvSpPr>
        <p:spPr/>
        <p:txBody>
          <a:bodyPr/>
          <a:lstStyle/>
          <a:p>
            <a:r>
              <a:rPr lang="en-GB" dirty="0"/>
              <a:t> </a:t>
            </a:r>
            <a:r>
              <a:rPr lang="en-GB" dirty="0" smtClean="0"/>
              <a:t>You are a group of youth workers who have responsibility for running a local youth club, two nights a week. The youth club is very popular with the young people and acts as a life line for many 11-18 year olds. You run lots of activities with young people from issue based workshops, healthy eating and offer support to some vulnerable young people.</a:t>
            </a:r>
          </a:p>
          <a:p>
            <a:r>
              <a:rPr lang="en-GB" dirty="0" smtClean="0"/>
              <a:t> You have just been told that the local authority have decided to cut your funding which means the youth club would close. </a:t>
            </a:r>
          </a:p>
          <a:p>
            <a:r>
              <a:rPr lang="en-GB" dirty="0" smtClean="0"/>
              <a:t>What do you do?</a:t>
            </a:r>
          </a:p>
          <a:p>
            <a:endParaRPr lang="en-GB" dirty="0"/>
          </a:p>
        </p:txBody>
      </p:sp>
    </p:spTree>
    <p:extLst>
      <p:ext uri="{BB962C8B-B14F-4D97-AF65-F5344CB8AC3E}">
        <p14:creationId xmlns:p14="http://schemas.microsoft.com/office/powerpoint/2010/main" val="747976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Next Week’s Directed Study</a:t>
            </a:r>
            <a:br>
              <a:rPr lang="en-GB" dirty="0"/>
            </a:br>
            <a:r>
              <a:rPr lang="en-GB" i="1" dirty="0"/>
              <a:t>In defence of Youth Work </a:t>
            </a:r>
            <a:endParaRPr lang="en-GB" dirty="0"/>
          </a:p>
        </p:txBody>
      </p:sp>
      <p:sp>
        <p:nvSpPr>
          <p:cNvPr id="3" name="Content Placeholder 2"/>
          <p:cNvSpPr>
            <a:spLocks noGrp="1"/>
          </p:cNvSpPr>
          <p:nvPr>
            <p:ph sz="quarter" idx="1"/>
          </p:nvPr>
        </p:nvSpPr>
        <p:spPr/>
        <p:txBody>
          <a:bodyPr/>
          <a:lstStyle/>
          <a:p>
            <a:r>
              <a:rPr lang="en-GB" dirty="0" smtClean="0"/>
              <a:t>As a group you are required to write a letter to the leader of the council. You need to defend the work that you believe in provide some key information based on your reading as to why youth work is so important to the lives of these young people, the effects this could have on their lives if the club would close.</a:t>
            </a:r>
          </a:p>
          <a:p>
            <a:r>
              <a:rPr lang="en-GB" dirty="0" smtClean="0"/>
              <a:t>Use the stats that you have been introduced to and the theories already discussed to add weight to your argument.</a:t>
            </a:r>
          </a:p>
          <a:p>
            <a:r>
              <a:rPr lang="en-GB" dirty="0" smtClean="0"/>
              <a:t>Feedback Session.</a:t>
            </a:r>
            <a:endParaRPr lang="en-GB" dirty="0"/>
          </a:p>
        </p:txBody>
      </p:sp>
    </p:spTree>
    <p:extLst>
      <p:ext uri="{BB962C8B-B14F-4D97-AF65-F5344CB8AC3E}">
        <p14:creationId xmlns:p14="http://schemas.microsoft.com/office/powerpoint/2010/main" val="272570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410</TotalTime>
  <Words>2275</Words>
  <Application>Microsoft Office PowerPoint</Application>
  <PresentationFormat>On-screen Show (4:3)</PresentationFormat>
  <Paragraphs>109</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Bookman Old Style</vt:lpstr>
      <vt:lpstr>Gill Sans MT</vt:lpstr>
      <vt:lpstr>Wingdings</vt:lpstr>
      <vt:lpstr>Wingdings 3</vt:lpstr>
      <vt:lpstr>Origin</vt:lpstr>
      <vt:lpstr>Lecture 2</vt:lpstr>
      <vt:lpstr>Directed Study</vt:lpstr>
      <vt:lpstr>Health and Wellbeing Needs of Young People </vt:lpstr>
      <vt:lpstr>Discussion</vt:lpstr>
      <vt:lpstr>PowerPoint Presentation</vt:lpstr>
      <vt:lpstr>PowerPoint Presentation</vt:lpstr>
      <vt:lpstr>Young People in Contemporary Society</vt:lpstr>
      <vt:lpstr>Drug and Alcohol Misuse</vt:lpstr>
      <vt:lpstr>Young People in Contemporary Society</vt:lpstr>
      <vt:lpstr>Why invest in young people’s health? </vt:lpstr>
      <vt:lpstr>Much mortality and morbidity in young people remain preventable:  </vt:lpstr>
      <vt:lpstr>Sexual health</vt:lpstr>
      <vt:lpstr>We still have poorer outcomes for our young people than many other high- income nations:  </vt:lpstr>
      <vt:lpstr>Poor health outcomes are more common among the poorest young people and inequalities persist:  </vt:lpstr>
      <vt:lpstr>The consequences of poor health in adolescence last a lifetime and cost us all in the long run</vt:lpstr>
      <vt:lpstr>PowerPoint Presentation</vt:lpstr>
      <vt:lpstr>Young people are at a life stage when change is possible:  </vt:lpstr>
      <vt:lpstr>Positive Health Behaviour</vt:lpstr>
      <vt:lpstr>Young People’s Leisure Time</vt:lpstr>
      <vt:lpstr>Young People’s Leisure Time</vt:lpstr>
      <vt:lpstr>PowerPoint Presentation</vt:lpstr>
      <vt:lpstr>PowerPoint Presentation</vt:lpstr>
      <vt:lpstr>PowerPoint Presentation</vt:lpstr>
      <vt:lpstr>Youth Work  </vt:lpstr>
      <vt:lpstr>Youth Work</vt:lpstr>
      <vt:lpstr>Directed Study</vt:lpstr>
      <vt:lpstr>Next Week’s Directed Study In defence of Youth Work </vt:lpstr>
      <vt:lpstr>Next Week’s Directed Study In defence of Youth Work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dc:title>
  <dc:creator>Administrator</dc:creator>
  <cp:lastModifiedBy>Alana Enoch</cp:lastModifiedBy>
  <cp:revision>40</cp:revision>
  <dcterms:created xsi:type="dcterms:W3CDTF">2014-01-28T10:37:13Z</dcterms:created>
  <dcterms:modified xsi:type="dcterms:W3CDTF">2020-02-06T11:25:58Z</dcterms:modified>
</cp:coreProperties>
</file>