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7" r:id="rId11"/>
  </p:sldIdLst>
  <p:sldSz cx="12192000" cy="6858000"/>
  <p:notesSz cx="6858000" cy="9144000"/>
  <p:embeddedFontLst>
    <p:embeddedFont>
      <p:font typeface="Playfair Display" panose="00000500000000000000" pitchFamily="2" charset="0"/>
      <p:regular r:id="rId13"/>
      <p:bold r:id="rId14"/>
      <p:italic r:id="rId15"/>
      <p:boldItalic r:id="rId16"/>
    </p:embeddedFont>
    <p:embeddedFont>
      <p:font typeface="Plus Jakarta Sans" panose="020B0604020202020204" charset="0"/>
      <p:regular r:id="rId17"/>
      <p:bold r:id="rId18"/>
      <p:italic r:id="rId19"/>
      <p:boldItalic r:id="rId20"/>
    </p:embeddedFont>
    <p:embeddedFont>
      <p:font typeface="Plus Jakarta Sans Medium" panose="020B0604020202020204" charset="0"/>
      <p:regular r:id="rId21"/>
      <p:bold r:id="rId22"/>
      <p:italic r:id="rId23"/>
      <p:boldItalic r:id="rId24"/>
    </p:embeddedFont>
    <p:embeddedFont>
      <p:font typeface="Plus Jakarta Sans SemiBold" panose="020B0604020202020204" charset="0"/>
      <p:regular r:id="rId25"/>
      <p:bold r:id="rId26"/>
      <p:italic r:id="rId27"/>
      <p:boldItalic r:id="rId28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64991" autoAdjust="0"/>
  </p:normalViewPr>
  <p:slideViewPr>
    <p:cSldViewPr snapToGrid="0">
      <p:cViewPr varScale="1">
        <p:scale>
          <a:sx n="50" d="100"/>
          <a:sy n="50" d="100"/>
        </p:scale>
        <p:origin x="1260" y="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font" Target="fonts/font6.fntdata"/><Relationship Id="rId26" Type="http://schemas.openxmlformats.org/officeDocument/2006/relationships/font" Target="fonts/font14.fntdata"/><Relationship Id="rId3" Type="http://schemas.openxmlformats.org/officeDocument/2006/relationships/slide" Target="slides/slide2.xml"/><Relationship Id="rId21" Type="http://schemas.openxmlformats.org/officeDocument/2006/relationships/font" Target="fonts/font9.fntdata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font" Target="fonts/font5.fntdata"/><Relationship Id="rId25" Type="http://schemas.openxmlformats.org/officeDocument/2006/relationships/font" Target="fonts/font13.fntdata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font" Target="fonts/font8.fntdata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2.fntdata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23" Type="http://schemas.openxmlformats.org/officeDocument/2006/relationships/font" Target="fonts/font11.fntdata"/><Relationship Id="rId28" Type="http://schemas.openxmlformats.org/officeDocument/2006/relationships/font" Target="fonts/font16.fntdata"/><Relationship Id="rId10" Type="http://schemas.openxmlformats.org/officeDocument/2006/relationships/slide" Target="slides/slide9.xml"/><Relationship Id="rId19" Type="http://schemas.openxmlformats.org/officeDocument/2006/relationships/font" Target="fonts/font7.fntdata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Relationship Id="rId22" Type="http://schemas.openxmlformats.org/officeDocument/2006/relationships/font" Target="fonts/font10.fntdata"/><Relationship Id="rId27" Type="http://schemas.openxmlformats.org/officeDocument/2006/relationships/font" Target="fonts/font15.fntdata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50569320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4039451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1" name="Google Shape;101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2849861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" name="Google Shape;126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3475787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9" name="Google Shape;149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8720125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4" name="Google Shape;174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1309009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5" name="Google Shape;205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8675567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8" name="Google Shape;228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5370393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Google Shape;251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2" name="Google Shape;252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21275673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4" name="Google Shape;274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5" name="Google Shape;275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61045510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" name="Google Shape;378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9" name="Google Shape;379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6721315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8" name="Google Shape;18;p3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3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4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4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4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5"/>
          <p:cNvSpPr txBox="1"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sz="4000" b="1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5"/>
          <p:cNvSpPr txBox="1"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0" name="Google Shape;30;p5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5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6" name="Google Shape;36;p6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7" name="Google Shape;37;p6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6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7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7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4" name="Google Shape;44;p7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7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6" name="Google Shape;46;p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8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9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9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58" name="Google Shape;58;p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9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0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0"/>
          <p:cNvSpPr txBox="1">
            <a:spLocks noGrp="1"/>
          </p:cNvSpPr>
          <p:nvPr>
            <p:ph type="body" idx="1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5" name="Google Shape;65;p1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1"/>
          <p:cNvSpPr txBox="1">
            <a:spLocks noGrp="1"/>
          </p:cNvSpPr>
          <p:nvPr>
            <p:ph type="body" idx="1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1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>
            <a:spLocks noGrp="1"/>
          </p:cNvSpPr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2"/>
          <p:cNvSpPr txBox="1">
            <a:spLocks noGrp="1"/>
          </p:cNvSpPr>
          <p:nvPr>
            <p:ph type="body" idx="1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1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openxmlformats.org/officeDocument/2006/relationships/image" Target="../media/image8.png"/><Relationship Id="rId4" Type="http://schemas.openxmlformats.org/officeDocument/2006/relationships/image" Target="../media/image2.png"/><Relationship Id="rId9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openxmlformats.org/officeDocument/2006/relationships/image" Target="../media/image18.png"/><Relationship Id="rId3" Type="http://schemas.openxmlformats.org/officeDocument/2006/relationships/image" Target="../media/image9.png"/><Relationship Id="rId7" Type="http://schemas.openxmlformats.org/officeDocument/2006/relationships/image" Target="../media/image12.png"/><Relationship Id="rId12" Type="http://schemas.openxmlformats.org/officeDocument/2006/relationships/image" Target="../media/image1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5" Type="http://schemas.openxmlformats.org/officeDocument/2006/relationships/image" Target="../media/image20.png"/><Relationship Id="rId10" Type="http://schemas.openxmlformats.org/officeDocument/2006/relationships/image" Target="../media/image15.png"/><Relationship Id="rId4" Type="http://schemas.openxmlformats.org/officeDocument/2006/relationships/image" Target="../media/image1.png"/><Relationship Id="rId9" Type="http://schemas.openxmlformats.org/officeDocument/2006/relationships/image" Target="../media/image14.png"/><Relationship Id="rId14" Type="http://schemas.openxmlformats.org/officeDocument/2006/relationships/image" Target="../media/image19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13" Type="http://schemas.openxmlformats.org/officeDocument/2006/relationships/image" Target="../media/image29.png"/><Relationship Id="rId3" Type="http://schemas.openxmlformats.org/officeDocument/2006/relationships/image" Target="../media/image9.png"/><Relationship Id="rId7" Type="http://schemas.openxmlformats.org/officeDocument/2006/relationships/image" Target="../media/image23.png"/><Relationship Id="rId12" Type="http://schemas.openxmlformats.org/officeDocument/2006/relationships/image" Target="../media/image2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2.pn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0" Type="http://schemas.openxmlformats.org/officeDocument/2006/relationships/image" Target="../media/image26.png"/><Relationship Id="rId4" Type="http://schemas.openxmlformats.org/officeDocument/2006/relationships/image" Target="../media/image1.png"/><Relationship Id="rId9" Type="http://schemas.openxmlformats.org/officeDocument/2006/relationships/image" Target="../media/image25.png"/><Relationship Id="rId14" Type="http://schemas.openxmlformats.org/officeDocument/2006/relationships/image" Target="../media/image3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13" Type="http://schemas.openxmlformats.org/officeDocument/2006/relationships/image" Target="../media/image39.png"/><Relationship Id="rId3" Type="http://schemas.openxmlformats.org/officeDocument/2006/relationships/image" Target="../media/image9.png"/><Relationship Id="rId7" Type="http://schemas.openxmlformats.org/officeDocument/2006/relationships/image" Target="../media/image33.png"/><Relationship Id="rId12" Type="http://schemas.openxmlformats.org/officeDocument/2006/relationships/image" Target="../media/image3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2.png"/><Relationship Id="rId11" Type="http://schemas.openxmlformats.org/officeDocument/2006/relationships/image" Target="../media/image37.png"/><Relationship Id="rId5" Type="http://schemas.openxmlformats.org/officeDocument/2006/relationships/image" Target="../media/image31.png"/><Relationship Id="rId10" Type="http://schemas.openxmlformats.org/officeDocument/2006/relationships/image" Target="../media/image36.png"/><Relationship Id="rId4" Type="http://schemas.openxmlformats.org/officeDocument/2006/relationships/image" Target="../media/image1.png"/><Relationship Id="rId9" Type="http://schemas.openxmlformats.org/officeDocument/2006/relationships/image" Target="../media/image35.png"/><Relationship Id="rId14" Type="http://schemas.openxmlformats.org/officeDocument/2006/relationships/image" Target="../media/image4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13" Type="http://schemas.openxmlformats.org/officeDocument/2006/relationships/image" Target="../media/image49.png"/><Relationship Id="rId3" Type="http://schemas.openxmlformats.org/officeDocument/2006/relationships/image" Target="../media/image9.png"/><Relationship Id="rId7" Type="http://schemas.openxmlformats.org/officeDocument/2006/relationships/image" Target="../media/image43.png"/><Relationship Id="rId12" Type="http://schemas.openxmlformats.org/officeDocument/2006/relationships/image" Target="../media/image48.png"/><Relationship Id="rId17" Type="http://schemas.openxmlformats.org/officeDocument/2006/relationships/image" Target="../media/image53.png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5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2.png"/><Relationship Id="rId11" Type="http://schemas.openxmlformats.org/officeDocument/2006/relationships/image" Target="../media/image47.png"/><Relationship Id="rId5" Type="http://schemas.openxmlformats.org/officeDocument/2006/relationships/image" Target="../media/image41.png"/><Relationship Id="rId15" Type="http://schemas.openxmlformats.org/officeDocument/2006/relationships/image" Target="../media/image51.png"/><Relationship Id="rId10" Type="http://schemas.openxmlformats.org/officeDocument/2006/relationships/image" Target="../media/image46.png"/><Relationship Id="rId4" Type="http://schemas.openxmlformats.org/officeDocument/2006/relationships/image" Target="../media/image1.png"/><Relationship Id="rId9" Type="http://schemas.openxmlformats.org/officeDocument/2006/relationships/image" Target="../media/image45.png"/><Relationship Id="rId14" Type="http://schemas.openxmlformats.org/officeDocument/2006/relationships/image" Target="../media/image5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60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12" Type="http://schemas.openxmlformats.org/officeDocument/2006/relationships/image" Target="../media/image5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5.png"/><Relationship Id="rId11" Type="http://schemas.openxmlformats.org/officeDocument/2006/relationships/image" Target="../media/image58.png"/><Relationship Id="rId5" Type="http://schemas.openxmlformats.org/officeDocument/2006/relationships/image" Target="../media/image54.png"/><Relationship Id="rId10" Type="http://schemas.openxmlformats.org/officeDocument/2006/relationships/image" Target="../media/image57.png"/><Relationship Id="rId4" Type="http://schemas.openxmlformats.org/officeDocument/2006/relationships/image" Target="../media/image1.png"/><Relationship Id="rId9" Type="http://schemas.openxmlformats.org/officeDocument/2006/relationships/image" Target="../media/image56.png"/><Relationship Id="rId14" Type="http://schemas.openxmlformats.org/officeDocument/2006/relationships/image" Target="../media/image6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40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12" Type="http://schemas.openxmlformats.org/officeDocument/2006/relationships/image" Target="../media/image6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3.png"/><Relationship Id="rId11" Type="http://schemas.openxmlformats.org/officeDocument/2006/relationships/image" Target="../media/image66.png"/><Relationship Id="rId5" Type="http://schemas.openxmlformats.org/officeDocument/2006/relationships/image" Target="../media/image62.png"/><Relationship Id="rId10" Type="http://schemas.openxmlformats.org/officeDocument/2006/relationships/image" Target="../media/image65.png"/><Relationship Id="rId4" Type="http://schemas.openxmlformats.org/officeDocument/2006/relationships/image" Target="../media/image1.png"/><Relationship Id="rId9" Type="http://schemas.openxmlformats.org/officeDocument/2006/relationships/image" Target="../media/image64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7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12" Type="http://schemas.openxmlformats.org/officeDocument/2006/relationships/image" Target="../media/image7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9.png"/><Relationship Id="rId11" Type="http://schemas.openxmlformats.org/officeDocument/2006/relationships/image" Target="../media/image72.png"/><Relationship Id="rId5" Type="http://schemas.openxmlformats.org/officeDocument/2006/relationships/image" Target="../media/image68.png"/><Relationship Id="rId10" Type="http://schemas.openxmlformats.org/officeDocument/2006/relationships/image" Target="../media/image71.png"/><Relationship Id="rId4" Type="http://schemas.openxmlformats.org/officeDocument/2006/relationships/image" Target="../media/image1.png"/><Relationship Id="rId9" Type="http://schemas.openxmlformats.org/officeDocument/2006/relationships/image" Target="../media/image70.png"/><Relationship Id="rId14" Type="http://schemas.openxmlformats.org/officeDocument/2006/relationships/image" Target="../media/image75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7.png"/><Relationship Id="rId3" Type="http://schemas.openxmlformats.org/officeDocument/2006/relationships/image" Target="../media/image9.png"/><Relationship Id="rId7" Type="http://schemas.openxmlformats.org/officeDocument/2006/relationships/image" Target="../media/image14.png"/><Relationship Id="rId12" Type="http://schemas.openxmlformats.org/officeDocument/2006/relationships/image" Target="../media/image4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png"/><Relationship Id="rId11" Type="http://schemas.openxmlformats.org/officeDocument/2006/relationships/image" Target="../media/image80.png"/><Relationship Id="rId5" Type="http://schemas.openxmlformats.org/officeDocument/2006/relationships/image" Target="../media/image76.png"/><Relationship Id="rId10" Type="http://schemas.openxmlformats.org/officeDocument/2006/relationships/image" Target="../media/image79.png"/><Relationship Id="rId4" Type="http://schemas.openxmlformats.org/officeDocument/2006/relationships/image" Target="../media/image1.png"/><Relationship Id="rId9" Type="http://schemas.openxmlformats.org/officeDocument/2006/relationships/image" Target="../media/image78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7F6"/>
        </a:solidFill>
        <a:effectLst/>
      </p:bgPr>
    </p:bg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5" name="Google Shape;85;p13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71500" y="6405562"/>
            <a:ext cx="11049000" cy="261937"/>
          </a:xfrm>
          <a:prstGeom prst="rect">
            <a:avLst/>
          </a:prstGeom>
          <a:noFill/>
          <a:ln>
            <a:noFill/>
          </a:ln>
        </p:spPr>
      </p:pic>
      <p:pic>
        <p:nvPicPr>
          <p:cNvPr id="86" name="Google Shape;86;p13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4723060"/>
            <a:ext cx="6248400" cy="785812"/>
          </a:xfrm>
          <a:prstGeom prst="rect">
            <a:avLst/>
          </a:prstGeom>
          <a:noFill/>
          <a:ln>
            <a:noFill/>
          </a:ln>
        </p:spPr>
      </p:pic>
      <p:pic>
        <p:nvPicPr>
          <p:cNvPr id="87" name="Google Shape;87;p13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7200900" y="476250"/>
            <a:ext cx="4419600" cy="2918370"/>
          </a:xfrm>
          <a:prstGeom prst="rect">
            <a:avLst/>
          </a:prstGeom>
          <a:noFill/>
          <a:ln>
            <a:noFill/>
          </a:ln>
        </p:spPr>
      </p:pic>
      <p:pic>
        <p:nvPicPr>
          <p:cNvPr id="88" name="Google Shape;88;p13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7200900" y="3547020"/>
            <a:ext cx="4419600" cy="2918370"/>
          </a:xfrm>
          <a:prstGeom prst="rect">
            <a:avLst/>
          </a:prstGeom>
          <a:noFill/>
          <a:ln>
            <a:noFill/>
          </a:ln>
        </p:spPr>
      </p:pic>
      <p:pic>
        <p:nvPicPr>
          <p:cNvPr id="89" name="Google Shape;89;p13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7353300" y="3042195"/>
            <a:ext cx="1385887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90" name="Google Shape;90;p13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7353300" y="6112966"/>
            <a:ext cx="1071562" cy="200025"/>
          </a:xfrm>
          <a:prstGeom prst="rect">
            <a:avLst/>
          </a:prstGeom>
          <a:noFill/>
          <a:ln>
            <a:noFill/>
          </a:ln>
        </p:spPr>
      </p:pic>
      <p:sp>
        <p:nvSpPr>
          <p:cNvPr id="91" name="Google Shape;91;p13"/>
          <p:cNvSpPr txBox="1"/>
          <p:nvPr/>
        </p:nvSpPr>
        <p:spPr>
          <a:xfrm>
            <a:off x="571500" y="4923085"/>
            <a:ext cx="3028950" cy="4001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>
                <a:solidFill>
                  <a:srgbClr val="3D514D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Prepared By</a:t>
            </a:r>
            <a:r>
              <a:rPr lang="en-US" sz="1200" b="0" i="0" u="none" strike="noStrike" cap="none" dirty="0">
                <a:solidFill>
                  <a:srgbClr val="000000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</a:t>
            </a:r>
            <a:r>
              <a:rPr lang="en-US" sz="1200" dirty="0">
                <a:solidFill>
                  <a:srgbClr val="3D514D"/>
                </a:solidFill>
                <a:latin typeface="Plus Jakarta Sans SemiBold"/>
                <a:ea typeface="Plus Jakarta Sans"/>
                <a:cs typeface="Plus Jakarta Sans SemiBold"/>
                <a:sym typeface="Plus Jakarta Sans SemiBold"/>
              </a:rPr>
              <a:t>Marcia Marques</a:t>
            </a:r>
            <a:r>
              <a:rPr lang="en-US" sz="1200" b="0" i="0" u="none" strike="noStrike" cap="none" dirty="0">
                <a:solidFill>
                  <a:srgbClr val="000000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</a:t>
            </a:r>
            <a:endParaRPr lang="en-US" sz="1200" b="0" i="0" u="none" strike="noStrike" cap="none" dirty="0">
              <a:solidFill>
                <a:srgbClr val="3D514D"/>
              </a:solidFill>
              <a:latin typeface="Plus Jakarta Sans"/>
              <a:ea typeface="Plus Jakarta Sans"/>
              <a:cs typeface="Plus Jakarta Sans"/>
              <a:sym typeface="Plus Jakarta Sans"/>
            </a:endParaRPr>
          </a:p>
          <a:p>
            <a:pPr lvl="0"/>
            <a:r>
              <a:rPr lang="en-US" sz="1200" dirty="0">
                <a:solidFill>
                  <a:srgbClr val="3D514D"/>
                </a:solidFill>
                <a:latin typeface="Plus Jakarta Sans"/>
                <a:cs typeface="Plus Jakarta Sans"/>
                <a:sym typeface="Plus Jakarta Sans"/>
              </a:rPr>
              <a:t>Student number: </a:t>
            </a:r>
            <a:r>
              <a:rPr lang="en-US" dirty="0">
                <a:solidFill>
                  <a:srgbClr val="3D514D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2246784</a:t>
            </a:r>
            <a:endParaRPr dirty="0"/>
          </a:p>
        </p:txBody>
      </p:sp>
      <p:sp>
        <p:nvSpPr>
          <p:cNvPr id="92" name="Google Shape;92;p13"/>
          <p:cNvSpPr txBox="1"/>
          <p:nvPr/>
        </p:nvSpPr>
        <p:spPr>
          <a:xfrm>
            <a:off x="3790950" y="4923085"/>
            <a:ext cx="3028950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3D514D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Lecturer</a:t>
            </a:r>
            <a:r>
              <a:rPr lang="en-US" sz="1200" dirty="0">
                <a:solidFill>
                  <a:srgbClr val="3D514D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: Dr </a:t>
            </a:r>
            <a:r>
              <a:rPr lang="en-US" sz="1200" dirty="0" err="1">
                <a:solidFill>
                  <a:srgbClr val="3D514D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Itse</a:t>
            </a:r>
            <a:r>
              <a:rPr lang="en-US" sz="1200" dirty="0">
                <a:solidFill>
                  <a:srgbClr val="3D514D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Olaoye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>
                <a:solidFill>
                  <a:srgbClr val="3D514D"/>
                </a:solidFill>
                <a:latin typeface="Plus Jakarta Sans"/>
                <a:cs typeface="Plus Jakarta Sans"/>
                <a:sym typeface="Plus Jakarta Sans"/>
              </a:rPr>
              <a:t>Module code: BMHP 6030</a:t>
            </a:r>
            <a:endParaRPr dirty="0"/>
          </a:p>
        </p:txBody>
      </p:sp>
      <p:pic>
        <p:nvPicPr>
          <p:cNvPr id="93" name="Google Shape;93;p13" descr="image.png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7239000" y="256505"/>
            <a:ext cx="4343400" cy="2842170"/>
          </a:xfrm>
          <a:prstGeom prst="rect">
            <a:avLst/>
          </a:prstGeom>
          <a:noFill/>
          <a:ln>
            <a:noFill/>
          </a:ln>
        </p:spPr>
      </p:pic>
      <p:pic>
        <p:nvPicPr>
          <p:cNvPr id="94" name="Google Shape;94;p13" descr="image.png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7239000" y="3585120"/>
            <a:ext cx="4343400" cy="2842170"/>
          </a:xfrm>
          <a:prstGeom prst="rect">
            <a:avLst/>
          </a:prstGeom>
          <a:noFill/>
          <a:ln>
            <a:noFill/>
          </a:ln>
        </p:spPr>
      </p:pic>
      <p:sp>
        <p:nvSpPr>
          <p:cNvPr id="95" name="Google Shape;95;p13"/>
          <p:cNvSpPr txBox="1"/>
          <p:nvPr/>
        </p:nvSpPr>
        <p:spPr>
          <a:xfrm>
            <a:off x="571500" y="6510337"/>
            <a:ext cx="1524000" cy="1571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3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25" b="0" i="0" u="none" strike="noStrike" cap="none">
                <a:solidFill>
                  <a:srgbClr val="3D514D"/>
                </a:solidFill>
                <a:latin typeface="Plus Jakarta Sans Medium"/>
                <a:ea typeface="Plus Jakarta Sans Medium"/>
                <a:cs typeface="Plus Jakarta Sans Medium"/>
                <a:sym typeface="Plus Jakarta Sans Medium"/>
              </a:rPr>
              <a:t>Integrating Holistic Healthcare</a:t>
            </a:r>
            <a:endParaRPr/>
          </a:p>
        </p:txBody>
      </p:sp>
      <p:sp>
        <p:nvSpPr>
          <p:cNvPr id="96" name="Google Shape;96;p13"/>
          <p:cNvSpPr txBox="1"/>
          <p:nvPr/>
        </p:nvSpPr>
        <p:spPr>
          <a:xfrm>
            <a:off x="11096625" y="6510337"/>
            <a:ext cx="523875" cy="1571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3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25" b="0" i="0" u="none" strike="noStrike" cap="none">
                <a:solidFill>
                  <a:srgbClr val="3D514D"/>
                </a:solidFill>
                <a:latin typeface="Plus Jakarta Sans Medium"/>
                <a:ea typeface="Plus Jakarta Sans Medium"/>
                <a:cs typeface="Plus Jakarta Sans Medium"/>
                <a:sym typeface="Plus Jakarta Sans Medium"/>
              </a:rPr>
              <a:t>Slide 1 of 9</a:t>
            </a:r>
            <a:endParaRPr/>
          </a:p>
        </p:txBody>
      </p:sp>
      <p:sp>
        <p:nvSpPr>
          <p:cNvPr id="97" name="Google Shape;97;p13"/>
          <p:cNvSpPr txBox="1"/>
          <p:nvPr/>
        </p:nvSpPr>
        <p:spPr>
          <a:xfrm>
            <a:off x="571500" y="1432619"/>
            <a:ext cx="6248400" cy="20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1" i="0" u="none" strike="noStrike" cap="none">
                <a:solidFill>
                  <a:srgbClr val="3D514D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ACADEMIC PRESENTATION</a:t>
            </a:r>
            <a:endParaRPr/>
          </a:p>
        </p:txBody>
      </p:sp>
      <p:sp>
        <p:nvSpPr>
          <p:cNvPr id="98" name="Google Shape;98;p13"/>
          <p:cNvSpPr txBox="1"/>
          <p:nvPr/>
        </p:nvSpPr>
        <p:spPr>
          <a:xfrm>
            <a:off x="571500" y="1775519"/>
            <a:ext cx="6560820" cy="25189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1498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450" b="1" i="0" u="none" strike="noStrike" cap="none">
                <a:solidFill>
                  <a:srgbClr val="0F342E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Health, Wellbeing and Sustainable Development: Integrating Holistic Approaches in Modern Healthcare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7F6"/>
        </a:solidFill>
        <a:effectLst/>
      </p:bgPr>
    </p:bg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" name="Google Shape;103;p14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4" name="Google Shape;104;p14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6405562"/>
            <a:ext cx="11049000" cy="261937"/>
          </a:xfrm>
          <a:prstGeom prst="rect">
            <a:avLst/>
          </a:prstGeom>
          <a:noFill/>
          <a:ln>
            <a:noFill/>
          </a:ln>
        </p:spPr>
      </p:pic>
      <p:pic>
        <p:nvPicPr>
          <p:cNvPr id="105" name="Google Shape;105;p14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71500" y="1919436"/>
            <a:ext cx="5867400" cy="1343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6" name="Google Shape;106;p14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571500" y="3452961"/>
            <a:ext cx="5867400" cy="12668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7" name="Google Shape;107;p14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571500" y="4910286"/>
            <a:ext cx="5867400" cy="677614"/>
          </a:xfrm>
          <a:prstGeom prst="rect">
            <a:avLst/>
          </a:prstGeom>
          <a:noFill/>
          <a:ln>
            <a:noFill/>
          </a:ln>
        </p:spPr>
      </p:pic>
      <p:pic>
        <p:nvPicPr>
          <p:cNvPr id="108" name="Google Shape;108;p14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6819900" y="1125735"/>
            <a:ext cx="4800600" cy="2551807"/>
          </a:xfrm>
          <a:prstGeom prst="rect">
            <a:avLst/>
          </a:prstGeom>
          <a:noFill/>
          <a:ln>
            <a:noFill/>
          </a:ln>
        </p:spPr>
      </p:pic>
      <p:pic>
        <p:nvPicPr>
          <p:cNvPr id="109" name="Google Shape;109;p14" descr="image.png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6819900" y="3829942"/>
            <a:ext cx="4800600" cy="2551807"/>
          </a:xfrm>
          <a:prstGeom prst="rect">
            <a:avLst/>
          </a:prstGeom>
          <a:noFill/>
          <a:ln>
            <a:noFill/>
          </a:ln>
        </p:spPr>
      </p:pic>
      <p:pic>
        <p:nvPicPr>
          <p:cNvPr id="110" name="Google Shape;110;p14" descr="image.png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6972300" y="3325117"/>
            <a:ext cx="1581150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1" name="Google Shape;111;p14" descr="image.png"/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6972300" y="6029325"/>
            <a:ext cx="1290637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2" name="Google Shape;112;p14" descr="image.png"/>
          <p:cNvPicPr preferRelativeResize="0"/>
          <p:nvPr/>
        </p:nvPicPr>
        <p:blipFill rotWithShape="1">
          <a:blip r:embed="rId12">
            <a:alphaModFix/>
          </a:blip>
          <a:srcRect/>
          <a:stretch/>
        </p:blipFill>
        <p:spPr>
          <a:xfrm>
            <a:off x="6858000" y="1163835"/>
            <a:ext cx="4724400" cy="2475607"/>
          </a:xfrm>
          <a:prstGeom prst="rect">
            <a:avLst/>
          </a:prstGeom>
          <a:noFill/>
          <a:ln>
            <a:noFill/>
          </a:ln>
        </p:spPr>
      </p:pic>
      <p:pic>
        <p:nvPicPr>
          <p:cNvPr id="113" name="Google Shape;113;p14" descr="image.png"/>
          <p:cNvPicPr preferRelativeResize="0"/>
          <p:nvPr/>
        </p:nvPicPr>
        <p:blipFill rotWithShape="1">
          <a:blip r:embed="rId13">
            <a:alphaModFix/>
          </a:blip>
          <a:srcRect/>
          <a:stretch/>
        </p:blipFill>
        <p:spPr>
          <a:xfrm>
            <a:off x="6858000" y="3868042"/>
            <a:ext cx="4724400" cy="2475607"/>
          </a:xfrm>
          <a:prstGeom prst="rect">
            <a:avLst/>
          </a:prstGeom>
          <a:noFill/>
          <a:ln>
            <a:noFill/>
          </a:ln>
        </p:spPr>
      </p:pic>
      <p:sp>
        <p:nvSpPr>
          <p:cNvPr id="114" name="Google Shape;114;p14"/>
          <p:cNvSpPr txBox="1"/>
          <p:nvPr/>
        </p:nvSpPr>
        <p:spPr>
          <a:xfrm>
            <a:off x="714375" y="476250"/>
            <a:ext cx="11451431" cy="411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700" b="1" i="0" u="none" strike="noStrike" cap="none">
                <a:solidFill>
                  <a:srgbClr val="0F342E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Understanding Health, Wellbeing and Sustainable Development</a:t>
            </a:r>
            <a:endParaRPr/>
          </a:p>
        </p:txBody>
      </p:sp>
      <p:sp>
        <p:nvSpPr>
          <p:cNvPr id="115" name="Google Shape;115;p14"/>
          <p:cNvSpPr/>
          <p:nvPr/>
        </p:nvSpPr>
        <p:spPr>
          <a:xfrm>
            <a:off x="571500" y="476250"/>
            <a:ext cx="47625" cy="411360"/>
          </a:xfrm>
          <a:prstGeom prst="rect">
            <a:avLst/>
          </a:prstGeom>
          <a:solidFill>
            <a:srgbClr val="10B98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6" name="Google Shape;116;p14"/>
          <p:cNvSpPr txBox="1"/>
          <p:nvPr/>
        </p:nvSpPr>
        <p:spPr>
          <a:xfrm>
            <a:off x="571500" y="6510337"/>
            <a:ext cx="2390775" cy="1571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3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25" b="0" i="0" u="none" strike="noStrike" cap="none">
                <a:solidFill>
                  <a:srgbClr val="3D514D"/>
                </a:solidFill>
                <a:latin typeface="Plus Jakarta Sans Medium"/>
                <a:ea typeface="Plus Jakarta Sans Medium"/>
                <a:cs typeface="Plus Jakarta Sans Medium"/>
                <a:sym typeface="Plus Jakarta Sans Medium"/>
              </a:rPr>
              <a:t>Health, Wellbeing and Sustainable Development</a:t>
            </a:r>
            <a:endParaRPr/>
          </a:p>
        </p:txBody>
      </p:sp>
      <p:sp>
        <p:nvSpPr>
          <p:cNvPr id="117" name="Google Shape;117;p14"/>
          <p:cNvSpPr txBox="1"/>
          <p:nvPr/>
        </p:nvSpPr>
        <p:spPr>
          <a:xfrm>
            <a:off x="11068050" y="6510337"/>
            <a:ext cx="552450" cy="1571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3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25" b="0" i="0" u="none" strike="noStrike" cap="none">
                <a:solidFill>
                  <a:srgbClr val="3D514D"/>
                </a:solidFill>
                <a:latin typeface="Plus Jakarta Sans Medium"/>
                <a:ea typeface="Plus Jakarta Sans Medium"/>
                <a:cs typeface="Plus Jakarta Sans Medium"/>
                <a:sym typeface="Plus Jakarta Sans Medium"/>
              </a:rPr>
              <a:t>Slide 2 of 9</a:t>
            </a:r>
            <a:endParaRPr/>
          </a:p>
        </p:txBody>
      </p:sp>
      <p:pic>
        <p:nvPicPr>
          <p:cNvPr id="118" name="Google Shape;118;p14" descr="image.png"/>
          <p:cNvPicPr preferRelativeResize="0"/>
          <p:nvPr/>
        </p:nvPicPr>
        <p:blipFill rotWithShape="1">
          <a:blip r:embed="rId14">
            <a:alphaModFix/>
          </a:blip>
          <a:srcRect/>
          <a:stretch/>
        </p:blipFill>
        <p:spPr>
          <a:xfrm>
            <a:off x="771525" y="2157561"/>
            <a:ext cx="2038350" cy="228600"/>
          </a:xfrm>
          <a:prstGeom prst="rect">
            <a:avLst/>
          </a:prstGeom>
          <a:noFill/>
          <a:ln>
            <a:noFill/>
          </a:ln>
        </p:spPr>
      </p:pic>
      <p:sp>
        <p:nvSpPr>
          <p:cNvPr id="119" name="Google Shape;119;p14"/>
          <p:cNvSpPr txBox="1"/>
          <p:nvPr/>
        </p:nvSpPr>
        <p:spPr>
          <a:xfrm>
            <a:off x="771525" y="2462361"/>
            <a:ext cx="5467350" cy="72712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0" i="0" u="none" strike="noStrike" cap="none" dirty="0">
                <a:solidFill>
                  <a:srgbClr val="3D514D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Health extends beyond the absence of disease. The WHO defines health as a complete state of physical, mental, and social well-being. This prompts healthcare to address all human functioning </a:t>
            </a:r>
            <a:r>
              <a:rPr lang="en-US" sz="1050" b="0" i="0" u="none" strike="noStrike" cap="none" dirty="0">
                <a:solidFill>
                  <a:schemeClr val="dk1"/>
                </a:solidFill>
                <a:latin typeface="Plus Jakarta Sans SemiBold"/>
                <a:ea typeface="Plus Jakarta Sans SemiBold"/>
                <a:cs typeface="Plus Jakarta Sans SemiBold"/>
                <a:sym typeface="Plus Jakarta Sans SemiBold"/>
              </a:rPr>
              <a:t>(WHO 2025)</a:t>
            </a:r>
            <a:r>
              <a:rPr lang="en-US" sz="1050" b="0" i="0" u="none" strike="noStrike" cap="none" dirty="0">
                <a:solidFill>
                  <a:srgbClr val="3D514D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.</a:t>
            </a:r>
            <a:endParaRPr dirty="0"/>
          </a:p>
        </p:txBody>
      </p:sp>
      <p:pic>
        <p:nvPicPr>
          <p:cNvPr id="120" name="Google Shape;120;p14" descr="image.png"/>
          <p:cNvPicPr preferRelativeResize="0"/>
          <p:nvPr/>
        </p:nvPicPr>
        <p:blipFill rotWithShape="1">
          <a:blip r:embed="rId15">
            <a:alphaModFix/>
          </a:blip>
          <a:srcRect/>
          <a:stretch/>
        </p:blipFill>
        <p:spPr>
          <a:xfrm>
            <a:off x="771525" y="3662511"/>
            <a:ext cx="1314450" cy="228600"/>
          </a:xfrm>
          <a:prstGeom prst="rect">
            <a:avLst/>
          </a:prstGeom>
          <a:noFill/>
          <a:ln>
            <a:noFill/>
          </a:ln>
        </p:spPr>
      </p:pic>
      <p:sp>
        <p:nvSpPr>
          <p:cNvPr id="121" name="Google Shape;121;p14"/>
          <p:cNvSpPr txBox="1"/>
          <p:nvPr/>
        </p:nvSpPr>
        <p:spPr>
          <a:xfrm>
            <a:off x="914400" y="4014936"/>
            <a:ext cx="5324475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1" u="none" strike="noStrike" cap="none">
                <a:solidFill>
                  <a:srgbClr val="3D514D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"Health is a state of complete physical, mental, and social well-being and not merely the absence of disease."</a:t>
            </a:r>
            <a:endParaRPr/>
          </a:p>
        </p:txBody>
      </p:sp>
      <p:sp>
        <p:nvSpPr>
          <p:cNvPr id="122" name="Google Shape;122;p14"/>
          <p:cNvSpPr/>
          <p:nvPr/>
        </p:nvSpPr>
        <p:spPr>
          <a:xfrm>
            <a:off x="771525" y="4014936"/>
            <a:ext cx="38100" cy="457200"/>
          </a:xfrm>
          <a:prstGeom prst="rect">
            <a:avLst/>
          </a:prstGeom>
          <a:solidFill>
            <a:srgbClr val="10B98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3" name="Google Shape;123;p14"/>
          <p:cNvSpPr txBox="1"/>
          <p:nvPr/>
        </p:nvSpPr>
        <p:spPr>
          <a:xfrm>
            <a:off x="771525" y="5062686"/>
            <a:ext cx="5467350" cy="4361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1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12" b="1" i="0" u="none" strike="noStrike" cap="none" dirty="0">
                <a:solidFill>
                  <a:schemeClr val="dk1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Wellbeing &amp; Sustainability:</a:t>
            </a:r>
            <a:r>
              <a:rPr lang="en-US" sz="1012" b="0" i="0" u="none" strike="noStrike" cap="none" dirty="0">
                <a:solidFill>
                  <a:srgbClr val="3D514D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Achieved through balanced development and community participation (Livingston et al., 2022), preserving future generational health.</a:t>
            </a:r>
            <a:endParaRPr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7F6"/>
        </a:solidFill>
        <a:effectLst/>
      </p:bgPr>
    </p:bg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8" name="Google Shape;128;p15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9" name="Google Shape;129;p15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6405562"/>
            <a:ext cx="11049000" cy="261937"/>
          </a:xfrm>
          <a:prstGeom prst="rect">
            <a:avLst/>
          </a:prstGeom>
          <a:noFill/>
          <a:ln>
            <a:noFill/>
          </a:ln>
        </p:spPr>
      </p:pic>
      <p:pic>
        <p:nvPicPr>
          <p:cNvPr id="130" name="Google Shape;130;p15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71500" y="3127771"/>
            <a:ext cx="5867400" cy="13049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31" name="Google Shape;131;p15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571500" y="4623196"/>
            <a:ext cx="5867400" cy="12763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2" name="Google Shape;132;p15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6819900" y="1537096"/>
            <a:ext cx="4800600" cy="25431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33" name="Google Shape;133;p15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6819900" y="4232671"/>
            <a:ext cx="4800600" cy="25431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34" name="Google Shape;134;p15" descr="image.png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6972300" y="3727846"/>
            <a:ext cx="1157287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35" name="Google Shape;135;p15" descr="image.png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6972300" y="6423421"/>
            <a:ext cx="1538287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36" name="Google Shape;136;p15" descr="image.png"/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6858000" y="1575196"/>
            <a:ext cx="4724400" cy="2466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37" name="Google Shape;137;p15" descr="image.png"/>
          <p:cNvPicPr preferRelativeResize="0"/>
          <p:nvPr/>
        </p:nvPicPr>
        <p:blipFill rotWithShape="1">
          <a:blip r:embed="rId12">
            <a:alphaModFix/>
          </a:blip>
          <a:srcRect/>
          <a:stretch/>
        </p:blipFill>
        <p:spPr>
          <a:xfrm>
            <a:off x="6858000" y="4270771"/>
            <a:ext cx="4724400" cy="2466975"/>
          </a:xfrm>
          <a:prstGeom prst="rect">
            <a:avLst/>
          </a:prstGeom>
          <a:noFill/>
          <a:ln>
            <a:noFill/>
          </a:ln>
        </p:spPr>
      </p:pic>
      <p:sp>
        <p:nvSpPr>
          <p:cNvPr id="138" name="Google Shape;138;p15"/>
          <p:cNvSpPr txBox="1"/>
          <p:nvPr/>
        </p:nvSpPr>
        <p:spPr>
          <a:xfrm>
            <a:off x="714375" y="476250"/>
            <a:ext cx="11451431" cy="8227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700" b="1" i="0" u="none" strike="noStrike" cap="none">
                <a:solidFill>
                  <a:srgbClr val="0F342E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The Growing Importance of Health, Wellbeing and Sustainable Development</a:t>
            </a:r>
            <a:endParaRPr/>
          </a:p>
        </p:txBody>
      </p:sp>
      <p:sp>
        <p:nvSpPr>
          <p:cNvPr id="139" name="Google Shape;139;p15"/>
          <p:cNvSpPr/>
          <p:nvPr/>
        </p:nvSpPr>
        <p:spPr>
          <a:xfrm>
            <a:off x="571500" y="476250"/>
            <a:ext cx="47625" cy="822721"/>
          </a:xfrm>
          <a:prstGeom prst="rect">
            <a:avLst/>
          </a:prstGeom>
          <a:solidFill>
            <a:srgbClr val="10B98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0" name="Google Shape;140;p15"/>
          <p:cNvSpPr txBox="1"/>
          <p:nvPr/>
        </p:nvSpPr>
        <p:spPr>
          <a:xfrm>
            <a:off x="571500" y="6510337"/>
            <a:ext cx="1695450" cy="1571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3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25" b="0" i="0" u="none" strike="noStrike" cap="none">
                <a:solidFill>
                  <a:srgbClr val="3D514D"/>
                </a:solidFill>
                <a:latin typeface="Plus Jakarta Sans Medium"/>
                <a:ea typeface="Plus Jakarta Sans Medium"/>
                <a:cs typeface="Plus Jakarta Sans Medium"/>
                <a:sym typeface="Plus Jakarta Sans Medium"/>
              </a:rPr>
              <a:t>The Growing Importance of Health</a:t>
            </a:r>
            <a:endParaRPr/>
          </a:p>
        </p:txBody>
      </p:sp>
      <p:sp>
        <p:nvSpPr>
          <p:cNvPr id="141" name="Google Shape;141;p15"/>
          <p:cNvSpPr txBox="1"/>
          <p:nvPr/>
        </p:nvSpPr>
        <p:spPr>
          <a:xfrm>
            <a:off x="11068050" y="6510337"/>
            <a:ext cx="552450" cy="1571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3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25" b="0" i="0" u="none" strike="noStrike" cap="none">
                <a:solidFill>
                  <a:srgbClr val="3D514D"/>
                </a:solidFill>
                <a:latin typeface="Plus Jakarta Sans Medium"/>
                <a:ea typeface="Plus Jakarta Sans Medium"/>
                <a:cs typeface="Plus Jakarta Sans Medium"/>
                <a:sym typeface="Plus Jakarta Sans Medium"/>
              </a:rPr>
              <a:t>Slide 3 of 9</a:t>
            </a:r>
            <a:endParaRPr/>
          </a:p>
        </p:txBody>
      </p:sp>
      <p:sp>
        <p:nvSpPr>
          <p:cNvPr id="142" name="Google Shape;142;p15"/>
          <p:cNvSpPr txBox="1"/>
          <p:nvPr/>
        </p:nvSpPr>
        <p:spPr>
          <a:xfrm>
            <a:off x="571500" y="2413396"/>
            <a:ext cx="5867400" cy="428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5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25" b="0" i="0" u="none" strike="noStrike" cap="none">
                <a:solidFill>
                  <a:srgbClr val="0F342E"/>
                </a:solidFill>
                <a:latin typeface="Plus Jakarta Sans Medium"/>
                <a:ea typeface="Plus Jakarta Sans Medium"/>
                <a:cs typeface="Plus Jakarta Sans Medium"/>
                <a:sym typeface="Plus Jakarta Sans Medium"/>
              </a:rPr>
              <a:t>Global healthcare faces unprecedented systemic pressures including ageing populations, chronic conditions, and ecological constraints.</a:t>
            </a:r>
            <a:endParaRPr/>
          </a:p>
        </p:txBody>
      </p:sp>
      <p:pic>
        <p:nvPicPr>
          <p:cNvPr id="143" name="Google Shape;143;p15" descr="image.png"/>
          <p:cNvPicPr preferRelativeResize="0"/>
          <p:nvPr/>
        </p:nvPicPr>
        <p:blipFill rotWithShape="1">
          <a:blip r:embed="rId13">
            <a:alphaModFix/>
          </a:blip>
          <a:srcRect/>
          <a:stretch/>
        </p:blipFill>
        <p:spPr>
          <a:xfrm>
            <a:off x="752475" y="3346846"/>
            <a:ext cx="2600325" cy="228600"/>
          </a:xfrm>
          <a:prstGeom prst="rect">
            <a:avLst/>
          </a:prstGeom>
          <a:noFill/>
          <a:ln>
            <a:noFill/>
          </a:ln>
        </p:spPr>
      </p:pic>
      <p:sp>
        <p:nvSpPr>
          <p:cNvPr id="144" name="Google Shape;144;p15"/>
          <p:cNvSpPr txBox="1"/>
          <p:nvPr/>
        </p:nvSpPr>
        <p:spPr>
          <a:xfrm>
            <a:off x="752475" y="3651646"/>
            <a:ext cx="5505450" cy="8079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>
              <a:lnSpc>
                <a:spcPct val="150000"/>
              </a:lnSpc>
            </a:pPr>
            <a:r>
              <a:rPr lang="en-US" sz="1050" b="0" i="0" u="none" strike="noStrike" cap="none" dirty="0">
                <a:solidFill>
                  <a:srgbClr val="3D514D"/>
                </a:solidFill>
                <a:latin typeface="Plus Jakarta Sans" panose="020B0604020202020204" charset="0"/>
                <a:ea typeface="Plus Jakarta Sans"/>
                <a:cs typeface="Plus Jakarta Sans" panose="020B0604020202020204" charset="0"/>
                <a:sym typeface="Plus Jakarta Sans"/>
              </a:rPr>
              <a:t>Goal 3 prioritizes ensuring healthy lives and promoting wellbeing at all ages. Modern models shift the metric of success from clinical survival rates to sustainable, active living </a:t>
            </a:r>
            <a:r>
              <a:rPr lang="en-US" dirty="0">
                <a:latin typeface="Plus Jakarta Sans" panose="020B0604020202020204" charset="0"/>
                <a:cs typeface="Plus Jakarta Sans" panose="020B0604020202020204" charset="0"/>
              </a:rPr>
              <a:t>(</a:t>
            </a:r>
            <a:r>
              <a:rPr lang="en-US" dirty="0" err="1">
                <a:latin typeface="Plus Jakarta Sans" panose="020B0604020202020204" charset="0"/>
                <a:cs typeface="Plus Jakarta Sans" panose="020B0604020202020204" charset="0"/>
              </a:rPr>
              <a:t>Alderwick</a:t>
            </a:r>
            <a:r>
              <a:rPr lang="en-US" dirty="0">
                <a:latin typeface="Plus Jakarta Sans" panose="020B0604020202020204" charset="0"/>
                <a:cs typeface="Plus Jakarta Sans" panose="020B0604020202020204" charset="0"/>
              </a:rPr>
              <a:t> et al., 2019)</a:t>
            </a:r>
            <a:r>
              <a:rPr lang="en-US" sz="1050" b="0" i="0" u="none" strike="noStrike" cap="none" dirty="0">
                <a:solidFill>
                  <a:srgbClr val="3D514D"/>
                </a:solidFill>
                <a:latin typeface="Plus Jakarta Sans" panose="020B0604020202020204" charset="0"/>
                <a:ea typeface="Plus Jakarta Sans"/>
                <a:cs typeface="Plus Jakarta Sans" panose="020B0604020202020204" charset="0"/>
                <a:sym typeface="Plus Jakarta Sans"/>
              </a:rPr>
              <a:t>.</a:t>
            </a:r>
            <a:endParaRPr dirty="0">
              <a:latin typeface="Plus Jakarta Sans" panose="020B0604020202020204" charset="0"/>
              <a:cs typeface="Plus Jakarta Sans" panose="020B0604020202020204" charset="0"/>
            </a:endParaRPr>
          </a:p>
        </p:txBody>
      </p:sp>
      <p:pic>
        <p:nvPicPr>
          <p:cNvPr id="145" name="Google Shape;145;p15" descr="image.png"/>
          <p:cNvPicPr preferRelativeResize="0"/>
          <p:nvPr/>
        </p:nvPicPr>
        <p:blipFill rotWithShape="1">
          <a:blip r:embed="rId14">
            <a:alphaModFix/>
          </a:blip>
          <a:srcRect/>
          <a:stretch/>
        </p:blipFill>
        <p:spPr>
          <a:xfrm>
            <a:off x="752475" y="4813696"/>
            <a:ext cx="2609850" cy="228600"/>
          </a:xfrm>
          <a:prstGeom prst="rect">
            <a:avLst/>
          </a:prstGeom>
          <a:noFill/>
          <a:ln>
            <a:noFill/>
          </a:ln>
        </p:spPr>
      </p:pic>
      <p:sp>
        <p:nvSpPr>
          <p:cNvPr id="146" name="Google Shape;146;p15"/>
          <p:cNvSpPr txBox="1"/>
          <p:nvPr/>
        </p:nvSpPr>
        <p:spPr>
          <a:xfrm>
            <a:off x="752475" y="5118496"/>
            <a:ext cx="5505450" cy="600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0" i="0" u="none" strike="noStrike" cap="none">
                <a:solidFill>
                  <a:srgbClr val="3D514D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Clinical care accounts for only a fraction of health outcomes. Policies must comprehensively address social determinants—including housing, education, and economic security.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7F6"/>
        </a:solidFill>
        <a:effectLst/>
      </p:bgPr>
    </p:bg>
    <p:spTree>
      <p:nvGrpSpPr>
        <p:cNvPr id="1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1" name="Google Shape;151;p16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52" name="Google Shape;152;p16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6405562"/>
            <a:ext cx="11049000" cy="261937"/>
          </a:xfrm>
          <a:prstGeom prst="rect">
            <a:avLst/>
          </a:prstGeom>
          <a:noFill/>
          <a:ln>
            <a:noFill/>
          </a:ln>
        </p:spPr>
      </p:pic>
      <p:pic>
        <p:nvPicPr>
          <p:cNvPr id="153" name="Google Shape;153;p16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71500" y="2208311"/>
            <a:ext cx="6457950" cy="1814512"/>
          </a:xfrm>
          <a:prstGeom prst="rect">
            <a:avLst/>
          </a:prstGeom>
          <a:noFill/>
          <a:ln>
            <a:noFill/>
          </a:ln>
        </p:spPr>
      </p:pic>
      <p:pic>
        <p:nvPicPr>
          <p:cNvPr id="154" name="Google Shape;154;p16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571500" y="4046636"/>
            <a:ext cx="6457950" cy="1062037"/>
          </a:xfrm>
          <a:prstGeom prst="rect">
            <a:avLst/>
          </a:prstGeom>
          <a:noFill/>
          <a:ln>
            <a:noFill/>
          </a:ln>
        </p:spPr>
      </p:pic>
      <p:pic>
        <p:nvPicPr>
          <p:cNvPr id="155" name="Google Shape;155;p16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7315200" y="1125735"/>
            <a:ext cx="2076450" cy="5065514"/>
          </a:xfrm>
          <a:prstGeom prst="rect">
            <a:avLst/>
          </a:prstGeom>
          <a:noFill/>
          <a:ln>
            <a:noFill/>
          </a:ln>
        </p:spPr>
      </p:pic>
      <p:pic>
        <p:nvPicPr>
          <p:cNvPr id="156" name="Google Shape;156;p16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9544050" y="1125735"/>
            <a:ext cx="2076450" cy="5065514"/>
          </a:xfrm>
          <a:prstGeom prst="rect">
            <a:avLst/>
          </a:prstGeom>
          <a:noFill/>
          <a:ln>
            <a:noFill/>
          </a:ln>
        </p:spPr>
      </p:pic>
      <p:pic>
        <p:nvPicPr>
          <p:cNvPr id="157" name="Google Shape;157;p16" descr="image.png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7467600" y="5838825"/>
            <a:ext cx="1262062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58" name="Google Shape;158;p16" descr="image.png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9696450" y="5838825"/>
            <a:ext cx="1471612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59" name="Google Shape;159;p16" descr="image.png"/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7353300" y="1163835"/>
            <a:ext cx="2000250" cy="4000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60" name="Google Shape;160;p16" descr="image.png"/>
          <p:cNvPicPr preferRelativeResize="0"/>
          <p:nvPr/>
        </p:nvPicPr>
        <p:blipFill rotWithShape="1">
          <a:blip r:embed="rId12">
            <a:alphaModFix/>
          </a:blip>
          <a:srcRect/>
          <a:stretch/>
        </p:blipFill>
        <p:spPr>
          <a:xfrm>
            <a:off x="9582150" y="1163835"/>
            <a:ext cx="2000250" cy="4989314"/>
          </a:xfrm>
          <a:prstGeom prst="rect">
            <a:avLst/>
          </a:prstGeom>
          <a:noFill/>
          <a:ln>
            <a:noFill/>
          </a:ln>
        </p:spPr>
      </p:pic>
      <p:sp>
        <p:nvSpPr>
          <p:cNvPr id="161" name="Google Shape;161;p16"/>
          <p:cNvSpPr txBox="1"/>
          <p:nvPr/>
        </p:nvSpPr>
        <p:spPr>
          <a:xfrm>
            <a:off x="714375" y="476250"/>
            <a:ext cx="11451431" cy="411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700" b="1" i="0" u="none" strike="noStrike" cap="none">
                <a:solidFill>
                  <a:srgbClr val="0F342E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Integrating Holistic Health and Wellbeing Approaches</a:t>
            </a:r>
            <a:endParaRPr/>
          </a:p>
        </p:txBody>
      </p:sp>
      <p:sp>
        <p:nvSpPr>
          <p:cNvPr id="162" name="Google Shape;162;p16"/>
          <p:cNvSpPr/>
          <p:nvPr/>
        </p:nvSpPr>
        <p:spPr>
          <a:xfrm>
            <a:off x="571500" y="476250"/>
            <a:ext cx="47625" cy="411360"/>
          </a:xfrm>
          <a:prstGeom prst="rect">
            <a:avLst/>
          </a:prstGeom>
          <a:solidFill>
            <a:srgbClr val="10B98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3" name="Google Shape;163;p16"/>
          <p:cNvSpPr txBox="1"/>
          <p:nvPr/>
        </p:nvSpPr>
        <p:spPr>
          <a:xfrm>
            <a:off x="571500" y="6510337"/>
            <a:ext cx="2552700" cy="1571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3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25" b="0" i="0" u="none" strike="noStrike" cap="none">
                <a:solidFill>
                  <a:srgbClr val="3D514D"/>
                </a:solidFill>
                <a:latin typeface="Plus Jakarta Sans Medium"/>
                <a:ea typeface="Plus Jakarta Sans Medium"/>
                <a:cs typeface="Plus Jakarta Sans Medium"/>
                <a:sym typeface="Plus Jakarta Sans Medium"/>
              </a:rPr>
              <a:t>Integrating Holistic Health &amp; Wellbeing Approaches</a:t>
            </a:r>
            <a:endParaRPr/>
          </a:p>
        </p:txBody>
      </p:sp>
      <p:sp>
        <p:nvSpPr>
          <p:cNvPr id="164" name="Google Shape;164;p16"/>
          <p:cNvSpPr txBox="1"/>
          <p:nvPr/>
        </p:nvSpPr>
        <p:spPr>
          <a:xfrm>
            <a:off x="11068050" y="6510337"/>
            <a:ext cx="552450" cy="1571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3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25" b="0" i="0" u="none" strike="noStrike" cap="none">
                <a:solidFill>
                  <a:srgbClr val="3D514D"/>
                </a:solidFill>
                <a:latin typeface="Plus Jakarta Sans Medium"/>
                <a:ea typeface="Plus Jakarta Sans Medium"/>
                <a:cs typeface="Plus Jakarta Sans Medium"/>
                <a:sym typeface="Plus Jakarta Sans Medium"/>
              </a:rPr>
              <a:t>Slide 4 of 9</a:t>
            </a:r>
            <a:endParaRPr/>
          </a:p>
        </p:txBody>
      </p:sp>
      <p:pic>
        <p:nvPicPr>
          <p:cNvPr id="165" name="Google Shape;165;p16" descr="image.png"/>
          <p:cNvPicPr preferRelativeResize="0"/>
          <p:nvPr/>
        </p:nvPicPr>
        <p:blipFill rotWithShape="1">
          <a:blip r:embed="rId13">
            <a:alphaModFix/>
          </a:blip>
          <a:srcRect/>
          <a:stretch/>
        </p:blipFill>
        <p:spPr>
          <a:xfrm>
            <a:off x="809625" y="2484536"/>
            <a:ext cx="1924050" cy="228600"/>
          </a:xfrm>
          <a:prstGeom prst="rect">
            <a:avLst/>
          </a:prstGeom>
          <a:noFill/>
          <a:ln>
            <a:noFill/>
          </a:ln>
        </p:spPr>
      </p:pic>
      <p:sp>
        <p:nvSpPr>
          <p:cNvPr id="166" name="Google Shape;166;p16"/>
          <p:cNvSpPr txBox="1"/>
          <p:nvPr/>
        </p:nvSpPr>
        <p:spPr>
          <a:xfrm>
            <a:off x="809625" y="2789336"/>
            <a:ext cx="5981700" cy="400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0" i="0" u="none" strike="noStrike" cap="none">
                <a:solidFill>
                  <a:srgbClr val="3D514D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Integrated health combines physical, mental, emotional, and social systems. Rather than treating fragmented disease vectors, clinicians collaborate across silos for person-centered delivery.</a:t>
            </a:r>
            <a:endParaRPr/>
          </a:p>
        </p:txBody>
      </p:sp>
      <p:sp>
        <p:nvSpPr>
          <p:cNvPr id="167" name="Google Shape;167;p16"/>
          <p:cNvSpPr txBox="1"/>
          <p:nvPr/>
        </p:nvSpPr>
        <p:spPr>
          <a:xfrm>
            <a:off x="809625" y="3444377"/>
            <a:ext cx="5981700" cy="400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0" i="0" u="none" strike="noStrike" cap="none" dirty="0">
                <a:solidFill>
                  <a:srgbClr val="3D514D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Mental and physical pathways are completely inseparable; psychological distress directly influences somatic chronic illnesses </a:t>
            </a:r>
            <a:r>
              <a:rPr lang="en-US" sz="1050" b="0" i="0" u="none" strike="noStrike" cap="none" dirty="0">
                <a:solidFill>
                  <a:srgbClr val="3D514D"/>
                </a:solidFill>
                <a:latin typeface="Plus Jakarta Sans SemiBold"/>
                <a:ea typeface="Plus Jakarta Sans SemiBold"/>
                <a:cs typeface="Plus Jakarta Sans SemiBold"/>
                <a:sym typeface="Plus Jakarta Sans SemiBold"/>
              </a:rPr>
              <a:t>(Gautam et al., 2024)</a:t>
            </a:r>
            <a:r>
              <a:rPr lang="en-US" sz="1050" b="0" i="0" u="none" strike="noStrike" cap="none" dirty="0">
                <a:solidFill>
                  <a:srgbClr val="3D514D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.</a:t>
            </a:r>
            <a:endParaRPr dirty="0"/>
          </a:p>
        </p:txBody>
      </p:sp>
      <p:sp>
        <p:nvSpPr>
          <p:cNvPr id="168" name="Google Shape;168;p16"/>
          <p:cNvSpPr txBox="1"/>
          <p:nvPr/>
        </p:nvSpPr>
        <p:spPr>
          <a:xfrm>
            <a:off x="1038225" y="4199036"/>
            <a:ext cx="5791200" cy="2143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5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25" b="1" i="0" u="none" strike="noStrike" cap="none">
                <a:solidFill>
                  <a:srgbClr val="3D514D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Health in All Policies:</a:t>
            </a:r>
            <a:r>
              <a:rPr lang="en-US" sz="1125" b="0" i="0" u="none" strike="noStrike" cap="none">
                <a:solidFill>
                  <a:srgbClr val="3D514D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Cross-sector integration of housing, education, and transit.</a:t>
            </a:r>
            <a:endParaRPr/>
          </a:p>
        </p:txBody>
      </p:sp>
      <p:sp>
        <p:nvSpPr>
          <p:cNvPr id="169" name="Google Shape;169;p16"/>
          <p:cNvSpPr txBox="1"/>
          <p:nvPr/>
        </p:nvSpPr>
        <p:spPr>
          <a:xfrm>
            <a:off x="1038225" y="4527649"/>
            <a:ext cx="5791200" cy="5193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5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25" b="1" i="0" u="none" strike="noStrike" cap="none" dirty="0">
                <a:solidFill>
                  <a:srgbClr val="3D514D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Community Ecosystems:</a:t>
            </a:r>
            <a:r>
              <a:rPr lang="en-US" sz="1125" b="0" i="0" u="none" strike="noStrike" cap="none" dirty="0">
                <a:solidFill>
                  <a:srgbClr val="3D514D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Strengthening community engagement to build long-term social support.</a:t>
            </a:r>
            <a:endParaRPr dirty="0"/>
          </a:p>
        </p:txBody>
      </p:sp>
      <p:pic>
        <p:nvPicPr>
          <p:cNvPr id="170" name="Google Shape;170;p16" descr="image.png"/>
          <p:cNvPicPr preferRelativeResize="0"/>
          <p:nvPr/>
        </p:nvPicPr>
        <p:blipFill rotWithShape="1">
          <a:blip r:embed="rId14">
            <a:alphaModFix/>
          </a:blip>
          <a:srcRect/>
          <a:stretch/>
        </p:blipFill>
        <p:spPr>
          <a:xfrm>
            <a:off x="771525" y="4218086"/>
            <a:ext cx="152400" cy="152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1" name="Google Shape;171;p16" descr="image.png"/>
          <p:cNvPicPr preferRelativeResize="0"/>
          <p:nvPr/>
        </p:nvPicPr>
        <p:blipFill rotWithShape="1">
          <a:blip r:embed="rId14">
            <a:alphaModFix/>
          </a:blip>
          <a:srcRect/>
          <a:stretch/>
        </p:blipFill>
        <p:spPr>
          <a:xfrm>
            <a:off x="771525" y="4546699"/>
            <a:ext cx="152400" cy="152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7F6"/>
        </a:solidFill>
        <a:effectLst/>
      </p:bgPr>
    </p:bg>
    <p:spTree>
      <p:nvGrpSpPr>
        <p:cNvPr id="1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6" name="Google Shape;176;p17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7" name="Google Shape;177;p17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6405562"/>
            <a:ext cx="11049000" cy="261937"/>
          </a:xfrm>
          <a:prstGeom prst="rect">
            <a:avLst/>
          </a:prstGeom>
          <a:noFill/>
          <a:ln>
            <a:noFill/>
          </a:ln>
        </p:spPr>
      </p:pic>
      <p:pic>
        <p:nvPicPr>
          <p:cNvPr id="178" name="Google Shape;178;p17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71500" y="4807446"/>
            <a:ext cx="11049000" cy="1574303"/>
          </a:xfrm>
          <a:prstGeom prst="rect">
            <a:avLst/>
          </a:prstGeom>
          <a:noFill/>
          <a:ln>
            <a:noFill/>
          </a:ln>
        </p:spPr>
      </p:pic>
      <p:pic>
        <p:nvPicPr>
          <p:cNvPr id="179" name="Google Shape;179;p17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571500" y="1125735"/>
            <a:ext cx="3555950" cy="3491210"/>
          </a:xfrm>
          <a:prstGeom prst="rect">
            <a:avLst/>
          </a:prstGeom>
          <a:noFill/>
          <a:ln>
            <a:noFill/>
          </a:ln>
        </p:spPr>
      </p:pic>
      <p:pic>
        <p:nvPicPr>
          <p:cNvPr id="180" name="Google Shape;180;p17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4317950" y="1125735"/>
            <a:ext cx="3555950" cy="3491210"/>
          </a:xfrm>
          <a:prstGeom prst="rect">
            <a:avLst/>
          </a:prstGeom>
          <a:noFill/>
          <a:ln>
            <a:noFill/>
          </a:ln>
        </p:spPr>
      </p:pic>
      <p:pic>
        <p:nvPicPr>
          <p:cNvPr id="181" name="Google Shape;181;p17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8064400" y="1125735"/>
            <a:ext cx="3556099" cy="3491210"/>
          </a:xfrm>
          <a:prstGeom prst="rect">
            <a:avLst/>
          </a:prstGeom>
          <a:noFill/>
          <a:ln>
            <a:noFill/>
          </a:ln>
        </p:spPr>
      </p:pic>
      <p:pic>
        <p:nvPicPr>
          <p:cNvPr id="183" name="Google Shape;183;p17" descr="image.png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809625" y="3426321"/>
            <a:ext cx="3079700" cy="952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84" name="Google Shape;184;p17" descr="image.png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4556075" y="3426321"/>
            <a:ext cx="3079700" cy="952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85" name="Google Shape;185;p17" descr="image.png"/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8302525" y="3426321"/>
            <a:ext cx="3079849" cy="952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86" name="Google Shape;186;p17" descr="image.png"/>
          <p:cNvPicPr preferRelativeResize="0"/>
          <p:nvPr/>
        </p:nvPicPr>
        <p:blipFill rotWithShape="1">
          <a:blip r:embed="rId12">
            <a:alphaModFix/>
          </a:blip>
          <a:srcRect/>
          <a:stretch/>
        </p:blipFill>
        <p:spPr>
          <a:xfrm>
            <a:off x="809625" y="1382910"/>
            <a:ext cx="342900" cy="3429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87" name="Google Shape;187;p17" descr="image.png"/>
          <p:cNvPicPr preferRelativeResize="0"/>
          <p:nvPr/>
        </p:nvPicPr>
        <p:blipFill rotWithShape="1">
          <a:blip r:embed="rId13">
            <a:alphaModFix/>
          </a:blip>
          <a:srcRect/>
          <a:stretch/>
        </p:blipFill>
        <p:spPr>
          <a:xfrm>
            <a:off x="4556075" y="1382910"/>
            <a:ext cx="342900" cy="3429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88" name="Google Shape;188;p17" descr="image.png"/>
          <p:cNvPicPr preferRelativeResize="0"/>
          <p:nvPr/>
        </p:nvPicPr>
        <p:blipFill rotWithShape="1">
          <a:blip r:embed="rId14">
            <a:alphaModFix/>
          </a:blip>
          <a:srcRect/>
          <a:stretch/>
        </p:blipFill>
        <p:spPr>
          <a:xfrm>
            <a:off x="8302525" y="1382910"/>
            <a:ext cx="342900" cy="3429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89" name="Google Shape;189;p17" descr="image.png"/>
          <p:cNvPicPr preferRelativeResize="0"/>
          <p:nvPr/>
        </p:nvPicPr>
        <p:blipFill rotWithShape="1">
          <a:blip r:embed="rId15">
            <a:alphaModFix/>
          </a:blip>
          <a:srcRect/>
          <a:stretch/>
        </p:blipFill>
        <p:spPr>
          <a:xfrm>
            <a:off x="914400" y="1478160"/>
            <a:ext cx="133350" cy="152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0" name="Google Shape;190;p17" descr="image.png"/>
          <p:cNvPicPr preferRelativeResize="0"/>
          <p:nvPr/>
        </p:nvPicPr>
        <p:blipFill rotWithShape="1">
          <a:blip r:embed="rId16">
            <a:alphaModFix/>
          </a:blip>
          <a:srcRect/>
          <a:stretch/>
        </p:blipFill>
        <p:spPr>
          <a:xfrm>
            <a:off x="4651325" y="1478160"/>
            <a:ext cx="152400" cy="152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1" name="Google Shape;191;p17" descr="image.png"/>
          <p:cNvPicPr preferRelativeResize="0"/>
          <p:nvPr/>
        </p:nvPicPr>
        <p:blipFill rotWithShape="1">
          <a:blip r:embed="rId17">
            <a:alphaModFix/>
          </a:blip>
          <a:srcRect/>
          <a:stretch/>
        </p:blipFill>
        <p:spPr>
          <a:xfrm>
            <a:off x="8378725" y="1478160"/>
            <a:ext cx="190500" cy="152400"/>
          </a:xfrm>
          <a:prstGeom prst="rect">
            <a:avLst/>
          </a:prstGeom>
          <a:noFill/>
          <a:ln>
            <a:noFill/>
          </a:ln>
        </p:spPr>
      </p:pic>
      <p:sp>
        <p:nvSpPr>
          <p:cNvPr id="192" name="Google Shape;192;p17"/>
          <p:cNvSpPr txBox="1"/>
          <p:nvPr/>
        </p:nvSpPr>
        <p:spPr>
          <a:xfrm>
            <a:off x="714375" y="476250"/>
            <a:ext cx="11451431" cy="411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700" b="1" i="0" u="none" strike="noStrike" cap="none">
                <a:solidFill>
                  <a:srgbClr val="0F342E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The Biopsychosocial Model of Health and Wellbeing</a:t>
            </a:r>
            <a:endParaRPr/>
          </a:p>
        </p:txBody>
      </p:sp>
      <p:sp>
        <p:nvSpPr>
          <p:cNvPr id="193" name="Google Shape;193;p17"/>
          <p:cNvSpPr/>
          <p:nvPr/>
        </p:nvSpPr>
        <p:spPr>
          <a:xfrm>
            <a:off x="571500" y="476250"/>
            <a:ext cx="47625" cy="411360"/>
          </a:xfrm>
          <a:prstGeom prst="rect">
            <a:avLst/>
          </a:prstGeom>
          <a:solidFill>
            <a:srgbClr val="10B98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4" name="Google Shape;194;p17"/>
          <p:cNvSpPr txBox="1"/>
          <p:nvPr/>
        </p:nvSpPr>
        <p:spPr>
          <a:xfrm>
            <a:off x="571500" y="6510337"/>
            <a:ext cx="2581275" cy="1571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3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25" b="0" i="0" u="none" strike="noStrike" cap="none">
                <a:solidFill>
                  <a:srgbClr val="3D514D"/>
                </a:solidFill>
                <a:latin typeface="Plus Jakarta Sans Medium"/>
                <a:ea typeface="Plus Jakarta Sans Medium"/>
                <a:cs typeface="Plus Jakarta Sans Medium"/>
                <a:sym typeface="Plus Jakarta Sans Medium"/>
              </a:rPr>
              <a:t>The Biopsychosocial Model of Health and Wellbeing</a:t>
            </a:r>
            <a:endParaRPr/>
          </a:p>
        </p:txBody>
      </p:sp>
      <p:sp>
        <p:nvSpPr>
          <p:cNvPr id="195" name="Google Shape;195;p17"/>
          <p:cNvSpPr txBox="1"/>
          <p:nvPr/>
        </p:nvSpPr>
        <p:spPr>
          <a:xfrm>
            <a:off x="11068050" y="6510337"/>
            <a:ext cx="552450" cy="1571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3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25" b="0" i="0" u="none" strike="noStrike" cap="none">
                <a:solidFill>
                  <a:srgbClr val="3D514D"/>
                </a:solidFill>
                <a:latin typeface="Plus Jakarta Sans Medium"/>
                <a:ea typeface="Plus Jakarta Sans Medium"/>
                <a:cs typeface="Plus Jakarta Sans Medium"/>
                <a:sym typeface="Plus Jakarta Sans Medium"/>
              </a:rPr>
              <a:t>Slide 5 of 9</a:t>
            </a:r>
            <a:endParaRPr/>
          </a:p>
        </p:txBody>
      </p:sp>
      <p:sp>
        <p:nvSpPr>
          <p:cNvPr id="196" name="Google Shape;196;p17"/>
          <p:cNvSpPr txBox="1"/>
          <p:nvPr/>
        </p:nvSpPr>
        <p:spPr>
          <a:xfrm>
            <a:off x="819150" y="5408860"/>
            <a:ext cx="7387530" cy="3714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4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" b="0" i="0" u="none" strike="noStrike" cap="none">
                <a:solidFill>
                  <a:srgbClr val="3D514D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Adolescent and adult wellbeing is deeply coupled with modern digital networks </a:t>
            </a:r>
            <a:r>
              <a:rPr lang="en-US" sz="975" b="0" i="0" u="none" strike="noStrike" cap="none">
                <a:solidFill>
                  <a:srgbClr val="3D514D"/>
                </a:solidFill>
                <a:latin typeface="Plus Jakarta Sans SemiBold"/>
                <a:ea typeface="Plus Jakarta Sans SemiBold"/>
                <a:cs typeface="Plus Jakarta Sans SemiBold"/>
                <a:sym typeface="Plus Jakarta Sans SemiBold"/>
              </a:rPr>
              <a:t>(Gaspar et al., 2023)</a:t>
            </a:r>
            <a:r>
              <a:rPr lang="en-US" sz="975" b="0" i="0" u="none" strike="noStrike" cap="none">
                <a:solidFill>
                  <a:srgbClr val="3D514D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. Effective intervention must operate across the whole biopsychosocial ecosystem </a:t>
            </a:r>
            <a:r>
              <a:rPr lang="en-US" sz="975" b="0" i="0" u="none" strike="noStrike" cap="none">
                <a:solidFill>
                  <a:srgbClr val="3D514D"/>
                </a:solidFill>
                <a:latin typeface="Plus Jakarta Sans SemiBold"/>
                <a:ea typeface="Plus Jakarta Sans SemiBold"/>
                <a:cs typeface="Plus Jakarta Sans SemiBold"/>
                <a:sym typeface="Plus Jakarta Sans SemiBold"/>
              </a:rPr>
              <a:t>(Mauro, Greenman &amp; Di Trani, 2025)</a:t>
            </a:r>
            <a:r>
              <a:rPr lang="en-US" sz="975" b="0" i="0" u="none" strike="noStrike" cap="none">
                <a:solidFill>
                  <a:srgbClr val="3D514D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.</a:t>
            </a:r>
            <a:endParaRPr/>
          </a:p>
        </p:txBody>
      </p:sp>
      <p:sp>
        <p:nvSpPr>
          <p:cNvPr id="197" name="Google Shape;197;p17"/>
          <p:cNvSpPr txBox="1"/>
          <p:nvPr/>
        </p:nvSpPr>
        <p:spPr>
          <a:xfrm>
            <a:off x="1247775" y="1382910"/>
            <a:ext cx="2773627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0F342E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Biological</a:t>
            </a:r>
            <a:endParaRPr/>
          </a:p>
        </p:txBody>
      </p:sp>
      <p:sp>
        <p:nvSpPr>
          <p:cNvPr id="198" name="Google Shape;198;p17"/>
          <p:cNvSpPr txBox="1"/>
          <p:nvPr/>
        </p:nvSpPr>
        <p:spPr>
          <a:xfrm>
            <a:off x="809625" y="1840110"/>
            <a:ext cx="3079700" cy="5572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4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" b="0" i="0" u="none" strike="noStrike" cap="none">
                <a:solidFill>
                  <a:srgbClr val="3D514D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Genetics, micro-nutrition, neurological health, physiological feedback loops, and clinical pathologies.</a:t>
            </a:r>
            <a:endParaRPr/>
          </a:p>
        </p:txBody>
      </p:sp>
      <p:sp>
        <p:nvSpPr>
          <p:cNvPr id="199" name="Google Shape;199;p17"/>
          <p:cNvSpPr txBox="1"/>
          <p:nvPr/>
        </p:nvSpPr>
        <p:spPr>
          <a:xfrm>
            <a:off x="4994225" y="1382910"/>
            <a:ext cx="2773627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0F342E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Psychological</a:t>
            </a:r>
            <a:endParaRPr/>
          </a:p>
        </p:txBody>
      </p:sp>
      <p:sp>
        <p:nvSpPr>
          <p:cNvPr id="200" name="Google Shape;200;p17"/>
          <p:cNvSpPr txBox="1"/>
          <p:nvPr/>
        </p:nvSpPr>
        <p:spPr>
          <a:xfrm>
            <a:off x="4556075" y="1840110"/>
            <a:ext cx="3079700" cy="3714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4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" b="0" i="0" u="none" strike="noStrike" cap="none">
                <a:solidFill>
                  <a:srgbClr val="3D514D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Cognitive behaviors, emotion regulation, coping mechanisms, and belief structures.</a:t>
            </a:r>
            <a:endParaRPr/>
          </a:p>
        </p:txBody>
      </p:sp>
      <p:sp>
        <p:nvSpPr>
          <p:cNvPr id="201" name="Google Shape;201;p17"/>
          <p:cNvSpPr txBox="1"/>
          <p:nvPr/>
        </p:nvSpPr>
        <p:spPr>
          <a:xfrm>
            <a:off x="8740675" y="1382910"/>
            <a:ext cx="2773784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0F342E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Social &amp; Spiritual</a:t>
            </a:r>
            <a:endParaRPr/>
          </a:p>
        </p:txBody>
      </p:sp>
      <p:sp>
        <p:nvSpPr>
          <p:cNvPr id="202" name="Google Shape;202;p17"/>
          <p:cNvSpPr txBox="1"/>
          <p:nvPr/>
        </p:nvSpPr>
        <p:spPr>
          <a:xfrm>
            <a:off x="8302525" y="1840110"/>
            <a:ext cx="3079849" cy="5572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4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" b="0" i="0" u="none" strike="noStrike" cap="none">
                <a:solidFill>
                  <a:srgbClr val="3D514D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Socioeconomic conditions, peer support networks, cultural values, and personal spiritual beliefs </a:t>
            </a:r>
            <a:r>
              <a:rPr lang="en-US" sz="975" b="0" i="0" u="none" strike="noStrike" cap="none">
                <a:solidFill>
                  <a:srgbClr val="3D514D"/>
                </a:solidFill>
                <a:latin typeface="Plus Jakarta Sans SemiBold"/>
                <a:ea typeface="Plus Jakarta Sans SemiBold"/>
                <a:cs typeface="Plus Jakarta Sans SemiBold"/>
                <a:sym typeface="Plus Jakarta Sans SemiBold"/>
              </a:rPr>
              <a:t>(Himashree, 2025)</a:t>
            </a:r>
            <a:r>
              <a:rPr lang="en-US" sz="975" b="0" i="0" u="none" strike="noStrike" cap="none">
                <a:solidFill>
                  <a:srgbClr val="3D514D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.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7F6"/>
        </a:solidFill>
        <a:effectLst/>
      </p:bgPr>
    </p:bg>
    <p:spTree>
      <p:nvGrpSpPr>
        <p:cNvPr id="1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7" name="Google Shape;207;p18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8" name="Google Shape;208;p18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6405562"/>
            <a:ext cx="11049000" cy="261937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" name="Google Shape;209;p18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71500" y="2276177"/>
            <a:ext cx="5867400" cy="1531143"/>
          </a:xfrm>
          <a:prstGeom prst="rect">
            <a:avLst/>
          </a:prstGeom>
          <a:noFill/>
          <a:ln>
            <a:noFill/>
          </a:ln>
        </p:spPr>
      </p:pic>
      <p:pic>
        <p:nvPicPr>
          <p:cNvPr id="210" name="Google Shape;210;p18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571500" y="3997821"/>
            <a:ext cx="5867400" cy="1233487"/>
          </a:xfrm>
          <a:prstGeom prst="rect">
            <a:avLst/>
          </a:prstGeom>
          <a:noFill/>
          <a:ln>
            <a:noFill/>
          </a:ln>
        </p:spPr>
      </p:pic>
      <p:pic>
        <p:nvPicPr>
          <p:cNvPr id="211" name="Google Shape;211;p18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6819900" y="1125735"/>
            <a:ext cx="4800600" cy="2551807"/>
          </a:xfrm>
          <a:prstGeom prst="rect">
            <a:avLst/>
          </a:prstGeom>
          <a:noFill/>
          <a:ln>
            <a:noFill/>
          </a:ln>
        </p:spPr>
      </p:pic>
      <p:pic>
        <p:nvPicPr>
          <p:cNvPr id="212" name="Google Shape;212;p18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6819900" y="3829942"/>
            <a:ext cx="4800600" cy="2551807"/>
          </a:xfrm>
          <a:prstGeom prst="rect">
            <a:avLst/>
          </a:prstGeom>
          <a:noFill/>
          <a:ln>
            <a:noFill/>
          </a:ln>
        </p:spPr>
      </p:pic>
      <p:pic>
        <p:nvPicPr>
          <p:cNvPr id="213" name="Google Shape;213;p18" descr="image.png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6972300" y="3325117"/>
            <a:ext cx="1214437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14" name="Google Shape;214;p18" descr="image.png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6972300" y="6029325"/>
            <a:ext cx="1838325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15" name="Google Shape;215;p18" descr="image.png"/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6858000" y="1163835"/>
            <a:ext cx="4724400" cy="2475607"/>
          </a:xfrm>
          <a:prstGeom prst="rect">
            <a:avLst/>
          </a:prstGeom>
          <a:noFill/>
          <a:ln>
            <a:noFill/>
          </a:ln>
        </p:spPr>
      </p:pic>
      <p:pic>
        <p:nvPicPr>
          <p:cNvPr id="216" name="Google Shape;216;p18" descr="image.png"/>
          <p:cNvPicPr preferRelativeResize="0"/>
          <p:nvPr/>
        </p:nvPicPr>
        <p:blipFill rotWithShape="1">
          <a:blip r:embed="rId12">
            <a:alphaModFix/>
          </a:blip>
          <a:srcRect/>
          <a:stretch/>
        </p:blipFill>
        <p:spPr>
          <a:xfrm>
            <a:off x="6858000" y="3868042"/>
            <a:ext cx="4724400" cy="2475607"/>
          </a:xfrm>
          <a:prstGeom prst="rect">
            <a:avLst/>
          </a:prstGeom>
          <a:noFill/>
          <a:ln>
            <a:noFill/>
          </a:ln>
        </p:spPr>
      </p:pic>
      <p:sp>
        <p:nvSpPr>
          <p:cNvPr id="217" name="Google Shape;217;p18"/>
          <p:cNvSpPr txBox="1"/>
          <p:nvPr/>
        </p:nvSpPr>
        <p:spPr>
          <a:xfrm>
            <a:off x="714375" y="476250"/>
            <a:ext cx="11451431" cy="411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700" b="1" i="0" u="none" strike="noStrike" cap="none">
                <a:solidFill>
                  <a:srgbClr val="0F342E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Policy and Governance Supporting Holistic Healthcare</a:t>
            </a:r>
            <a:endParaRPr/>
          </a:p>
        </p:txBody>
      </p:sp>
      <p:sp>
        <p:nvSpPr>
          <p:cNvPr id="218" name="Google Shape;218;p18"/>
          <p:cNvSpPr/>
          <p:nvPr/>
        </p:nvSpPr>
        <p:spPr>
          <a:xfrm>
            <a:off x="571500" y="476250"/>
            <a:ext cx="47625" cy="411360"/>
          </a:xfrm>
          <a:prstGeom prst="rect">
            <a:avLst/>
          </a:prstGeom>
          <a:solidFill>
            <a:srgbClr val="10B98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9" name="Google Shape;219;p18"/>
          <p:cNvSpPr txBox="1"/>
          <p:nvPr/>
        </p:nvSpPr>
        <p:spPr>
          <a:xfrm>
            <a:off x="571500" y="6510337"/>
            <a:ext cx="2705100" cy="1571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3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25" b="0" i="0" u="none" strike="noStrike" cap="none">
                <a:solidFill>
                  <a:srgbClr val="3D514D"/>
                </a:solidFill>
                <a:latin typeface="Plus Jakarta Sans Medium"/>
                <a:ea typeface="Plus Jakarta Sans Medium"/>
                <a:cs typeface="Plus Jakarta Sans Medium"/>
                <a:sym typeface="Plus Jakarta Sans Medium"/>
              </a:rPr>
              <a:t>Policy and Governance Supporting Holistic Healthcare</a:t>
            </a:r>
            <a:endParaRPr/>
          </a:p>
        </p:txBody>
      </p:sp>
      <p:sp>
        <p:nvSpPr>
          <p:cNvPr id="220" name="Google Shape;220;p18"/>
          <p:cNvSpPr txBox="1"/>
          <p:nvPr/>
        </p:nvSpPr>
        <p:spPr>
          <a:xfrm>
            <a:off x="11068050" y="6510337"/>
            <a:ext cx="552450" cy="1571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3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25" b="0" i="0" u="none" strike="noStrike" cap="none">
                <a:solidFill>
                  <a:srgbClr val="3D514D"/>
                </a:solidFill>
                <a:latin typeface="Plus Jakarta Sans Medium"/>
                <a:ea typeface="Plus Jakarta Sans Medium"/>
                <a:cs typeface="Plus Jakarta Sans Medium"/>
                <a:sym typeface="Plus Jakarta Sans Medium"/>
              </a:rPr>
              <a:t>Slide 6 of 9</a:t>
            </a:r>
            <a:endParaRPr/>
          </a:p>
        </p:txBody>
      </p:sp>
      <p:pic>
        <p:nvPicPr>
          <p:cNvPr id="221" name="Google Shape;221;p18" descr="image.png"/>
          <p:cNvPicPr preferRelativeResize="0"/>
          <p:nvPr/>
        </p:nvPicPr>
        <p:blipFill rotWithShape="1">
          <a:blip r:embed="rId13">
            <a:alphaModFix/>
          </a:blip>
          <a:srcRect/>
          <a:stretch/>
        </p:blipFill>
        <p:spPr>
          <a:xfrm>
            <a:off x="752475" y="2495252"/>
            <a:ext cx="1390650" cy="228600"/>
          </a:xfrm>
          <a:prstGeom prst="rect">
            <a:avLst/>
          </a:prstGeom>
          <a:noFill/>
          <a:ln>
            <a:noFill/>
          </a:ln>
        </p:spPr>
      </p:pic>
      <p:sp>
        <p:nvSpPr>
          <p:cNvPr id="222" name="Google Shape;222;p18"/>
          <p:cNvSpPr txBox="1"/>
          <p:nvPr/>
        </p:nvSpPr>
        <p:spPr>
          <a:xfrm>
            <a:off x="752475" y="2800052"/>
            <a:ext cx="5505450" cy="1928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12" b="0" i="0" u="none" strike="noStrike" cap="none">
                <a:solidFill>
                  <a:srgbClr val="3D514D"/>
                </a:solidFill>
                <a:latin typeface="Plus Jakarta Sans SemiBold"/>
                <a:ea typeface="Plus Jakarta Sans SemiBold"/>
                <a:cs typeface="Plus Jakarta Sans SemiBold"/>
                <a:sym typeface="Plus Jakarta Sans SemiBold"/>
              </a:rPr>
              <a:t>Prevention over Treatment</a:t>
            </a:r>
            <a:endParaRPr/>
          </a:p>
        </p:txBody>
      </p:sp>
      <p:sp>
        <p:nvSpPr>
          <p:cNvPr id="223" name="Google Shape;223;p18"/>
          <p:cNvSpPr txBox="1"/>
          <p:nvPr/>
        </p:nvSpPr>
        <p:spPr>
          <a:xfrm>
            <a:off x="752475" y="3069133"/>
            <a:ext cx="5505450" cy="5572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4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" b="0" i="0" u="none" strike="noStrike" cap="none">
                <a:solidFill>
                  <a:srgbClr val="3D514D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Systematic investments in preventive protocols mitigate the downstream clinical burden, directly optimizing public fiscal sustainability. Mental health initiatives form a non-negotiable core of modern healthcare policies </a:t>
            </a:r>
            <a:r>
              <a:rPr lang="en-US" sz="975" b="0" i="0" u="none" strike="noStrike" cap="none">
                <a:solidFill>
                  <a:srgbClr val="3D514D"/>
                </a:solidFill>
                <a:latin typeface="Plus Jakarta Sans SemiBold"/>
                <a:ea typeface="Plus Jakarta Sans SemiBold"/>
                <a:cs typeface="Plus Jakarta Sans SemiBold"/>
                <a:sym typeface="Plus Jakarta Sans SemiBold"/>
              </a:rPr>
              <a:t>(Gautam et al., 2024)</a:t>
            </a:r>
            <a:r>
              <a:rPr lang="en-US" sz="975" b="0" i="0" u="none" strike="noStrike" cap="none">
                <a:solidFill>
                  <a:srgbClr val="3D514D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.</a:t>
            </a:r>
            <a:endParaRPr/>
          </a:p>
        </p:txBody>
      </p:sp>
      <p:pic>
        <p:nvPicPr>
          <p:cNvPr id="224" name="Google Shape;224;p18" descr="image.png"/>
          <p:cNvPicPr preferRelativeResize="0"/>
          <p:nvPr/>
        </p:nvPicPr>
        <p:blipFill rotWithShape="1">
          <a:blip r:embed="rId14">
            <a:alphaModFix/>
          </a:blip>
          <a:srcRect/>
          <a:stretch/>
        </p:blipFill>
        <p:spPr>
          <a:xfrm>
            <a:off x="781050" y="4188321"/>
            <a:ext cx="1390650" cy="228600"/>
          </a:xfrm>
          <a:prstGeom prst="rect">
            <a:avLst/>
          </a:prstGeom>
          <a:noFill/>
          <a:ln>
            <a:noFill/>
          </a:ln>
        </p:spPr>
      </p:pic>
      <p:sp>
        <p:nvSpPr>
          <p:cNvPr id="225" name="Google Shape;225;p18"/>
          <p:cNvSpPr txBox="1"/>
          <p:nvPr/>
        </p:nvSpPr>
        <p:spPr>
          <a:xfrm>
            <a:off x="781050" y="4493121"/>
            <a:ext cx="5476875" cy="67518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4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" b="1" i="0" u="none" strike="noStrike" cap="none" dirty="0">
                <a:solidFill>
                  <a:srgbClr val="3D514D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Structural Barriers:</a:t>
            </a:r>
            <a:r>
              <a:rPr lang="en-US" sz="975" b="0" i="0" u="none" strike="noStrike" cap="none" dirty="0">
                <a:solidFill>
                  <a:srgbClr val="3D514D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Rigid regulatory divisions continue to segment funding streams between physical and mental pathways, restricting collaborative resource sharing. Governance remains a highly complex implementation challenge.</a:t>
            </a:r>
            <a:endParaRPr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7F6"/>
        </a:solidFill>
        <a:effectLst/>
      </p:bgPr>
    </p:bg>
    <p:spTree>
      <p:nvGrpSpPr>
        <p:cNvPr id="1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0" name="Google Shape;230;p19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31" name="Google Shape;231;p19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6405562"/>
            <a:ext cx="11049000" cy="261937"/>
          </a:xfrm>
          <a:prstGeom prst="rect">
            <a:avLst/>
          </a:prstGeom>
          <a:noFill/>
          <a:ln>
            <a:noFill/>
          </a:ln>
        </p:spPr>
      </p:pic>
      <p:pic>
        <p:nvPicPr>
          <p:cNvPr id="232" name="Google Shape;232;p19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71500" y="2839342"/>
            <a:ext cx="5867400" cy="1614487"/>
          </a:xfrm>
          <a:prstGeom prst="rect">
            <a:avLst/>
          </a:prstGeom>
          <a:noFill/>
          <a:ln>
            <a:noFill/>
          </a:ln>
        </p:spPr>
      </p:pic>
      <p:pic>
        <p:nvPicPr>
          <p:cNvPr id="233" name="Google Shape;233;p19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571500" y="4596705"/>
            <a:ext cx="5867400" cy="6762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34" name="Google Shape;234;p19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6819900" y="1125735"/>
            <a:ext cx="4800600" cy="2551807"/>
          </a:xfrm>
          <a:prstGeom prst="rect">
            <a:avLst/>
          </a:prstGeom>
          <a:noFill/>
          <a:ln>
            <a:noFill/>
          </a:ln>
        </p:spPr>
      </p:pic>
      <p:pic>
        <p:nvPicPr>
          <p:cNvPr id="235" name="Google Shape;235;p19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6819900" y="3829942"/>
            <a:ext cx="4800600" cy="2551807"/>
          </a:xfrm>
          <a:prstGeom prst="rect">
            <a:avLst/>
          </a:prstGeom>
          <a:noFill/>
          <a:ln>
            <a:noFill/>
          </a:ln>
        </p:spPr>
      </p:pic>
      <p:pic>
        <p:nvPicPr>
          <p:cNvPr id="236" name="Google Shape;236;p19" descr="image.png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6972300" y="3325117"/>
            <a:ext cx="1638300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37" name="Google Shape;237;p19" descr="image.png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6972300" y="6029325"/>
            <a:ext cx="1643062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38" name="Google Shape;238;p19" descr="image.png"/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6858000" y="1163835"/>
            <a:ext cx="4724400" cy="2475607"/>
          </a:xfrm>
          <a:prstGeom prst="rect">
            <a:avLst/>
          </a:prstGeom>
          <a:noFill/>
          <a:ln>
            <a:noFill/>
          </a:ln>
        </p:spPr>
      </p:pic>
      <p:pic>
        <p:nvPicPr>
          <p:cNvPr id="239" name="Google Shape;239;p19" descr="image.png"/>
          <p:cNvPicPr preferRelativeResize="0"/>
          <p:nvPr/>
        </p:nvPicPr>
        <p:blipFill rotWithShape="1">
          <a:blip r:embed="rId12">
            <a:alphaModFix/>
          </a:blip>
          <a:srcRect/>
          <a:stretch/>
        </p:blipFill>
        <p:spPr>
          <a:xfrm>
            <a:off x="6858000" y="3868042"/>
            <a:ext cx="4724400" cy="2475607"/>
          </a:xfrm>
          <a:prstGeom prst="rect">
            <a:avLst/>
          </a:prstGeom>
          <a:noFill/>
          <a:ln>
            <a:noFill/>
          </a:ln>
        </p:spPr>
      </p:pic>
      <p:sp>
        <p:nvSpPr>
          <p:cNvPr id="240" name="Google Shape;240;p19"/>
          <p:cNvSpPr txBox="1"/>
          <p:nvPr/>
        </p:nvSpPr>
        <p:spPr>
          <a:xfrm>
            <a:off x="714375" y="476250"/>
            <a:ext cx="11451431" cy="411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700" b="1" i="0" u="none" strike="noStrike" cap="none">
                <a:solidFill>
                  <a:srgbClr val="0F342E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Service Delivery Through Integrated Healthcare</a:t>
            </a:r>
            <a:endParaRPr/>
          </a:p>
        </p:txBody>
      </p:sp>
      <p:sp>
        <p:nvSpPr>
          <p:cNvPr id="241" name="Google Shape;241;p19"/>
          <p:cNvSpPr/>
          <p:nvPr/>
        </p:nvSpPr>
        <p:spPr>
          <a:xfrm>
            <a:off x="571500" y="476250"/>
            <a:ext cx="47625" cy="411360"/>
          </a:xfrm>
          <a:prstGeom prst="rect">
            <a:avLst/>
          </a:prstGeom>
          <a:solidFill>
            <a:srgbClr val="10B98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2" name="Google Shape;242;p19"/>
          <p:cNvSpPr txBox="1"/>
          <p:nvPr/>
        </p:nvSpPr>
        <p:spPr>
          <a:xfrm>
            <a:off x="571500" y="6510337"/>
            <a:ext cx="2362200" cy="1571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3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25" b="0" i="0" u="none" strike="noStrike" cap="none">
                <a:solidFill>
                  <a:srgbClr val="3D514D"/>
                </a:solidFill>
                <a:latin typeface="Plus Jakarta Sans Medium"/>
                <a:ea typeface="Plus Jakarta Sans Medium"/>
                <a:cs typeface="Plus Jakarta Sans Medium"/>
                <a:sym typeface="Plus Jakarta Sans Medium"/>
              </a:rPr>
              <a:t>Service Delivery Through Integrated Healthcare</a:t>
            </a:r>
            <a:endParaRPr/>
          </a:p>
        </p:txBody>
      </p:sp>
      <p:sp>
        <p:nvSpPr>
          <p:cNvPr id="243" name="Google Shape;243;p19"/>
          <p:cNvSpPr txBox="1"/>
          <p:nvPr/>
        </p:nvSpPr>
        <p:spPr>
          <a:xfrm>
            <a:off x="11077575" y="6510337"/>
            <a:ext cx="542925" cy="1571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3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25" b="0" i="0" u="none" strike="noStrike" cap="none">
                <a:solidFill>
                  <a:srgbClr val="3D514D"/>
                </a:solidFill>
                <a:latin typeface="Plus Jakarta Sans Medium"/>
                <a:ea typeface="Plus Jakarta Sans Medium"/>
                <a:cs typeface="Plus Jakarta Sans Medium"/>
                <a:sym typeface="Plus Jakarta Sans Medium"/>
              </a:rPr>
              <a:t>Slide 7 of 9</a:t>
            </a:r>
            <a:endParaRPr/>
          </a:p>
        </p:txBody>
      </p:sp>
      <p:sp>
        <p:nvSpPr>
          <p:cNvPr id="244" name="Google Shape;244;p19"/>
          <p:cNvSpPr txBox="1"/>
          <p:nvPr/>
        </p:nvSpPr>
        <p:spPr>
          <a:xfrm>
            <a:off x="571500" y="2234505"/>
            <a:ext cx="5867400" cy="4143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4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87" b="0" i="0" u="none" strike="noStrike" cap="none">
                <a:solidFill>
                  <a:srgbClr val="0F342E"/>
                </a:solidFill>
                <a:latin typeface="Plus Jakarta Sans Medium"/>
                <a:ea typeface="Plus Jakarta Sans Medium"/>
                <a:cs typeface="Plus Jakarta Sans Medium"/>
                <a:sym typeface="Plus Jakarta Sans Medium"/>
              </a:rPr>
              <a:t>Modern medical structures deliver dynamic patient support through community networks, digital telehealth interfaces, and cohesive preventative initiatives.</a:t>
            </a:r>
            <a:endParaRPr/>
          </a:p>
        </p:txBody>
      </p:sp>
      <p:sp>
        <p:nvSpPr>
          <p:cNvPr id="245" name="Google Shape;245;p19"/>
          <p:cNvSpPr txBox="1"/>
          <p:nvPr/>
        </p:nvSpPr>
        <p:spPr>
          <a:xfrm>
            <a:off x="771525" y="4749105"/>
            <a:ext cx="5467350" cy="3714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4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" b="1" i="0" u="none" strike="noStrike" cap="none">
                <a:solidFill>
                  <a:srgbClr val="3D514D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Interdisciplinary Teams:</a:t>
            </a:r>
            <a:r>
              <a:rPr lang="en-US" sz="975" b="0" i="0" u="none" strike="noStrike" cap="none">
                <a:solidFill>
                  <a:srgbClr val="3D514D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Doctors, nurses, psychologists, and clinical social workers coordinate as unified panels, markedly boosting patient retention and long-term outcomes.</a:t>
            </a:r>
            <a:endParaRPr/>
          </a:p>
        </p:txBody>
      </p:sp>
      <p:sp>
        <p:nvSpPr>
          <p:cNvPr id="246" name="Google Shape;246;p19"/>
          <p:cNvSpPr txBox="1"/>
          <p:nvPr/>
        </p:nvSpPr>
        <p:spPr>
          <a:xfrm>
            <a:off x="1038225" y="3067942"/>
            <a:ext cx="5200650" cy="428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5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25" b="1" i="0" u="none" strike="noStrike" cap="none">
                <a:solidFill>
                  <a:srgbClr val="3D514D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Virtual Healthcare Access:</a:t>
            </a:r>
            <a:r>
              <a:rPr lang="en-US" sz="1125" b="0" i="0" u="none" strike="noStrike" cap="none">
                <a:solidFill>
                  <a:srgbClr val="3D514D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Telehealth channels optimize spatial reach, offering seamless continuous clinical evaluation and diagnostic consulting.</a:t>
            </a:r>
            <a:endParaRPr/>
          </a:p>
        </p:txBody>
      </p:sp>
      <p:sp>
        <p:nvSpPr>
          <p:cNvPr id="247" name="Google Shape;247;p19"/>
          <p:cNvSpPr txBox="1"/>
          <p:nvPr/>
        </p:nvSpPr>
        <p:spPr>
          <a:xfrm>
            <a:off x="1038225" y="3610867"/>
            <a:ext cx="5200650" cy="6429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5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25" b="1" i="0" u="none" strike="noStrike" cap="none">
                <a:solidFill>
                  <a:srgbClr val="3D514D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Proactive Wellness Protocols:</a:t>
            </a:r>
            <a:r>
              <a:rPr lang="en-US" sz="1125" b="0" i="0" u="none" strike="noStrike" cap="none">
                <a:solidFill>
                  <a:srgbClr val="3D514D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Dedicated wellness routines addressing exercise, lifestyle, and nutrition prevent chronic system decay before biological onset </a:t>
            </a:r>
            <a:r>
              <a:rPr lang="en-US" sz="1125" b="0" i="0" u="none" strike="noStrike" cap="none">
                <a:solidFill>
                  <a:srgbClr val="3D514D"/>
                </a:solidFill>
                <a:latin typeface="Plus Jakarta Sans SemiBold"/>
                <a:ea typeface="Plus Jakarta Sans SemiBold"/>
                <a:cs typeface="Plus Jakarta Sans SemiBold"/>
                <a:sym typeface="Plus Jakarta Sans SemiBold"/>
              </a:rPr>
              <a:t>(Kapoor et al., 2022)</a:t>
            </a:r>
            <a:r>
              <a:rPr lang="en-US" sz="1125" b="0" i="0" u="none" strike="noStrike" cap="none">
                <a:solidFill>
                  <a:srgbClr val="3D514D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.</a:t>
            </a:r>
            <a:endParaRPr/>
          </a:p>
        </p:txBody>
      </p:sp>
      <p:pic>
        <p:nvPicPr>
          <p:cNvPr id="248" name="Google Shape;248;p19" descr="image.png"/>
          <p:cNvPicPr preferRelativeResize="0"/>
          <p:nvPr/>
        </p:nvPicPr>
        <p:blipFill rotWithShape="1">
          <a:blip r:embed="rId13">
            <a:alphaModFix/>
          </a:blip>
          <a:srcRect/>
          <a:stretch/>
        </p:blipFill>
        <p:spPr>
          <a:xfrm>
            <a:off x="771525" y="3086992"/>
            <a:ext cx="152400" cy="152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49" name="Google Shape;249;p19" descr="image.png"/>
          <p:cNvPicPr preferRelativeResize="0"/>
          <p:nvPr/>
        </p:nvPicPr>
        <p:blipFill rotWithShape="1">
          <a:blip r:embed="rId13">
            <a:alphaModFix/>
          </a:blip>
          <a:srcRect/>
          <a:stretch/>
        </p:blipFill>
        <p:spPr>
          <a:xfrm>
            <a:off x="771525" y="3629917"/>
            <a:ext cx="152400" cy="152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7F6"/>
        </a:solidFill>
        <a:effectLst/>
      </p:bgPr>
    </p:bg>
    <p:spTree>
      <p:nvGrpSpPr>
        <p:cNvPr id="1" name="Shape 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4" name="Google Shape;254;p20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55" name="Google Shape;255;p20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6405562"/>
            <a:ext cx="11049000" cy="261937"/>
          </a:xfrm>
          <a:prstGeom prst="rect">
            <a:avLst/>
          </a:prstGeom>
          <a:noFill/>
          <a:ln>
            <a:noFill/>
          </a:ln>
        </p:spPr>
      </p:pic>
      <p:pic>
        <p:nvPicPr>
          <p:cNvPr id="256" name="Google Shape;256;p20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71500" y="2330946"/>
            <a:ext cx="5867400" cy="1245393"/>
          </a:xfrm>
          <a:prstGeom prst="rect">
            <a:avLst/>
          </a:prstGeom>
          <a:noFill/>
          <a:ln>
            <a:noFill/>
          </a:ln>
        </p:spPr>
      </p:pic>
      <p:pic>
        <p:nvPicPr>
          <p:cNvPr id="257" name="Google Shape;257;p20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571500" y="3719214"/>
            <a:ext cx="5867400" cy="14573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58" name="Google Shape;258;p20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6819900" y="1125735"/>
            <a:ext cx="4800600" cy="2551807"/>
          </a:xfrm>
          <a:prstGeom prst="rect">
            <a:avLst/>
          </a:prstGeom>
          <a:noFill/>
          <a:ln>
            <a:noFill/>
          </a:ln>
        </p:spPr>
      </p:pic>
      <p:pic>
        <p:nvPicPr>
          <p:cNvPr id="259" name="Google Shape;259;p20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6819900" y="3829942"/>
            <a:ext cx="4800600" cy="2551807"/>
          </a:xfrm>
          <a:prstGeom prst="rect">
            <a:avLst/>
          </a:prstGeom>
          <a:noFill/>
          <a:ln>
            <a:noFill/>
          </a:ln>
        </p:spPr>
      </p:pic>
      <p:pic>
        <p:nvPicPr>
          <p:cNvPr id="260" name="Google Shape;260;p20" descr="image.png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6972300" y="3325117"/>
            <a:ext cx="1504950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61" name="Google Shape;261;p20" descr="image.png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6972300" y="6029325"/>
            <a:ext cx="1495425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62" name="Google Shape;262;p20" descr="image.png"/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6858000" y="1163835"/>
            <a:ext cx="4724400" cy="2475607"/>
          </a:xfrm>
          <a:prstGeom prst="rect">
            <a:avLst/>
          </a:prstGeom>
          <a:noFill/>
          <a:ln>
            <a:noFill/>
          </a:ln>
        </p:spPr>
      </p:pic>
      <p:pic>
        <p:nvPicPr>
          <p:cNvPr id="263" name="Google Shape;263;p20" descr="image.png"/>
          <p:cNvPicPr preferRelativeResize="0"/>
          <p:nvPr/>
        </p:nvPicPr>
        <p:blipFill rotWithShape="1">
          <a:blip r:embed="rId12">
            <a:alphaModFix/>
          </a:blip>
          <a:srcRect/>
          <a:stretch/>
        </p:blipFill>
        <p:spPr>
          <a:xfrm>
            <a:off x="6858000" y="3868042"/>
            <a:ext cx="4724400" cy="2475607"/>
          </a:xfrm>
          <a:prstGeom prst="rect">
            <a:avLst/>
          </a:prstGeom>
          <a:noFill/>
          <a:ln>
            <a:noFill/>
          </a:ln>
        </p:spPr>
      </p:pic>
      <p:sp>
        <p:nvSpPr>
          <p:cNvPr id="264" name="Google Shape;264;p20"/>
          <p:cNvSpPr txBox="1"/>
          <p:nvPr/>
        </p:nvSpPr>
        <p:spPr>
          <a:xfrm>
            <a:off x="714375" y="476250"/>
            <a:ext cx="11451431" cy="411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700" b="1" i="0" u="none" strike="noStrike" cap="none">
                <a:solidFill>
                  <a:srgbClr val="0F342E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Public Health Initiatives and Equity in Healthcare</a:t>
            </a:r>
            <a:endParaRPr/>
          </a:p>
        </p:txBody>
      </p:sp>
      <p:sp>
        <p:nvSpPr>
          <p:cNvPr id="265" name="Google Shape;265;p20"/>
          <p:cNvSpPr/>
          <p:nvPr/>
        </p:nvSpPr>
        <p:spPr>
          <a:xfrm>
            <a:off x="571500" y="476250"/>
            <a:ext cx="47625" cy="411360"/>
          </a:xfrm>
          <a:prstGeom prst="rect">
            <a:avLst/>
          </a:prstGeom>
          <a:solidFill>
            <a:srgbClr val="10B98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6" name="Google Shape;266;p20"/>
          <p:cNvSpPr txBox="1"/>
          <p:nvPr/>
        </p:nvSpPr>
        <p:spPr>
          <a:xfrm>
            <a:off x="571500" y="6510337"/>
            <a:ext cx="2371725" cy="1571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3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25" b="0" i="0" u="none" strike="noStrike" cap="none">
                <a:solidFill>
                  <a:srgbClr val="3D514D"/>
                </a:solidFill>
                <a:latin typeface="Plus Jakarta Sans Medium"/>
                <a:ea typeface="Plus Jakarta Sans Medium"/>
                <a:cs typeface="Plus Jakarta Sans Medium"/>
                <a:sym typeface="Plus Jakarta Sans Medium"/>
              </a:rPr>
              <a:t>Public Health Initiatives and Equity in Healthcare</a:t>
            </a:r>
            <a:endParaRPr/>
          </a:p>
        </p:txBody>
      </p:sp>
      <p:sp>
        <p:nvSpPr>
          <p:cNvPr id="267" name="Google Shape;267;p20"/>
          <p:cNvSpPr txBox="1"/>
          <p:nvPr/>
        </p:nvSpPr>
        <p:spPr>
          <a:xfrm>
            <a:off x="11068050" y="6510337"/>
            <a:ext cx="552450" cy="1571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3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25" b="0" i="0" u="none" strike="noStrike" cap="none">
                <a:solidFill>
                  <a:srgbClr val="3D514D"/>
                </a:solidFill>
                <a:latin typeface="Plus Jakarta Sans Medium"/>
                <a:ea typeface="Plus Jakarta Sans Medium"/>
                <a:cs typeface="Plus Jakarta Sans Medium"/>
                <a:sym typeface="Plus Jakarta Sans Medium"/>
              </a:rPr>
              <a:t>Slide 8 of 9</a:t>
            </a:r>
            <a:endParaRPr/>
          </a:p>
        </p:txBody>
      </p:sp>
      <p:pic>
        <p:nvPicPr>
          <p:cNvPr id="268" name="Google Shape;268;p20" descr="image.png"/>
          <p:cNvPicPr preferRelativeResize="0"/>
          <p:nvPr/>
        </p:nvPicPr>
        <p:blipFill rotWithShape="1">
          <a:blip r:embed="rId13">
            <a:alphaModFix/>
          </a:blip>
          <a:srcRect/>
          <a:stretch/>
        </p:blipFill>
        <p:spPr>
          <a:xfrm>
            <a:off x="733425" y="2530971"/>
            <a:ext cx="1724025" cy="228600"/>
          </a:xfrm>
          <a:prstGeom prst="rect">
            <a:avLst/>
          </a:prstGeom>
          <a:noFill/>
          <a:ln>
            <a:noFill/>
          </a:ln>
        </p:spPr>
      </p:pic>
      <p:sp>
        <p:nvSpPr>
          <p:cNvPr id="269" name="Google Shape;269;p20"/>
          <p:cNvSpPr txBox="1"/>
          <p:nvPr/>
        </p:nvSpPr>
        <p:spPr>
          <a:xfrm>
            <a:off x="733425" y="2835771"/>
            <a:ext cx="5543550" cy="57864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12" b="0" i="0" u="none" strike="noStrike" cap="none">
                <a:solidFill>
                  <a:srgbClr val="3D514D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Broad public health campaigns emphasize positive systemic behavior modification. Community-based cultural engagement yields deeply profound positive somatic and psychological health indicators </a:t>
            </a:r>
            <a:r>
              <a:rPr lang="en-US" sz="1012" b="0" i="0" u="none" strike="noStrike" cap="none">
                <a:solidFill>
                  <a:srgbClr val="3D514D"/>
                </a:solidFill>
                <a:latin typeface="Plus Jakarta Sans SemiBold"/>
                <a:ea typeface="Plus Jakarta Sans SemiBold"/>
                <a:cs typeface="Plus Jakarta Sans SemiBold"/>
                <a:sym typeface="Plus Jakarta Sans SemiBold"/>
              </a:rPr>
              <a:t>(Viola et al., 2024)</a:t>
            </a:r>
            <a:r>
              <a:rPr lang="en-US" sz="1012" b="0" i="0" u="none" strike="noStrike" cap="none">
                <a:solidFill>
                  <a:srgbClr val="3D514D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.</a:t>
            </a:r>
            <a:endParaRPr/>
          </a:p>
        </p:txBody>
      </p:sp>
      <p:pic>
        <p:nvPicPr>
          <p:cNvPr id="270" name="Google Shape;270;p20" descr="image.png"/>
          <p:cNvPicPr preferRelativeResize="0"/>
          <p:nvPr/>
        </p:nvPicPr>
        <p:blipFill rotWithShape="1">
          <a:blip r:embed="rId14">
            <a:alphaModFix/>
          </a:blip>
          <a:srcRect/>
          <a:stretch/>
        </p:blipFill>
        <p:spPr>
          <a:xfrm>
            <a:off x="733425" y="3890664"/>
            <a:ext cx="1466850" cy="228600"/>
          </a:xfrm>
          <a:prstGeom prst="rect">
            <a:avLst/>
          </a:prstGeom>
          <a:noFill/>
          <a:ln>
            <a:noFill/>
          </a:ln>
        </p:spPr>
      </p:pic>
      <p:sp>
        <p:nvSpPr>
          <p:cNvPr id="271" name="Google Shape;271;p20"/>
          <p:cNvSpPr txBox="1"/>
          <p:nvPr/>
        </p:nvSpPr>
        <p:spPr>
          <a:xfrm>
            <a:off x="733425" y="4195464"/>
            <a:ext cx="5543550" cy="3714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4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" b="0" i="0" u="none" strike="noStrike" cap="none">
                <a:solidFill>
                  <a:srgbClr val="3D514D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Socioeconomic disparity represents the primary systemic driver of unequal clinical endpoints </a:t>
            </a:r>
            <a:r>
              <a:rPr lang="en-US" sz="975" b="0" i="0" u="none" strike="noStrike" cap="none">
                <a:solidFill>
                  <a:srgbClr val="3D514D"/>
                </a:solidFill>
                <a:latin typeface="Plus Jakarta Sans SemiBold"/>
                <a:ea typeface="Plus Jakarta Sans SemiBold"/>
                <a:cs typeface="Plus Jakarta Sans SemiBold"/>
                <a:sym typeface="Plus Jakarta Sans SemiBold"/>
              </a:rPr>
              <a:t>(Livingston, Jackson-Nevels &amp; Reddy, 2022)</a:t>
            </a:r>
            <a:r>
              <a:rPr lang="en-US" sz="975" b="0" i="0" u="none" strike="noStrike" cap="none">
                <a:solidFill>
                  <a:srgbClr val="3D514D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.</a:t>
            </a:r>
            <a:endParaRPr/>
          </a:p>
        </p:txBody>
      </p:sp>
      <p:sp>
        <p:nvSpPr>
          <p:cNvPr id="272" name="Google Shape;272;p20"/>
          <p:cNvSpPr txBox="1"/>
          <p:nvPr/>
        </p:nvSpPr>
        <p:spPr>
          <a:xfrm>
            <a:off x="733425" y="4643139"/>
            <a:ext cx="5543550" cy="4501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4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" b="0" i="0" u="none" strike="noStrike" cap="none" dirty="0">
                <a:solidFill>
                  <a:srgbClr val="0F342E"/>
                </a:solidFill>
                <a:latin typeface="Plus Jakarta Sans SemiBold"/>
                <a:ea typeface="Plus Jakarta Sans SemiBold"/>
                <a:cs typeface="Plus Jakarta Sans SemiBold"/>
                <a:sym typeface="Plus Jakarta Sans SemiBold"/>
              </a:rPr>
              <a:t>Universal frameworks and targeted community care represent necessary steps toward achieving true holistic health equity.</a:t>
            </a:r>
            <a:endParaRPr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7F6"/>
        </a:solidFill>
        <a:effectLst/>
      </p:bgPr>
    </p:bg>
    <p:spTree>
      <p:nvGrpSpPr>
        <p:cNvPr id="1" name="Shape 2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7" name="Google Shape;277;p21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78" name="Google Shape;278;p21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6405562"/>
            <a:ext cx="11049000" cy="261937"/>
          </a:xfrm>
          <a:prstGeom prst="rect">
            <a:avLst/>
          </a:prstGeom>
          <a:noFill/>
          <a:ln>
            <a:noFill/>
          </a:ln>
        </p:spPr>
      </p:pic>
      <p:pic>
        <p:nvPicPr>
          <p:cNvPr id="279" name="Google Shape;279;p21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71500" y="2346424"/>
            <a:ext cx="5867400" cy="2814637"/>
          </a:xfrm>
          <a:prstGeom prst="rect">
            <a:avLst/>
          </a:prstGeom>
          <a:noFill/>
          <a:ln>
            <a:noFill/>
          </a:ln>
        </p:spPr>
      </p:pic>
      <p:pic>
        <p:nvPicPr>
          <p:cNvPr id="280" name="Google Shape;280;p21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6819900" y="1125735"/>
            <a:ext cx="4800600" cy="2551807"/>
          </a:xfrm>
          <a:prstGeom prst="rect">
            <a:avLst/>
          </a:prstGeom>
          <a:noFill/>
          <a:ln>
            <a:noFill/>
          </a:ln>
        </p:spPr>
      </p:pic>
      <p:pic>
        <p:nvPicPr>
          <p:cNvPr id="281" name="Google Shape;281;p21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6819900" y="3829942"/>
            <a:ext cx="4800600" cy="2551807"/>
          </a:xfrm>
          <a:prstGeom prst="rect">
            <a:avLst/>
          </a:prstGeom>
          <a:noFill/>
          <a:ln>
            <a:noFill/>
          </a:ln>
        </p:spPr>
      </p:pic>
      <p:pic>
        <p:nvPicPr>
          <p:cNvPr id="282" name="Google Shape;282;p21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6972300" y="3325117"/>
            <a:ext cx="1852612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83" name="Google Shape;283;p21" descr="image.png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6972300" y="6029325"/>
            <a:ext cx="1400175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84" name="Google Shape;284;p21" descr="image.png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6858000" y="1163835"/>
            <a:ext cx="3209925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85" name="Google Shape;285;p21" descr="image.png"/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6858000" y="3868042"/>
            <a:ext cx="4724400" cy="2475607"/>
          </a:xfrm>
          <a:prstGeom prst="rect">
            <a:avLst/>
          </a:prstGeom>
          <a:noFill/>
          <a:ln>
            <a:noFill/>
          </a:ln>
        </p:spPr>
      </p:pic>
      <p:sp>
        <p:nvSpPr>
          <p:cNvPr id="286" name="Google Shape;286;p21"/>
          <p:cNvSpPr txBox="1"/>
          <p:nvPr/>
        </p:nvSpPr>
        <p:spPr>
          <a:xfrm>
            <a:off x="714375" y="476250"/>
            <a:ext cx="11451431" cy="411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700" b="1" i="0" u="none" strike="noStrike" cap="none">
                <a:solidFill>
                  <a:srgbClr val="0F342E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Conclusion</a:t>
            </a:r>
            <a:endParaRPr/>
          </a:p>
        </p:txBody>
      </p:sp>
      <p:sp>
        <p:nvSpPr>
          <p:cNvPr id="287" name="Google Shape;287;p21"/>
          <p:cNvSpPr/>
          <p:nvPr/>
        </p:nvSpPr>
        <p:spPr>
          <a:xfrm>
            <a:off x="571500" y="476250"/>
            <a:ext cx="47625" cy="411360"/>
          </a:xfrm>
          <a:prstGeom prst="rect">
            <a:avLst/>
          </a:prstGeom>
          <a:solidFill>
            <a:srgbClr val="10B98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8" name="Google Shape;288;p21"/>
          <p:cNvSpPr txBox="1"/>
          <p:nvPr/>
        </p:nvSpPr>
        <p:spPr>
          <a:xfrm>
            <a:off x="571500" y="6510337"/>
            <a:ext cx="2228850" cy="1571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3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25" b="0" i="0" u="none" strike="noStrike" cap="none">
                <a:solidFill>
                  <a:srgbClr val="3D514D"/>
                </a:solidFill>
                <a:latin typeface="Plus Jakarta Sans Medium"/>
                <a:ea typeface="Plus Jakarta Sans Medium"/>
                <a:cs typeface="Plus Jakarta Sans Medium"/>
                <a:sym typeface="Plus Jakarta Sans Medium"/>
              </a:rPr>
              <a:t>Conclusion: Sustainable Healthcare Systems</a:t>
            </a:r>
            <a:endParaRPr/>
          </a:p>
        </p:txBody>
      </p:sp>
      <p:sp>
        <p:nvSpPr>
          <p:cNvPr id="289" name="Google Shape;289;p21"/>
          <p:cNvSpPr txBox="1"/>
          <p:nvPr/>
        </p:nvSpPr>
        <p:spPr>
          <a:xfrm>
            <a:off x="11068050" y="6510337"/>
            <a:ext cx="552450" cy="1571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3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25" b="0" i="0" u="none" strike="noStrike" cap="none">
                <a:solidFill>
                  <a:srgbClr val="3D514D"/>
                </a:solidFill>
                <a:latin typeface="Plus Jakarta Sans Medium"/>
                <a:ea typeface="Plus Jakarta Sans Medium"/>
                <a:cs typeface="Plus Jakarta Sans Medium"/>
                <a:sym typeface="Plus Jakarta Sans Medium"/>
              </a:rPr>
              <a:t>Slide 9 of 9</a:t>
            </a:r>
            <a:endParaRPr/>
          </a:p>
        </p:txBody>
      </p:sp>
      <p:sp>
        <p:nvSpPr>
          <p:cNvPr id="290" name="Google Shape;290;p21"/>
          <p:cNvSpPr txBox="1"/>
          <p:nvPr/>
        </p:nvSpPr>
        <p:spPr>
          <a:xfrm>
            <a:off x="809625" y="2613124"/>
            <a:ext cx="5391150" cy="400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25" b="0" i="0" u="none" strike="noStrike" cap="none" dirty="0">
                <a:solidFill>
                  <a:srgbClr val="0F342E"/>
                </a:solidFill>
                <a:latin typeface="Plus Jakarta Sans Medium"/>
                <a:ea typeface="Plus Jakarta Sans Medium"/>
                <a:cs typeface="Plus Jakarta Sans Medium"/>
                <a:sym typeface="Plus Jakarta Sans Medium"/>
              </a:rPr>
              <a:t>Contemporary health, wellbeing, and sustainable development represent a deeply linked ecosystem requiring integrated clinical strategies.</a:t>
            </a:r>
            <a:endParaRPr dirty="0"/>
          </a:p>
        </p:txBody>
      </p:sp>
      <p:sp>
        <p:nvSpPr>
          <p:cNvPr id="291" name="Google Shape;291;p21"/>
          <p:cNvSpPr txBox="1"/>
          <p:nvPr/>
        </p:nvSpPr>
        <p:spPr>
          <a:xfrm>
            <a:off x="1076325" y="3156049"/>
            <a:ext cx="5124450" cy="428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5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25" b="1" i="0" u="none" strike="noStrike" cap="none">
                <a:solidFill>
                  <a:srgbClr val="3D514D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Comprehensive Paradigms:</a:t>
            </a:r>
            <a:r>
              <a:rPr lang="en-US" sz="1125" b="0" i="0" u="none" strike="noStrike" cap="none">
                <a:solidFill>
                  <a:srgbClr val="3D514D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Biological, psychological, social, and environmental dimensions collectively govern holistic outcomes.</a:t>
            </a:r>
            <a:endParaRPr/>
          </a:p>
        </p:txBody>
      </p:sp>
      <p:sp>
        <p:nvSpPr>
          <p:cNvPr id="292" name="Google Shape;292;p21"/>
          <p:cNvSpPr txBox="1"/>
          <p:nvPr/>
        </p:nvSpPr>
        <p:spPr>
          <a:xfrm>
            <a:off x="1076325" y="3718024"/>
            <a:ext cx="5124450" cy="6429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5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25" b="1" i="0" u="none" strike="noStrike" cap="none">
                <a:solidFill>
                  <a:srgbClr val="3D514D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Policy Convergence:</a:t>
            </a:r>
            <a:r>
              <a:rPr lang="en-US" sz="1125" b="0" i="0" u="none" strike="noStrike" cap="none">
                <a:solidFill>
                  <a:srgbClr val="3D514D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Effective services combine interdisciplinary clinician grids, protective welfare nets, and robust preventive healthcare infrastructure.</a:t>
            </a:r>
            <a:endParaRPr/>
          </a:p>
        </p:txBody>
      </p:sp>
      <p:sp>
        <p:nvSpPr>
          <p:cNvPr id="293" name="Google Shape;293;p21"/>
          <p:cNvSpPr txBox="1"/>
          <p:nvPr/>
        </p:nvSpPr>
        <p:spPr>
          <a:xfrm>
            <a:off x="1076325" y="4494311"/>
            <a:ext cx="5124450" cy="428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5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25" b="1" i="0" u="none" strike="noStrike" cap="none">
                <a:solidFill>
                  <a:srgbClr val="3D514D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Unified Goal:</a:t>
            </a:r>
            <a:r>
              <a:rPr lang="en-US" sz="1125" b="0" i="0" u="none" strike="noStrike" cap="none">
                <a:solidFill>
                  <a:srgbClr val="3D514D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Promoting equitable, accessible systems preserves wellbeing and ecological health for both present and future generations.</a:t>
            </a:r>
            <a:endParaRPr/>
          </a:p>
        </p:txBody>
      </p:sp>
      <p:pic>
        <p:nvPicPr>
          <p:cNvPr id="294" name="Google Shape;294;p21" descr="image.png"/>
          <p:cNvPicPr preferRelativeResize="0"/>
          <p:nvPr/>
        </p:nvPicPr>
        <p:blipFill rotWithShape="1">
          <a:blip r:embed="rId12">
            <a:alphaModFix/>
          </a:blip>
          <a:srcRect/>
          <a:stretch/>
        </p:blipFill>
        <p:spPr>
          <a:xfrm>
            <a:off x="809625" y="3175099"/>
            <a:ext cx="152400" cy="152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95" name="Google Shape;295;p21" descr="image.png"/>
          <p:cNvPicPr preferRelativeResize="0"/>
          <p:nvPr/>
        </p:nvPicPr>
        <p:blipFill rotWithShape="1">
          <a:blip r:embed="rId12">
            <a:alphaModFix/>
          </a:blip>
          <a:srcRect/>
          <a:stretch/>
        </p:blipFill>
        <p:spPr>
          <a:xfrm>
            <a:off x="809625" y="3737074"/>
            <a:ext cx="152400" cy="152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96" name="Google Shape;296;p21" descr="image.png"/>
          <p:cNvPicPr preferRelativeResize="0"/>
          <p:nvPr/>
        </p:nvPicPr>
        <p:blipFill rotWithShape="1">
          <a:blip r:embed="rId12">
            <a:alphaModFix/>
          </a:blip>
          <a:srcRect/>
          <a:stretch/>
        </p:blipFill>
        <p:spPr>
          <a:xfrm>
            <a:off x="809625" y="4513361"/>
            <a:ext cx="152400" cy="152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7F6"/>
        </a:solidFill>
        <a:effectLst/>
      </p:bgPr>
    </p:bg>
    <p:spTree>
      <p:nvGrpSpPr>
        <p:cNvPr id="1" name="Shape 3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5" name="Google Shape;385;p24"/>
          <p:cNvSpPr txBox="1"/>
          <p:nvPr/>
        </p:nvSpPr>
        <p:spPr>
          <a:xfrm>
            <a:off x="740569" y="183332"/>
            <a:ext cx="11451431" cy="4985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700" b="1" i="0" u="none" strike="noStrike" cap="none" dirty="0">
                <a:solidFill>
                  <a:srgbClr val="0F342E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References</a:t>
            </a:r>
            <a:endParaRPr dirty="0"/>
          </a:p>
        </p:txBody>
      </p:sp>
      <p:sp>
        <p:nvSpPr>
          <p:cNvPr id="386" name="Google Shape;386;p24"/>
          <p:cNvSpPr/>
          <p:nvPr/>
        </p:nvSpPr>
        <p:spPr>
          <a:xfrm>
            <a:off x="571500" y="476250"/>
            <a:ext cx="47625" cy="411360"/>
          </a:xfrm>
          <a:prstGeom prst="rect">
            <a:avLst/>
          </a:prstGeom>
          <a:solidFill>
            <a:srgbClr val="10B98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" name="Google Shape;290;p21">
            <a:extLst>
              <a:ext uri="{FF2B5EF4-FFF2-40B4-BE49-F238E27FC236}">
                <a16:creationId xmlns:a16="http://schemas.microsoft.com/office/drawing/2014/main" id="{87DE678F-21CE-66ED-3D19-FB3E27539B78}"/>
              </a:ext>
            </a:extLst>
          </p:cNvPr>
          <p:cNvSpPr txBox="1"/>
          <p:nvPr/>
        </p:nvSpPr>
        <p:spPr>
          <a:xfrm>
            <a:off x="696619" y="681930"/>
            <a:ext cx="10850577" cy="53860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r>
              <a:rPr lang="en-US" dirty="0" err="1"/>
              <a:t>Alderwick</a:t>
            </a:r>
            <a:r>
              <a:rPr lang="en-US" dirty="0"/>
              <a:t>, H. and Gottlieb, L.M., 2019. Meanings and misunderstandings: a social determinants of health lexicon for health care systems. </a:t>
            </a:r>
            <a:r>
              <a:rPr lang="en-GB" i="1" dirty="0"/>
              <a:t>The Milbank Quarterly</a:t>
            </a:r>
            <a:r>
              <a:rPr lang="en-GB" dirty="0"/>
              <a:t>, </a:t>
            </a:r>
            <a:r>
              <a:rPr lang="en-GB" i="1" dirty="0"/>
              <a:t>97</a:t>
            </a:r>
            <a:r>
              <a:rPr lang="en-GB" dirty="0"/>
              <a:t>(2), p.407.</a:t>
            </a:r>
          </a:p>
          <a:p>
            <a:r>
              <a:rPr lang="en-US" dirty="0"/>
              <a:t>Gaspar, T., Carvalho, M., Noronha, C., Guedes, F.B., Cerqueira, A. and de Matos, M.G., 2023. Healthy social network use and well-being during adolescence: A biopsychosocial approach. </a:t>
            </a:r>
            <a:r>
              <a:rPr lang="en-US" i="1" dirty="0"/>
              <a:t>Children</a:t>
            </a:r>
            <a:r>
              <a:rPr lang="en-US" dirty="0"/>
              <a:t>, </a:t>
            </a:r>
            <a:r>
              <a:rPr lang="en-US" i="1" dirty="0"/>
              <a:t>10</a:t>
            </a:r>
            <a:r>
              <a:rPr lang="en-US" dirty="0"/>
              <a:t>(10), p.1649.</a:t>
            </a:r>
            <a:endParaRPr lang="en-GB" dirty="0"/>
          </a:p>
          <a:p>
            <a:r>
              <a:rPr lang="en-US" dirty="0" err="1"/>
              <a:t>Gautam</a:t>
            </a:r>
            <a:r>
              <a:rPr lang="en-US" dirty="0"/>
              <a:t>, S., Jain, A., Chaudhary, J., </a:t>
            </a:r>
            <a:r>
              <a:rPr lang="en-US" dirty="0" err="1"/>
              <a:t>Gautam</a:t>
            </a:r>
            <a:r>
              <a:rPr lang="en-US" dirty="0"/>
              <a:t>, M., Gaur, M. and Grover, S., 2024. Concept of mental health and mental well-being, it's determinants and coping strategies. </a:t>
            </a:r>
            <a:r>
              <a:rPr lang="en-US" i="1" dirty="0"/>
              <a:t>Indian journal of psychiatry</a:t>
            </a:r>
            <a:r>
              <a:rPr lang="en-US" dirty="0"/>
              <a:t>, </a:t>
            </a:r>
            <a:r>
              <a:rPr lang="en-US" i="1" dirty="0"/>
              <a:t>66</a:t>
            </a:r>
            <a:r>
              <a:rPr lang="en-US" dirty="0"/>
              <a:t>(</a:t>
            </a:r>
            <a:r>
              <a:rPr lang="en-US" dirty="0" err="1"/>
              <a:t>Suppl</a:t>
            </a:r>
            <a:r>
              <a:rPr lang="en-US" dirty="0"/>
              <a:t> 2), pp.S231-S244.</a:t>
            </a:r>
            <a:endParaRPr lang="en-GB" dirty="0"/>
          </a:p>
          <a:p>
            <a:r>
              <a:rPr lang="en-US" dirty="0" err="1"/>
              <a:t>Himashree</a:t>
            </a:r>
            <a:r>
              <a:rPr lang="en-US" dirty="0"/>
              <a:t>, G., 2025. The biopsychosocial-spiritual model: A holistic approach to health and well-being. </a:t>
            </a:r>
            <a:r>
              <a:rPr lang="en-US" i="1" dirty="0"/>
              <a:t>Journal of Krishna Institute of Medical Sciences University</a:t>
            </a:r>
            <a:r>
              <a:rPr lang="en-US" dirty="0"/>
              <a:t>, </a:t>
            </a:r>
            <a:r>
              <a:rPr lang="en-US" i="1" dirty="0"/>
              <a:t>14</a:t>
            </a:r>
            <a:r>
              <a:rPr lang="en-US" dirty="0"/>
              <a:t>(1), pp.1-2.</a:t>
            </a:r>
            <a:endParaRPr lang="en-GB" dirty="0"/>
          </a:p>
          <a:p>
            <a:r>
              <a:rPr lang="en-US" dirty="0"/>
              <a:t>Hone, T., </a:t>
            </a:r>
            <a:r>
              <a:rPr lang="en-US" dirty="0" err="1"/>
              <a:t>Macinko</a:t>
            </a:r>
            <a:r>
              <a:rPr lang="en-US" dirty="0"/>
              <a:t>, J. and Millett, C., 2018. Revisiting Alma-Ata: what is the role of primary health care in achieving the Sustainable Development Goals?. </a:t>
            </a:r>
            <a:r>
              <a:rPr lang="en-GB" i="1" dirty="0"/>
              <a:t>The Lancet</a:t>
            </a:r>
            <a:r>
              <a:rPr lang="en-GB" dirty="0"/>
              <a:t>, </a:t>
            </a:r>
            <a:r>
              <a:rPr lang="en-GB" i="1" dirty="0"/>
              <a:t>392</a:t>
            </a:r>
            <a:r>
              <a:rPr lang="en-GB" dirty="0"/>
              <a:t>(10156), pp.1461-1472.</a:t>
            </a:r>
          </a:p>
          <a:p>
            <a:r>
              <a:rPr lang="en-US" dirty="0"/>
              <a:t>Kapoor, G., Chauhan, P., Singh, G., Malhotra, N. and </a:t>
            </a:r>
            <a:r>
              <a:rPr lang="en-US" dirty="0" err="1"/>
              <a:t>Chahal</a:t>
            </a:r>
            <a:r>
              <a:rPr lang="en-US" dirty="0"/>
              <a:t>, A., 2022. Physical activity for health and fitness: past, present and future. </a:t>
            </a:r>
            <a:r>
              <a:rPr lang="en-US" i="1" dirty="0"/>
              <a:t>Journal of lifestyle medicine</a:t>
            </a:r>
            <a:r>
              <a:rPr lang="en-US" dirty="0"/>
              <a:t>, </a:t>
            </a:r>
            <a:r>
              <a:rPr lang="en-US" i="1" dirty="0"/>
              <a:t>12</a:t>
            </a:r>
            <a:r>
              <a:rPr lang="en-US" dirty="0"/>
              <a:t>(1), p.9.</a:t>
            </a:r>
            <a:endParaRPr lang="en-GB" dirty="0"/>
          </a:p>
          <a:p>
            <a:r>
              <a:rPr lang="en-US" dirty="0"/>
              <a:t>Livingston, V., Jackson-Nevels, B. and Reddy, V.V., 2022. Social, cultural, and economic determinants of well-being. </a:t>
            </a:r>
            <a:r>
              <a:rPr lang="en-US" i="1" dirty="0"/>
              <a:t>Encyclopedia</a:t>
            </a:r>
            <a:r>
              <a:rPr lang="en-US" dirty="0"/>
              <a:t>, </a:t>
            </a:r>
            <a:r>
              <a:rPr lang="en-US" i="1" dirty="0"/>
              <a:t>2</a:t>
            </a:r>
            <a:r>
              <a:rPr lang="en-US" dirty="0"/>
              <a:t>(3), pp.1183-1199.</a:t>
            </a:r>
            <a:endParaRPr lang="en-GB" dirty="0"/>
          </a:p>
          <a:p>
            <a:r>
              <a:rPr lang="en-US" dirty="0"/>
              <a:t>Mauro, F., </a:t>
            </a:r>
            <a:r>
              <a:rPr lang="en-US" dirty="0" err="1"/>
              <a:t>Greenman</a:t>
            </a:r>
            <a:r>
              <a:rPr lang="en-US" dirty="0"/>
              <a:t>, P. and Di </a:t>
            </a:r>
            <a:r>
              <a:rPr lang="en-US" dirty="0" err="1"/>
              <a:t>Trani</a:t>
            </a:r>
            <a:r>
              <a:rPr lang="en-US" dirty="0"/>
              <a:t>, M., 2025. Normativity and health promotion across biopsychosocial ecosystems. </a:t>
            </a:r>
            <a:r>
              <a:rPr lang="en-US" i="1" dirty="0"/>
              <a:t>Frontiers in Psychology</a:t>
            </a:r>
            <a:r>
              <a:rPr lang="en-US" dirty="0"/>
              <a:t>, </a:t>
            </a:r>
            <a:r>
              <a:rPr lang="en-US" i="1" dirty="0"/>
              <a:t>16</a:t>
            </a:r>
            <a:r>
              <a:rPr lang="en-US" dirty="0"/>
              <a:t>, p.1570813.</a:t>
            </a:r>
            <a:endParaRPr lang="en-GB" dirty="0"/>
          </a:p>
          <a:p>
            <a:r>
              <a:rPr lang="en-US" dirty="0"/>
              <a:t>Skivington, K., Matthews, L., Simpson, S.A., Craig, P., Baird, J., </a:t>
            </a:r>
            <a:r>
              <a:rPr lang="en-US" dirty="0" err="1"/>
              <a:t>Blazeby</a:t>
            </a:r>
            <a:r>
              <a:rPr lang="en-US" dirty="0"/>
              <a:t>, J.M., et al. (2021). </a:t>
            </a:r>
            <a:r>
              <a:rPr lang="en-US" i="1" dirty="0"/>
              <a:t>A new framework for developing and evaluating complex interventions: update of Medical Research Council guidance.</a:t>
            </a:r>
            <a:r>
              <a:rPr lang="en-US" dirty="0"/>
              <a:t> BMJ, 374, n2061.</a:t>
            </a:r>
            <a:endParaRPr lang="en-GB" dirty="0"/>
          </a:p>
          <a:p>
            <a:r>
              <a:rPr lang="en-US" dirty="0"/>
              <a:t>VERMA, R., 2025. Health is a state of complete physical, mental, and social well-being and not merely. </a:t>
            </a:r>
            <a:r>
              <a:rPr lang="en-US" i="1" dirty="0"/>
              <a:t>Inequality Around the World: Understanding the Rich-poor Divide from America to Zimbabwe</a:t>
            </a:r>
            <a:r>
              <a:rPr lang="en-US" dirty="0"/>
              <a:t>, p.213.</a:t>
            </a:r>
            <a:endParaRPr lang="en-GB" dirty="0"/>
          </a:p>
          <a:p>
            <a:r>
              <a:rPr lang="en-US" dirty="0"/>
              <a:t>Viola, E., </a:t>
            </a:r>
            <a:r>
              <a:rPr lang="en-US" dirty="0" err="1"/>
              <a:t>Martorana</a:t>
            </a:r>
            <a:r>
              <a:rPr lang="en-US" dirty="0"/>
              <a:t>, M., </a:t>
            </a:r>
            <a:r>
              <a:rPr lang="en-US" dirty="0" err="1"/>
              <a:t>Ceriotti</a:t>
            </a:r>
            <a:r>
              <a:rPr lang="en-US" dirty="0"/>
              <a:t>, D., De Vito, M., De </a:t>
            </a:r>
            <a:r>
              <a:rPr lang="en-US" dirty="0" err="1"/>
              <a:t>Ambrosi</a:t>
            </a:r>
            <a:r>
              <a:rPr lang="en-US" dirty="0"/>
              <a:t>, D. and </a:t>
            </a:r>
            <a:r>
              <a:rPr lang="en-US" dirty="0" err="1"/>
              <a:t>Faggiano</a:t>
            </a:r>
            <a:r>
              <a:rPr lang="en-US" dirty="0"/>
              <a:t>, F., 2024. The effects of cultural engagement on health and well-being: a systematic review. </a:t>
            </a:r>
            <a:r>
              <a:rPr lang="en-US" i="1" dirty="0"/>
              <a:t>Frontiers in public health</a:t>
            </a:r>
            <a:r>
              <a:rPr lang="en-US" dirty="0"/>
              <a:t>, </a:t>
            </a:r>
            <a:r>
              <a:rPr lang="en-US" i="1" dirty="0"/>
              <a:t>12</a:t>
            </a:r>
            <a:r>
              <a:rPr lang="en-US" dirty="0"/>
              <a:t>, p.1369066.</a:t>
            </a:r>
            <a:endParaRPr lang="en-GB" dirty="0"/>
          </a:p>
          <a:p>
            <a:r>
              <a:rPr lang="en-US" dirty="0"/>
              <a:t>WHO. 2025. Social determinants of health. Available at: https://www.who.int/news-room/fact-sheets/detail/social-determinants-of-health</a:t>
            </a:r>
            <a:endParaRPr lang="en-GB" dirty="0"/>
          </a:p>
          <a:p>
            <a:r>
              <a:rPr lang="en-US" dirty="0"/>
              <a:t> </a:t>
            </a:r>
            <a:endParaRPr lang="en-GB" dirty="0"/>
          </a:p>
          <a:p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1315</Words>
  <Application>Microsoft Office PowerPoint</Application>
  <PresentationFormat>Widescreen</PresentationFormat>
  <Paragraphs>77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Plus Jakarta Sans SemiBold</vt:lpstr>
      <vt:lpstr>Plus Jakarta Sans Medium</vt:lpstr>
      <vt:lpstr>Calibri</vt:lpstr>
      <vt:lpstr>Plus Jakarta Sans</vt:lpstr>
      <vt:lpstr>Playfair Display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Marcia Marques</cp:lastModifiedBy>
  <cp:revision>1</cp:revision>
  <dcterms:modified xsi:type="dcterms:W3CDTF">2026-07-23T19:49:54Z</dcterms:modified>
</cp:coreProperties>
</file>