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5143500" type="screen16x9"/>
  <p:notesSz cx="6858000" cy="9144000"/>
  <p:embeddedFontLst>
    <p:embeddedFont>
      <p:font typeface="Georgia" panose="02040502050405020303" pitchFamily="18" charset="0"/>
      <p:regular r:id="rId20"/>
      <p:bold r:id="rId21"/>
      <p:italic r:id="rId22"/>
      <p:boldItalic r:id="rId23"/>
    </p:embeddedFont>
    <p:embeddedFont>
      <p:font typeface="Lato" panose="020F0502020204030203" pitchFamily="34" charset="0"/>
      <p:regular r:id="rId24"/>
      <p:bold r:id="rId25"/>
      <p:italic r:id="rId26"/>
      <p:boldItalic r:id="rId27"/>
    </p:embeddedFont>
    <p:embeddedFont>
      <p:font typeface="Raleway" pitchFamily="2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6340F81-02BE-476D-B993-C302B09C6119}">
  <a:tblStyle styleId="{16340F81-02BE-476D-B993-C302B09C611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54" y="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8964bd454e_0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8964bd454e_0_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21f1d7babb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21f1d7babb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18964bd454e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18964bd454e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18964bd454e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18964bd454e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18964bd454e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18964bd454e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18964bd454e_0_1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18964bd454e_0_1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18964bd454e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18964bd454e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8964bd454e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18964bd454e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8964bd454e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8964bd454e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8964bd454e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8964bd454e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8964bd454e_0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8964bd454e_0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18964bd454e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18964bd454e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18964bd454e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18964bd454e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18964bd454e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18964bd454e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18964bd454e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18964bd454e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21fcb219ef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21fcb219ef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9" name="Google Shape;19;p3"/>
          <p:cNvSpPr txBox="1">
            <a:spLocks noGrp="1"/>
          </p:cNvSpPr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2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6" name="Google Shape;46;p8"/>
          <p:cNvSpPr txBox="1">
            <a:spLocks noGrp="1"/>
          </p:cNvSpPr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8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1" name="Google Shape;51;p9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8" name="Google Shape;58;p10"/>
          <p:cNvSpPr txBox="1">
            <a:spLocks noGrp="1"/>
          </p:cNvSpPr>
          <p:nvPr>
            <p:ph type="body" idx="1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3" name="Google Shape;63;p11"/>
          <p:cNvSpPr txBox="1">
            <a:spLocks noGrp="1"/>
          </p:cNvSpPr>
          <p:nvPr>
            <p:ph type="title" hasCustomPrompt="1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>
            <a:spLocks noGrp="1"/>
          </p:cNvSpPr>
          <p:nvPr>
            <p:ph type="body" idx="1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5" name="Google Shape;65;p1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wiss-2">
    <p:bg>
      <p:bgPr>
        <a:solidFill>
          <a:srgbClr val="E69138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s.gov/articles/mohs-hardness-scale.htm" TargetMode="External"/><Relationship Id="rId3" Type="http://schemas.openxmlformats.org/officeDocument/2006/relationships/hyperlink" Target="http://desertillusion.blogspot.com/2016/06/british-ship-ss-thistlegorm-sunk-by.html" TargetMode="External"/><Relationship Id="rId7" Type="http://schemas.openxmlformats.org/officeDocument/2006/relationships/hyperlink" Target="https://www.mapworld.com.au/collections/wall-maps/products/world-1-30-million-1360-x-840mm-ma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scapetrust.org/sites-at-risk/" TargetMode="External"/><Relationship Id="rId5" Type="http://schemas.openxmlformats.org/officeDocument/2006/relationships/hyperlink" Target="https://www.google.co.uk/maps/@52.5071515,-3.4077607,8z" TargetMode="External"/><Relationship Id="rId4" Type="http://schemas.openxmlformats.org/officeDocument/2006/relationships/hyperlink" Target="https://www.dyfedarchaeology.org.uk/wp/discovery/other-resources/dig-diaries/porth-y-rhaw-coastal-promontory-fort-dig-diary-2019/" TargetMode="External"/><Relationship Id="rId9" Type="http://schemas.openxmlformats.org/officeDocument/2006/relationships/hyperlink" Target="https://pure.ulster.ac.uk/en/persons/kieran-westley/publication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uowtsd-my.sharepoint.com/:w:/g/personal/1900292_student_uwtsd_ac_uk/Ec56sZOE4-FFhQNkqjc2uGcBp6BMHBabNMkuHcTcF9zPDg?e=g1c1T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Google Shape;72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79825" y="397825"/>
            <a:ext cx="6241950" cy="4349876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13"/>
          <p:cNvSpPr txBox="1">
            <a:spLocks noGrp="1"/>
          </p:cNvSpPr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90"/>
              <a:buFont typeface="Arial"/>
              <a:buNone/>
            </a:pPr>
            <a:r>
              <a:rPr lang="en-GB"/>
              <a:t>Sea Level Rise and the Threat to Welsh Coastal Archaeology</a:t>
            </a:r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Saskia Judd</a:t>
            </a:r>
            <a:endParaRPr/>
          </a:p>
        </p:txBody>
      </p:sp>
      <p:sp>
        <p:nvSpPr>
          <p:cNvPr id="75" name="Google Shape;75;p13"/>
          <p:cNvSpPr txBox="1"/>
          <p:nvPr/>
        </p:nvSpPr>
        <p:spPr>
          <a:xfrm>
            <a:off x="7415875" y="4747700"/>
            <a:ext cx="2260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(Dyfed Archaeology, 2019)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Sea level has been rising for the past ~20,000 years, it slowed considerably around 7000 years ago (Erlandson, 2012)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coast has always had cultural significance as it has allowed people to travel, trade, and live prosperously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changing world is becoming a threat to coastal archaeological sites.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</a:t>
            </a:r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 dirty="0"/>
              <a:t>To create a matrix to rank Welsh coastal archaeological sites on vulnerability.</a:t>
            </a:r>
            <a:endParaRPr sz="2400" dirty="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 dirty="0"/>
              <a:t>Use the matrix outcomes to suggest management strategies in the most vulnerable areas. </a:t>
            </a:r>
            <a:endParaRPr sz="2400"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6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Relevance in the Field</a:t>
            </a:r>
            <a:endParaRPr/>
          </a:p>
        </p:txBody>
      </p:sp>
      <p:sp>
        <p:nvSpPr>
          <p:cNvPr id="94" name="Google Shape;94;p16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b="1" dirty="0"/>
              <a:t>Similar studies have been undertaken across the globe - Africa,</a:t>
            </a:r>
            <a:endParaRPr b="1" dirty="0"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b="1" dirty="0"/>
              <a:t>Middle East</a:t>
            </a:r>
            <a:endParaRPr b="1" dirty="0"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b="1" dirty="0"/>
              <a:t>USA</a:t>
            </a:r>
            <a:endParaRPr b="1" dirty="0"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b="1" dirty="0"/>
              <a:t>Canada</a:t>
            </a:r>
            <a:endParaRPr b="1" dirty="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1" dirty="0"/>
              <a:t>Mediterranean </a:t>
            </a:r>
            <a:endParaRPr b="1" dirty="0"/>
          </a:p>
        </p:txBody>
      </p:sp>
      <p:sp>
        <p:nvSpPr>
          <p:cNvPr id="95" name="Google Shape;95;p16"/>
          <p:cNvSpPr txBox="1"/>
          <p:nvPr/>
        </p:nvSpPr>
        <p:spPr>
          <a:xfrm>
            <a:off x="7787700" y="4757725"/>
            <a:ext cx="135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Lato"/>
                <a:ea typeface="Lato"/>
                <a:cs typeface="Lato"/>
                <a:sym typeface="Lato"/>
              </a:rPr>
              <a:t>(MapWorld, 2023)</a:t>
            </a:r>
            <a:endParaRPr sz="10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7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is this study important? </a:t>
            </a:r>
            <a:endParaRPr/>
          </a:p>
        </p:txBody>
      </p:sp>
      <p:sp>
        <p:nvSpPr>
          <p:cNvPr id="101" name="Google Shape;101;p17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These sites hold part of the puzzle to our past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Storms and weather in the UK is getting stronger and more unpredictable.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 London, the range in sea level rise is between 0.29m and 1.15m whereas in Edinburgh this is only 0.08m to 0.9m (Met Office, 2022)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8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Scholars</a:t>
            </a:r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 err="1"/>
              <a:t>Kieren</a:t>
            </a:r>
            <a:r>
              <a:rPr lang="en-GB" dirty="0"/>
              <a:t> Westley - Published papers on sea level rise and Coastal archaeology in relation to the MENA area, Canada, the US and Northern Ireland.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Erlandson - Focuses more on sea level rise and its effects in general.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Rivera-Collazo – Focus in Puerto Rico and usefulness of desk top surveys.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endParaRPr dirty="0"/>
          </a:p>
        </p:txBody>
      </p:sp>
      <p:pic>
        <p:nvPicPr>
          <p:cNvPr id="108" name="Google Shape;108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3850" y="780250"/>
            <a:ext cx="1677650" cy="2236875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8"/>
          <p:cNvSpPr txBox="1"/>
          <p:nvPr/>
        </p:nvSpPr>
        <p:spPr>
          <a:xfrm>
            <a:off x="454125" y="3017125"/>
            <a:ext cx="1577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Lato"/>
                <a:ea typeface="Lato"/>
                <a:cs typeface="Lato"/>
                <a:sym typeface="Lato"/>
              </a:rPr>
              <a:t>(Ulster University, 2023)</a:t>
            </a:r>
            <a:endParaRPr sz="10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9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Methodology</a:t>
            </a:r>
            <a:endParaRPr/>
          </a:p>
        </p:txBody>
      </p:sp>
      <p:sp>
        <p:nvSpPr>
          <p:cNvPr id="115" name="Google Shape;115;p19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93700" algn="l" rtl="0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-GB" sz="2600"/>
              <a:t>Table top survey </a:t>
            </a:r>
            <a:endParaRPr sz="2600"/>
          </a:p>
          <a:p>
            <a:pPr marL="457200" lvl="0" indent="-393700" algn="l" rtl="0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-GB" sz="2600"/>
              <a:t>10 sites selected</a:t>
            </a:r>
            <a:endParaRPr sz="2600"/>
          </a:p>
          <a:p>
            <a:pPr marL="457200" lvl="0" indent="-393700" algn="l" rtl="0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-GB" sz="2600"/>
              <a:t>Random sampling used</a:t>
            </a:r>
            <a:endParaRPr sz="2600"/>
          </a:p>
          <a:p>
            <a:pPr marL="457200" lvl="0" indent="-393700" algn="l" rtl="0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-GB" sz="2600"/>
              <a:t>Focus on processes</a:t>
            </a:r>
            <a:endParaRPr sz="26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0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Sites</a:t>
            </a:r>
            <a:endParaRPr/>
          </a:p>
        </p:txBody>
      </p:sp>
      <p:sp>
        <p:nvSpPr>
          <p:cNvPr id="121" name="Google Shape;121;p20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The Mary, Skerries, Anglesey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The hulks in the intertidal area at Ynyslas National Nature Reserve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Whitesands Bay beach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Dinas Dinlle coastal fort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Porth-y-Rhaw Coastal Promontory Fort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The Great Orme promontory, overlooking Llandudno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Small mediaeval settlement in the Newborough Warren area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Petrified forest - Borth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Castell Bach - Ceredigion 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  <a:p>
            <a:pPr marL="457200" lvl="0" indent="-3111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300"/>
              <a:buFont typeface="Georgia"/>
              <a:buChar char="●"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Ramsey Island</a:t>
            </a:r>
            <a:endParaRPr sz="2000"/>
          </a:p>
        </p:txBody>
      </p:sp>
      <p:pic>
        <p:nvPicPr>
          <p:cNvPr id="122" name="Google Shape;12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1144830">
            <a:off x="574625" y="1766908"/>
            <a:ext cx="923325" cy="1330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20"/>
          <p:cNvPicPr preferRelativeResize="0"/>
          <p:nvPr/>
        </p:nvPicPr>
        <p:blipFill rotWithShape="1">
          <a:blip r:embed="rId4">
            <a:alphaModFix/>
          </a:blip>
          <a:srcRect l="26251" t="17695" r="43287" b="6131"/>
          <a:stretch/>
        </p:blipFill>
        <p:spPr>
          <a:xfrm>
            <a:off x="0" y="1681675"/>
            <a:ext cx="2461200" cy="3461824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20"/>
          <p:cNvSpPr txBox="1"/>
          <p:nvPr/>
        </p:nvSpPr>
        <p:spPr>
          <a:xfrm>
            <a:off x="2461200" y="4775650"/>
            <a:ext cx="18987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dirty="0">
                <a:latin typeface="Lato"/>
                <a:ea typeface="Lato"/>
                <a:cs typeface="Lato"/>
                <a:sym typeface="Lato"/>
              </a:rPr>
              <a:t>(Google Maps, 2023)</a:t>
            </a:r>
            <a:endParaRPr sz="1000" dirty="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1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Previous Matrices</a:t>
            </a:r>
            <a:endParaRPr/>
          </a:p>
        </p:txBody>
      </p:sp>
      <p:sp>
        <p:nvSpPr>
          <p:cNvPr id="130" name="Google Shape;130;p21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 b="1">
                <a:solidFill>
                  <a:srgbClr val="0000FF"/>
                </a:solidFill>
                <a:latin typeface="Georgia"/>
                <a:ea typeface="Georgia"/>
                <a:cs typeface="Georgia"/>
                <a:sym typeface="Georgia"/>
              </a:rPr>
              <a:t>Archaeological value </a:t>
            </a:r>
            <a:r>
              <a:rPr lang="en-GB" sz="1900" b="1">
                <a:latin typeface="Georgia"/>
                <a:ea typeface="Georgia"/>
                <a:cs typeface="Georgia"/>
                <a:sym typeface="Georgia"/>
              </a:rPr>
              <a:t>x </a:t>
            </a:r>
            <a:r>
              <a:rPr lang="en-GB" sz="1900" b="1">
                <a:solidFill>
                  <a:srgbClr val="38761D"/>
                </a:solidFill>
                <a:latin typeface="Georgia"/>
                <a:ea typeface="Georgia"/>
                <a:cs typeface="Georgia"/>
                <a:sym typeface="Georgia"/>
              </a:rPr>
              <a:t>Erosion risk</a:t>
            </a:r>
            <a:r>
              <a:rPr lang="en-GB" sz="1900" b="1">
                <a:latin typeface="Georgia"/>
                <a:ea typeface="Georgia"/>
                <a:cs typeface="Georgia"/>
                <a:sym typeface="Georgia"/>
              </a:rPr>
              <a:t> = </a:t>
            </a:r>
            <a:r>
              <a:rPr lang="en-GB" sz="1900" b="1">
                <a:solidFill>
                  <a:srgbClr val="FF0000"/>
                </a:solidFill>
                <a:latin typeface="Georgia"/>
                <a:ea typeface="Georgia"/>
                <a:cs typeface="Georgia"/>
                <a:sym typeface="Georgia"/>
              </a:rPr>
              <a:t>Priority</a:t>
            </a:r>
            <a:endParaRPr sz="1900" b="1">
              <a:solidFill>
                <a:srgbClr val="FF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-GB" sz="1300">
                <a:latin typeface="Georgia"/>
                <a:ea typeface="Georgia"/>
                <a:cs typeface="Georgia"/>
                <a:sym typeface="Georgia"/>
              </a:rPr>
              <a:t>(Scape, 2017)</a:t>
            </a:r>
            <a:endParaRPr sz="13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2"/>
          <p:cNvPicPr preferRelativeResize="0"/>
          <p:nvPr/>
        </p:nvPicPr>
        <p:blipFill rotWithShape="1">
          <a:blip r:embed="rId3">
            <a:alphaModFix/>
          </a:blip>
          <a:srcRect l="40257" t="49095" r="39144" b="44945"/>
          <a:stretch/>
        </p:blipFill>
        <p:spPr>
          <a:xfrm>
            <a:off x="1207200" y="1723875"/>
            <a:ext cx="6968400" cy="1145225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22"/>
          <p:cNvSpPr txBox="1"/>
          <p:nvPr/>
        </p:nvSpPr>
        <p:spPr>
          <a:xfrm>
            <a:off x="6190275" y="2838975"/>
            <a:ext cx="1788300" cy="38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latin typeface="Lato"/>
                <a:ea typeface="Lato"/>
                <a:cs typeface="Lato"/>
                <a:sym typeface="Lato"/>
              </a:rPr>
              <a:t>(</a:t>
            </a:r>
            <a:r>
              <a:rPr lang="en-GB" sz="1300" dirty="0" err="1">
                <a:latin typeface="Lato"/>
                <a:ea typeface="Lato"/>
                <a:cs typeface="Lato"/>
                <a:sym typeface="Lato"/>
              </a:rPr>
              <a:t>Zarley</a:t>
            </a:r>
            <a:r>
              <a:rPr lang="en-GB" sz="1300" dirty="0"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GB" sz="1300" i="1" dirty="0">
                <a:latin typeface="Lato"/>
                <a:ea typeface="Lato"/>
                <a:cs typeface="Lato"/>
                <a:sym typeface="Lato"/>
              </a:rPr>
              <a:t>Et. al., 2016)</a:t>
            </a:r>
            <a:r>
              <a:rPr lang="en-GB" sz="1300" dirty="0">
                <a:latin typeface="Lato"/>
                <a:ea typeface="Lato"/>
                <a:cs typeface="Lato"/>
                <a:sym typeface="Lato"/>
              </a:rPr>
              <a:t> </a:t>
            </a:r>
            <a:endParaRPr sz="1300" dirty="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1" name="Google Shape;141;p23"/>
          <p:cNvGraphicFramePr/>
          <p:nvPr/>
        </p:nvGraphicFramePr>
        <p:xfrm>
          <a:off x="-25" y="616425"/>
          <a:ext cx="9144075" cy="3842350"/>
        </p:xfrm>
        <a:graphic>
          <a:graphicData uri="http://schemas.openxmlformats.org/drawingml/2006/table">
            <a:tbl>
              <a:tblPr>
                <a:noFill/>
                <a:tableStyleId>{16340F81-02BE-476D-B993-C302B09C6119}</a:tableStyleId>
              </a:tblPr>
              <a:tblGrid>
                <a:gridCol w="1660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4840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Level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1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2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3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4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5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6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7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8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9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10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Hardness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Elevation 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Present danger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46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Hostility of coast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Weather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21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Size of site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46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Previous protections </a:t>
                      </a: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1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42" name="Google Shape;142;p23"/>
          <p:cNvSpPr txBox="1"/>
          <p:nvPr/>
        </p:nvSpPr>
        <p:spPr>
          <a:xfrm>
            <a:off x="2654125" y="116525"/>
            <a:ext cx="38778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>
                <a:latin typeface="Lato"/>
                <a:ea typeface="Lato"/>
                <a:cs typeface="Lato"/>
                <a:sym typeface="Lato"/>
              </a:rPr>
              <a:t>Dissertation Matrix</a:t>
            </a:r>
            <a:endParaRPr b="1" u="sng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4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This Scale?</a:t>
            </a:r>
            <a:endParaRPr/>
          </a:p>
        </p:txBody>
      </p:sp>
      <p:sp>
        <p:nvSpPr>
          <p:cNvPr id="148" name="Google Shape;148;p24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1 to 10 is utilized as it follows Mohs Hardness Scale.</a:t>
            </a:r>
            <a:endParaRPr/>
          </a:p>
        </p:txBody>
      </p:sp>
      <p:pic>
        <p:nvPicPr>
          <p:cNvPr id="149" name="Google Shape;149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07977" y="2026425"/>
            <a:ext cx="3694972" cy="2571750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4"/>
          <p:cNvSpPr txBox="1"/>
          <p:nvPr/>
        </p:nvSpPr>
        <p:spPr>
          <a:xfrm>
            <a:off x="7345550" y="4396075"/>
            <a:ext cx="2652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Lato"/>
                <a:ea typeface="Lato"/>
                <a:cs typeface="Lato"/>
                <a:sym typeface="Lato"/>
              </a:rPr>
              <a:t>(National Park Service, 2023) </a:t>
            </a:r>
            <a:endParaRPr sz="10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5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Issues With This Scale</a:t>
            </a:r>
            <a:endParaRPr/>
          </a:p>
        </p:txBody>
      </p:sp>
      <p:sp>
        <p:nvSpPr>
          <p:cNvPr id="156" name="Google Shape;156;p25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Biased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Opinion based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Comparative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An Archaeology Masters Graduate said they would include - </a:t>
            </a: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/>
              <a:t> 	Uniqueness</a:t>
            </a: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/>
              <a:t>	Perceived content and dating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/>
              <a:t>	Immediate risk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26"/>
          <p:cNvSpPr txBox="1">
            <a:spLocks noGrp="1"/>
          </p:cNvSpPr>
          <p:nvPr>
            <p:ph type="title"/>
          </p:nvPr>
        </p:nvSpPr>
        <p:spPr>
          <a:xfrm>
            <a:off x="311700" y="2169600"/>
            <a:ext cx="8520600" cy="63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Would Some Sites Be Safer Under Water?</a:t>
            </a:r>
            <a:endParaRPr/>
          </a:p>
        </p:txBody>
      </p:sp>
      <p:sp>
        <p:nvSpPr>
          <p:cNvPr id="163" name="Google Shape;163;p26"/>
          <p:cNvSpPr txBox="1"/>
          <p:nvPr/>
        </p:nvSpPr>
        <p:spPr>
          <a:xfrm>
            <a:off x="7134600" y="4807975"/>
            <a:ext cx="1567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7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Hopeful Findings</a:t>
            </a:r>
            <a:endParaRPr/>
          </a:p>
        </p:txBody>
      </p:sp>
      <p:sp>
        <p:nvSpPr>
          <p:cNvPr id="169" name="Google Shape;169;p27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Create a successful matrix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Rank sites in order of vulnerability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To put forward management strategies for the most vulnerable sites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Be able to apply matrix to any site in the UK</a:t>
            </a:r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8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75" name="Google Shape;175;p28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Desert Illusion (2016)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British Ship SS </a:t>
            </a:r>
            <a:r>
              <a:rPr lang="en-GB" sz="1100" i="1" dirty="0" err="1">
                <a:latin typeface="Georgia"/>
                <a:ea typeface="Georgia"/>
                <a:cs typeface="Georgia"/>
                <a:sym typeface="Georgia"/>
              </a:rPr>
              <a:t>Thistlegorm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 Sunk By German Bombers In 1941.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Available at: </a:t>
            </a:r>
            <a:r>
              <a:rPr lang="en-GB" sz="1100" u="sng" dirty="0">
                <a:solidFill>
                  <a:schemeClr val="hlink"/>
                </a:solidFill>
                <a:latin typeface="Georgia"/>
                <a:ea typeface="Georgia"/>
                <a:cs typeface="Georgia"/>
                <a:sym typeface="Georgia"/>
                <a:hlinkClick r:id="rId3"/>
              </a:rPr>
              <a:t>http://desertillusion.blogspot.com/2016/06/british-ship-ss-thistlegorm-sunk-by.html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26th January 2023) 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Dyfed Archaeological Trust (2019)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 Porth-y-</a:t>
            </a:r>
            <a:r>
              <a:rPr lang="en-GB" sz="1100" i="1" dirty="0" err="1">
                <a:latin typeface="Georgia"/>
                <a:ea typeface="Georgia"/>
                <a:cs typeface="Georgia"/>
                <a:sym typeface="Georgia"/>
              </a:rPr>
              <a:t>Rhaw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 Coastal Promontory Fort – Dig Diary 2019.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Available at: </a:t>
            </a:r>
            <a:r>
              <a:rPr lang="en-GB" sz="1100" u="sng" dirty="0">
                <a:solidFill>
                  <a:srgbClr val="1155CC"/>
                </a:solidFill>
                <a:latin typeface="Georgia"/>
                <a:ea typeface="Georgia"/>
                <a:cs typeface="Georgia"/>
                <a:sym typeface="Georgi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https://www.dyfedarchaeology.org.uk/wp/discovery/other-resources/dig-diaries/porth-y-rhaw-coastal-promontory-fort-dig-diary-2019/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26th January 2023) 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Erlandson, J.M. (2012) ‘As the world warms: rising seas, coastal archaeology, and the erosion of maritime history’,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Journal of Island and Coastal Archaeology,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16, pp. 137-142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Google Maps (2023) Available at: </a:t>
            </a:r>
            <a:r>
              <a:rPr lang="en-GB" sz="1100" u="sng" dirty="0">
                <a:solidFill>
                  <a:schemeClr val="hlink"/>
                </a:solidFill>
                <a:latin typeface="Georgia"/>
                <a:ea typeface="Georgia"/>
                <a:cs typeface="Georgia"/>
                <a:sym typeface="Georgia"/>
                <a:hlinkClick r:id="rId5"/>
              </a:rPr>
              <a:t>https://www.google.co.uk/maps/@52.5071515,-3.4077607,8z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08th March 2023) 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SCAPE (2023)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Sites at risk.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Available at: </a:t>
            </a:r>
            <a:r>
              <a:rPr lang="en-GB" sz="1100" u="sng" dirty="0">
                <a:solidFill>
                  <a:srgbClr val="1155CC"/>
                </a:solidFill>
                <a:latin typeface="Georgia"/>
                <a:ea typeface="Georgia"/>
                <a:cs typeface="Georgia"/>
                <a:sym typeface="Georgi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https://scapetrust.org/sites-at-risk/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26th January 2023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 err="1">
                <a:latin typeface="Georgia"/>
                <a:ea typeface="Georgia"/>
                <a:cs typeface="Georgia"/>
                <a:sym typeface="Georgia"/>
              </a:rPr>
              <a:t>MapWorld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(2023)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World Political Maps.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Available at: </a:t>
            </a:r>
            <a:r>
              <a:rPr lang="en-GB" sz="1100" u="sng" dirty="0">
                <a:solidFill>
                  <a:schemeClr val="hlink"/>
                </a:solidFill>
                <a:latin typeface="Georgia"/>
                <a:ea typeface="Georgia"/>
                <a:cs typeface="Georgia"/>
                <a:sym typeface="Georgia"/>
                <a:hlinkClick r:id="rId7"/>
              </a:rPr>
              <a:t>https://www.mapworld.com.au/collections/wall-maps/products/world-1-30-million-1360-x-840mm-map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13th February 2023) 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National Parks Service (2023)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Mohs Hardness Scale.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Available at: </a:t>
            </a:r>
            <a:r>
              <a:rPr lang="en-GB" sz="1100" u="sng" dirty="0">
                <a:solidFill>
                  <a:schemeClr val="hlink"/>
                </a:solidFill>
                <a:latin typeface="Georgia"/>
                <a:ea typeface="Georgia"/>
                <a:cs typeface="Georgia"/>
                <a:sym typeface="Georgia"/>
                <a:hlinkClick r:id="rId8"/>
              </a:rPr>
              <a:t>https://www.nps.gov/articles/mohs-hardness-scale.htm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 (Accessed on: 26th January 2023)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rgbClr val="231F20"/>
                </a:solidFill>
                <a:latin typeface="Georgia"/>
                <a:ea typeface="Georgia"/>
                <a:cs typeface="Georgia"/>
                <a:sym typeface="Georgia"/>
              </a:rPr>
              <a:t>Ulster University (2023) </a:t>
            </a:r>
            <a:r>
              <a:rPr lang="en-GB" sz="1100" i="1" dirty="0">
                <a:solidFill>
                  <a:srgbClr val="231F20"/>
                </a:solidFill>
                <a:latin typeface="Georgia"/>
                <a:ea typeface="Georgia"/>
                <a:cs typeface="Georgia"/>
                <a:sym typeface="Georgia"/>
              </a:rPr>
              <a:t>Kieran Westley. </a:t>
            </a:r>
            <a:r>
              <a:rPr lang="en-GB" sz="1100" dirty="0">
                <a:solidFill>
                  <a:srgbClr val="231F20"/>
                </a:solidFill>
                <a:latin typeface="Georgia"/>
                <a:ea typeface="Georgia"/>
                <a:cs typeface="Georgia"/>
                <a:sym typeface="Georgia"/>
              </a:rPr>
              <a:t>Available at: </a:t>
            </a:r>
            <a:r>
              <a:rPr lang="en-GB" sz="1100" u="sng" dirty="0">
                <a:solidFill>
                  <a:srgbClr val="1155CC"/>
                </a:solidFill>
                <a:latin typeface="Georgia"/>
                <a:ea typeface="Georgia"/>
                <a:cs typeface="Georgia"/>
                <a:sym typeface="Georgia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https://pure.ulster.ac.uk/en/persons/kieran-westley/publications/</a:t>
            </a:r>
            <a:r>
              <a:rPr lang="en-GB" sz="1100" dirty="0">
                <a:solidFill>
                  <a:srgbClr val="231F20"/>
                </a:solidFill>
                <a:latin typeface="Georgia"/>
                <a:ea typeface="Georgia"/>
                <a:cs typeface="Georgia"/>
                <a:sym typeface="Georgia"/>
              </a:rPr>
              <a:t>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(Accessed on: 26th January 2023) </a:t>
            </a: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Westley, K. (2018) ‘Refining broad-scale vulnerability assessment of coastal archaeological resources, Lough Foyle, Northern Ireland’, </a:t>
            </a:r>
            <a:r>
              <a:rPr lang="en-GB" sz="1100" i="1" dirty="0">
                <a:latin typeface="Georgia"/>
                <a:ea typeface="Georgia"/>
                <a:cs typeface="Georgia"/>
                <a:sym typeface="Georgia"/>
              </a:rPr>
              <a:t>Journal of Island and Coastal Archaeology, </a:t>
            </a:r>
            <a:r>
              <a:rPr lang="en-GB" sz="1100" dirty="0">
                <a:latin typeface="Georgia"/>
                <a:ea typeface="Georgia"/>
                <a:cs typeface="Georgia"/>
                <a:sym typeface="Georgia"/>
              </a:rPr>
              <a:t>14(2), pp. 226-246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 err="1">
                <a:latin typeface="Georgia"/>
                <a:ea typeface="Georgia"/>
                <a:cs typeface="Georgia"/>
                <a:sym typeface="Georgia"/>
              </a:rPr>
              <a:t>Zarley</a:t>
            </a:r>
            <a:r>
              <a:rPr lang="en-US" sz="1100" dirty="0">
                <a:latin typeface="Georgia"/>
                <a:ea typeface="Georgia"/>
                <a:cs typeface="Georgia"/>
                <a:sym typeface="Georgia"/>
              </a:rPr>
              <a:t>, A., Et. al, (2016) ‘Heritage At-Risk: Vulnerability of Cultural Resources along Florida’s Coast to Sea Level Rise and Hurricanes,’ </a:t>
            </a:r>
            <a:r>
              <a:rPr lang="en-US" sz="1100" i="1" dirty="0">
                <a:latin typeface="Georgia"/>
                <a:ea typeface="Georgia"/>
                <a:cs typeface="Georgia"/>
                <a:sym typeface="Georgia"/>
              </a:rPr>
              <a:t>University of Wisconsin-Madison Geography</a:t>
            </a:r>
            <a:r>
              <a:rPr lang="en-US" sz="1100" dirty="0">
                <a:latin typeface="Georgia"/>
                <a:ea typeface="Georgia"/>
                <a:cs typeface="Georgia"/>
                <a:sym typeface="Georgia"/>
              </a:rPr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1100" dirty="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9"/>
          <p:cNvPicPr preferRelativeResize="0"/>
          <p:nvPr/>
        </p:nvPicPr>
        <p:blipFill rotWithShape="1">
          <a:blip r:embed="rId3">
            <a:alphaModFix/>
          </a:blip>
          <a:srcRect l="18973" t="22823" r="50180" b="6450"/>
          <a:stretch/>
        </p:blipFill>
        <p:spPr>
          <a:xfrm>
            <a:off x="2312625" y="0"/>
            <a:ext cx="398816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29"/>
          <p:cNvSpPr txBox="1"/>
          <p:nvPr/>
        </p:nvSpPr>
        <p:spPr>
          <a:xfrm>
            <a:off x="6489950" y="4620300"/>
            <a:ext cx="248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4"/>
              </a:rPr>
              <a:t>Dissertation proposal summary sheet.docx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830</Words>
  <Application>Microsoft Office PowerPoint</Application>
  <PresentationFormat>On-screen Show (16:9)</PresentationFormat>
  <Paragraphs>98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Georgia</vt:lpstr>
      <vt:lpstr>Lato</vt:lpstr>
      <vt:lpstr>Raleway</vt:lpstr>
      <vt:lpstr>Swiss</vt:lpstr>
      <vt:lpstr>Sea Level Rise and the Threat to Welsh Coastal Archaeology</vt:lpstr>
      <vt:lpstr>Introduction</vt:lpstr>
      <vt:lpstr>Aims</vt:lpstr>
      <vt:lpstr>Relevance in the Field</vt:lpstr>
      <vt:lpstr>Why is this study important? </vt:lpstr>
      <vt:lpstr>Key Scholars</vt:lpstr>
      <vt:lpstr>Methodology</vt:lpstr>
      <vt:lpstr>The Sites</vt:lpstr>
      <vt:lpstr>Previous Matrices</vt:lpstr>
      <vt:lpstr>PowerPoint Presentation</vt:lpstr>
      <vt:lpstr>PowerPoint Presentation</vt:lpstr>
      <vt:lpstr>Why This Scale?</vt:lpstr>
      <vt:lpstr>Issues With This Scale</vt:lpstr>
      <vt:lpstr>Would Some Sites Be Safer Under Water?</vt:lpstr>
      <vt:lpstr>Hopeful Findings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 Level Rise and the Threat to Welsh Coastal Archaeology</dc:title>
  <cp:lastModifiedBy>Saskia Judd (1900292)</cp:lastModifiedBy>
  <cp:revision>6</cp:revision>
  <dcterms:modified xsi:type="dcterms:W3CDTF">2023-03-18T13:03:38Z</dcterms:modified>
</cp:coreProperties>
</file>