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9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3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86DA50-E339-2311-133C-353602DFA2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CC8ADF-F377-056B-EBA9-BAAC0706B29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D22C84-CDA7-3F86-1421-B86F465B4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A45FBE-1FD5-A843-B641-CB10A1AE2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376320-BDF0-4CA0-C24E-984F12CA8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2775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96042-CE8C-3A2D-8466-2051BF49FC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BDD4D3-D692-316A-DADC-EA5B97CB6E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B50B18-C11E-AD65-17A5-FE399FF49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858072-54FB-2E0E-0B66-4D1F9732C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283B87-5F11-4850-CD23-CF3CAB77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3073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0D393-20A8-4A64-C79E-D676399F3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EEEB80-191F-8281-032C-A5D9CE18D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A3DE08-B7DC-097E-91F5-D1BE1BF6B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0BEE5-100F-052E-A2E0-7BF842E8F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8A737-E54E-DA53-EDBE-5AA8C6B0C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296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1F1CC-3FED-5F0D-9FB5-335236230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F058A-7733-0B59-FC22-04F51DE52A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1AC298-5171-5C82-5CCB-E859DE0400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08D702-76D3-E4C4-0EA7-A6C508D9F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2C860-7E58-27A1-D537-E8C0B4AA9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4737EA-B607-8B19-5460-A352D95CD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415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78A040-08C4-6273-AB60-C5C09CF40A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5E09F7-4E7D-8F83-A566-52C8A0AA16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4B26C9-BEC6-D65E-4E57-67CFB7CD57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0BB0C60-2C5D-2758-C23F-EC89AA3781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FE57D3-6DAA-A91F-7692-356F651198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0090F5C-4893-84A6-4038-C7716EBAB2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6B9B48-4560-A646-1E44-66925728E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F7E979B-CD6D-53DA-F572-86912C3D9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21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ED523-80CF-6971-DE71-2FE601631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AA4AB4-41E6-F42F-6EB4-0C2AEC409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787AFF-7D83-D585-0F75-97EEE07C4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ABB9CD-8276-8975-2BEE-4674E161F1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52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FFCF848-3E9C-7D44-6A82-C06A49C83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9C3572-E93C-0E52-1FAD-9C70392C0B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ABAB59-054B-E611-738D-7E265D978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536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3AC22-F1B4-7DE7-41B9-7C6563CAE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62E30-116B-B7D9-58A7-AF9D80C06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B1A11D-B20C-DA34-DF96-BABA6ED5E0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7BCC7C-79C5-C6DA-F5C8-01B25DBD5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E18172-420E-4E98-CE9A-000C96C44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9B0DE4-54FA-33E0-8719-4FAAECE76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3643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CE4AB-4123-2C69-4434-113C9B620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E3AB66-7392-A6BB-F0F6-029B9B65AB8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51D7D9-69A9-E596-F231-36DD38AC0D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03EBA0-B6DA-7077-9268-5E5C3561E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169C09-0713-B87E-A125-0036F482B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F940A9-B9CF-5425-B451-E692216F8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7005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370ABE-6ED9-2578-109A-F1487DD83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1B776F-9DC4-5456-52C5-9E2ACCF88B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63CBE0-6943-027E-EED7-544BCA68D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069095-8106-03C1-A4B7-2A0B56A6E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BE9F93-C9B6-18C7-F3D4-54C7B942A4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4260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415E5F-25D4-8B8D-9262-8EF6577C71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AC81C9-F9DB-F545-D003-9C73CB22E9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3EE52F-0DA6-9D93-27D6-49153E074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175E4-30AC-5B75-348F-B1E02EB96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91EB7-C0B3-CC51-8E34-5D4DC37E4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229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Front 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itle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4763" y="0"/>
            <a:ext cx="12188825" cy="69842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935038"/>
            <a:ext cx="767715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827463"/>
            <a:ext cx="76771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34721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ack Cov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inal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935038"/>
            <a:ext cx="767715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827463"/>
            <a:ext cx="76771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2930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- Leadership &amp; Manag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anagement &amp; Leadership Divider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831850" y="935038"/>
            <a:ext cx="767715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827463"/>
            <a:ext cx="76771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87200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 Slide - HR &amp; Coac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R &amp; Coaching Divider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935038"/>
            <a:ext cx="767715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840163"/>
            <a:ext cx="76771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59530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 Slide - Marketing &amp; P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Marketing Divider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935038"/>
            <a:ext cx="767715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840163"/>
            <a:ext cx="76771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22802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 Slide - Logistics &amp; Opera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ogistics &amp; Operations Divider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935038"/>
            <a:ext cx="767715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840163"/>
            <a:ext cx="76771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05854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ivider Slide - Entrepreneurship &amp; Care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ntrepreneurship &amp; Careers Divider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935038"/>
            <a:ext cx="767715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840163"/>
            <a:ext cx="76771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90458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1 - Gener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rporate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365125"/>
            <a:ext cx="106299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825625"/>
            <a:ext cx="1062990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Box 8"/>
          <p:cNvSpPr txBox="1"/>
          <p:nvPr userDrawn="1"/>
        </p:nvSpPr>
        <p:spPr>
          <a:xfrm>
            <a:off x="3182112" y="6051550"/>
            <a:ext cx="648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4755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1- Leadership &amp; manag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anagement &amp; Leadership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365125"/>
            <a:ext cx="106299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825625"/>
            <a:ext cx="1062990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Box 8"/>
          <p:cNvSpPr txBox="1"/>
          <p:nvPr userDrawn="1"/>
        </p:nvSpPr>
        <p:spPr>
          <a:xfrm>
            <a:off x="3182112" y="6051550"/>
            <a:ext cx="648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3646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1 - HR &amp; Coac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R &amp; Coaching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365125"/>
            <a:ext cx="106299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825625"/>
            <a:ext cx="1062990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4359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1- Marketing &amp; P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arketing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365125"/>
            <a:ext cx="106299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825625"/>
            <a:ext cx="1062990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0625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1- Logistics &amp; Opera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istics &amp; Operations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365125"/>
            <a:ext cx="106299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825625"/>
            <a:ext cx="1062990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0417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1- Entrepreneurship &amp; Care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ntrepreneurship &amp; Careers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365125"/>
            <a:ext cx="106299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3900" y="1825625"/>
            <a:ext cx="10629900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5181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 2 - Gener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orporate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944" y="365125"/>
            <a:ext cx="106588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4944" y="1825625"/>
            <a:ext cx="541324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08192" y="1825625"/>
            <a:ext cx="524560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6838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- Leadership &amp; manag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anagement &amp; Leadership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"/>
            <a:ext cx="12188825" cy="685792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94944" y="365125"/>
            <a:ext cx="106588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694944" y="1825625"/>
            <a:ext cx="541324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108192" y="1825625"/>
            <a:ext cx="524560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1786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- HR &amp; Coach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R &amp; Coaching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"/>
            <a:ext cx="12188825" cy="6857929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94944" y="365125"/>
            <a:ext cx="106588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694944" y="1825625"/>
            <a:ext cx="541324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Content Placeholder 3"/>
          <p:cNvSpPr>
            <a:spLocks noGrp="1"/>
          </p:cNvSpPr>
          <p:nvPr>
            <p:ph sz="half" idx="2"/>
          </p:nvPr>
        </p:nvSpPr>
        <p:spPr>
          <a:xfrm>
            <a:off x="6108192" y="1825625"/>
            <a:ext cx="524560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30217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- Marketing &amp; P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arketing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"/>
            <a:ext cx="12188825" cy="685792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94944" y="365125"/>
            <a:ext cx="106588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694944" y="1825625"/>
            <a:ext cx="541324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108192" y="1825625"/>
            <a:ext cx="524560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0042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- Logistics &amp; Opera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Logistics &amp; Operations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94944" y="365125"/>
            <a:ext cx="106588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694944" y="1825625"/>
            <a:ext cx="541324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108192" y="1825625"/>
            <a:ext cx="524560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385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- Entrepreneurship &amp; Care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ntrepreneurship &amp; Careers slide.jpg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88825" cy="685792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55700" y="6051550"/>
            <a:ext cx="12319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39400" y="6051550"/>
            <a:ext cx="914400" cy="365125"/>
          </a:xfrm>
        </p:spPr>
        <p:txBody>
          <a:bodyPr/>
          <a:lstStyle>
            <a:lvl1pPr>
              <a:defRPr sz="1400" b="1">
                <a:solidFill>
                  <a:schemeClr val="bg1"/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94944" y="365125"/>
            <a:ext cx="106588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694944" y="1825625"/>
            <a:ext cx="541324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108192" y="1825625"/>
            <a:ext cx="5245608" cy="39782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767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EBC17D-60B3-768F-AA8A-7628F5375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EB2307-6138-3D08-EC75-941CDC86B1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2C941-3031-8C9C-B510-F0E04BFDAD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5392E-B5F1-4DBB-B27F-81C7EEFDC7E8}" type="datetimeFigureOut">
              <a:rPr lang="en-GB" smtClean="0"/>
              <a:t>19/11/2024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2CED8F-D0AF-AE97-3FAD-A1E96EF76C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D253D-617F-DA98-21EA-E747590293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E97C8-B332-4248-B07E-486E4A1BD4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736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B616E-AC95-4102-8D3D-E5F3062BBE69}" type="datetimeFigureOut">
              <a:rPr lang="en-GB" smtClean="0"/>
              <a:pPr/>
              <a:t>19/11/2024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A4B4E-6EBF-4710-A1E8-E6F650B0C7F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552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76" y="935038"/>
            <a:ext cx="10839449" cy="2852737"/>
          </a:xfrm>
        </p:spPr>
        <p:txBody>
          <a:bodyPr>
            <a:normAutofit/>
          </a:bodyPr>
          <a:lstStyle/>
          <a:p>
            <a:r>
              <a:rPr lang="en-GB" sz="4400" b="1" dirty="0"/>
              <a:t>Essentials of International Human Resource Management:</a:t>
            </a:r>
            <a:br>
              <a:rPr lang="en-GB" sz="4400" b="1" dirty="0"/>
            </a:br>
            <a:r>
              <a:rPr lang="en-GB" sz="3800" b="1" dirty="0"/>
              <a:t>The Theory and Practice of Managing People Globally</a:t>
            </a:r>
            <a:endParaRPr lang="en-GB" sz="3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0975" y="3981450"/>
            <a:ext cx="8328025" cy="1346200"/>
          </a:xfrm>
        </p:spPr>
        <p:txBody>
          <a:bodyPr/>
          <a:lstStyle/>
          <a:p>
            <a:r>
              <a:rPr lang="en-GB" dirty="0"/>
              <a:t>John Opute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24884CA-E10F-A855-2F49-7577888725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935038"/>
            <a:ext cx="7677150" cy="2852737"/>
          </a:xfrm>
        </p:spPr>
        <p:txBody>
          <a:bodyPr/>
          <a:lstStyle/>
          <a:p>
            <a:r>
              <a:rPr lang="en-GB" b="1"/>
              <a:t>Chapter 01 </a:t>
            </a:r>
            <a:endParaRPr lang="en-GB" b="1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44DC8EA-8227-854D-EB50-718646839DA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A global view of HRM – key concepts, definitions and principles</a:t>
            </a:r>
          </a:p>
        </p:txBody>
      </p:sp>
    </p:spTree>
    <p:extLst>
      <p:ext uri="{BB962C8B-B14F-4D97-AF65-F5344CB8AC3E}">
        <p14:creationId xmlns:p14="http://schemas.microsoft.com/office/powerpoint/2010/main" val="28668228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AAE5324-D599-F5EF-F1D9-55D61DA39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365126"/>
            <a:ext cx="10629900" cy="823912"/>
          </a:xfrm>
        </p:spPr>
        <p:txBody>
          <a:bodyPr>
            <a:normAutofit/>
          </a:bodyPr>
          <a:lstStyle/>
          <a:p>
            <a:r>
              <a:rPr lang="en-GB" sz="4000" b="1" dirty="0"/>
              <a:t>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5AFE1E-B2B2-057F-A10A-D4ECA352B7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‘Management’ can be defined in very broad terms. The focus of the chapter is reviewing management primarily from a ‘People Management’ perspective.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‘International Management’ is viewed as the process of practicing management techniques, principles and approaches from the perspective of an international environment or nation.</a:t>
            </a:r>
          </a:p>
        </p:txBody>
      </p:sp>
    </p:spTree>
    <p:extLst>
      <p:ext uri="{BB962C8B-B14F-4D97-AF65-F5344CB8AC3E}">
        <p14:creationId xmlns:p14="http://schemas.microsoft.com/office/powerpoint/2010/main" val="3892358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CE679-204C-B60C-AD25-3239D0105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HRM (Summary)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42056B-AA93-6A68-51D5-470BDD3191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Many authors, like Storey (1995), take the view that HRM is a distinctive approach to employment management which seeks to achieve competitive advantage through the strategic deployment of a highly committed and capable workforce, using an integrated array of contextual issues such as cultural, structural and personnel techniques.  </a:t>
            </a:r>
          </a:p>
          <a:p>
            <a:pPr marL="0" indent="0">
              <a:buNone/>
            </a:pPr>
            <a:r>
              <a:rPr lang="en-GB" dirty="0"/>
              <a:t>Storey, J. (1995) HRM: A critical text. Routledge, London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88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72BEB5-C1F0-F5CD-2D81-ED59DF523E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Models of HRM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E41FDA-6CFA-391E-D6B9-21B19475E1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HRM – Soft Model</a:t>
            </a:r>
          </a:p>
          <a:p>
            <a:r>
              <a:rPr lang="en-GB" dirty="0"/>
              <a:t>Views employees as valued assets, a source of competitive advantage through commitment, adaptability and high quality.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HRM – Hard Model</a:t>
            </a:r>
          </a:p>
          <a:p>
            <a:r>
              <a:rPr lang="en-GB" dirty="0"/>
              <a:t>Greater emphasis on planning, monitoring and control, rather than on problem solving and mediation.</a:t>
            </a:r>
          </a:p>
        </p:txBody>
      </p:sp>
    </p:spTree>
    <p:extLst>
      <p:ext uri="{BB962C8B-B14F-4D97-AF65-F5344CB8AC3E}">
        <p14:creationId xmlns:p14="http://schemas.microsoft.com/office/powerpoint/2010/main" val="2622470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A27E9-EBD2-DEBF-C462-F94541C8F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Internationalization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BC0BE2-D46D-19E3-1DF9-6597EEFEB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0" y="1690688"/>
            <a:ext cx="10629900" cy="397827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/>
              <a:t>An international economy is not the same as a global economy.  International activity can include international trade, export &amp; import, multi-domestic companies operating in different countries with autonomous or relatively autonomous units.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Globalization</a:t>
            </a:r>
          </a:p>
          <a:p>
            <a:pPr marL="0" indent="0">
              <a:buNone/>
            </a:pPr>
            <a:r>
              <a:rPr lang="en-GB" dirty="0"/>
              <a:t>“A process (or set of processes) which embodies a transformation in the spatial organization of social relations and transactions …….generating transcontinental or interregional flows and networks of activity, interaction, and the exercise of power”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D. Held et al, Global Transformations: Politics, Economics, and Culture, Polity Press, 1999,  P. 16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7645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085FE3-CE1E-7215-B9A1-E574C3D83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International HRM - 4 Levels &amp; Perspectives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33AB0-87E2-867A-D89C-C9DA0DA8E0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Global</a:t>
            </a:r>
          </a:p>
          <a:p>
            <a:endParaRPr lang="en-GB" dirty="0"/>
          </a:p>
          <a:p>
            <a:r>
              <a:rPr lang="en-GB" dirty="0"/>
              <a:t>Industry</a:t>
            </a:r>
          </a:p>
          <a:p>
            <a:endParaRPr lang="en-GB" dirty="0"/>
          </a:p>
          <a:p>
            <a:r>
              <a:rPr lang="en-GB" dirty="0"/>
              <a:t>Regional &amp; National Levels (Comparative)</a:t>
            </a:r>
          </a:p>
          <a:p>
            <a:endParaRPr lang="en-GB" dirty="0"/>
          </a:p>
          <a:p>
            <a:r>
              <a:rPr lang="en-GB" dirty="0"/>
              <a:t>Enterprise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8246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A95BD-831A-9DA6-B5E2-E4F000FF8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International HRM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C1602-44E8-3982-DB8C-3AA91E582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Are HRM practices culture-bound or culture-free?</a:t>
            </a:r>
          </a:p>
          <a:p>
            <a:endParaRPr lang="en-GB" dirty="0"/>
          </a:p>
          <a:p>
            <a:r>
              <a:rPr lang="en-GB" dirty="0"/>
              <a:t>Can we introduce a successful HRM practice from one national setting to another?</a:t>
            </a:r>
          </a:p>
          <a:p>
            <a:endParaRPr lang="en-GB" dirty="0"/>
          </a:p>
          <a:p>
            <a:r>
              <a:rPr lang="en-GB" dirty="0"/>
              <a:t>Are policies and practices universally applicable or must they be adapted to fit local culture?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0925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8A4EC8-A0B2-881F-E3F0-414C17C05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02C6F-668E-1F5B-62A7-482D7CA58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International HRM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28CD47-8C10-CCE3-19EB-93545C3B29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dirty="0"/>
              <a:t>Are national and corporate culture potentially antagonistic forces in the MNC?</a:t>
            </a:r>
          </a:p>
          <a:p>
            <a:pPr eaLnBrk="1" hangingPunct="1">
              <a:lnSpc>
                <a:spcPct val="80000"/>
              </a:lnSpc>
            </a:pPr>
            <a:endParaRPr lang="en-GB" dirty="0"/>
          </a:p>
          <a:p>
            <a:pPr eaLnBrk="1" hangingPunct="1">
              <a:lnSpc>
                <a:spcPct val="80000"/>
              </a:lnSpc>
            </a:pPr>
            <a:r>
              <a:rPr lang="en-GB" dirty="0"/>
              <a:t>What are the implications of this for developing a global workforce?</a:t>
            </a:r>
          </a:p>
          <a:p>
            <a:pPr eaLnBrk="1" hangingPunct="1">
              <a:lnSpc>
                <a:spcPct val="80000"/>
              </a:lnSpc>
            </a:pPr>
            <a:endParaRPr lang="en-GB" dirty="0"/>
          </a:p>
          <a:p>
            <a:pPr eaLnBrk="1" hangingPunct="1">
              <a:lnSpc>
                <a:spcPct val="80000"/>
              </a:lnSpc>
            </a:pPr>
            <a:r>
              <a:rPr lang="en-GB" dirty="0"/>
              <a:t>Should an international company pursue different strategies in different countries or follow global strategies?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9273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00799-A2B6-CF3F-9259-A58D858F71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2D7632-940C-D8C8-FBFE-7B697418C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How to ensure that organizational structures and systems enhance global effectiveness and enable organizations to achieve both global integration and local responsiveness.</a:t>
            </a:r>
          </a:p>
          <a:p>
            <a:r>
              <a:rPr lang="en-GB" dirty="0"/>
              <a:t>How to foster organizational cultures which value diversity and difference whilst simultaneously creating a sense of unified mission and the HR function acting as the ‘corporate glue’.</a:t>
            </a:r>
          </a:p>
          <a:p>
            <a:r>
              <a:rPr lang="en-GB" dirty="0"/>
              <a:t>How to install effective HR systems that attract, place, retain and develop managers and other key employees with knowledge, skills and attitudes required to perform effectively in a global business environment.</a:t>
            </a:r>
          </a:p>
        </p:txBody>
      </p:sp>
    </p:spTree>
    <p:extLst>
      <p:ext uri="{BB962C8B-B14F-4D97-AF65-F5344CB8AC3E}">
        <p14:creationId xmlns:p14="http://schemas.microsoft.com/office/powerpoint/2010/main" val="32813815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0BBD1-62E9-7428-BA69-75D900F2D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Culture &amp; Localization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6F3826-0545-9301-E873-7CB359E16A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Cultural differences that influence how people work and how they relate to each other, as well as government policies regarding human resource practices, favour localization of structures and systems.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04200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9D078-8CC7-40FA-1D61-7F688AC70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E79AE4-4606-B0D7-7652-EE82810180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Bartlett &amp; Ghoshal’s evolutionary structural pattern</a:t>
            </a:r>
          </a:p>
          <a:p>
            <a:r>
              <a:rPr lang="en-GB" dirty="0"/>
              <a:t>International</a:t>
            </a:r>
          </a:p>
          <a:p>
            <a:r>
              <a:rPr lang="en-GB" dirty="0"/>
              <a:t>Multi(Domestic)national</a:t>
            </a:r>
          </a:p>
          <a:p>
            <a:r>
              <a:rPr lang="en-GB" dirty="0"/>
              <a:t>Global</a:t>
            </a:r>
          </a:p>
          <a:p>
            <a:r>
              <a:rPr lang="en-GB" dirty="0"/>
              <a:t>Transnational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Bartlett, C.A. &amp; Ghoshal, S, (1998), ‘Managing Across Borders: The Transnational Solution’, Random House / (2000), ‘Transnational </a:t>
            </a:r>
            <a:r>
              <a:rPr lang="en-GB" dirty="0" err="1"/>
              <a:t>Management:Text</a:t>
            </a:r>
            <a:r>
              <a:rPr lang="en-GB" dirty="0"/>
              <a:t>, Cases, and Readings in Cross-Border Management, McGraw-Hill, New York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34260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76D97-8D1D-F3A0-5DE1-F2C97A736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Orientation of International Firms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A8FF4-B30B-A088-6568-91B8508D0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Ethnocentric: Key staff from home office to subsidiary</a:t>
            </a:r>
          </a:p>
          <a:p>
            <a:r>
              <a:rPr lang="en-GB" dirty="0"/>
              <a:t>Polycentric: Key staff ‘filled’ from subsidiary</a:t>
            </a:r>
          </a:p>
          <a:p>
            <a:r>
              <a:rPr lang="en-GB" dirty="0"/>
              <a:t>Regio-centric: Key staff ‘filled’ from the region of subsidiary</a:t>
            </a:r>
          </a:p>
          <a:p>
            <a:r>
              <a:rPr lang="en-GB" dirty="0"/>
              <a:t>Geocentric: Key staff from across the globe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Ideal types are an aid for analysis, but ‘Reality’ is complex.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78088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83FF3-110B-66B0-F095-884561759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Differences between domestic International HRM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6BCBD-A35D-362F-169D-B92E5D94C3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More activities </a:t>
            </a:r>
          </a:p>
          <a:p>
            <a:endParaRPr lang="en-GB" dirty="0"/>
          </a:p>
          <a:p>
            <a:r>
              <a:rPr lang="en-GB" dirty="0"/>
              <a:t>Broader perspective</a:t>
            </a:r>
          </a:p>
          <a:p>
            <a:endParaRPr lang="en-GB" dirty="0"/>
          </a:p>
          <a:p>
            <a:r>
              <a:rPr lang="en-GB" dirty="0"/>
              <a:t>More involvement in employees' lives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14605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848AA6-CDEB-DDC1-EDBD-77352EC43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4 important functional areas in IHRM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22C42D-2475-D9F5-50E5-E0606312EF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Managing international diversity and multi-cultural teams</a:t>
            </a:r>
          </a:p>
          <a:p>
            <a:endParaRPr lang="en-GB" dirty="0"/>
          </a:p>
          <a:p>
            <a:r>
              <a:rPr lang="en-GB" dirty="0"/>
              <a:t>International recruitment and selection</a:t>
            </a:r>
          </a:p>
          <a:p>
            <a:endParaRPr lang="en-GB" dirty="0"/>
          </a:p>
          <a:p>
            <a:r>
              <a:rPr lang="en-GB" dirty="0"/>
              <a:t>International training and development</a:t>
            </a:r>
          </a:p>
          <a:p>
            <a:endParaRPr lang="en-GB" dirty="0"/>
          </a:p>
          <a:p>
            <a:r>
              <a:rPr lang="en-GB" dirty="0"/>
              <a:t>International performance management</a:t>
            </a:r>
          </a:p>
        </p:txBody>
      </p:sp>
    </p:spTree>
    <p:extLst>
      <p:ext uri="{BB962C8B-B14F-4D97-AF65-F5344CB8AC3E}">
        <p14:creationId xmlns:p14="http://schemas.microsoft.com/office/powerpoint/2010/main" val="1142676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1EF20-FD3F-23D2-3CC8-A43EB0A62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Factors influencing national practice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98396D-9FAF-9A1F-9D02-144F4853AE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900" y="1825625"/>
            <a:ext cx="4624848" cy="3978275"/>
          </a:xfrm>
        </p:spPr>
        <p:txBody>
          <a:bodyPr/>
          <a:lstStyle/>
          <a:p>
            <a:r>
              <a:rPr lang="en-GB" dirty="0"/>
              <a:t>Trade Unions (or lack of)</a:t>
            </a:r>
          </a:p>
          <a:p>
            <a:r>
              <a:rPr lang="en-GB" dirty="0"/>
              <a:t>Employers (National Associations)</a:t>
            </a:r>
          </a:p>
          <a:p>
            <a:r>
              <a:rPr lang="en-GB" dirty="0"/>
              <a:t>Collective bargaining (coverage, level, importance)</a:t>
            </a:r>
          </a:p>
          <a:p>
            <a:r>
              <a:rPr lang="en-GB" dirty="0"/>
              <a:t>Industrial conflict (latent &amp; manifest)</a:t>
            </a:r>
          </a:p>
          <a:p>
            <a:endParaRPr lang="en-GB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3A2992A-0873-3302-8800-FC9A5F73B4A6}"/>
              </a:ext>
            </a:extLst>
          </p:cNvPr>
          <p:cNvSpPr txBox="1">
            <a:spLocks/>
          </p:cNvSpPr>
          <p:nvPr/>
        </p:nvSpPr>
        <p:spPr>
          <a:xfrm>
            <a:off x="6038850" y="1690688"/>
            <a:ext cx="4624848" cy="39782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Workers’ participation in decision-making</a:t>
            </a:r>
          </a:p>
          <a:p>
            <a:r>
              <a:rPr lang="en-GB" dirty="0"/>
              <a:t>National/local labour markets</a:t>
            </a:r>
          </a:p>
          <a:p>
            <a:r>
              <a:rPr lang="en-GB" dirty="0"/>
              <a:t>Labour costs (direct &amp; indirect)</a:t>
            </a:r>
          </a:p>
          <a:p>
            <a:r>
              <a:rPr lang="en-GB" dirty="0"/>
              <a:t>Role of the State</a:t>
            </a:r>
          </a:p>
        </p:txBody>
      </p:sp>
    </p:spTree>
    <p:extLst>
      <p:ext uri="{BB962C8B-B14F-4D97-AF65-F5344CB8AC3E}">
        <p14:creationId xmlns:p14="http://schemas.microsoft.com/office/powerpoint/2010/main" val="9735760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4647-F5AB-98D4-27AD-091FF3647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Factors influencing national practice (cont.)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963C11-73AE-FE68-2158-BAF5EF2688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National legal framework</a:t>
            </a:r>
          </a:p>
          <a:p>
            <a:r>
              <a:rPr lang="en-GB" dirty="0"/>
              <a:t>Education</a:t>
            </a:r>
          </a:p>
          <a:p>
            <a:r>
              <a:rPr lang="en-GB" dirty="0"/>
              <a:t>Training ‘Culture’</a:t>
            </a:r>
          </a:p>
          <a:p>
            <a:r>
              <a:rPr lang="en-GB" dirty="0"/>
              <a:t>History/Culture</a:t>
            </a:r>
          </a:p>
          <a:p>
            <a:r>
              <a:rPr lang="en-GB" dirty="0"/>
              <a:t>Percentage of employees ‘educated nationally’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59772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47960C-BFEF-2E57-B037-8A20B2CEF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Employee/Industrial Relations - ‘Local’ Practices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88A4B8-6AFD-F00E-CFDD-85B7537E88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Culturally specific area</a:t>
            </a:r>
          </a:p>
          <a:p>
            <a:endParaRPr lang="en-GB" dirty="0"/>
          </a:p>
          <a:p>
            <a:r>
              <a:rPr lang="en-GB" dirty="0"/>
              <a:t>Major problem area</a:t>
            </a:r>
          </a:p>
          <a:p>
            <a:endParaRPr lang="en-GB" dirty="0"/>
          </a:p>
          <a:p>
            <a:r>
              <a:rPr lang="en-GB" dirty="0"/>
              <a:t>Most decentralized area</a:t>
            </a:r>
          </a:p>
          <a:p>
            <a:endParaRPr lang="en-GB" dirty="0"/>
          </a:p>
          <a:p>
            <a:r>
              <a:rPr lang="en-GB" dirty="0"/>
              <a:t>Function normally headed by local national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69244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F9356-05A4-DBC0-9713-AE92D3F0B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‘Global’ Paradox – local / international tensions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06B85-7255-8D72-C12D-C33A5A63F4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Compensation</a:t>
            </a:r>
          </a:p>
          <a:p>
            <a:r>
              <a:rPr lang="en-GB" dirty="0"/>
              <a:t>Communication</a:t>
            </a:r>
          </a:p>
          <a:p>
            <a:r>
              <a:rPr lang="en-GB" dirty="0"/>
              <a:t>Consultancy</a:t>
            </a:r>
          </a:p>
          <a:p>
            <a:r>
              <a:rPr lang="en-GB" dirty="0"/>
              <a:t>Competence</a:t>
            </a:r>
          </a:p>
          <a:p>
            <a:r>
              <a:rPr lang="en-GB" dirty="0"/>
              <a:t>Co-ordination</a:t>
            </a:r>
          </a:p>
          <a:p>
            <a:r>
              <a:rPr lang="en-GB" dirty="0"/>
              <a:t>Policies &amp; procedures (consistency)</a:t>
            </a:r>
          </a:p>
          <a:p>
            <a:r>
              <a:rPr lang="en-GB" dirty="0"/>
              <a:t>Training &amp; (management) development</a:t>
            </a:r>
          </a:p>
        </p:txBody>
      </p:sp>
    </p:spTree>
    <p:extLst>
      <p:ext uri="{BB962C8B-B14F-4D97-AF65-F5344CB8AC3E}">
        <p14:creationId xmlns:p14="http://schemas.microsoft.com/office/powerpoint/2010/main" val="24438214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F4D2D-8814-0BA6-2450-47B18D77B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‘Global’ Paradox – local / international tensions (cont.)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D36C3C-28B0-16B3-EEBE-CFCA5349DA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Recruitment</a:t>
            </a:r>
          </a:p>
          <a:p>
            <a:r>
              <a:rPr lang="en-GB" dirty="0"/>
              <a:t>Employee / industrial relations</a:t>
            </a:r>
          </a:p>
          <a:p>
            <a:r>
              <a:rPr lang="en-GB" dirty="0"/>
              <a:t>Executive nationality policies</a:t>
            </a:r>
          </a:p>
          <a:p>
            <a:r>
              <a:rPr lang="en-GB" dirty="0"/>
              <a:t>Ethics</a:t>
            </a:r>
          </a:p>
          <a:p>
            <a:r>
              <a:rPr lang="en-GB" dirty="0"/>
              <a:t>Managing diversity issues</a:t>
            </a:r>
          </a:p>
        </p:txBody>
      </p:sp>
    </p:spTree>
    <p:extLst>
      <p:ext uri="{BB962C8B-B14F-4D97-AF65-F5344CB8AC3E}">
        <p14:creationId xmlns:p14="http://schemas.microsoft.com/office/powerpoint/2010/main" val="6101307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D22BD-A3AF-DBCC-38BF-A1754D03A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Variables - Companies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B3AD76-278E-9590-DD33-A9B7C8572F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Size</a:t>
            </a:r>
          </a:p>
          <a:p>
            <a:r>
              <a:rPr lang="en-GB" dirty="0"/>
              <a:t>Maturity</a:t>
            </a:r>
          </a:p>
          <a:p>
            <a:r>
              <a:rPr lang="en-GB" dirty="0"/>
              <a:t>Industry</a:t>
            </a:r>
          </a:p>
          <a:p>
            <a:r>
              <a:rPr lang="en-GB" dirty="0"/>
              <a:t>Country of origin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71222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C47D7-348C-B8AB-5F89-C1BD7E024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FDDB2-9FB2-749B-C051-AD77E22226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The key factors</a:t>
            </a:r>
          </a:p>
          <a:p>
            <a:pPr marL="0" indent="0">
              <a:buNone/>
            </a:pPr>
            <a:r>
              <a:rPr lang="en-GB" dirty="0"/>
              <a:t>  - Nation versus Country</a:t>
            </a:r>
          </a:p>
          <a:p>
            <a:pPr marL="0" indent="0">
              <a:buNone/>
            </a:pPr>
            <a:r>
              <a:rPr lang="en-GB" dirty="0"/>
              <a:t>  - Stage of development: Socio-economic/Political etc.</a:t>
            </a:r>
          </a:p>
          <a:p>
            <a:pPr marL="0" indent="0">
              <a:buNone/>
            </a:pPr>
            <a:r>
              <a:rPr lang="en-GB" dirty="0"/>
              <a:t>  - Human capital availability</a:t>
            </a:r>
          </a:p>
          <a:p>
            <a:pPr marL="0" indent="0">
              <a:buNone/>
            </a:pPr>
            <a:r>
              <a:rPr lang="en-GB" dirty="0"/>
              <a:t>  - Culture</a:t>
            </a:r>
          </a:p>
          <a:p>
            <a:r>
              <a:rPr lang="en-GB" dirty="0"/>
              <a:t>Models/Assumptions/Theories/Practices</a:t>
            </a:r>
          </a:p>
          <a:p>
            <a:pPr marL="0" indent="0">
              <a:buNone/>
            </a:pPr>
            <a:r>
              <a:rPr lang="en-GB" dirty="0"/>
              <a:t>  - Beware of one-size fits-all approach</a:t>
            </a:r>
          </a:p>
          <a:p>
            <a:pPr marL="0" indent="0">
              <a:buNone/>
            </a:pPr>
            <a:r>
              <a:rPr lang="en-GB" dirty="0"/>
              <a:t>  - Quick to observe but slow/careful in acting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89331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203FC-1A58-070B-07A7-EB84370210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References and Further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DF25D5-3D5E-39C9-4C64-7A484F2CC7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7255" y="1439862"/>
            <a:ext cx="10629900" cy="3978275"/>
          </a:xfrm>
        </p:spPr>
        <p:txBody>
          <a:bodyPr>
            <a:normAutofit/>
          </a:bodyPr>
          <a:lstStyle/>
          <a:p>
            <a:r>
              <a:rPr lang="en-GB" sz="1600" dirty="0"/>
              <a:t>Boxall, P &amp; Purcell, J. (2016) Strategy and Human Resource Management (4th ed.), Basingstoke: Palgrave.</a:t>
            </a:r>
          </a:p>
          <a:p>
            <a:r>
              <a:rPr lang="en-GB" sz="1600" dirty="0" err="1"/>
              <a:t>Deresky</a:t>
            </a:r>
            <a:r>
              <a:rPr lang="en-GB" sz="1600" dirty="0"/>
              <a:t>, H (2017) International Management: Managing Across Borders and Cultures. London: Pearson.</a:t>
            </a:r>
          </a:p>
          <a:p>
            <a:r>
              <a:rPr lang="en-GB" sz="1600" dirty="0"/>
              <a:t>Edwards, T &amp; Rees, C. (2011) International Human Resource Management: Globalization, National Systems and Multinational Companies (2nd </a:t>
            </a:r>
            <a:r>
              <a:rPr lang="en-GB" sz="1600"/>
              <a:t>ed.) Harlow</a:t>
            </a:r>
            <a:r>
              <a:rPr lang="en-GB" sz="1600" dirty="0"/>
              <a:t>: Pearson</a:t>
            </a:r>
          </a:p>
          <a:p>
            <a:r>
              <a:rPr lang="en-GB" sz="1600" dirty="0" err="1"/>
              <a:t>Harzing</a:t>
            </a:r>
            <a:r>
              <a:rPr lang="en-GB" sz="1600" dirty="0"/>
              <a:t>, A. W &amp; </a:t>
            </a:r>
            <a:r>
              <a:rPr lang="en-GB" sz="1600" dirty="0" err="1"/>
              <a:t>Pinnington</a:t>
            </a:r>
            <a:r>
              <a:rPr lang="en-GB" sz="1600" dirty="0"/>
              <a:t>, A. (2016) International Human Resource Management, SAGE Publications Ltd, London.</a:t>
            </a:r>
          </a:p>
          <a:p>
            <a:r>
              <a:rPr lang="en-GB" sz="1600" dirty="0"/>
              <a:t>Tarique, I; Briscoe, D., Schuler, R. (2016) International Human Resource Management: Policies and Practices for Multinational Enterprises (5th ed.). London: Routledge. </a:t>
            </a:r>
          </a:p>
          <a:p>
            <a:r>
              <a:rPr lang="en-GB" sz="1600" dirty="0"/>
              <a:t>Briscoe, D., Schuler, R. and Tarique, I. (2012) International Human Resource Management: Policies and Practices for Multinational Enterprises. London: Routledge.</a:t>
            </a:r>
          </a:p>
          <a:p>
            <a:r>
              <a:rPr lang="en-GB" sz="1600" dirty="0"/>
              <a:t>CIPD (2000) Recruitment &amp; selection, Workbook 2, London: CIPD</a:t>
            </a:r>
          </a:p>
          <a:p>
            <a:r>
              <a:rPr lang="en-GB" sz="1600" dirty="0"/>
              <a:t>Harris, H, Brewster, C &amp; Sparrow, P (2003) International human resource management, London: CIPD.</a:t>
            </a:r>
          </a:p>
          <a:p>
            <a:r>
              <a:rPr lang="en-GB" sz="1600" dirty="0"/>
              <a:t>Opute, J. (2020) HRM in Africa: New scenarios and challenges in an emerging economy. London: Palgrave Macmillan</a:t>
            </a:r>
          </a:p>
        </p:txBody>
      </p:sp>
    </p:spTree>
    <p:extLst>
      <p:ext uri="{BB962C8B-B14F-4D97-AF65-F5344CB8AC3E}">
        <p14:creationId xmlns:p14="http://schemas.microsoft.com/office/powerpoint/2010/main" val="15839515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ogan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1131</Words>
  <Application>Microsoft Office PowerPoint</Application>
  <PresentationFormat>Widescreen</PresentationFormat>
  <Paragraphs>140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Kogan Page</vt:lpstr>
      <vt:lpstr>Essentials of International Human Resource Management: The Theory and Practice of Managing People Globally</vt:lpstr>
      <vt:lpstr>Chapter 01 </vt:lpstr>
      <vt:lpstr>Definitions</vt:lpstr>
      <vt:lpstr>HRM (Summary)</vt:lpstr>
      <vt:lpstr>Models of HRM</vt:lpstr>
      <vt:lpstr>Internationalization</vt:lpstr>
      <vt:lpstr>International HRM - 4 Levels &amp; Perspectives</vt:lpstr>
      <vt:lpstr>International HRM</vt:lpstr>
      <vt:lpstr>International HRM</vt:lpstr>
      <vt:lpstr>Challenges</vt:lpstr>
      <vt:lpstr>Culture &amp; Localization</vt:lpstr>
      <vt:lpstr>Strategy</vt:lpstr>
      <vt:lpstr>Orientation of International Firms</vt:lpstr>
      <vt:lpstr>Differences between domestic International HRM</vt:lpstr>
      <vt:lpstr>4 important functional areas in IHRM</vt:lpstr>
      <vt:lpstr>Factors influencing national practice</vt:lpstr>
      <vt:lpstr>Factors influencing national practice (cont.)</vt:lpstr>
      <vt:lpstr>Employee/Industrial Relations - ‘Local’ Practices</vt:lpstr>
      <vt:lpstr>‘Global’ Paradox – local / international tensions</vt:lpstr>
      <vt:lpstr>‘Global’ Paradox – local / international tensions (cont.)</vt:lpstr>
      <vt:lpstr>Variables - Companies</vt:lpstr>
      <vt:lpstr>Summary</vt:lpstr>
      <vt:lpstr>References and Further Reading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Climate Change Enterprise Risk Management:  A practical guide to reaching net zero goals.</dc:title>
  <dc:creator>Anne-Marie Heeney</dc:creator>
  <cp:lastModifiedBy>Anne-Marie Heeney</cp:lastModifiedBy>
  <cp:revision>8</cp:revision>
  <dcterms:created xsi:type="dcterms:W3CDTF">2023-02-10T13:40:50Z</dcterms:created>
  <dcterms:modified xsi:type="dcterms:W3CDTF">2024-11-19T14:41:51Z</dcterms:modified>
</cp:coreProperties>
</file>