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9"/>
  </p:notesMasterIdLst>
  <p:sldIdLst>
    <p:sldId id="257" r:id="rId2"/>
    <p:sldId id="609" r:id="rId3"/>
    <p:sldId id="727" r:id="rId4"/>
    <p:sldId id="286" r:id="rId5"/>
    <p:sldId id="261" r:id="rId6"/>
    <p:sldId id="262" r:id="rId7"/>
    <p:sldId id="287" r:id="rId8"/>
    <p:sldId id="769" r:id="rId9"/>
    <p:sldId id="767" r:id="rId10"/>
    <p:sldId id="768" r:id="rId11"/>
    <p:sldId id="280" r:id="rId12"/>
    <p:sldId id="271" r:id="rId13"/>
    <p:sldId id="279" r:id="rId14"/>
    <p:sldId id="282" r:id="rId15"/>
    <p:sldId id="749" r:id="rId16"/>
    <p:sldId id="724" r:id="rId17"/>
    <p:sldId id="7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1"/>
    <p:restoredTop sz="63046"/>
  </p:normalViewPr>
  <p:slideViewPr>
    <p:cSldViewPr snapToGrid="0" snapToObjects="1">
      <p:cViewPr>
        <p:scale>
          <a:sx n="100" d="100"/>
          <a:sy n="100" d="100"/>
        </p:scale>
        <p:origin x="2008" y="20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12/7/20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6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diagram covers PEST (of PESTEL|)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Briefly discuss/review the objectives and impacts of PEST.  What are they, why important.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Important to highlight these factors are variable and change constantly, therefore </a:t>
            </a:r>
            <a:r>
              <a:rPr lang="en-US" dirty="0" err="1"/>
              <a:t>organisations</a:t>
            </a:r>
            <a:r>
              <a:rPr lang="en-US" dirty="0"/>
              <a:t> need to have mechanisms/policies to monitor, identify and react to change.</a:t>
            </a:r>
          </a:p>
          <a:p>
            <a:endParaRPr lang="en-US" dirty="0"/>
          </a:p>
          <a:p>
            <a:r>
              <a:rPr lang="en-US" dirty="0"/>
              <a:t>Look to draw discussion on types of changes from each criteria, how these impact an </a:t>
            </a:r>
            <a:r>
              <a:rPr lang="en-US" dirty="0" err="1"/>
              <a:t>organisation</a:t>
            </a:r>
            <a:r>
              <a:rPr lang="en-US" dirty="0"/>
              <a:t> and what action[s] taken to address.  </a:t>
            </a:r>
          </a:p>
          <a:p>
            <a:endParaRPr lang="en-US" dirty="0"/>
          </a:p>
          <a:p>
            <a:r>
              <a:rPr lang="en-US" b="1" dirty="0"/>
              <a:t>Examples: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determine validity of existing products/services and define new product development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disruptive changes to business models leading to profound impact on future employment landscape.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prioritise business activities to accomplish specific marketing objectives within a set timeframe.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understanding the context for change and determining focus areas/groups to identify potential areas for successful change</a:t>
            </a:r>
          </a:p>
          <a:p>
            <a:endParaRPr lang="en-GB" dirty="0"/>
          </a:p>
          <a:p>
            <a:r>
              <a:rPr lang="en-GB" b="1" dirty="0"/>
              <a:t>Be Careful – Disadvantages Exist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Oversimplifying amount of data used for decisions (insufficient data)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risk of capturing too much data (paralysis by analysis)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data may be based on </a:t>
            </a:r>
            <a:r>
              <a:rPr lang="en-GB" i="1" dirty="0"/>
              <a:t>assumptions</a:t>
            </a:r>
            <a:r>
              <a:rPr lang="en-GB" dirty="0"/>
              <a:t> which may be unfounded.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Pace of change. Increasingly difficult to anticipate developments that may affect an organisation in the future.</a:t>
            </a:r>
          </a:p>
          <a:p>
            <a:endParaRPr lang="en-GB" dirty="0"/>
          </a:p>
          <a:p>
            <a:r>
              <a:rPr lang="en-GB" b="1" dirty="0"/>
              <a:t>To be effective, the process needs to be repeated on a regular basis.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This confirms students understanding of the model.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489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Remote Environment </a:t>
            </a:r>
            <a:br>
              <a:rPr lang="en-US" dirty="0"/>
            </a:br>
            <a:r>
              <a:rPr lang="en-US" dirty="0"/>
              <a:t>Economic Factors: Prime interest rates, Inflation rates, Trends in the growth of the gross national product, Unemployment rates, Globalization of the economy, Outsourcing</a:t>
            </a:r>
          </a:p>
          <a:p>
            <a:br>
              <a:rPr lang="en-US" dirty="0"/>
            </a:br>
            <a:r>
              <a:rPr lang="en-US" dirty="0"/>
              <a:t>Social: Present in the external environment:, Beliefs &amp; Values, Attitudes &amp; Opinions</a:t>
            </a:r>
          </a:p>
          <a:p>
            <a:r>
              <a:rPr lang="en-US" dirty="0"/>
              <a:t>Lifestyles - Developed from: Cultural conditioning, Ecological conditioning, Demographic makeup, Religion, Education, Ethnic conditioning. </a:t>
            </a:r>
          </a:p>
          <a:p>
            <a:endParaRPr lang="en-US" dirty="0"/>
          </a:p>
          <a:p>
            <a:r>
              <a:rPr lang="en-US" dirty="0"/>
              <a:t>Political constraints on firms: Fair-trade Decisions, Antitrust Laws, Tax Programs, Minimum Wage Legislation, Pollution and Pricing Policies, Administrative jawboning</a:t>
            </a:r>
          </a:p>
          <a:p>
            <a:endParaRPr lang="en-US" dirty="0"/>
          </a:p>
          <a:p>
            <a:r>
              <a:rPr lang="en-US" dirty="0"/>
              <a:t>Political activity has a significant impact on two governmental functions that influence the remote environment of firms:</a:t>
            </a:r>
          </a:p>
          <a:p>
            <a:r>
              <a:rPr lang="en-US" dirty="0"/>
              <a:t>Supplier function</a:t>
            </a:r>
          </a:p>
          <a:p>
            <a:r>
              <a:rPr lang="en-US" dirty="0"/>
              <a:t>Customer function</a:t>
            </a:r>
          </a:p>
          <a:p>
            <a:endParaRPr lang="en-US" dirty="0"/>
          </a:p>
          <a:p>
            <a:r>
              <a:rPr lang="en-US" dirty="0"/>
              <a:t>Technological: The quasi-science of anticipating environmental and competitive changes and estimating their importance to an organization’s operations.</a:t>
            </a:r>
          </a:p>
          <a:p>
            <a:endParaRPr lang="en-US" dirty="0"/>
          </a:p>
          <a:p>
            <a:r>
              <a:rPr lang="en-US" dirty="0"/>
              <a:t>Ecology refers to the relationships among human beings and other living things and the air, soil, and water that supports them. </a:t>
            </a:r>
          </a:p>
          <a:p>
            <a:r>
              <a:rPr lang="en-US" dirty="0"/>
              <a:t>Threats to our life-supporting ecology caused principally by human activities in an industrial society are commonly referred to as pollution </a:t>
            </a:r>
          </a:p>
          <a:p>
            <a:r>
              <a:rPr lang="en-US" dirty="0"/>
              <a:t>Loss of habitat and biodiversity</a:t>
            </a:r>
          </a:p>
          <a:p>
            <a:r>
              <a:rPr lang="en-US" dirty="0"/>
              <a:t>Environmental legislation</a:t>
            </a:r>
          </a:p>
          <a:p>
            <a:r>
              <a:rPr lang="en-US" dirty="0"/>
              <a:t>Eco-efficiency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81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Remote environment has a variety of factors that compromise any type of organisations operating situation. The primary elements of the remote environment include: </a:t>
            </a:r>
          </a:p>
          <a:p>
            <a:br>
              <a:rPr lang="en-GB" dirty="0"/>
            </a:br>
            <a:r>
              <a:rPr lang="en-GB" dirty="0"/>
              <a:t>Economic Factors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employment, wages, prices/inflation, interest rates, consumer confidence)</a:t>
            </a:r>
            <a:endParaRPr lang="en-GB" dirty="0"/>
          </a:p>
          <a:p>
            <a:br>
              <a:rPr lang="en-GB" dirty="0"/>
            </a:br>
            <a:r>
              <a:rPr lang="en-GB" dirty="0"/>
              <a:t>Social Factors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Lifestyle,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wealth, religion, buying habits, education level, family size, population density)</a:t>
            </a:r>
            <a:endParaRPr lang="en-GB" dirty="0"/>
          </a:p>
          <a:p>
            <a:br>
              <a:rPr lang="en-GB" dirty="0"/>
            </a:br>
            <a:r>
              <a:rPr lang="en-GB" dirty="0"/>
              <a:t>Political Factors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 policy, political stability/instability, corruption, foreign trade policy, tax policy, labour laws, environmental laws, trade restrictions)</a:t>
            </a:r>
            <a:endParaRPr lang="en-GB" dirty="0"/>
          </a:p>
          <a:p>
            <a:br>
              <a:rPr lang="en-GB" dirty="0"/>
            </a:br>
            <a:r>
              <a:rPr lang="en-GB" dirty="0"/>
              <a:t>Technological Factors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changes in digital or mobile technology, automation, research and development. Often a tendency to focus on digital technology developments, but consideration must also be given to new methods of distribution, manufacturing and also logistics.)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6613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Remote Environment </a:t>
            </a:r>
            <a:br>
              <a:rPr lang="en-US" dirty="0"/>
            </a:br>
            <a:r>
              <a:rPr lang="en-US" dirty="0"/>
              <a:t>Economic Factors: Prime interest rates, Inflation rates, Trends in the growth of the gross national product, Unemployment rates, Globalization of the economy, Outsourcing</a:t>
            </a:r>
          </a:p>
          <a:p>
            <a:br>
              <a:rPr lang="en-US" dirty="0"/>
            </a:br>
            <a:r>
              <a:rPr lang="en-US" dirty="0"/>
              <a:t>Social: Present in the external environment:, Beliefs &amp; Values, Attitudes &amp; Opinions</a:t>
            </a:r>
          </a:p>
          <a:p>
            <a:r>
              <a:rPr lang="en-US" dirty="0"/>
              <a:t>Lifestyles - Developed from: Cultural conditioning, Ecological conditioning, Demographic makeup, Religion, Education, Ethnic conditioning. </a:t>
            </a:r>
          </a:p>
          <a:p>
            <a:endParaRPr lang="en-US" dirty="0"/>
          </a:p>
          <a:p>
            <a:r>
              <a:rPr lang="en-US" dirty="0"/>
              <a:t>Political constraints on firms: Fair-trade Decisions, Antitrust Laws, Tax Programs, Minimum Wage Legislation, Pollution and Pricing Policies, Administrative jawboning</a:t>
            </a:r>
          </a:p>
          <a:p>
            <a:endParaRPr lang="en-US" dirty="0"/>
          </a:p>
          <a:p>
            <a:r>
              <a:rPr lang="en-US" dirty="0"/>
              <a:t>Political activity has a significant impact on two governmental functions that influence the remote environment of firms:</a:t>
            </a:r>
          </a:p>
          <a:p>
            <a:r>
              <a:rPr lang="en-US" dirty="0"/>
              <a:t>Supplier function</a:t>
            </a:r>
          </a:p>
          <a:p>
            <a:r>
              <a:rPr lang="en-US" dirty="0"/>
              <a:t>Customer function</a:t>
            </a:r>
          </a:p>
          <a:p>
            <a:endParaRPr lang="en-US" dirty="0"/>
          </a:p>
          <a:p>
            <a:r>
              <a:rPr lang="en-US" dirty="0"/>
              <a:t>Technological: The quasi-science of anticipating environmental and competitive changes and estimating their importance to an organization’s operations.</a:t>
            </a:r>
          </a:p>
          <a:p>
            <a:endParaRPr lang="en-US" dirty="0"/>
          </a:p>
          <a:p>
            <a:r>
              <a:rPr lang="en-US" dirty="0"/>
              <a:t>Ecology refers to the relationships among human beings and other living things and the air, soil, and water that supports them. </a:t>
            </a:r>
          </a:p>
          <a:p>
            <a:r>
              <a:rPr lang="en-US" dirty="0"/>
              <a:t>Threats to our life-supporting ecology caused principally by human activities in an industrial society are commonly referred to as pollution </a:t>
            </a:r>
          </a:p>
          <a:p>
            <a:r>
              <a:rPr lang="en-US" dirty="0"/>
              <a:t>Loss of habitat and biodiversity</a:t>
            </a:r>
          </a:p>
          <a:p>
            <a:r>
              <a:rPr lang="en-US" dirty="0"/>
              <a:t>Environmental legislation</a:t>
            </a:r>
          </a:p>
          <a:p>
            <a:r>
              <a:rPr lang="en-US" dirty="0"/>
              <a:t>Eco-efficiency - </a:t>
            </a:r>
            <a:r>
              <a:rPr lang="en-US" altLang="en-US" sz="1200" dirty="0"/>
              <a:t>Company actions that produce more useful goods and services while continuously reducing resource consumption and pollution.</a:t>
            </a:r>
          </a:p>
          <a:p>
            <a:endParaRPr lang="en-US" altLang="en-US" sz="1200" dirty="0"/>
          </a:p>
          <a:p>
            <a:endParaRPr lang="en-US" altLang="en-US" sz="12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0242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400" dirty="0"/>
              <a:t>Porter’s  5 Forces analytic framework helps strategic managers to link remote factors to their effects on the </a:t>
            </a:r>
            <a:r>
              <a:rPr lang="en-US" altLang="en-US" sz="1400" dirty="0" err="1"/>
              <a:t>organisations</a:t>
            </a:r>
            <a:r>
              <a:rPr lang="en-US" altLang="en-US" sz="1400" dirty="0"/>
              <a:t> operating environment.</a:t>
            </a:r>
          </a:p>
          <a:p>
            <a:pPr marL="609600" indent="-609600"/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Threats of Entry</a:t>
            </a:r>
          </a:p>
          <a:p>
            <a:pPr marL="609600" indent="-609600"/>
            <a:endParaRPr lang="en-US" alt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Economies of Scale. (</a:t>
            </a:r>
            <a:r>
              <a:rPr lang="en-GB" sz="14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cost advantages reaped by companies when production becomes efficient.)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Product Differentiation. (</a:t>
            </a:r>
            <a:r>
              <a:rPr lang="en-GB" sz="14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distinguishing a </a:t>
            </a:r>
            <a:r>
              <a:rPr lang="en-GB" sz="14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product</a:t>
            </a:r>
            <a:r>
              <a:rPr lang="en-GB" sz="14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or service from others, to make it more attractive to a particular target market.)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Capital Requirements. (</a:t>
            </a:r>
            <a:r>
              <a:rPr lang="en-GB" sz="14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sum of funds  required to achieve goals)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Cost Disadvantages Independent of Size. (</a:t>
            </a:r>
            <a:r>
              <a:rPr lang="en-GB" sz="14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a company has advantages that cannot be replicated by competition (proprietary technology). 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Access to Distribution Channels</a:t>
            </a:r>
          </a:p>
          <a:p>
            <a:pPr marL="609600" indent="-609600"/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Government Policy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80000"/>
              </a:lnSpc>
              <a:buNone/>
              <a:defRPr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80000"/>
              </a:lnSpc>
              <a:buNone/>
              <a:defRPr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 supplier group is powerful if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dominated by a few companies and is more concentrated than the industry it sells to 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Its product is unique or at least differentiated, or if it has built-up switching costs 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not obliged to contend with other products for sale to the industry 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poses a credible threat of integrating forward into the industry’s business 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industry is not an important customer of the supplier group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 buyer group is powerful if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concentrated or purchases in large volumes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products it purchases from the industry are standard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products it purchases from the industry form a component of its product and represent a significant fraction of its cost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earns low profits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industry’s product is unimportant to the quality of the buyers’ products or services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industry’s product does not save the buyer money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buyers pose a credible threat of integrating backward</a:t>
            </a: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Substitute Products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By placing a ceiling on the prices it can charge, substitute products or services limit the potential of an industry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Substitutes not only limit profits in normal times but also reduce the bonanza an industry can reap in boom times 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Substitute products that deserve the most attention strategically are those that are subject to trends improving their price-performance trade-off with the industry’s product or</a:t>
            </a:r>
          </a:p>
          <a:p>
            <a:pPr marL="609600" indent="-609600">
              <a:lnSpc>
                <a:spcPct val="90000"/>
              </a:lnSpc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produced by industries earning high profits </a:t>
            </a: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buClr>
                <a:schemeClr val="accent3"/>
              </a:buClr>
              <a:buNone/>
              <a:defRPr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Rivalry occurs when: 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Competitors are numerous or are roughly equal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Industry growth is slow, precipitating fights for market share that involve expansion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product or service lacks differentiation or switching costs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Fixed costs are high or the product is perishable, creating strong temptation to cut prices 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Capacity normally is augmented in large increments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Exit barriers are high</a:t>
            </a:r>
          </a:p>
          <a:p>
            <a:pPr marL="609600" indent="-60960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Rivals are diverse in strategy, origin, and personality</a:t>
            </a: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>
              <a:lnSpc>
                <a:spcPct val="90000"/>
              </a:lnSpc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336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operating environment of any </a:t>
            </a:r>
            <a:r>
              <a:rPr lang="en-US" dirty="0" err="1"/>
              <a:t>organisation</a:t>
            </a:r>
            <a:r>
              <a:rPr lang="en-US" dirty="0"/>
              <a:t> is affected to varying degrees by each of the above.</a:t>
            </a:r>
          </a:p>
          <a:p>
            <a:endParaRPr lang="en-US" dirty="0"/>
          </a:p>
          <a:p>
            <a:r>
              <a:rPr lang="en-US" dirty="0"/>
              <a:t>Discuss the impact each of these criteria has on an </a:t>
            </a:r>
            <a:r>
              <a:rPr lang="en-US" dirty="0" err="1"/>
              <a:t>organsation</a:t>
            </a:r>
            <a:r>
              <a:rPr lang="en-US" dirty="0"/>
              <a:t> and why it is important for an </a:t>
            </a:r>
            <a:r>
              <a:rPr lang="en-US" dirty="0" err="1"/>
              <a:t>organisation</a:t>
            </a:r>
            <a:r>
              <a:rPr lang="en-US" dirty="0"/>
              <a:t> to be aware of the environment it operates in.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Examples:</a:t>
            </a:r>
            <a:br>
              <a:rPr lang="en-US" dirty="0"/>
            </a:br>
            <a:r>
              <a:rPr lang="en-US" b="1" dirty="0"/>
              <a:t>Competitors</a:t>
            </a:r>
          </a:p>
          <a:p>
            <a:r>
              <a:rPr lang="en-GB" b="0" dirty="0"/>
              <a:t>The more sellers of a similar product or service, the more competitive the environment.  Classic example: fast food</a:t>
            </a:r>
          </a:p>
          <a:p>
            <a:endParaRPr lang="en-GB" b="0" dirty="0"/>
          </a:p>
          <a:p>
            <a:r>
              <a:rPr lang="en-US" b="1" dirty="0"/>
              <a:t>Creditors</a:t>
            </a:r>
          </a:p>
          <a:p>
            <a:r>
              <a:rPr lang="en-GB" dirty="0"/>
              <a:t>Finance can and does have certain conditions attached.  In this way lenders can affect organisational operations.  Simply finance must be covered, meaning commitment to [future] cash-flow to make this possible. 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Customers</a:t>
            </a:r>
          </a:p>
          <a:p>
            <a:r>
              <a:rPr lang="en-US" dirty="0"/>
              <a:t>Are the reason </a:t>
            </a:r>
            <a:r>
              <a:rPr lang="en-US" dirty="0" err="1"/>
              <a:t>organsations</a:t>
            </a:r>
            <a:r>
              <a:rPr lang="en-US" dirty="0"/>
              <a:t> exist. Consider how </a:t>
            </a:r>
            <a:r>
              <a:rPr lang="en-US" dirty="0" err="1"/>
              <a:t>organsations</a:t>
            </a:r>
            <a:r>
              <a:rPr lang="en-US" dirty="0"/>
              <a:t> can win or lose customers.  Ratner example.  </a:t>
            </a:r>
          </a:p>
          <a:p>
            <a:r>
              <a:rPr lang="en-US" dirty="0"/>
              <a:t>What other criteria do </a:t>
            </a:r>
            <a:r>
              <a:rPr lang="en-US" dirty="0" err="1"/>
              <a:t>organisations</a:t>
            </a:r>
            <a:r>
              <a:rPr lang="en-US" dirty="0"/>
              <a:t> need to consider with respect to the operating environment and customers.</a:t>
            </a:r>
          </a:p>
          <a:p>
            <a:endParaRPr lang="en-US" dirty="0"/>
          </a:p>
          <a:p>
            <a:r>
              <a:rPr lang="en-US" b="1" dirty="0" err="1"/>
              <a:t>Labour</a:t>
            </a:r>
            <a:endParaRPr 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Similarly, - What criteria do </a:t>
            </a:r>
            <a:r>
              <a:rPr lang="en-US" dirty="0" err="1"/>
              <a:t>organisations</a:t>
            </a:r>
            <a:r>
              <a:rPr lang="en-US" dirty="0"/>
              <a:t> need to consider with respect to the operating environment and </a:t>
            </a:r>
            <a:r>
              <a:rPr lang="en-US" dirty="0" err="1"/>
              <a:t>labour</a:t>
            </a:r>
            <a:r>
              <a:rPr lang="en-US" dirty="0"/>
              <a:t>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Working time directives, H&amp;S, Work life balance, Minimum wage, culture, benefits and more</a:t>
            </a:r>
          </a:p>
          <a:p>
            <a:endParaRPr lang="en-US" dirty="0"/>
          </a:p>
          <a:p>
            <a:r>
              <a:rPr lang="en-US" b="1" dirty="0"/>
              <a:t>Suppliers</a:t>
            </a:r>
          </a:p>
          <a:p>
            <a:r>
              <a:rPr lang="en-GB" dirty="0"/>
              <a:t>To achieve a sustainable supply chain, a company has to address:</a:t>
            </a:r>
          </a:p>
          <a:p>
            <a:r>
              <a:rPr lang="en-GB" dirty="0"/>
              <a:t>environmental, social, economic and legal concerns across its entire supply chain. </a:t>
            </a:r>
          </a:p>
          <a:p>
            <a:endParaRPr lang="en-GB" dirty="0"/>
          </a:p>
          <a:p>
            <a:r>
              <a:rPr lang="en-GB" dirty="0"/>
              <a:t>Utilising a holistic approach reduces waste and environmental footprint, while also improving labour conditions.</a:t>
            </a:r>
          </a:p>
          <a:p>
            <a:r>
              <a:rPr lang="en-GB" dirty="0"/>
              <a:t>A fully sustainable supply chain is one that ensures socially responsible business practices. </a:t>
            </a:r>
          </a:p>
          <a:p>
            <a:r>
              <a:rPr lang="en-GB" dirty="0"/>
              <a:t>These practices are not only good for the planet and people who live here, but they also support business growth.</a:t>
            </a:r>
          </a:p>
          <a:p>
            <a:endParaRPr lang="en-GB" dirty="0"/>
          </a:p>
          <a:p>
            <a:r>
              <a:rPr lang="en-GB" dirty="0"/>
              <a:t>This relates to Slide 8 (Ecological Factors)</a:t>
            </a:r>
          </a:p>
          <a:p>
            <a:endParaRPr lang="en-US" dirty="0"/>
          </a:p>
          <a:p>
            <a:r>
              <a:rPr lang="en-US" b="1" dirty="0"/>
              <a:t>Media</a:t>
            </a:r>
          </a:p>
          <a:p>
            <a:r>
              <a:rPr lang="en-GB" dirty="0"/>
              <a:t>Positive can make an organisation (or its products),negative media attention the opposite. </a:t>
            </a:r>
          </a:p>
          <a:p>
            <a:r>
              <a:rPr lang="en-GB" dirty="0"/>
              <a:t>Organisations must manage media to promote positivity and reduce the impact of a negative event on their reputation. </a:t>
            </a:r>
          </a:p>
          <a:p>
            <a:r>
              <a:rPr lang="en-GB" dirty="0"/>
              <a:t>Consider use of public relations (PR) consultants to help manage events and/or incidents. </a:t>
            </a:r>
          </a:p>
          <a:p>
            <a:r>
              <a:rPr lang="en-GB" dirty="0"/>
              <a:t>Consumer television programmes with a wide and more direct audience can also have a very powerful impact on the success of an organisation. </a:t>
            </a:r>
            <a:endParaRPr lang="en-US" dirty="0"/>
          </a:p>
          <a:p>
            <a:endParaRPr lang="en-US" dirty="0"/>
          </a:p>
          <a:p>
            <a:r>
              <a:rPr lang="en-US" b="1" dirty="0"/>
              <a:t>Shareholders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Organisations require investment to grow (</a:t>
            </a:r>
            <a:r>
              <a:rPr lang="en-GB" dirty="0" err="1"/>
              <a:t>ie</a:t>
            </a:r>
            <a:r>
              <a:rPr lang="en-GB" dirty="0"/>
              <a:t>, raise money through stock exchange).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Shareholders introduces pressures as these want a return from their investment in the company.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Shareholder pressure to increase profits affects organisational strategy.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Relationships with shareholders need to be managed carefully; rapid short term increases in profit can affect long term success detrimentally</a:t>
            </a:r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596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389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</a:pPr>
            <a:r>
              <a:rPr lang="en-US" altLang="en-US" dirty="0"/>
              <a:t>The essence of strategy formulation is coping with competition. </a:t>
            </a:r>
          </a:p>
          <a:p>
            <a:pPr marL="609600" indent="-609600">
              <a:lnSpc>
                <a:spcPct val="90000"/>
              </a:lnSpc>
            </a:pPr>
            <a:endParaRPr lang="en-US" altLang="en-US" dirty="0"/>
          </a:p>
          <a:p>
            <a:pPr marL="609600" indent="-609600">
              <a:lnSpc>
                <a:spcPct val="90000"/>
              </a:lnSpc>
              <a:spcBef>
                <a:spcPct val="0"/>
              </a:spcBef>
            </a:pPr>
            <a:r>
              <a:rPr lang="en-US" altLang="en-US" dirty="0"/>
              <a:t>Intense competition in an industry is neither coincidence nor bad luck. </a:t>
            </a:r>
          </a:p>
          <a:p>
            <a:pPr marL="609600" indent="-609600">
              <a:lnSpc>
                <a:spcPct val="90000"/>
              </a:lnSpc>
              <a:spcBef>
                <a:spcPct val="0"/>
              </a:spcBef>
            </a:pPr>
            <a:r>
              <a:rPr lang="en-US" altLang="en-US" dirty="0"/>
              <a:t>Competition in an industry is rooted in its underlying economics, and competitive forces exist that go well beyond the established combatants in </a:t>
            </a:r>
          </a:p>
          <a:p>
            <a:pPr marL="609600" indent="-609600">
              <a:lnSpc>
                <a:spcPct val="90000"/>
              </a:lnSpc>
              <a:spcBef>
                <a:spcPct val="0"/>
              </a:spcBef>
            </a:pPr>
            <a:r>
              <a:rPr lang="en-US" altLang="en-US" dirty="0"/>
              <a:t>a particular industry. </a:t>
            </a:r>
          </a:p>
          <a:p>
            <a:pPr marL="609600" indent="-609600">
              <a:lnSpc>
                <a:spcPct val="90000"/>
              </a:lnSpc>
              <a:spcBef>
                <a:spcPct val="0"/>
              </a:spcBef>
            </a:pPr>
            <a:r>
              <a:rPr lang="en-US" altLang="en-US" dirty="0"/>
              <a:t>The corporate strategists’ goal is to find a position in the industry where the organization can best defend itself against these forces or can</a:t>
            </a:r>
          </a:p>
          <a:p>
            <a:pPr marL="609600" indent="-609600">
              <a:lnSpc>
                <a:spcPct val="90000"/>
              </a:lnSpc>
              <a:spcBef>
                <a:spcPct val="0"/>
              </a:spcBef>
            </a:pPr>
            <a:r>
              <a:rPr lang="en-US" altLang="en-US" dirty="0"/>
              <a:t>influence them in its </a:t>
            </a:r>
            <a:r>
              <a:rPr lang="en-US" altLang="en-US" dirty="0" err="1"/>
              <a:t>favour</a:t>
            </a:r>
            <a:r>
              <a:rPr lang="en-US" altLang="en-US" dirty="0"/>
              <a:t>. </a:t>
            </a:r>
          </a:p>
          <a:p>
            <a:endParaRPr lang="en-US" dirty="0"/>
          </a:p>
          <a:p>
            <a:r>
              <a:rPr lang="en-US" dirty="0"/>
              <a:t>Monitoring the international environment involves assessing each non-domestic market on the same factors that are used in a domestic assessment. </a:t>
            </a:r>
          </a:p>
          <a:p>
            <a:r>
              <a:rPr lang="en-US" dirty="0"/>
              <a:t>While the importance of factors will differ, the same set of considerations can be used for each country.</a:t>
            </a:r>
          </a:p>
          <a:p>
            <a:endParaRPr lang="en-US" dirty="0"/>
          </a:p>
          <a:p>
            <a:r>
              <a:rPr lang="en-US" dirty="0"/>
              <a:t>Economic, political, legal, and social factors are used to assess international environments. </a:t>
            </a:r>
          </a:p>
          <a:p>
            <a:endParaRPr lang="en-US" dirty="0"/>
          </a:p>
          <a:p>
            <a:r>
              <a:rPr lang="en-US" dirty="0"/>
              <a:t>One complication to this process is that the interplay among international markets must be considered. </a:t>
            </a:r>
          </a:p>
          <a:p>
            <a:endParaRPr lang="en-US" dirty="0"/>
          </a:p>
          <a:p>
            <a:endParaRPr lang="en-US" b="1" dirty="0"/>
          </a:p>
          <a:p>
            <a:r>
              <a:rPr lang="en-US" b="1" dirty="0"/>
              <a:t>Determinants of Entry</a:t>
            </a:r>
          </a:p>
          <a:p>
            <a:endParaRPr lang="en-US" dirty="0"/>
          </a:p>
          <a:p>
            <a:r>
              <a:rPr lang="en-US" dirty="0"/>
              <a:t>New Entrants</a:t>
            </a:r>
          </a:p>
          <a:p>
            <a:r>
              <a:rPr lang="en-US" dirty="0"/>
              <a:t>Economies of scale</a:t>
            </a:r>
          </a:p>
          <a:p>
            <a:r>
              <a:rPr lang="en-US" dirty="0"/>
              <a:t>Proprietary product differences</a:t>
            </a:r>
          </a:p>
          <a:p>
            <a:r>
              <a:rPr lang="en-US" dirty="0"/>
              <a:t>Brand Identity</a:t>
            </a:r>
          </a:p>
          <a:p>
            <a:r>
              <a:rPr lang="en-US" dirty="0"/>
              <a:t>Switching Costs</a:t>
            </a:r>
          </a:p>
          <a:p>
            <a:r>
              <a:rPr lang="en-US" dirty="0"/>
              <a:t>Capital requirement</a:t>
            </a:r>
          </a:p>
          <a:p>
            <a:r>
              <a:rPr lang="en-US" dirty="0"/>
              <a:t>Access to distribution</a:t>
            </a:r>
          </a:p>
          <a:p>
            <a:r>
              <a:rPr lang="en-US" dirty="0"/>
              <a:t>Absolute cost advantages</a:t>
            </a:r>
          </a:p>
          <a:p>
            <a:r>
              <a:rPr lang="en-US" dirty="0"/>
              <a:t>Propriety curve</a:t>
            </a:r>
          </a:p>
          <a:p>
            <a:r>
              <a:rPr lang="en-US" dirty="0"/>
              <a:t>access to necessary inputs </a:t>
            </a:r>
          </a:p>
          <a:p>
            <a:r>
              <a:rPr lang="en-US" dirty="0"/>
              <a:t>Proprietary low-cost product design</a:t>
            </a:r>
          </a:p>
          <a:p>
            <a:r>
              <a:rPr lang="en-US" dirty="0"/>
              <a:t>Expected retaliation</a:t>
            </a:r>
          </a:p>
          <a:p>
            <a:endParaRPr lang="en-US" dirty="0"/>
          </a:p>
          <a:p>
            <a:r>
              <a:rPr lang="en-US" b="1" dirty="0"/>
              <a:t>Determinants of Supplier Power</a:t>
            </a:r>
            <a:endParaRPr lang="en-US" b="0" dirty="0"/>
          </a:p>
          <a:p>
            <a:r>
              <a:rPr lang="en-US" b="0" dirty="0"/>
              <a:t>Differentiation of inputs</a:t>
            </a:r>
          </a:p>
          <a:p>
            <a:r>
              <a:rPr lang="en-US" b="0" dirty="0"/>
              <a:t>Switching costs of suppliers </a:t>
            </a:r>
          </a:p>
          <a:p>
            <a:r>
              <a:rPr lang="en-US" b="0" dirty="0"/>
              <a:t>Presence of substitute inputs</a:t>
            </a:r>
          </a:p>
          <a:p>
            <a:r>
              <a:rPr lang="en-US" b="0" dirty="0"/>
              <a:t>Supplier concentration</a:t>
            </a:r>
          </a:p>
          <a:p>
            <a:r>
              <a:rPr lang="en-US" b="0" dirty="0"/>
              <a:t>Importance of volume to supplier</a:t>
            </a:r>
          </a:p>
          <a:p>
            <a:r>
              <a:rPr lang="en-US" b="0" dirty="0"/>
              <a:t>Cost relative to total industry purchases</a:t>
            </a:r>
          </a:p>
          <a:p>
            <a:r>
              <a:rPr lang="en-US" b="0" dirty="0"/>
              <a:t>Impact of inputs on cost or differentiation</a:t>
            </a:r>
          </a:p>
          <a:p>
            <a:r>
              <a:rPr lang="en-US" b="0" dirty="0"/>
              <a:t>Threat of forward integration relative to backward integration by </a:t>
            </a:r>
            <a:r>
              <a:rPr lang="en-US" b="0" dirty="0" err="1"/>
              <a:t>organisations</a:t>
            </a:r>
            <a:r>
              <a:rPr lang="en-US" b="0" dirty="0"/>
              <a:t> in the industry</a:t>
            </a:r>
          </a:p>
          <a:p>
            <a:endParaRPr lang="en-US" b="0" dirty="0"/>
          </a:p>
          <a:p>
            <a:r>
              <a:rPr lang="en-US" b="1" dirty="0"/>
              <a:t>Determinants of Substitution Threats</a:t>
            </a:r>
            <a:endParaRPr lang="en-US" b="0" dirty="0"/>
          </a:p>
          <a:p>
            <a:r>
              <a:rPr lang="en-US" b="0" dirty="0"/>
              <a:t>Relative price</a:t>
            </a:r>
          </a:p>
          <a:p>
            <a:r>
              <a:rPr lang="en-US" b="0" dirty="0"/>
              <a:t>Performance of substitutes</a:t>
            </a:r>
          </a:p>
          <a:p>
            <a:r>
              <a:rPr lang="en-US" b="0" dirty="0"/>
              <a:t>Switching costs</a:t>
            </a:r>
          </a:p>
          <a:p>
            <a:r>
              <a:rPr lang="en-US" b="0" dirty="0"/>
              <a:t>Buyer propensity to substitute</a:t>
            </a:r>
          </a:p>
          <a:p>
            <a:endParaRPr lang="en-US" b="0" dirty="0"/>
          </a:p>
          <a:p>
            <a:r>
              <a:rPr lang="en-US" b="1" dirty="0"/>
              <a:t>Determinants of Buyer Power</a:t>
            </a:r>
            <a:endParaRPr lang="en-US" b="0" dirty="0"/>
          </a:p>
          <a:p>
            <a:endParaRPr lang="en-US" b="0" dirty="0"/>
          </a:p>
          <a:p>
            <a:r>
              <a:rPr lang="en-US" b="1" dirty="0"/>
              <a:t>Bargaining Leverage</a:t>
            </a:r>
            <a:endParaRPr lang="en-US" b="0" dirty="0"/>
          </a:p>
          <a:p>
            <a:r>
              <a:rPr lang="en-US" b="0" dirty="0"/>
              <a:t>Buyer concentration vs organization concentration</a:t>
            </a:r>
          </a:p>
          <a:p>
            <a:r>
              <a:rPr lang="en-US" b="0" dirty="0"/>
              <a:t>Buyer volume</a:t>
            </a:r>
          </a:p>
          <a:p>
            <a:r>
              <a:rPr lang="en-US" b="0" dirty="0"/>
              <a:t>Buyer switching costs relative to organization</a:t>
            </a:r>
          </a:p>
          <a:p>
            <a:r>
              <a:rPr lang="en-US" b="0" dirty="0"/>
              <a:t>Buyer information</a:t>
            </a:r>
          </a:p>
          <a:p>
            <a:r>
              <a:rPr lang="en-US" b="0" dirty="0"/>
              <a:t>Ability to backwards integrate</a:t>
            </a:r>
          </a:p>
          <a:p>
            <a:endParaRPr lang="en-US" b="0" dirty="0"/>
          </a:p>
          <a:p>
            <a:r>
              <a:rPr lang="en-US" b="1" dirty="0"/>
              <a:t>Price Sensitivity</a:t>
            </a:r>
          </a:p>
          <a:p>
            <a:r>
              <a:rPr lang="en-US" b="0" dirty="0"/>
              <a:t>Price/total purchases</a:t>
            </a:r>
          </a:p>
          <a:p>
            <a:r>
              <a:rPr lang="en-US" b="0" dirty="0"/>
              <a:t>Product differences</a:t>
            </a:r>
          </a:p>
          <a:p>
            <a:r>
              <a:rPr lang="en-US" b="0" dirty="0"/>
              <a:t>Impact on quality/performance</a:t>
            </a:r>
          </a:p>
          <a:p>
            <a:r>
              <a:rPr lang="en-US" b="0" dirty="0"/>
              <a:t>Buyer profits</a:t>
            </a:r>
          </a:p>
          <a:p>
            <a:r>
              <a:rPr lang="en-US" b="0" dirty="0"/>
              <a:t>Decision maker incentives</a:t>
            </a:r>
          </a:p>
          <a:p>
            <a:endParaRPr lang="en-US" b="0" dirty="0"/>
          </a:p>
          <a:p>
            <a:r>
              <a:rPr lang="en-US" b="1" dirty="0"/>
              <a:t>Determinants of Rivalry</a:t>
            </a:r>
          </a:p>
          <a:p>
            <a:r>
              <a:rPr lang="en-US" b="0" dirty="0"/>
              <a:t>Industry growth</a:t>
            </a:r>
          </a:p>
          <a:p>
            <a:r>
              <a:rPr lang="en-US" b="0" dirty="0"/>
              <a:t>Fixed costs/value added</a:t>
            </a:r>
          </a:p>
          <a:p>
            <a:r>
              <a:rPr lang="en-US" b="0" dirty="0"/>
              <a:t>Intermittent over capacity</a:t>
            </a:r>
          </a:p>
          <a:p>
            <a:r>
              <a:rPr lang="en-US" b="0" dirty="0"/>
              <a:t>Brand identity</a:t>
            </a:r>
          </a:p>
          <a:p>
            <a:r>
              <a:rPr lang="en-US" b="0" dirty="0"/>
              <a:t>Switching costs</a:t>
            </a:r>
          </a:p>
          <a:p>
            <a:r>
              <a:rPr lang="en-US" b="0" dirty="0"/>
              <a:t>Informational complexity</a:t>
            </a:r>
          </a:p>
          <a:p>
            <a:r>
              <a:rPr lang="en-US" b="0" dirty="0"/>
              <a:t>Competitors – diversity</a:t>
            </a:r>
          </a:p>
          <a:p>
            <a:r>
              <a:rPr lang="en-US" b="0" dirty="0"/>
              <a:t>Corporate stakes</a:t>
            </a:r>
          </a:p>
          <a:p>
            <a:r>
              <a:rPr lang="en-US" b="0" dirty="0"/>
              <a:t>Exit strategy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590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do other firms define the scope of their market?</a:t>
            </a:r>
          </a:p>
          <a:p>
            <a:r>
              <a:rPr lang="en-US" dirty="0"/>
              <a:t>How similar are the benefits the customers derive from the products and services that other firms offer? </a:t>
            </a:r>
          </a:p>
          <a:p>
            <a:r>
              <a:rPr lang="en-US" dirty="0"/>
              <a:t>The more similar the benefits of products or services, the higher the level of substitutability between them. </a:t>
            </a:r>
          </a:p>
          <a:p>
            <a:endParaRPr lang="en-US" dirty="0"/>
          </a:p>
          <a:p>
            <a:r>
              <a:rPr lang="en-US" dirty="0"/>
              <a:t>How committed are other firms to the industry?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altLang="en-US" b="1" dirty="0"/>
              <a:t>Industry Analysis &amp; Competitive Analysis</a:t>
            </a:r>
            <a:endParaRPr lang="en-US" b="1" dirty="0"/>
          </a:p>
          <a:p>
            <a:pPr marL="609600" indent="-609600"/>
            <a:r>
              <a:rPr lang="en-US" altLang="en-US" dirty="0"/>
              <a:t>An </a:t>
            </a:r>
            <a:r>
              <a:rPr lang="en-US" altLang="en-US" b="1" dirty="0"/>
              <a:t>industry</a:t>
            </a:r>
            <a:r>
              <a:rPr lang="en-US" altLang="en-US" dirty="0"/>
              <a:t> is a collection of firms that offer similar products or services. </a:t>
            </a:r>
          </a:p>
          <a:p>
            <a:pPr marL="609600" indent="-609600"/>
            <a:r>
              <a:rPr lang="en-US" altLang="en-US" b="1" dirty="0"/>
              <a:t>Structural attributes </a:t>
            </a:r>
            <a:r>
              <a:rPr lang="en-US" altLang="en-US" dirty="0"/>
              <a:t>are the enduring characteristics that give an industry its distinctive character. </a:t>
            </a:r>
          </a:p>
          <a:p>
            <a:pPr marL="609600" indent="-609600"/>
            <a:r>
              <a:rPr lang="en-US" altLang="en-US" b="1" dirty="0"/>
              <a:t>Concentration</a:t>
            </a:r>
            <a:r>
              <a:rPr lang="en-US" altLang="en-US" dirty="0"/>
              <a:t> refers to the extent to which industry sales are dominated by only a few firms. </a:t>
            </a:r>
          </a:p>
          <a:p>
            <a:pPr marL="609600" indent="-609600"/>
            <a:r>
              <a:rPr lang="en-US" altLang="en-US" b="1" dirty="0"/>
              <a:t>Barriers to entry</a:t>
            </a:r>
            <a:r>
              <a:rPr lang="en-US" altLang="en-US" dirty="0"/>
              <a:t> are the obstacles that a firm must overcome to enter an industry. 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342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Differing external elements affect different strategies at different times and with varying strengths </a:t>
            </a:r>
          </a:p>
          <a:p>
            <a:r>
              <a:rPr lang="en-US" dirty="0"/>
              <a:t>Only certainty is that the effect of the remote and operating environments will be uncertain until a strategy is implemented </a:t>
            </a:r>
          </a:p>
          <a:p>
            <a:r>
              <a:rPr lang="en-US" dirty="0"/>
              <a:t>Many managers, particularly in less powerful firms, minimize long-term planning</a:t>
            </a:r>
          </a:p>
          <a:p>
            <a:r>
              <a:rPr lang="en-US" dirty="0"/>
              <a:t>Instead, they allow managers to adapt to new pressures from the environment </a:t>
            </a:r>
          </a:p>
          <a:p>
            <a:r>
              <a:rPr lang="en-US" dirty="0"/>
              <a:t>Absence of strong resources and psychological commitment to a proactive strategy effectively bars a firm from assuming a leadership role in its environment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External environment is governed by the general (PEST) and task environments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task environment is inclusive of those outside sectors that have a direct working relationship with an organization.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variables in the task environment are: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Owners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Suppliers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Labour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Competition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 groups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449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07/12/2020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07/12/2020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07/12/2020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07/12/2020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07/12/2020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Delivery Sessions:</a:t>
            </a:r>
            <a:br>
              <a:rPr lang="en-GB" sz="2400" dirty="0"/>
            </a:b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culture, ethos and values.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Personal ethical standards, values and beliefs.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Formal and informal relationships between departments and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Communication channels for sharing information and building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Establishing a culture of sustainability within the workplace.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Corporate social and environmental responsibility.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Barriers to effective functioning in the organisation and ways to overcome them.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Impact of external forces on the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Efficiency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3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4009C65-DBF2-C84C-A51A-BE46D02E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External Environment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EA8B9AF-C8C5-B74A-84CB-E3D697FF4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400" dirty="0"/>
              <a:t>Those factors beyond the control of an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which influence its choice of direction and action, </a:t>
            </a:r>
            <a:r>
              <a:rPr lang="en-US" altLang="en-US" sz="2400" dirty="0" err="1"/>
              <a:t>organisational</a:t>
            </a:r>
            <a:r>
              <a:rPr lang="en-US" altLang="en-US" sz="2400" dirty="0"/>
              <a:t> structure, and internal processes.</a:t>
            </a:r>
            <a:br>
              <a:rPr lang="en-US" altLang="en-US" sz="2400" dirty="0"/>
            </a:br>
            <a:endParaRPr lang="en-US" altLang="en-US" sz="2400" dirty="0"/>
          </a:p>
          <a:p>
            <a:pPr marL="0" indent="0" eaLnBrk="1" hangingPunct="1">
              <a:buNone/>
            </a:pPr>
            <a:r>
              <a:rPr lang="en-US" altLang="en-US" sz="2400" dirty="0"/>
              <a:t>It changes as the various environments change, and as the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itself changes.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718EAE-757D-4344-A8A3-F67ABC84D69D}"/>
              </a:ext>
            </a:extLst>
          </p:cNvPr>
          <p:cNvSpPr txBox="1"/>
          <p:nvPr/>
        </p:nvSpPr>
        <p:spPr>
          <a:xfrm>
            <a:off x="2057400" y="3461656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(Allen, 2001)</a:t>
            </a:r>
          </a:p>
        </p:txBody>
      </p:sp>
    </p:spTree>
    <p:extLst>
      <p:ext uri="{BB962C8B-B14F-4D97-AF65-F5344CB8AC3E}">
        <p14:creationId xmlns:p14="http://schemas.microsoft.com/office/powerpoint/2010/main" val="2287190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D97600B2-441C-D94F-83EF-D95EB0B4C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dirty="0"/>
              <a:t>External Environment</a:t>
            </a:r>
          </a:p>
        </p:txBody>
      </p:sp>
      <p:sp>
        <p:nvSpPr>
          <p:cNvPr id="457731" name="Rectangle 3">
            <a:extLst>
              <a:ext uri="{FF2B5EF4-FFF2-40B4-BE49-F238E27FC236}">
                <a16:creationId xmlns:a16="http://schemas.microsoft.com/office/drawing/2014/main" id="{EEA3666B-797E-E34C-8A83-A2F40BD802B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US" altLang="en-US"/>
              <a:t>Comprised of following components:</a:t>
            </a:r>
            <a:br>
              <a:rPr lang="en-US" altLang="en-US"/>
            </a:br>
            <a:endParaRPr lang="en-US" altLang="en-US"/>
          </a:p>
          <a:p>
            <a:pPr marL="609600" indent="-609600"/>
            <a:r>
              <a:rPr lang="en-US" altLang="en-US"/>
              <a:t>Remote environment</a:t>
            </a:r>
          </a:p>
          <a:p>
            <a:pPr marL="609600" indent="-609600"/>
            <a:r>
              <a:rPr lang="en-US" altLang="en-US"/>
              <a:t>Industry environment</a:t>
            </a:r>
          </a:p>
          <a:p>
            <a:pPr marL="609600" indent="-609600"/>
            <a:r>
              <a:rPr lang="en-US" altLang="en-US"/>
              <a:t>Operating environment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64A497B4-6266-4440-BA82-C8DB0235E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2400" y="1600201"/>
            <a:ext cx="4835200" cy="3989040"/>
          </a:xfrm>
          <a:prstGeom prst="rect">
            <a:avLst/>
          </a:prstGeom>
          <a:noFill/>
        </p:spPr>
      </p:pic>
      <p:sp>
        <p:nvSpPr>
          <p:cNvPr id="136" name="Slide Number Placeholder 4">
            <a:extLst>
              <a:ext uri="{FF2B5EF4-FFF2-40B4-BE49-F238E27FC236}">
                <a16:creationId xmlns:a16="http://schemas.microsoft.com/office/drawing/2014/main" id="{35CAA9C6-549F-4C82-A372-5990B2457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78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7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773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636BF12-F7EB-5B40-BF86-67A2CEF0C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1186" y="304800"/>
            <a:ext cx="8294687" cy="914400"/>
          </a:xfrm>
        </p:spPr>
        <p:txBody>
          <a:bodyPr/>
          <a:lstStyle/>
          <a:p>
            <a:pPr eaLnBrk="1" hangingPunct="1"/>
            <a:r>
              <a:rPr lang="en-US" altLang="en-US" dirty="0" err="1"/>
              <a:t>Organisational</a:t>
            </a:r>
            <a:r>
              <a:rPr lang="en-US" altLang="en-US" dirty="0"/>
              <a:t> External Environment</a:t>
            </a:r>
          </a:p>
        </p:txBody>
      </p:sp>
      <p:pic>
        <p:nvPicPr>
          <p:cNvPr id="20484" name="Picture 5">
            <a:extLst>
              <a:ext uri="{FF2B5EF4-FFF2-40B4-BE49-F238E27FC236}">
                <a16:creationId xmlns:a16="http://schemas.microsoft.com/office/drawing/2014/main" id="{58F38081-E9B0-BA41-BB32-BE1FFA148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1609725"/>
            <a:ext cx="7381875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27145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5F98A6AF-DE33-8546-830D-383C6A54B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Remote Environment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409BA541-FC92-BA43-838D-A1D8156AC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400" dirty="0"/>
              <a:t>Economic, social, political, technological, and ecological factors that originate beyond, and usually irrespective of, any single firm’s operating situation.</a:t>
            </a:r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marL="0" indent="0">
              <a:buNone/>
            </a:pPr>
            <a:r>
              <a:rPr lang="en-GB" sz="2400" dirty="0"/>
              <a:t>“The remote environment comprises factors originating beyond, and usually irrespective of, any single firm’s operating situation—economic, social, political, technological, and ecological factors” </a:t>
            </a:r>
          </a:p>
          <a:p>
            <a:pPr marL="0" indent="0" eaLnBrk="1" hangingPunct="1">
              <a:buNone/>
            </a:pPr>
            <a:endParaRPr lang="en-US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476F28-8721-9645-9681-8994769188DB}"/>
              </a:ext>
            </a:extLst>
          </p:cNvPr>
          <p:cNvSpPr txBox="1"/>
          <p:nvPr/>
        </p:nvSpPr>
        <p:spPr>
          <a:xfrm>
            <a:off x="5453743" y="4082143"/>
            <a:ext cx="2906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(Pearce &amp; Robinson, 2005).</a:t>
            </a:r>
          </a:p>
        </p:txBody>
      </p:sp>
    </p:spTree>
    <p:extLst>
      <p:ext uri="{BB962C8B-B14F-4D97-AF65-F5344CB8AC3E}">
        <p14:creationId xmlns:p14="http://schemas.microsoft.com/office/powerpoint/2010/main" val="773791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9D991-CC8A-6846-AC19-410A5FA8D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5EE5D61-AE8D-7946-AF5A-3A2DDB5A91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270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Remote Environment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0A5C6C1-FB53-B644-923B-43FDAB94759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0" y="1752601"/>
            <a:ext cx="5384800" cy="3989040"/>
          </a:xfrm>
        </p:spPr>
        <p:txBody>
          <a:bodyPr>
            <a:normAutofit/>
          </a:bodyPr>
          <a:lstStyle/>
          <a:p>
            <a:pPr marL="609600" indent="-609600"/>
            <a:r>
              <a:rPr lang="en-US" altLang="en-US"/>
              <a:t>Economic Factors</a:t>
            </a:r>
          </a:p>
          <a:p>
            <a:pPr marL="609600" indent="-609600"/>
            <a:r>
              <a:rPr lang="en-US" altLang="en-US"/>
              <a:t>Social Factors</a:t>
            </a:r>
          </a:p>
          <a:p>
            <a:pPr marL="609600" indent="-609600"/>
            <a:r>
              <a:rPr lang="en-US" altLang="en-US"/>
              <a:t>Political Factors</a:t>
            </a:r>
          </a:p>
          <a:p>
            <a:pPr marL="609600" indent="-609600"/>
            <a:r>
              <a:rPr lang="en-US" altLang="en-US"/>
              <a:t>Technological Factors</a:t>
            </a:r>
          </a:p>
          <a:p>
            <a:pPr marL="609600" indent="-609600"/>
            <a:r>
              <a:rPr lang="en-US" altLang="en-US"/>
              <a:t>Ecological Factors</a:t>
            </a:r>
          </a:p>
        </p:txBody>
      </p:sp>
      <p:pic>
        <p:nvPicPr>
          <p:cNvPr id="7" name="Picture 4" descr="PEST Analysis - Overview, Examples, How to Anlayze External Environment">
            <a:extLst>
              <a:ext uri="{FF2B5EF4-FFF2-40B4-BE49-F238E27FC236}">
                <a16:creationId xmlns:a16="http://schemas.microsoft.com/office/drawing/2014/main" id="{B8CAD845-B069-C34A-AA34-D9C295A62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9600" y="1718677"/>
            <a:ext cx="6045200" cy="365734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09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F6C8-87AD-CE48-A2FE-77EE3ABA3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Industry Environment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3097C268-7BB0-4524-95A9-3B2BE08D2E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r>
              <a:rPr lang="en-US" dirty="0"/>
              <a:t>Entry Barriers </a:t>
            </a:r>
          </a:p>
          <a:p>
            <a:r>
              <a:rPr lang="en-US" dirty="0"/>
              <a:t>Supplier Power </a:t>
            </a:r>
          </a:p>
          <a:p>
            <a:r>
              <a:rPr lang="en-US" dirty="0"/>
              <a:t>Buyer Power </a:t>
            </a:r>
          </a:p>
          <a:p>
            <a:r>
              <a:rPr lang="en-US" dirty="0"/>
              <a:t>Substitute Availability</a:t>
            </a:r>
          </a:p>
          <a:p>
            <a:r>
              <a:rPr lang="en-US" dirty="0"/>
              <a:t>Competitive Rivalry</a:t>
            </a:r>
          </a:p>
          <a:p>
            <a:endParaRPr lang="en-US" dirty="0"/>
          </a:p>
        </p:txBody>
      </p:sp>
      <p:pic>
        <p:nvPicPr>
          <p:cNvPr id="31746" name="Picture 2" descr="Porter's Five Forces: - Understanding Competitive Forces to Maximize  Profitability | Competitor analysis, Business strategy, Business management">
            <a:extLst>
              <a:ext uri="{FF2B5EF4-FFF2-40B4-BE49-F238E27FC236}">
                <a16:creationId xmlns:a16="http://schemas.microsoft.com/office/drawing/2014/main" id="{6000CD10-3988-F44A-9E3D-79E6DE5E6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8841" y="1417637"/>
            <a:ext cx="4466609" cy="398903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E709B-FE2D-B140-A5D8-8C2B7BE04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FEAF9B-4975-074A-943C-DD2B85D2F42B}"/>
              </a:ext>
            </a:extLst>
          </p:cNvPr>
          <p:cNvSpPr txBox="1"/>
          <p:nvPr/>
        </p:nvSpPr>
        <p:spPr>
          <a:xfrm>
            <a:off x="4163786" y="4506686"/>
            <a:ext cx="1536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(Porter, 1979)</a:t>
            </a:r>
          </a:p>
        </p:txBody>
      </p:sp>
    </p:spTree>
    <p:extLst>
      <p:ext uri="{BB962C8B-B14F-4D97-AF65-F5344CB8AC3E}">
        <p14:creationId xmlns:p14="http://schemas.microsoft.com/office/powerpoint/2010/main" val="3396486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17A059A9-0098-420E-9092-7B97EEDF6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Operating Environment</a:t>
            </a:r>
          </a:p>
        </p:txBody>
      </p:sp>
      <p:sp>
        <p:nvSpPr>
          <p:cNvPr id="73" name="Content Placeholder 2">
            <a:extLst>
              <a:ext uri="{FF2B5EF4-FFF2-40B4-BE49-F238E27FC236}">
                <a16:creationId xmlns:a16="http://schemas.microsoft.com/office/drawing/2014/main" id="{3835B012-C551-4DD8-B618-44657E95C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/>
          <a:p>
            <a:r>
              <a:rPr lang="en-US" dirty="0"/>
              <a:t>Competitors</a:t>
            </a:r>
          </a:p>
          <a:p>
            <a:r>
              <a:rPr lang="en-US" dirty="0"/>
              <a:t>Creditors</a:t>
            </a:r>
          </a:p>
          <a:p>
            <a:r>
              <a:rPr lang="en-US" dirty="0"/>
              <a:t>Customers</a:t>
            </a:r>
          </a:p>
          <a:p>
            <a:r>
              <a:rPr lang="en-US" dirty="0" err="1"/>
              <a:t>Labour</a:t>
            </a:r>
            <a:endParaRPr lang="en-US" dirty="0"/>
          </a:p>
          <a:p>
            <a:r>
              <a:rPr lang="en-US" dirty="0"/>
              <a:t>Suppliers</a:t>
            </a:r>
          </a:p>
          <a:p>
            <a:r>
              <a:rPr lang="en-US" dirty="0"/>
              <a:t>Media</a:t>
            </a:r>
          </a:p>
          <a:p>
            <a:r>
              <a:rPr lang="en-US" dirty="0"/>
              <a:t>Shareholders</a:t>
            </a:r>
          </a:p>
        </p:txBody>
      </p:sp>
      <p:pic>
        <p:nvPicPr>
          <p:cNvPr id="32770" name="Picture 2" descr="Marketing Managament: Actors in Micro environment">
            <a:extLst>
              <a:ext uri="{FF2B5EF4-FFF2-40B4-BE49-F238E27FC236}">
                <a16:creationId xmlns:a16="http://schemas.microsoft.com/office/drawing/2014/main" id="{19C98455-BD61-C14C-8231-61900CE395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0841" y="1600201"/>
            <a:ext cx="4598317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BAED23-55B7-814A-944D-D806BEBC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004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C925499F-BC40-2248-A6ED-CAEE7926AE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6770687" cy="914400"/>
          </a:xfrm>
        </p:spPr>
        <p:txBody>
          <a:bodyPr/>
          <a:lstStyle/>
          <a:p>
            <a:pPr eaLnBrk="1" hangingPunct="1"/>
            <a:r>
              <a:rPr lang="en-US" altLang="en-US"/>
              <a:t>Operating Environment</a:t>
            </a:r>
          </a:p>
        </p:txBody>
      </p:sp>
      <p:sp>
        <p:nvSpPr>
          <p:cNvPr id="477187" name="Rectangle 3">
            <a:extLst>
              <a:ext uri="{FF2B5EF4-FFF2-40B4-BE49-F238E27FC236}">
                <a16:creationId xmlns:a16="http://schemas.microsoft.com/office/drawing/2014/main" id="{5AEBDDC2-B9BD-E94F-806C-CA136EE2E5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9140" y="1447801"/>
            <a:ext cx="9650260" cy="4221163"/>
          </a:xfrm>
        </p:spPr>
        <p:txBody>
          <a:bodyPr/>
          <a:lstStyle/>
          <a:p>
            <a:pPr marL="609600" indent="-609600">
              <a:buNone/>
            </a:pPr>
            <a:r>
              <a:rPr lang="en-US" altLang="en-US" sz="2400" dirty="0"/>
              <a:t>Also called </a:t>
            </a:r>
            <a:r>
              <a:rPr lang="en-US" altLang="en-US" sz="2400" i="1" dirty="0"/>
              <a:t>competitive</a:t>
            </a:r>
            <a:r>
              <a:rPr lang="en-US" altLang="en-US" sz="2400" dirty="0"/>
              <a:t> or </a:t>
            </a:r>
            <a:r>
              <a:rPr lang="en-US" altLang="en-US" sz="2400" i="1" dirty="0"/>
              <a:t>task </a:t>
            </a:r>
            <a:r>
              <a:rPr lang="en-US" altLang="en-US" sz="2400" dirty="0"/>
              <a:t>environment</a:t>
            </a:r>
            <a:br>
              <a:rPr lang="en-US" altLang="en-US" sz="2400" dirty="0"/>
            </a:br>
            <a:endParaRPr lang="en-US" altLang="en-US" sz="2400" dirty="0"/>
          </a:p>
          <a:p>
            <a:pPr marL="0" indent="0">
              <a:buNone/>
            </a:pPr>
            <a:r>
              <a:rPr lang="en-US" altLang="en-US" sz="2400" dirty="0"/>
              <a:t>Includes competitor positions and customer profiling based on:</a:t>
            </a:r>
            <a:br>
              <a:rPr lang="en-US" altLang="en-US" sz="2400" dirty="0"/>
            </a:br>
            <a:endParaRPr lang="en-US" alt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Geographic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Demographic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Psychographic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Buyer Behavior</a:t>
            </a:r>
            <a:br>
              <a:rPr lang="en-US" altLang="en-US" dirty="0"/>
            </a:br>
            <a:endParaRPr lang="en-US" altLang="en-US" dirty="0"/>
          </a:p>
          <a:p>
            <a:pPr marL="609600" indent="-609600"/>
            <a:r>
              <a:rPr lang="en-US" altLang="en-US" sz="2400" dirty="0"/>
              <a:t>Also includes suppliers &amp; creditors and HRM</a:t>
            </a:r>
          </a:p>
        </p:txBody>
      </p:sp>
    </p:spTree>
    <p:extLst>
      <p:ext uri="{BB962C8B-B14F-4D97-AF65-F5344CB8AC3E}">
        <p14:creationId xmlns:p14="http://schemas.microsoft.com/office/powerpoint/2010/main" val="37037378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71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C3F2EA14-4A43-9844-9CED-5A87B56423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Competitive Forces Shape Strategy</a:t>
            </a:r>
          </a:p>
        </p:txBody>
      </p:sp>
      <p:sp>
        <p:nvSpPr>
          <p:cNvPr id="72" name="Content Placeholder 2">
            <a:extLst>
              <a:ext uri="{FF2B5EF4-FFF2-40B4-BE49-F238E27FC236}">
                <a16:creationId xmlns:a16="http://schemas.microsoft.com/office/drawing/2014/main" id="{697DF412-7E9B-4346-97E9-365CE8C562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2533388"/>
          </a:xfrm>
        </p:spPr>
        <p:txBody>
          <a:bodyPr>
            <a:normAutofit lnSpcReduction="10000"/>
          </a:bodyPr>
          <a:lstStyle/>
          <a:p>
            <a:r>
              <a:rPr lang="en-US" sz="2000" b="1" dirty="0"/>
              <a:t>Determinants of Entry</a:t>
            </a:r>
            <a:endParaRPr lang="en-US" sz="2000" dirty="0"/>
          </a:p>
          <a:p>
            <a:r>
              <a:rPr lang="en-US" sz="2000" b="1" dirty="0"/>
              <a:t>Determinants of Supplier Power</a:t>
            </a:r>
            <a:endParaRPr lang="en-US" sz="2000" dirty="0"/>
          </a:p>
          <a:p>
            <a:r>
              <a:rPr lang="en-US" sz="2000" b="1" dirty="0"/>
              <a:t>Determinants of Substitution Threats</a:t>
            </a:r>
            <a:endParaRPr lang="en-US" sz="2000" dirty="0"/>
          </a:p>
          <a:p>
            <a:r>
              <a:rPr lang="en-US" sz="2000" b="1" dirty="0"/>
              <a:t>Determinants of Buyer Power</a:t>
            </a:r>
            <a:endParaRPr lang="en-US" sz="2000" dirty="0"/>
          </a:p>
          <a:p>
            <a:r>
              <a:rPr lang="en-US" sz="2000" b="1" dirty="0"/>
              <a:t>Bargaining Leverage</a:t>
            </a:r>
            <a:endParaRPr lang="en-US" sz="2000" dirty="0"/>
          </a:p>
          <a:p>
            <a:r>
              <a:rPr lang="en-US" sz="2000" b="1" dirty="0"/>
              <a:t>Price Sensitivity</a:t>
            </a:r>
            <a:endParaRPr lang="en-US" sz="2000" dirty="0"/>
          </a:p>
          <a:p>
            <a:r>
              <a:rPr lang="en-US" sz="2000" b="1" dirty="0"/>
              <a:t>Determinants of Rivalry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4" name="Slide Number Placeholder 4">
            <a:extLst>
              <a:ext uri="{FF2B5EF4-FFF2-40B4-BE49-F238E27FC236}">
                <a16:creationId xmlns:a16="http://schemas.microsoft.com/office/drawing/2014/main" id="{28B374F5-AFC5-4C85-9B8F-2AC6084CD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3D165440-4880-415F-9146-4793BDD623F8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pic>
        <p:nvPicPr>
          <p:cNvPr id="9" name="Picture 2" descr="Porter's Five Forces: - Understanding Competitive Forces to Maximize  Profitability | Competitor analysis, Business strategy, Business management">
            <a:extLst>
              <a:ext uri="{FF2B5EF4-FFF2-40B4-BE49-F238E27FC236}">
                <a16:creationId xmlns:a16="http://schemas.microsoft.com/office/drawing/2014/main" id="{55937991-9DA2-B04C-AE9F-8EBB751FD7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8841" y="1417637"/>
            <a:ext cx="4466609" cy="398903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C0ADA49-64CC-CE44-918D-48CA37A94767}"/>
              </a:ext>
            </a:extLst>
          </p:cNvPr>
          <p:cNvSpPr txBox="1"/>
          <p:nvPr/>
        </p:nvSpPr>
        <p:spPr>
          <a:xfrm>
            <a:off x="4163786" y="4506686"/>
            <a:ext cx="1536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(Porter, 1979)</a:t>
            </a:r>
          </a:p>
        </p:txBody>
      </p:sp>
    </p:spTree>
    <p:extLst>
      <p:ext uri="{BB962C8B-B14F-4D97-AF65-F5344CB8AC3E}">
        <p14:creationId xmlns:p14="http://schemas.microsoft.com/office/powerpoint/2010/main" val="3401293813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C4FD8AF-7E0D-4D4C-9A07-813D5CDC60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8621407" cy="914400"/>
          </a:xfrm>
        </p:spPr>
        <p:txBody>
          <a:bodyPr/>
          <a:lstStyle/>
          <a:p>
            <a:pPr eaLnBrk="1" hangingPunct="1"/>
            <a:r>
              <a:rPr lang="en-US" altLang="en-US" dirty="0"/>
              <a:t>Competitive Analysis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98AD582-DD83-364D-B163-55CE49A1CD90}"/>
              </a:ext>
            </a:extLst>
          </p:cNvPr>
          <p:cNvGrpSpPr/>
          <p:nvPr/>
        </p:nvGrpSpPr>
        <p:grpSpPr>
          <a:xfrm>
            <a:off x="325677" y="1763595"/>
            <a:ext cx="11576526" cy="2810981"/>
            <a:chOff x="0" y="0"/>
            <a:chExt cx="12014200" cy="267970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E62BD703-27DA-044E-9FCA-8A6E96B03B4F}"/>
                </a:ext>
              </a:extLst>
            </p:cNvPr>
            <p:cNvSpPr/>
            <p:nvPr/>
          </p:nvSpPr>
          <p:spPr>
            <a:xfrm>
              <a:off x="4749800" y="215900"/>
              <a:ext cx="2400300" cy="2400300"/>
            </a:xfrm>
            <a:prstGeom prst="ellipse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95000"/>
                  </a:schemeClr>
                </a:gs>
              </a:gsLst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COMPETITOR</a:t>
              </a:r>
              <a:r>
                <a:rPr lang="en-US" sz="1800" b="0" baseline="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 RIVALRY</a:t>
              </a:r>
              <a:endParaRPr lang="en-US" sz="1800" b="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" name="Striped Right Arrow 5">
              <a:extLst>
                <a:ext uri="{FF2B5EF4-FFF2-40B4-BE49-F238E27FC236}">
                  <a16:creationId xmlns:a16="http://schemas.microsoft.com/office/drawing/2014/main" id="{8F3437AE-5198-D345-82B3-E06A243D4E49}"/>
                </a:ext>
              </a:extLst>
            </p:cNvPr>
            <p:cNvSpPr/>
            <p:nvPr/>
          </p:nvSpPr>
          <p:spPr>
            <a:xfrm rot="1140820">
              <a:off x="2768600" y="4445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67000">
                  <a:schemeClr val="bg1">
                    <a:lumMod val="75000"/>
                  </a:schemeClr>
                </a:gs>
              </a:gsLst>
              <a:lin ang="132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7" name="Striped Right Arrow 6">
              <a:extLst>
                <a:ext uri="{FF2B5EF4-FFF2-40B4-BE49-F238E27FC236}">
                  <a16:creationId xmlns:a16="http://schemas.microsoft.com/office/drawing/2014/main" id="{F9C075A5-18CF-6B41-9185-42D9B5329A8D}"/>
                </a:ext>
              </a:extLst>
            </p:cNvPr>
            <p:cNvSpPr/>
            <p:nvPr/>
          </p:nvSpPr>
          <p:spPr>
            <a:xfrm rot="20638576">
              <a:off x="2743200" y="18796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73000">
                  <a:schemeClr val="bg1">
                    <a:lumMod val="85000"/>
                  </a:schemeClr>
                </a:gs>
              </a:gsLst>
              <a:lin ang="3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8" name="Striped Right Arrow 7">
              <a:extLst>
                <a:ext uri="{FF2B5EF4-FFF2-40B4-BE49-F238E27FC236}">
                  <a16:creationId xmlns:a16="http://schemas.microsoft.com/office/drawing/2014/main" id="{62617106-105B-3549-9E42-D8949342455D}"/>
                </a:ext>
              </a:extLst>
            </p:cNvPr>
            <p:cNvSpPr/>
            <p:nvPr/>
          </p:nvSpPr>
          <p:spPr>
            <a:xfrm rot="9665094">
              <a:off x="7289801" y="469899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76000">
                  <a:schemeClr val="tx2">
                    <a:lumMod val="20000"/>
                    <a:lumOff val="80000"/>
                  </a:schemeClr>
                </a:gs>
              </a:gsLst>
              <a:lin ang="30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9" name="Striped Right Arrow 8">
              <a:extLst>
                <a:ext uri="{FF2B5EF4-FFF2-40B4-BE49-F238E27FC236}">
                  <a16:creationId xmlns:a16="http://schemas.microsoft.com/office/drawing/2014/main" id="{C22B0F79-924E-F04F-9755-0E63CD8C871F}"/>
                </a:ext>
              </a:extLst>
            </p:cNvPr>
            <p:cNvSpPr/>
            <p:nvPr/>
          </p:nvSpPr>
          <p:spPr>
            <a:xfrm rot="11558620">
              <a:off x="7353300" y="1854200"/>
              <a:ext cx="1828800" cy="457200"/>
            </a:xfrm>
            <a:prstGeom prst="stripedRightArrow">
              <a:avLst/>
            </a:prstGeom>
            <a:gradFill>
              <a:gsLst>
                <a:gs pos="0">
                  <a:schemeClr val="bg1"/>
                </a:gs>
                <a:gs pos="57000">
                  <a:srgbClr val="E2E8F0"/>
                </a:gs>
              </a:gsLst>
              <a:lin ang="1320000" scaled="0"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1800" b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EC9A57C3-F4DE-B647-80B2-F064B3F35F08}"/>
                </a:ext>
              </a:extLst>
            </p:cNvPr>
            <p:cNvSpPr/>
            <p:nvPr/>
          </p:nvSpPr>
          <p:spPr>
            <a:xfrm>
              <a:off x="0" y="0"/>
              <a:ext cx="3213100" cy="965200"/>
            </a:xfrm>
            <a:prstGeom prst="roundRect">
              <a:avLst/>
            </a:prstGeom>
            <a:gradFill>
              <a:gsLst>
                <a:gs pos="100000">
                  <a:schemeClr val="bg1"/>
                </a:gs>
                <a:gs pos="4000">
                  <a:schemeClr val="bg1">
                    <a:lumMod val="75000"/>
                  </a:schemeClr>
                </a:gs>
              </a:gsLst>
              <a:lin ang="132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THREAT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ENTRY</a:t>
              </a:r>
            </a:p>
          </p:txBody>
        </p:sp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F0AF6F01-2B22-1948-ACBC-326EC28B68BE}"/>
                </a:ext>
              </a:extLst>
            </p:cNvPr>
            <p:cNvSpPr/>
            <p:nvPr/>
          </p:nvSpPr>
          <p:spPr>
            <a:xfrm>
              <a:off x="0" y="1714500"/>
              <a:ext cx="3213100" cy="965200"/>
            </a:xfrm>
            <a:prstGeom prst="roundRect">
              <a:avLst/>
            </a:prstGeom>
            <a:gradFill>
              <a:gsLst>
                <a:gs pos="100000">
                  <a:schemeClr val="bg1"/>
                </a:gs>
                <a:gs pos="48000">
                  <a:schemeClr val="bg1">
                    <a:lumMod val="95000"/>
                  </a:schemeClr>
                </a:gs>
              </a:gsLst>
              <a:lin ang="30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THREAT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SUBSTITUTES</a:t>
              </a:r>
            </a:p>
          </p:txBody>
        </p:sp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D2DC615E-9331-9643-A371-F9C70F60A4D1}"/>
                </a:ext>
              </a:extLst>
            </p:cNvPr>
            <p:cNvSpPr/>
            <p:nvPr/>
          </p:nvSpPr>
          <p:spPr>
            <a:xfrm>
              <a:off x="8801100" y="0"/>
              <a:ext cx="3213100" cy="965200"/>
            </a:xfrm>
            <a:prstGeom prst="roundRect">
              <a:avLst/>
            </a:prstGeom>
            <a:gradFill>
              <a:gsLst>
                <a:gs pos="0">
                  <a:schemeClr val="bg1"/>
                </a:gs>
                <a:gs pos="76000">
                  <a:schemeClr val="tx2">
                    <a:lumMod val="20000"/>
                    <a:lumOff val="80000"/>
                  </a:schemeClr>
                </a:gs>
              </a:gsLst>
              <a:lin ang="30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BARGAINING POWER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BUYERS</a:t>
              </a:r>
            </a:p>
          </p:txBody>
        </p:sp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A038A971-AE7E-F043-ADA1-C5BAF05A90B1}"/>
                </a:ext>
              </a:extLst>
            </p:cNvPr>
            <p:cNvSpPr/>
            <p:nvPr/>
          </p:nvSpPr>
          <p:spPr>
            <a:xfrm>
              <a:off x="8801100" y="1714500"/>
              <a:ext cx="3213100" cy="965200"/>
            </a:xfrm>
            <a:prstGeom prst="roundRect">
              <a:avLst/>
            </a:prstGeom>
            <a:gradFill>
              <a:gsLst>
                <a:gs pos="0">
                  <a:schemeClr val="bg1"/>
                </a:gs>
                <a:gs pos="57000">
                  <a:srgbClr val="E2E8F0"/>
                </a:gs>
              </a:gsLst>
              <a:lin ang="1320000" scaled="0"/>
            </a:gradFill>
            <a:ln>
              <a:solidFill>
                <a:schemeClr val="bg1">
                  <a:lumMod val="75000"/>
                </a:schemeClr>
              </a:solidFill>
            </a:ln>
            <a:effectLst>
              <a:outerShdw blurRad="127000" dist="2540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lvl1pPr marL="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>
                <a:defRPr sz="11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BARGAINING POWER </a:t>
              </a:r>
            </a:p>
            <a:p>
              <a:pPr algn="ctr"/>
              <a:r>
                <a:rPr lang="en-US" sz="1800" b="0">
                  <a:solidFill>
                    <a:schemeClr val="tx1">
                      <a:lumMod val="65000"/>
                      <a:lumOff val="35000"/>
                    </a:schemeClr>
                  </a:solidFill>
                  <a:latin typeface="Century Gothic" panose="020B0502020202020204" pitchFamily="34" charset="0"/>
                </a:rPr>
                <a:t>OF SUPPLIERS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814338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CC275C8-8417-BE4C-AD72-FA54EC1ECE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87514" y="304800"/>
            <a:ext cx="8671511" cy="914400"/>
          </a:xfrm>
        </p:spPr>
        <p:txBody>
          <a:bodyPr/>
          <a:lstStyle/>
          <a:p>
            <a:pPr eaLnBrk="1" hangingPunct="1"/>
            <a:r>
              <a:rPr lang="en-US" altLang="en-US" dirty="0"/>
              <a:t>Emphasis on Environmental Factors</a:t>
            </a:r>
          </a:p>
        </p:txBody>
      </p:sp>
      <p:pic>
        <p:nvPicPr>
          <p:cNvPr id="28674" name="Picture 2" descr="What are environmental factors? - Market Business News">
            <a:extLst>
              <a:ext uri="{FF2B5EF4-FFF2-40B4-BE49-F238E27FC236}">
                <a16:creationId xmlns:a16="http://schemas.microsoft.com/office/drawing/2014/main" id="{82CA09B3-7EC9-8B48-9CCE-9328F988B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263" y="1356518"/>
            <a:ext cx="4573032" cy="414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6" name="Picture 4" descr="Strategic Planning: The external environment">
            <a:extLst>
              <a:ext uri="{FF2B5EF4-FFF2-40B4-BE49-F238E27FC236}">
                <a16:creationId xmlns:a16="http://schemas.microsoft.com/office/drawing/2014/main" id="{EF5E45FA-C190-9747-921E-3443323E5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016" y="1307545"/>
            <a:ext cx="4242910" cy="424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107355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1853"/>
            <a:ext cx="10972800" cy="3897590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Describe the 3 tiers of environmental factors that affect </a:t>
            </a:r>
            <a:r>
              <a:rPr lang="en-US" altLang="en-US" sz="1800" dirty="0" err="1"/>
              <a:t>organisational</a:t>
            </a:r>
            <a:r>
              <a:rPr lang="en-US" altLang="en-US" sz="1800" dirty="0"/>
              <a:t> performance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List and explain 5 factors in the remote environment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economic, social, political, technological, and ecological influences on a business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Explain the five forces model of industry analysis and give examples of each force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influences of entry barriers, supplier power, buyer power, substitute availability, and competitive rivalry on a business 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List and explain the five factors in the operating environment</a:t>
            </a:r>
            <a:br>
              <a:rPr lang="en-US" altLang="en-US" sz="1800" dirty="0"/>
            </a:br>
            <a:endParaRPr lang="en-US" altLang="en-US" sz="1800" dirty="0"/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altLang="en-US" sz="1800" dirty="0"/>
              <a:t>Give examples of the influences of competitors, creditors, customers, </a:t>
            </a:r>
            <a:r>
              <a:rPr lang="en-US" altLang="en-US" sz="1800" dirty="0" err="1"/>
              <a:t>labour</a:t>
            </a:r>
            <a:r>
              <a:rPr lang="en-US" altLang="en-US" sz="1800" dirty="0"/>
              <a:t>, and direct suppliers on a business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82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Allen, M. (2001) Analysing the Organisational Environment..: Select Knowledge Limited, Bucks. UK</a:t>
            </a:r>
            <a:br>
              <a:rPr lang="en-GB" sz="1400" dirty="0"/>
            </a:br>
            <a:endParaRPr lang="en-GB" sz="1400" dirty="0"/>
          </a:p>
          <a:p>
            <a:r>
              <a:rPr lang="en-GB" sz="1400" dirty="0"/>
              <a:t>Pearce, J. A., Robinson, R. B., (2005). Strategic management: Formulation, implementation, and control (9th ed.). New York: McGraw-Hill Irwin.</a:t>
            </a:r>
          </a:p>
          <a:p>
            <a:endParaRPr lang="en-GB" sz="1400" dirty="0"/>
          </a:p>
          <a:p>
            <a:r>
              <a:rPr lang="en-US" sz="1400" dirty="0"/>
              <a:t>Porter, M. (1979) "How Competitive Forces Shape Strategy", Harvard Business Review, May 1979 (Vol. 57, No. 2), pp. 137–145.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8561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2826</Words>
  <Application>Microsoft Macintosh PowerPoint</Application>
  <PresentationFormat>Widescreen</PresentationFormat>
  <Paragraphs>393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Century Gothic</vt:lpstr>
      <vt:lpstr>Myriad Pro</vt:lpstr>
      <vt:lpstr>Wingdings 2</vt:lpstr>
      <vt:lpstr>20140311PresentationUWTSDTemplate</vt:lpstr>
      <vt:lpstr>BA Management Skills for the Workplace BMSK5005</vt:lpstr>
      <vt:lpstr>Workplace Culture &amp; its Impact on Organisational Efficiency </vt:lpstr>
      <vt:lpstr> Workplace Culture &amp; its Impact on  Organisational Efficiency  </vt:lpstr>
      <vt:lpstr>External Environment</vt:lpstr>
      <vt:lpstr>External Environment</vt:lpstr>
      <vt:lpstr>Organisational External Environment</vt:lpstr>
      <vt:lpstr>Remote Environment</vt:lpstr>
      <vt:lpstr>Remote Environment</vt:lpstr>
      <vt:lpstr>Industry Environment</vt:lpstr>
      <vt:lpstr>Operating Environment</vt:lpstr>
      <vt:lpstr>Operating Environment</vt:lpstr>
      <vt:lpstr>Competitive Forces Shape Strategy</vt:lpstr>
      <vt:lpstr>Competitive Analysis</vt:lpstr>
      <vt:lpstr>Emphasis on Environmental Factors</vt:lpstr>
      <vt:lpstr>Homework</vt:lpstr>
      <vt:lpstr> Workplace Culture &amp; its Impact on Organisational Efficiency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BMSK5005</dc:title>
  <dc:creator>Mark Bell-Davies</dc:creator>
  <cp:lastModifiedBy>Mark Bell-Davies</cp:lastModifiedBy>
  <cp:revision>6</cp:revision>
  <dcterms:created xsi:type="dcterms:W3CDTF">2020-12-09T11:40:21Z</dcterms:created>
  <dcterms:modified xsi:type="dcterms:W3CDTF">2020-12-09T12:16:30Z</dcterms:modified>
</cp:coreProperties>
</file>