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0" r:id="rId1"/>
  </p:sldMasterIdLst>
  <p:notesMasterIdLst>
    <p:notesMasterId r:id="rId22"/>
  </p:notesMasterIdLst>
  <p:sldIdLst>
    <p:sldId id="258" r:id="rId2"/>
    <p:sldId id="257" r:id="rId3"/>
    <p:sldId id="306" r:id="rId4"/>
    <p:sldId id="507" r:id="rId5"/>
    <p:sldId id="491" r:id="rId6"/>
    <p:sldId id="280" r:id="rId7"/>
    <p:sldId id="492" r:id="rId8"/>
    <p:sldId id="497" r:id="rId9"/>
    <p:sldId id="498" r:id="rId10"/>
    <p:sldId id="499" r:id="rId11"/>
    <p:sldId id="500" r:id="rId12"/>
    <p:sldId id="501" r:id="rId13"/>
    <p:sldId id="296" r:id="rId14"/>
    <p:sldId id="502" r:id="rId15"/>
    <p:sldId id="503" r:id="rId16"/>
    <p:sldId id="504" r:id="rId17"/>
    <p:sldId id="281" r:id="rId18"/>
    <p:sldId id="283" r:id="rId19"/>
    <p:sldId id="505" r:id="rId20"/>
    <p:sldId id="50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DF4207-E56E-4011-9778-C10C0164FB6D}" v="19" dt="2026-06-21T22:41:48.2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9209" autoAdjust="0"/>
  </p:normalViewPr>
  <p:slideViewPr>
    <p:cSldViewPr snapToGrid="0">
      <p:cViewPr varScale="1">
        <p:scale>
          <a:sx n="99" d="100"/>
          <a:sy n="99" d="100"/>
        </p:scale>
        <p:origin x="972" y="72"/>
      </p:cViewPr>
      <p:guideLst/>
    </p:cSldViewPr>
  </p:slideViewPr>
  <p:notesTextViewPr>
    <p:cViewPr>
      <p:scale>
        <a:sx n="1" d="1"/>
        <a:sy n="1" d="1"/>
      </p:scale>
      <p:origin x="0" y="0"/>
    </p:cViewPr>
  </p:notesTextViewPr>
  <p:notesViewPr>
    <p:cSldViewPr snapToGrid="0">
      <p:cViewPr varScale="1">
        <p:scale>
          <a:sx n="82" d="100"/>
          <a:sy n="82" d="100"/>
        </p:scale>
        <p:origin x="304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91A495-49ED-4D58-9210-2BA258D4EC9B}" type="doc">
      <dgm:prSet loTypeId="urn:microsoft.com/office/officeart/2005/8/layout/cycle5" loCatId="cycle" qsTypeId="urn:microsoft.com/office/officeart/2005/8/quickstyle/simple1#6" qsCatId="simple" csTypeId="urn:microsoft.com/office/officeart/2005/8/colors/accent1_2#5" csCatId="accent1" phldr="1"/>
      <dgm:spPr/>
      <dgm:t>
        <a:bodyPr/>
        <a:lstStyle/>
        <a:p>
          <a:endParaRPr lang="en-GB"/>
        </a:p>
      </dgm:t>
    </dgm:pt>
    <dgm:pt modelId="{559225EA-DDEF-4376-96AA-868B4389B55F}">
      <dgm:prSet phldrT="[Text]" custT="1"/>
      <dgm:spPr/>
      <dgm:t>
        <a:bodyPr/>
        <a:lstStyle/>
        <a:p>
          <a:r>
            <a:rPr lang="en-GB" sz="2000" b="1" u="sng" dirty="0">
              <a:solidFill>
                <a:srgbClr val="FF0000"/>
              </a:solidFill>
            </a:rPr>
            <a:t>Observation</a:t>
          </a:r>
        </a:p>
      </dgm:t>
    </dgm:pt>
    <dgm:pt modelId="{1DE71F8B-54AF-4631-8893-00D551BF8BD1}" type="parTrans" cxnId="{DC311B99-F51D-4EA7-B7FD-3BC6930C996D}">
      <dgm:prSet/>
      <dgm:spPr/>
      <dgm:t>
        <a:bodyPr/>
        <a:lstStyle/>
        <a:p>
          <a:endParaRPr lang="en-GB"/>
        </a:p>
      </dgm:t>
    </dgm:pt>
    <dgm:pt modelId="{5093D6B0-E7FC-4F6D-90CB-7590DDEE03A4}" type="sibTrans" cxnId="{DC311B99-F51D-4EA7-B7FD-3BC6930C996D}">
      <dgm:prSet/>
      <dgm:spPr/>
      <dgm:t>
        <a:bodyPr/>
        <a:lstStyle/>
        <a:p>
          <a:endParaRPr lang="en-GB"/>
        </a:p>
      </dgm:t>
    </dgm:pt>
    <dgm:pt modelId="{A287FE33-7567-4AFC-B00D-6F04A377A16E}">
      <dgm:prSet phldrT="[Text]" custT="1"/>
      <dgm:spPr/>
      <dgm:t>
        <a:bodyPr/>
        <a:lstStyle/>
        <a:p>
          <a:r>
            <a:rPr lang="en-GB" sz="1800" dirty="0"/>
            <a:t>Experimentation</a:t>
          </a:r>
        </a:p>
      </dgm:t>
    </dgm:pt>
    <dgm:pt modelId="{34F2F9F6-D4AF-435B-A488-55525CE51139}" type="parTrans" cxnId="{DD17FC0D-2920-4F84-B1EE-38F891474458}">
      <dgm:prSet/>
      <dgm:spPr/>
      <dgm:t>
        <a:bodyPr/>
        <a:lstStyle/>
        <a:p>
          <a:endParaRPr lang="en-GB"/>
        </a:p>
      </dgm:t>
    </dgm:pt>
    <dgm:pt modelId="{63D1AA0D-4176-457C-BE87-2BE17E003F98}" type="sibTrans" cxnId="{DD17FC0D-2920-4F84-B1EE-38F891474458}">
      <dgm:prSet/>
      <dgm:spPr/>
      <dgm:t>
        <a:bodyPr/>
        <a:lstStyle/>
        <a:p>
          <a:endParaRPr lang="en-GB"/>
        </a:p>
      </dgm:t>
    </dgm:pt>
    <dgm:pt modelId="{52EA5648-8525-4C2D-B830-A8FDA0A320D7}">
      <dgm:prSet phldrT="[Text]" custT="1"/>
      <dgm:spPr/>
      <dgm:t>
        <a:bodyPr/>
        <a:lstStyle/>
        <a:p>
          <a:r>
            <a:rPr lang="en-GB" sz="1800" dirty="0"/>
            <a:t>Analysis</a:t>
          </a:r>
        </a:p>
      </dgm:t>
    </dgm:pt>
    <dgm:pt modelId="{F407BCBB-1823-4DF3-B2BD-FB320051B8B1}" type="parTrans" cxnId="{823E9273-2282-405E-9864-A4EC6A23A85C}">
      <dgm:prSet/>
      <dgm:spPr/>
      <dgm:t>
        <a:bodyPr/>
        <a:lstStyle/>
        <a:p>
          <a:endParaRPr lang="en-GB"/>
        </a:p>
      </dgm:t>
    </dgm:pt>
    <dgm:pt modelId="{9E902B34-77A9-45C9-B8A1-8DD63BD2FC90}" type="sibTrans" cxnId="{823E9273-2282-405E-9864-A4EC6A23A85C}">
      <dgm:prSet/>
      <dgm:spPr/>
      <dgm:t>
        <a:bodyPr/>
        <a:lstStyle/>
        <a:p>
          <a:endParaRPr lang="en-GB"/>
        </a:p>
      </dgm:t>
    </dgm:pt>
    <dgm:pt modelId="{A94B5299-C4D0-4772-B613-084D4E92449D}">
      <dgm:prSet phldrT="[Text]" custT="1"/>
      <dgm:spPr/>
      <dgm:t>
        <a:bodyPr/>
        <a:lstStyle/>
        <a:p>
          <a:r>
            <a:rPr lang="en-GB" sz="1800" dirty="0"/>
            <a:t>Conclusion</a:t>
          </a:r>
        </a:p>
      </dgm:t>
    </dgm:pt>
    <dgm:pt modelId="{A8FDD7AA-0C65-47E5-A077-805FB6519E76}" type="parTrans" cxnId="{E5E1E40C-D04A-4B50-A863-B4262C5392F3}">
      <dgm:prSet/>
      <dgm:spPr/>
      <dgm:t>
        <a:bodyPr/>
        <a:lstStyle/>
        <a:p>
          <a:endParaRPr lang="en-GB"/>
        </a:p>
      </dgm:t>
    </dgm:pt>
    <dgm:pt modelId="{ECA8DEDE-00FA-446C-8F49-2426F93CA7F2}" type="sibTrans" cxnId="{E5E1E40C-D04A-4B50-A863-B4262C5392F3}">
      <dgm:prSet/>
      <dgm:spPr/>
      <dgm:t>
        <a:bodyPr/>
        <a:lstStyle/>
        <a:p>
          <a:endParaRPr lang="en-GB"/>
        </a:p>
      </dgm:t>
    </dgm:pt>
    <dgm:pt modelId="{3BC6D754-B504-4409-A9F2-C8607C7AB20B}">
      <dgm:prSet phldrT="[Text]" custT="1"/>
      <dgm:spPr/>
      <dgm:t>
        <a:bodyPr/>
        <a:lstStyle/>
        <a:p>
          <a:r>
            <a:rPr lang="en-GB" sz="1800" b="1" u="sng" dirty="0">
              <a:solidFill>
                <a:srgbClr val="FF0000"/>
              </a:solidFill>
            </a:rPr>
            <a:t>Hypothesis formulation</a:t>
          </a:r>
        </a:p>
      </dgm:t>
    </dgm:pt>
    <dgm:pt modelId="{9B1A9C46-8863-4C7C-B302-0CB4055BB3BA}" type="parTrans" cxnId="{1B2E9F8C-3142-461E-93B7-1A2D748D62F5}">
      <dgm:prSet/>
      <dgm:spPr/>
      <dgm:t>
        <a:bodyPr/>
        <a:lstStyle/>
        <a:p>
          <a:endParaRPr lang="en-GB"/>
        </a:p>
      </dgm:t>
    </dgm:pt>
    <dgm:pt modelId="{82568803-6B21-4911-8A65-1F319F1C88AC}" type="sibTrans" cxnId="{1B2E9F8C-3142-461E-93B7-1A2D748D62F5}">
      <dgm:prSet/>
      <dgm:spPr/>
      <dgm:t>
        <a:bodyPr/>
        <a:lstStyle/>
        <a:p>
          <a:endParaRPr lang="en-GB"/>
        </a:p>
      </dgm:t>
    </dgm:pt>
    <dgm:pt modelId="{BF03CCBB-9847-42AA-9DC7-4B70D554B04C}" type="pres">
      <dgm:prSet presAssocID="{3C91A495-49ED-4D58-9210-2BA258D4EC9B}" presName="cycle" presStyleCnt="0">
        <dgm:presLayoutVars>
          <dgm:dir/>
          <dgm:resizeHandles val="exact"/>
        </dgm:presLayoutVars>
      </dgm:prSet>
      <dgm:spPr/>
    </dgm:pt>
    <dgm:pt modelId="{6C0A9084-21A4-43C9-A6AD-40AC89E2A447}" type="pres">
      <dgm:prSet presAssocID="{559225EA-DDEF-4376-96AA-868B4389B55F}" presName="node" presStyleLbl="node1" presStyleIdx="0" presStyleCnt="5" custScaleX="161361">
        <dgm:presLayoutVars>
          <dgm:bulletEnabled val="1"/>
        </dgm:presLayoutVars>
      </dgm:prSet>
      <dgm:spPr/>
    </dgm:pt>
    <dgm:pt modelId="{CB10494B-C96E-484B-B081-BA16383E0787}" type="pres">
      <dgm:prSet presAssocID="{559225EA-DDEF-4376-96AA-868B4389B55F}" presName="spNode" presStyleCnt="0"/>
      <dgm:spPr/>
    </dgm:pt>
    <dgm:pt modelId="{F4D5ECE1-CC1C-4C95-A708-F581BC86A2AE}" type="pres">
      <dgm:prSet presAssocID="{5093D6B0-E7FC-4F6D-90CB-7590DDEE03A4}" presName="sibTrans" presStyleLbl="sibTrans1D1" presStyleIdx="0" presStyleCnt="5"/>
      <dgm:spPr/>
    </dgm:pt>
    <dgm:pt modelId="{400A918A-1D12-43DB-BC47-5D1E94B5D35B}" type="pres">
      <dgm:prSet presAssocID="{3BC6D754-B504-4409-A9F2-C8607C7AB20B}" presName="node" presStyleLbl="node1" presStyleIdx="1" presStyleCnt="5" custScaleX="161361">
        <dgm:presLayoutVars>
          <dgm:bulletEnabled val="1"/>
        </dgm:presLayoutVars>
      </dgm:prSet>
      <dgm:spPr/>
    </dgm:pt>
    <dgm:pt modelId="{99163486-922B-48A8-9A66-BB8F349385EA}" type="pres">
      <dgm:prSet presAssocID="{3BC6D754-B504-4409-A9F2-C8607C7AB20B}" presName="spNode" presStyleCnt="0"/>
      <dgm:spPr/>
    </dgm:pt>
    <dgm:pt modelId="{D7EDCAFB-138F-495A-95BA-6AFB7456FB36}" type="pres">
      <dgm:prSet presAssocID="{82568803-6B21-4911-8A65-1F319F1C88AC}" presName="sibTrans" presStyleLbl="sibTrans1D1" presStyleIdx="1" presStyleCnt="5"/>
      <dgm:spPr/>
    </dgm:pt>
    <dgm:pt modelId="{683A8858-050C-4853-BD7D-07F5095864D9}" type="pres">
      <dgm:prSet presAssocID="{A287FE33-7567-4AFC-B00D-6F04A377A16E}" presName="node" presStyleLbl="node1" presStyleIdx="2" presStyleCnt="5" custScaleX="161361" custRadScaleRad="105703" custRadScaleInc="-49732">
        <dgm:presLayoutVars>
          <dgm:bulletEnabled val="1"/>
        </dgm:presLayoutVars>
      </dgm:prSet>
      <dgm:spPr/>
    </dgm:pt>
    <dgm:pt modelId="{9111B34A-A6FA-43E0-92BD-64A786850F25}" type="pres">
      <dgm:prSet presAssocID="{A287FE33-7567-4AFC-B00D-6F04A377A16E}" presName="spNode" presStyleCnt="0"/>
      <dgm:spPr/>
    </dgm:pt>
    <dgm:pt modelId="{02C287E3-5304-4689-A7FA-DB55A9BE0666}" type="pres">
      <dgm:prSet presAssocID="{63D1AA0D-4176-457C-BE87-2BE17E003F98}" presName="sibTrans" presStyleLbl="sibTrans1D1" presStyleIdx="2" presStyleCnt="5"/>
      <dgm:spPr/>
    </dgm:pt>
    <dgm:pt modelId="{7AAAC191-7908-47B1-AA47-20314EF2D6F1}" type="pres">
      <dgm:prSet presAssocID="{52EA5648-8525-4C2D-B830-A8FDA0A320D7}" presName="node" presStyleLbl="node1" presStyleIdx="3" presStyleCnt="5" custScaleX="161361" custRadScaleRad="105022" custRadScaleInc="49937">
        <dgm:presLayoutVars>
          <dgm:bulletEnabled val="1"/>
        </dgm:presLayoutVars>
      </dgm:prSet>
      <dgm:spPr/>
    </dgm:pt>
    <dgm:pt modelId="{8591963D-563A-4CB3-AA72-2BCDFBF4F5E5}" type="pres">
      <dgm:prSet presAssocID="{52EA5648-8525-4C2D-B830-A8FDA0A320D7}" presName="spNode" presStyleCnt="0"/>
      <dgm:spPr/>
    </dgm:pt>
    <dgm:pt modelId="{98C99F8C-B77A-40B3-BF52-DBBED2F68F53}" type="pres">
      <dgm:prSet presAssocID="{9E902B34-77A9-45C9-B8A1-8DD63BD2FC90}" presName="sibTrans" presStyleLbl="sibTrans1D1" presStyleIdx="3" presStyleCnt="5"/>
      <dgm:spPr/>
    </dgm:pt>
    <dgm:pt modelId="{CD86C57C-6ACD-4384-A80F-5848FD9494CB}" type="pres">
      <dgm:prSet presAssocID="{A94B5299-C4D0-4772-B613-084D4E92449D}" presName="node" presStyleLbl="node1" presStyleIdx="4" presStyleCnt="5" custScaleX="161361">
        <dgm:presLayoutVars>
          <dgm:bulletEnabled val="1"/>
        </dgm:presLayoutVars>
      </dgm:prSet>
      <dgm:spPr/>
    </dgm:pt>
    <dgm:pt modelId="{B3C99E50-A879-48B7-8929-8ACABB3D3A2B}" type="pres">
      <dgm:prSet presAssocID="{A94B5299-C4D0-4772-B613-084D4E92449D}" presName="spNode" presStyleCnt="0"/>
      <dgm:spPr/>
    </dgm:pt>
    <dgm:pt modelId="{255C34FA-220C-4C76-A59E-3696AEF45A4D}" type="pres">
      <dgm:prSet presAssocID="{ECA8DEDE-00FA-446C-8F49-2426F93CA7F2}" presName="sibTrans" presStyleLbl="sibTrans1D1" presStyleIdx="4" presStyleCnt="5"/>
      <dgm:spPr/>
    </dgm:pt>
  </dgm:ptLst>
  <dgm:cxnLst>
    <dgm:cxn modelId="{F4C03B00-F502-4D5C-832E-5ABA186D244B}" type="presOf" srcId="{3C91A495-49ED-4D58-9210-2BA258D4EC9B}" destId="{BF03CCBB-9847-42AA-9DC7-4B70D554B04C}" srcOrd="0" destOrd="0" presId="urn:microsoft.com/office/officeart/2005/8/layout/cycle5"/>
    <dgm:cxn modelId="{C71A8D08-77FA-409B-BB3B-9946A52ACB78}" type="presOf" srcId="{9E902B34-77A9-45C9-B8A1-8DD63BD2FC90}" destId="{98C99F8C-B77A-40B3-BF52-DBBED2F68F53}" srcOrd="0" destOrd="0" presId="urn:microsoft.com/office/officeart/2005/8/layout/cycle5"/>
    <dgm:cxn modelId="{E5E1E40C-D04A-4B50-A863-B4262C5392F3}" srcId="{3C91A495-49ED-4D58-9210-2BA258D4EC9B}" destId="{A94B5299-C4D0-4772-B613-084D4E92449D}" srcOrd="4" destOrd="0" parTransId="{A8FDD7AA-0C65-47E5-A077-805FB6519E76}" sibTransId="{ECA8DEDE-00FA-446C-8F49-2426F93CA7F2}"/>
    <dgm:cxn modelId="{DD17FC0D-2920-4F84-B1EE-38F891474458}" srcId="{3C91A495-49ED-4D58-9210-2BA258D4EC9B}" destId="{A287FE33-7567-4AFC-B00D-6F04A377A16E}" srcOrd="2" destOrd="0" parTransId="{34F2F9F6-D4AF-435B-A488-55525CE51139}" sibTransId="{63D1AA0D-4176-457C-BE87-2BE17E003F98}"/>
    <dgm:cxn modelId="{DC4BE417-15A0-4DD7-B86F-E323E007C4A2}" type="presOf" srcId="{63D1AA0D-4176-457C-BE87-2BE17E003F98}" destId="{02C287E3-5304-4689-A7FA-DB55A9BE0666}" srcOrd="0" destOrd="0" presId="urn:microsoft.com/office/officeart/2005/8/layout/cycle5"/>
    <dgm:cxn modelId="{40A99725-593B-49EE-9B03-09AB795579AD}" type="presOf" srcId="{82568803-6B21-4911-8A65-1F319F1C88AC}" destId="{D7EDCAFB-138F-495A-95BA-6AFB7456FB36}" srcOrd="0" destOrd="0" presId="urn:microsoft.com/office/officeart/2005/8/layout/cycle5"/>
    <dgm:cxn modelId="{C4A8C22A-D222-4C93-B948-1EFF3D272792}" type="presOf" srcId="{ECA8DEDE-00FA-446C-8F49-2426F93CA7F2}" destId="{255C34FA-220C-4C76-A59E-3696AEF45A4D}" srcOrd="0" destOrd="0" presId="urn:microsoft.com/office/officeart/2005/8/layout/cycle5"/>
    <dgm:cxn modelId="{DF60AD37-AEFD-4986-8B24-D7649E96028A}" type="presOf" srcId="{5093D6B0-E7FC-4F6D-90CB-7590DDEE03A4}" destId="{F4D5ECE1-CC1C-4C95-A708-F581BC86A2AE}" srcOrd="0" destOrd="0" presId="urn:microsoft.com/office/officeart/2005/8/layout/cycle5"/>
    <dgm:cxn modelId="{A69FCB61-1603-4CED-B0BE-8F855E44A1DA}" type="presOf" srcId="{52EA5648-8525-4C2D-B830-A8FDA0A320D7}" destId="{7AAAC191-7908-47B1-AA47-20314EF2D6F1}" srcOrd="0" destOrd="0" presId="urn:microsoft.com/office/officeart/2005/8/layout/cycle5"/>
    <dgm:cxn modelId="{D6FF4E48-FD3D-4380-8E68-A93FD8821B46}" type="presOf" srcId="{3BC6D754-B504-4409-A9F2-C8607C7AB20B}" destId="{400A918A-1D12-43DB-BC47-5D1E94B5D35B}" srcOrd="0" destOrd="0" presId="urn:microsoft.com/office/officeart/2005/8/layout/cycle5"/>
    <dgm:cxn modelId="{823E9273-2282-405E-9864-A4EC6A23A85C}" srcId="{3C91A495-49ED-4D58-9210-2BA258D4EC9B}" destId="{52EA5648-8525-4C2D-B830-A8FDA0A320D7}" srcOrd="3" destOrd="0" parTransId="{F407BCBB-1823-4DF3-B2BD-FB320051B8B1}" sibTransId="{9E902B34-77A9-45C9-B8A1-8DD63BD2FC90}"/>
    <dgm:cxn modelId="{FC6DF578-1C6A-433A-A25A-C6D9B26975DA}" type="presOf" srcId="{A94B5299-C4D0-4772-B613-084D4E92449D}" destId="{CD86C57C-6ACD-4384-A80F-5848FD9494CB}" srcOrd="0" destOrd="0" presId="urn:microsoft.com/office/officeart/2005/8/layout/cycle5"/>
    <dgm:cxn modelId="{9449EF5A-E8A9-4AE1-8FF7-5AD286242534}" type="presOf" srcId="{559225EA-DDEF-4376-96AA-868B4389B55F}" destId="{6C0A9084-21A4-43C9-A6AD-40AC89E2A447}" srcOrd="0" destOrd="0" presId="urn:microsoft.com/office/officeart/2005/8/layout/cycle5"/>
    <dgm:cxn modelId="{1B2E9F8C-3142-461E-93B7-1A2D748D62F5}" srcId="{3C91A495-49ED-4D58-9210-2BA258D4EC9B}" destId="{3BC6D754-B504-4409-A9F2-C8607C7AB20B}" srcOrd="1" destOrd="0" parTransId="{9B1A9C46-8863-4C7C-B302-0CB4055BB3BA}" sibTransId="{82568803-6B21-4911-8A65-1F319F1C88AC}"/>
    <dgm:cxn modelId="{DC311B99-F51D-4EA7-B7FD-3BC6930C996D}" srcId="{3C91A495-49ED-4D58-9210-2BA258D4EC9B}" destId="{559225EA-DDEF-4376-96AA-868B4389B55F}" srcOrd="0" destOrd="0" parTransId="{1DE71F8B-54AF-4631-8893-00D551BF8BD1}" sibTransId="{5093D6B0-E7FC-4F6D-90CB-7590DDEE03A4}"/>
    <dgm:cxn modelId="{D6E58EE8-06B4-4C77-9423-CAC8F3CC2BEF}" type="presOf" srcId="{A287FE33-7567-4AFC-B00D-6F04A377A16E}" destId="{683A8858-050C-4853-BD7D-07F5095864D9}" srcOrd="0" destOrd="0" presId="urn:microsoft.com/office/officeart/2005/8/layout/cycle5"/>
    <dgm:cxn modelId="{F6BABE36-1529-47E5-AB8E-7B80BAA7ED02}" type="presParOf" srcId="{BF03CCBB-9847-42AA-9DC7-4B70D554B04C}" destId="{6C0A9084-21A4-43C9-A6AD-40AC89E2A447}" srcOrd="0" destOrd="0" presId="urn:microsoft.com/office/officeart/2005/8/layout/cycle5"/>
    <dgm:cxn modelId="{F7240FC0-1C75-4DC8-A9CF-4C76B3734860}" type="presParOf" srcId="{BF03CCBB-9847-42AA-9DC7-4B70D554B04C}" destId="{CB10494B-C96E-484B-B081-BA16383E0787}" srcOrd="1" destOrd="0" presId="urn:microsoft.com/office/officeart/2005/8/layout/cycle5"/>
    <dgm:cxn modelId="{E7F11B0B-00C3-42B8-98CA-7F094D12C823}" type="presParOf" srcId="{BF03CCBB-9847-42AA-9DC7-4B70D554B04C}" destId="{F4D5ECE1-CC1C-4C95-A708-F581BC86A2AE}" srcOrd="2" destOrd="0" presId="urn:microsoft.com/office/officeart/2005/8/layout/cycle5"/>
    <dgm:cxn modelId="{54823637-C2E7-4534-BCD6-8A21F0AA6CDC}" type="presParOf" srcId="{BF03CCBB-9847-42AA-9DC7-4B70D554B04C}" destId="{400A918A-1D12-43DB-BC47-5D1E94B5D35B}" srcOrd="3" destOrd="0" presId="urn:microsoft.com/office/officeart/2005/8/layout/cycle5"/>
    <dgm:cxn modelId="{E27D7862-597B-401D-91CD-8CFAA0CD3A86}" type="presParOf" srcId="{BF03CCBB-9847-42AA-9DC7-4B70D554B04C}" destId="{99163486-922B-48A8-9A66-BB8F349385EA}" srcOrd="4" destOrd="0" presId="urn:microsoft.com/office/officeart/2005/8/layout/cycle5"/>
    <dgm:cxn modelId="{AB18244D-C824-4C35-B5C6-11DB27271610}" type="presParOf" srcId="{BF03CCBB-9847-42AA-9DC7-4B70D554B04C}" destId="{D7EDCAFB-138F-495A-95BA-6AFB7456FB36}" srcOrd="5" destOrd="0" presId="urn:microsoft.com/office/officeart/2005/8/layout/cycle5"/>
    <dgm:cxn modelId="{A10C633E-3759-4A7B-BFC9-7FF3845356EA}" type="presParOf" srcId="{BF03CCBB-9847-42AA-9DC7-4B70D554B04C}" destId="{683A8858-050C-4853-BD7D-07F5095864D9}" srcOrd="6" destOrd="0" presId="urn:microsoft.com/office/officeart/2005/8/layout/cycle5"/>
    <dgm:cxn modelId="{274D44E7-80B0-4348-A3B5-20DA69C32234}" type="presParOf" srcId="{BF03CCBB-9847-42AA-9DC7-4B70D554B04C}" destId="{9111B34A-A6FA-43E0-92BD-64A786850F25}" srcOrd="7" destOrd="0" presId="urn:microsoft.com/office/officeart/2005/8/layout/cycle5"/>
    <dgm:cxn modelId="{647BCB4D-0325-4D3F-9C4C-1EFD0DB46B44}" type="presParOf" srcId="{BF03CCBB-9847-42AA-9DC7-4B70D554B04C}" destId="{02C287E3-5304-4689-A7FA-DB55A9BE0666}" srcOrd="8" destOrd="0" presId="urn:microsoft.com/office/officeart/2005/8/layout/cycle5"/>
    <dgm:cxn modelId="{C9DFC784-A8D7-4BDB-BE9C-060DED1CD17F}" type="presParOf" srcId="{BF03CCBB-9847-42AA-9DC7-4B70D554B04C}" destId="{7AAAC191-7908-47B1-AA47-20314EF2D6F1}" srcOrd="9" destOrd="0" presId="urn:microsoft.com/office/officeart/2005/8/layout/cycle5"/>
    <dgm:cxn modelId="{6FF898A1-2573-4393-844E-32F373A13487}" type="presParOf" srcId="{BF03CCBB-9847-42AA-9DC7-4B70D554B04C}" destId="{8591963D-563A-4CB3-AA72-2BCDFBF4F5E5}" srcOrd="10" destOrd="0" presId="urn:microsoft.com/office/officeart/2005/8/layout/cycle5"/>
    <dgm:cxn modelId="{54D34296-6A67-49C9-BD53-83F4BCD69A37}" type="presParOf" srcId="{BF03CCBB-9847-42AA-9DC7-4B70D554B04C}" destId="{98C99F8C-B77A-40B3-BF52-DBBED2F68F53}" srcOrd="11" destOrd="0" presId="urn:microsoft.com/office/officeart/2005/8/layout/cycle5"/>
    <dgm:cxn modelId="{E289EB31-BA7B-4B81-839D-6128CD54662F}" type="presParOf" srcId="{BF03CCBB-9847-42AA-9DC7-4B70D554B04C}" destId="{CD86C57C-6ACD-4384-A80F-5848FD9494CB}" srcOrd="12" destOrd="0" presId="urn:microsoft.com/office/officeart/2005/8/layout/cycle5"/>
    <dgm:cxn modelId="{9D8AEC1A-5997-4B7D-B873-99BD26418B39}" type="presParOf" srcId="{BF03CCBB-9847-42AA-9DC7-4B70D554B04C}" destId="{B3C99E50-A879-48B7-8929-8ACABB3D3A2B}" srcOrd="13" destOrd="0" presId="urn:microsoft.com/office/officeart/2005/8/layout/cycle5"/>
    <dgm:cxn modelId="{7D533BAE-3944-4E73-9A4A-0AA2421CB71B}" type="presParOf" srcId="{BF03CCBB-9847-42AA-9DC7-4B70D554B04C}" destId="{255C34FA-220C-4C76-A59E-3696AEF45A4D}" srcOrd="14"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051F02-7A21-8B46-8DB7-ECF27E7B6AC3}" type="doc">
      <dgm:prSet loTypeId="urn:microsoft.com/office/officeart/2005/8/layout/cycle6" loCatId="" qsTypeId="urn:microsoft.com/office/officeart/2005/8/quickstyle/simple1#7" qsCatId="simple" csTypeId="urn:microsoft.com/office/officeart/2005/8/colors/accent1_2#6" csCatId="accent1" phldr="1"/>
      <dgm:spPr/>
      <dgm:t>
        <a:bodyPr/>
        <a:lstStyle/>
        <a:p>
          <a:endParaRPr lang="en-GB"/>
        </a:p>
      </dgm:t>
    </dgm:pt>
    <dgm:pt modelId="{DBE6CE7C-3DA5-234E-84EB-3A2B0F50661C}">
      <dgm:prSet phldrT="[Text]" custT="1"/>
      <dgm:spPr>
        <a:solidFill>
          <a:schemeClr val="accent6"/>
        </a:solidFill>
      </dgm:spPr>
      <dgm:t>
        <a:bodyPr/>
        <a:lstStyle/>
        <a:p>
          <a:r>
            <a:rPr lang="en-GB" sz="2000" dirty="0"/>
            <a:t>Knowledge/literature gap</a:t>
          </a:r>
        </a:p>
      </dgm:t>
    </dgm:pt>
    <dgm:pt modelId="{92C2E5A9-BA2D-6448-8955-C4CED195831F}" type="parTrans" cxnId="{117DCBE1-1C98-FE41-8E0C-4F84A3A03254}">
      <dgm:prSet/>
      <dgm:spPr/>
      <dgm:t>
        <a:bodyPr/>
        <a:lstStyle/>
        <a:p>
          <a:endParaRPr lang="en-GB"/>
        </a:p>
      </dgm:t>
    </dgm:pt>
    <dgm:pt modelId="{571F6AA3-FCA5-DC43-BDB1-06433053F16C}" type="sibTrans" cxnId="{117DCBE1-1C98-FE41-8E0C-4F84A3A03254}">
      <dgm:prSet/>
      <dgm:spPr>
        <a:ln w="19050"/>
      </dgm:spPr>
      <dgm:t>
        <a:bodyPr/>
        <a:lstStyle/>
        <a:p>
          <a:endParaRPr lang="en-GB"/>
        </a:p>
      </dgm:t>
    </dgm:pt>
    <dgm:pt modelId="{9F4BF452-A984-A647-B05F-2FAC629715DD}">
      <dgm:prSet phldrT="[Text]" custT="1"/>
      <dgm:spPr/>
      <dgm:t>
        <a:bodyPr/>
        <a:lstStyle/>
        <a:p>
          <a:r>
            <a:rPr lang="en-GB" sz="2000" dirty="0"/>
            <a:t>Theoretical gap</a:t>
          </a:r>
        </a:p>
      </dgm:t>
    </dgm:pt>
    <dgm:pt modelId="{2F512548-B6A5-F74C-9C5E-3558D1B96CB4}" type="parTrans" cxnId="{5DE3317A-78E3-3E4A-BAD8-146601B7251E}">
      <dgm:prSet/>
      <dgm:spPr/>
      <dgm:t>
        <a:bodyPr/>
        <a:lstStyle/>
        <a:p>
          <a:endParaRPr lang="en-GB"/>
        </a:p>
      </dgm:t>
    </dgm:pt>
    <dgm:pt modelId="{45EAE01D-D971-7844-9DA7-3860CE72BE74}" type="sibTrans" cxnId="{5DE3317A-78E3-3E4A-BAD8-146601B7251E}">
      <dgm:prSet/>
      <dgm:spPr>
        <a:ln w="19050"/>
      </dgm:spPr>
      <dgm:t>
        <a:bodyPr/>
        <a:lstStyle/>
        <a:p>
          <a:endParaRPr lang="en-GB"/>
        </a:p>
      </dgm:t>
    </dgm:pt>
    <dgm:pt modelId="{2BFEC7FA-864D-E64D-8B4A-F921665837A4}">
      <dgm:prSet phldrT="[Text]" custT="1"/>
      <dgm:spPr>
        <a:solidFill>
          <a:schemeClr val="tx2">
            <a:lumMod val="50000"/>
          </a:schemeClr>
        </a:solidFill>
      </dgm:spPr>
      <dgm:t>
        <a:bodyPr/>
        <a:lstStyle/>
        <a:p>
          <a:r>
            <a:rPr lang="en-GB" sz="2000" dirty="0"/>
            <a:t>Methodological gap</a:t>
          </a:r>
        </a:p>
      </dgm:t>
    </dgm:pt>
    <dgm:pt modelId="{119CD3C1-0AF8-694B-940E-C0FCA4310912}" type="parTrans" cxnId="{5CD9F479-1EDA-B343-BC9E-D08662329E99}">
      <dgm:prSet/>
      <dgm:spPr/>
      <dgm:t>
        <a:bodyPr/>
        <a:lstStyle/>
        <a:p>
          <a:endParaRPr lang="en-GB"/>
        </a:p>
      </dgm:t>
    </dgm:pt>
    <dgm:pt modelId="{BEA16AE4-67D4-B84C-9D10-957DE5514A65}" type="sibTrans" cxnId="{5CD9F479-1EDA-B343-BC9E-D08662329E99}">
      <dgm:prSet/>
      <dgm:spPr>
        <a:ln w="19050"/>
      </dgm:spPr>
      <dgm:t>
        <a:bodyPr/>
        <a:lstStyle/>
        <a:p>
          <a:endParaRPr lang="en-GB"/>
        </a:p>
      </dgm:t>
    </dgm:pt>
    <dgm:pt modelId="{EA8F95FB-DF3A-EC46-834F-0B5A616425C8}">
      <dgm:prSet phldrT="[Text]" custT="1"/>
      <dgm:spPr>
        <a:solidFill>
          <a:schemeClr val="accent4">
            <a:lumMod val="60000"/>
            <a:lumOff val="40000"/>
          </a:schemeClr>
        </a:solidFill>
      </dgm:spPr>
      <dgm:t>
        <a:bodyPr/>
        <a:lstStyle/>
        <a:p>
          <a:r>
            <a:rPr lang="en-GB" sz="2000" dirty="0"/>
            <a:t>Data/evidence gap</a:t>
          </a:r>
        </a:p>
      </dgm:t>
    </dgm:pt>
    <dgm:pt modelId="{32ACBA94-052A-7C43-B5AB-00BD37CA7DF6}" type="parTrans" cxnId="{CC118897-817A-0841-91DE-0F61729D0714}">
      <dgm:prSet/>
      <dgm:spPr/>
      <dgm:t>
        <a:bodyPr/>
        <a:lstStyle/>
        <a:p>
          <a:endParaRPr lang="en-GB"/>
        </a:p>
      </dgm:t>
    </dgm:pt>
    <dgm:pt modelId="{C6706BAE-8D87-284C-AC81-325DFC6AA1F4}" type="sibTrans" cxnId="{CC118897-817A-0841-91DE-0F61729D0714}">
      <dgm:prSet/>
      <dgm:spPr>
        <a:ln w="19050"/>
      </dgm:spPr>
      <dgm:t>
        <a:bodyPr/>
        <a:lstStyle/>
        <a:p>
          <a:endParaRPr lang="en-GB"/>
        </a:p>
      </dgm:t>
    </dgm:pt>
    <dgm:pt modelId="{6B4A45F2-9C6C-1144-A183-A08FCB116D83}">
      <dgm:prSet phldrT="[Text]" custT="1"/>
      <dgm:spPr>
        <a:solidFill>
          <a:schemeClr val="bg1">
            <a:lumMod val="50000"/>
          </a:schemeClr>
        </a:solidFill>
      </dgm:spPr>
      <dgm:t>
        <a:bodyPr/>
        <a:lstStyle/>
        <a:p>
          <a:r>
            <a:rPr lang="en-GB" sz="2000" dirty="0"/>
            <a:t>Empirical gap</a:t>
          </a:r>
        </a:p>
      </dgm:t>
    </dgm:pt>
    <dgm:pt modelId="{9EC35627-19FF-EF4A-A288-A4546B937929}" type="parTrans" cxnId="{05E601CA-0F06-B44F-A156-4FA914A44995}">
      <dgm:prSet/>
      <dgm:spPr/>
      <dgm:t>
        <a:bodyPr/>
        <a:lstStyle/>
        <a:p>
          <a:endParaRPr lang="en-GB"/>
        </a:p>
      </dgm:t>
    </dgm:pt>
    <dgm:pt modelId="{A8A11D93-F570-254C-BFC9-073B6F5D358E}" type="sibTrans" cxnId="{05E601CA-0F06-B44F-A156-4FA914A44995}">
      <dgm:prSet/>
      <dgm:spPr>
        <a:pattFill prst="pct5">
          <a:fgClr>
            <a:schemeClr val="accent1">
              <a:hueOff val="0"/>
              <a:satOff val="0"/>
              <a:lumOff val="0"/>
            </a:schemeClr>
          </a:fgClr>
          <a:bgClr>
            <a:schemeClr val="bg1"/>
          </a:bgClr>
        </a:pattFill>
        <a:ln w="22225"/>
      </dgm:spPr>
      <dgm:t>
        <a:bodyPr/>
        <a:lstStyle/>
        <a:p>
          <a:endParaRPr lang="en-GB"/>
        </a:p>
      </dgm:t>
    </dgm:pt>
    <dgm:pt modelId="{6BDF4715-19AC-F549-B0DC-6D24EFBD2C51}" type="pres">
      <dgm:prSet presAssocID="{83051F02-7A21-8B46-8DB7-ECF27E7B6AC3}" presName="cycle" presStyleCnt="0">
        <dgm:presLayoutVars>
          <dgm:dir/>
          <dgm:resizeHandles val="exact"/>
        </dgm:presLayoutVars>
      </dgm:prSet>
      <dgm:spPr/>
    </dgm:pt>
    <dgm:pt modelId="{B34C78DA-B6FA-E041-AA24-8FE6D112A2CA}" type="pres">
      <dgm:prSet presAssocID="{DBE6CE7C-3DA5-234E-84EB-3A2B0F50661C}" presName="node" presStyleLbl="node1" presStyleIdx="0" presStyleCnt="5" custScaleX="110983" custScaleY="114891">
        <dgm:presLayoutVars>
          <dgm:bulletEnabled val="1"/>
        </dgm:presLayoutVars>
      </dgm:prSet>
      <dgm:spPr/>
    </dgm:pt>
    <dgm:pt modelId="{C300ED02-9E2B-F946-8D71-A91FADC33695}" type="pres">
      <dgm:prSet presAssocID="{DBE6CE7C-3DA5-234E-84EB-3A2B0F50661C}" presName="spNode" presStyleCnt="0"/>
      <dgm:spPr/>
    </dgm:pt>
    <dgm:pt modelId="{554E554F-CCB2-6246-9763-6FDEC4D9088C}" type="pres">
      <dgm:prSet presAssocID="{571F6AA3-FCA5-DC43-BDB1-06433053F16C}" presName="sibTrans" presStyleLbl="sibTrans1D1" presStyleIdx="0" presStyleCnt="5"/>
      <dgm:spPr/>
    </dgm:pt>
    <dgm:pt modelId="{2FD217F8-AF98-0441-BF7F-EEA333ED47D7}" type="pres">
      <dgm:prSet presAssocID="{9F4BF452-A984-A647-B05F-2FAC629715DD}" presName="node" presStyleLbl="node1" presStyleIdx="1" presStyleCnt="5" custScaleX="115844">
        <dgm:presLayoutVars>
          <dgm:bulletEnabled val="1"/>
        </dgm:presLayoutVars>
      </dgm:prSet>
      <dgm:spPr/>
    </dgm:pt>
    <dgm:pt modelId="{1D8987BC-4BA5-7C46-AC01-D08FB5896479}" type="pres">
      <dgm:prSet presAssocID="{9F4BF452-A984-A647-B05F-2FAC629715DD}" presName="spNode" presStyleCnt="0"/>
      <dgm:spPr/>
    </dgm:pt>
    <dgm:pt modelId="{175E89DF-C3B4-DD4A-8CE3-68D93B2D558E}" type="pres">
      <dgm:prSet presAssocID="{45EAE01D-D971-7844-9DA7-3860CE72BE74}" presName="sibTrans" presStyleLbl="sibTrans1D1" presStyleIdx="1" presStyleCnt="5"/>
      <dgm:spPr/>
    </dgm:pt>
    <dgm:pt modelId="{26B30EC9-C741-AE47-B8EF-2DDC7CB4A609}" type="pres">
      <dgm:prSet presAssocID="{2BFEC7FA-864D-E64D-8B4A-F921665837A4}" presName="node" presStyleLbl="node1" presStyleIdx="2" presStyleCnt="5" custScaleX="153577">
        <dgm:presLayoutVars>
          <dgm:bulletEnabled val="1"/>
        </dgm:presLayoutVars>
      </dgm:prSet>
      <dgm:spPr/>
    </dgm:pt>
    <dgm:pt modelId="{74C69E81-BE88-B347-9907-5B9BF5EFE49B}" type="pres">
      <dgm:prSet presAssocID="{2BFEC7FA-864D-E64D-8B4A-F921665837A4}" presName="spNode" presStyleCnt="0"/>
      <dgm:spPr/>
    </dgm:pt>
    <dgm:pt modelId="{8A7FC2A6-1389-264B-9883-A6411F0B001A}" type="pres">
      <dgm:prSet presAssocID="{BEA16AE4-67D4-B84C-9D10-957DE5514A65}" presName="sibTrans" presStyleLbl="sibTrans1D1" presStyleIdx="2" presStyleCnt="5"/>
      <dgm:spPr/>
    </dgm:pt>
    <dgm:pt modelId="{66264E45-0627-4942-BD7C-7A09398E6066}" type="pres">
      <dgm:prSet presAssocID="{EA8F95FB-DF3A-EC46-834F-0B5A616425C8}" presName="node" presStyleLbl="node1" presStyleIdx="3" presStyleCnt="5" custScaleX="138337">
        <dgm:presLayoutVars>
          <dgm:bulletEnabled val="1"/>
        </dgm:presLayoutVars>
      </dgm:prSet>
      <dgm:spPr/>
    </dgm:pt>
    <dgm:pt modelId="{F3838321-325A-8E4E-94C9-BD90C628D17A}" type="pres">
      <dgm:prSet presAssocID="{EA8F95FB-DF3A-EC46-834F-0B5A616425C8}" presName="spNode" presStyleCnt="0"/>
      <dgm:spPr/>
    </dgm:pt>
    <dgm:pt modelId="{720408AE-EB74-4448-85AC-266176234843}" type="pres">
      <dgm:prSet presAssocID="{C6706BAE-8D87-284C-AC81-325DFC6AA1F4}" presName="sibTrans" presStyleLbl="sibTrans1D1" presStyleIdx="3" presStyleCnt="5"/>
      <dgm:spPr/>
    </dgm:pt>
    <dgm:pt modelId="{BCF9082C-8A8B-0843-87B8-D11878192611}" type="pres">
      <dgm:prSet presAssocID="{6B4A45F2-9C6C-1144-A183-A08FCB116D83}" presName="node" presStyleLbl="node1" presStyleIdx="4" presStyleCnt="5">
        <dgm:presLayoutVars>
          <dgm:bulletEnabled val="1"/>
        </dgm:presLayoutVars>
      </dgm:prSet>
      <dgm:spPr/>
    </dgm:pt>
    <dgm:pt modelId="{F9D9424D-E11E-764B-8020-93E4B3DA29DC}" type="pres">
      <dgm:prSet presAssocID="{6B4A45F2-9C6C-1144-A183-A08FCB116D83}" presName="spNode" presStyleCnt="0"/>
      <dgm:spPr/>
    </dgm:pt>
    <dgm:pt modelId="{562D5419-28E4-8744-B14E-8765DFD22C07}" type="pres">
      <dgm:prSet presAssocID="{A8A11D93-F570-254C-BFC9-073B6F5D358E}" presName="sibTrans" presStyleLbl="sibTrans1D1" presStyleIdx="4" presStyleCnt="5"/>
      <dgm:spPr/>
    </dgm:pt>
  </dgm:ptLst>
  <dgm:cxnLst>
    <dgm:cxn modelId="{85B01C01-A5D9-C54A-B914-67C3D1A75F07}" type="presOf" srcId="{45EAE01D-D971-7844-9DA7-3860CE72BE74}" destId="{175E89DF-C3B4-DD4A-8CE3-68D93B2D558E}" srcOrd="0" destOrd="0" presId="urn:microsoft.com/office/officeart/2005/8/layout/cycle6"/>
    <dgm:cxn modelId="{235D885B-62B7-284B-940E-375E58A9FCDD}" type="presOf" srcId="{A8A11D93-F570-254C-BFC9-073B6F5D358E}" destId="{562D5419-28E4-8744-B14E-8765DFD22C07}" srcOrd="0" destOrd="0" presId="urn:microsoft.com/office/officeart/2005/8/layout/cycle6"/>
    <dgm:cxn modelId="{744F5D48-BFDD-3B43-8ED6-AB0A798AFC50}" type="presOf" srcId="{DBE6CE7C-3DA5-234E-84EB-3A2B0F50661C}" destId="{B34C78DA-B6FA-E041-AA24-8FE6D112A2CA}" srcOrd="0" destOrd="0" presId="urn:microsoft.com/office/officeart/2005/8/layout/cycle6"/>
    <dgm:cxn modelId="{5CD9F479-1EDA-B343-BC9E-D08662329E99}" srcId="{83051F02-7A21-8B46-8DB7-ECF27E7B6AC3}" destId="{2BFEC7FA-864D-E64D-8B4A-F921665837A4}" srcOrd="2" destOrd="0" parTransId="{119CD3C1-0AF8-694B-940E-C0FCA4310912}" sibTransId="{BEA16AE4-67D4-B84C-9D10-957DE5514A65}"/>
    <dgm:cxn modelId="{5DE3317A-78E3-3E4A-BAD8-146601B7251E}" srcId="{83051F02-7A21-8B46-8DB7-ECF27E7B6AC3}" destId="{9F4BF452-A984-A647-B05F-2FAC629715DD}" srcOrd="1" destOrd="0" parTransId="{2F512548-B6A5-F74C-9C5E-3558D1B96CB4}" sibTransId="{45EAE01D-D971-7844-9DA7-3860CE72BE74}"/>
    <dgm:cxn modelId="{FBE7238F-BE13-AC45-AE58-568B97FB6131}" type="presOf" srcId="{2BFEC7FA-864D-E64D-8B4A-F921665837A4}" destId="{26B30EC9-C741-AE47-B8EF-2DDC7CB4A609}" srcOrd="0" destOrd="0" presId="urn:microsoft.com/office/officeart/2005/8/layout/cycle6"/>
    <dgm:cxn modelId="{1146DF96-C042-8447-B889-929841F79B0E}" type="presOf" srcId="{9F4BF452-A984-A647-B05F-2FAC629715DD}" destId="{2FD217F8-AF98-0441-BF7F-EEA333ED47D7}" srcOrd="0" destOrd="0" presId="urn:microsoft.com/office/officeart/2005/8/layout/cycle6"/>
    <dgm:cxn modelId="{CC118897-817A-0841-91DE-0F61729D0714}" srcId="{83051F02-7A21-8B46-8DB7-ECF27E7B6AC3}" destId="{EA8F95FB-DF3A-EC46-834F-0B5A616425C8}" srcOrd="3" destOrd="0" parTransId="{32ACBA94-052A-7C43-B5AB-00BD37CA7DF6}" sibTransId="{C6706BAE-8D87-284C-AC81-325DFC6AA1F4}"/>
    <dgm:cxn modelId="{6D3CC19D-D6A7-C54D-9844-6E372CD410F9}" type="presOf" srcId="{EA8F95FB-DF3A-EC46-834F-0B5A616425C8}" destId="{66264E45-0627-4942-BD7C-7A09398E6066}" srcOrd="0" destOrd="0" presId="urn:microsoft.com/office/officeart/2005/8/layout/cycle6"/>
    <dgm:cxn modelId="{D9A1BAB9-EF98-B442-BC46-03E71414C294}" type="presOf" srcId="{6B4A45F2-9C6C-1144-A183-A08FCB116D83}" destId="{BCF9082C-8A8B-0843-87B8-D11878192611}" srcOrd="0" destOrd="0" presId="urn:microsoft.com/office/officeart/2005/8/layout/cycle6"/>
    <dgm:cxn modelId="{05E601CA-0F06-B44F-A156-4FA914A44995}" srcId="{83051F02-7A21-8B46-8DB7-ECF27E7B6AC3}" destId="{6B4A45F2-9C6C-1144-A183-A08FCB116D83}" srcOrd="4" destOrd="0" parTransId="{9EC35627-19FF-EF4A-A288-A4546B937929}" sibTransId="{A8A11D93-F570-254C-BFC9-073B6F5D358E}"/>
    <dgm:cxn modelId="{09BF54CD-5367-FA47-9BFB-CF0ED511D1D0}" type="presOf" srcId="{83051F02-7A21-8B46-8DB7-ECF27E7B6AC3}" destId="{6BDF4715-19AC-F549-B0DC-6D24EFBD2C51}" srcOrd="0" destOrd="0" presId="urn:microsoft.com/office/officeart/2005/8/layout/cycle6"/>
    <dgm:cxn modelId="{E2FBFBDB-25F3-BB44-99B4-07F2899AC79C}" type="presOf" srcId="{BEA16AE4-67D4-B84C-9D10-957DE5514A65}" destId="{8A7FC2A6-1389-264B-9883-A6411F0B001A}" srcOrd="0" destOrd="0" presId="urn:microsoft.com/office/officeart/2005/8/layout/cycle6"/>
    <dgm:cxn modelId="{117DCBE1-1C98-FE41-8E0C-4F84A3A03254}" srcId="{83051F02-7A21-8B46-8DB7-ECF27E7B6AC3}" destId="{DBE6CE7C-3DA5-234E-84EB-3A2B0F50661C}" srcOrd="0" destOrd="0" parTransId="{92C2E5A9-BA2D-6448-8955-C4CED195831F}" sibTransId="{571F6AA3-FCA5-DC43-BDB1-06433053F16C}"/>
    <dgm:cxn modelId="{EB1F9EEC-D08B-9E4E-B65B-338D9975B6E5}" type="presOf" srcId="{571F6AA3-FCA5-DC43-BDB1-06433053F16C}" destId="{554E554F-CCB2-6246-9763-6FDEC4D9088C}" srcOrd="0" destOrd="0" presId="urn:microsoft.com/office/officeart/2005/8/layout/cycle6"/>
    <dgm:cxn modelId="{EACCE0F7-56BE-A24C-8B45-216D7E8AB0A0}" type="presOf" srcId="{C6706BAE-8D87-284C-AC81-325DFC6AA1F4}" destId="{720408AE-EB74-4448-85AC-266176234843}" srcOrd="0" destOrd="0" presId="urn:microsoft.com/office/officeart/2005/8/layout/cycle6"/>
    <dgm:cxn modelId="{34A0959A-BDCD-BB4F-966D-C4CC582A6D24}" type="presParOf" srcId="{6BDF4715-19AC-F549-B0DC-6D24EFBD2C51}" destId="{B34C78DA-B6FA-E041-AA24-8FE6D112A2CA}" srcOrd="0" destOrd="0" presId="urn:microsoft.com/office/officeart/2005/8/layout/cycle6"/>
    <dgm:cxn modelId="{82595EE6-FBFB-A24D-AF35-015A95BD077F}" type="presParOf" srcId="{6BDF4715-19AC-F549-B0DC-6D24EFBD2C51}" destId="{C300ED02-9E2B-F946-8D71-A91FADC33695}" srcOrd="1" destOrd="0" presId="urn:microsoft.com/office/officeart/2005/8/layout/cycle6"/>
    <dgm:cxn modelId="{9E226A2D-0CF5-D549-AA57-32CB1FD7DCD2}" type="presParOf" srcId="{6BDF4715-19AC-F549-B0DC-6D24EFBD2C51}" destId="{554E554F-CCB2-6246-9763-6FDEC4D9088C}" srcOrd="2" destOrd="0" presId="urn:microsoft.com/office/officeart/2005/8/layout/cycle6"/>
    <dgm:cxn modelId="{E13A533E-4F86-B14E-9F87-26714D4BD1E3}" type="presParOf" srcId="{6BDF4715-19AC-F549-B0DC-6D24EFBD2C51}" destId="{2FD217F8-AF98-0441-BF7F-EEA333ED47D7}" srcOrd="3" destOrd="0" presId="urn:microsoft.com/office/officeart/2005/8/layout/cycle6"/>
    <dgm:cxn modelId="{3C0FEA57-9589-774A-A0CE-9B4D9B4390BD}" type="presParOf" srcId="{6BDF4715-19AC-F549-B0DC-6D24EFBD2C51}" destId="{1D8987BC-4BA5-7C46-AC01-D08FB5896479}" srcOrd="4" destOrd="0" presId="urn:microsoft.com/office/officeart/2005/8/layout/cycle6"/>
    <dgm:cxn modelId="{CD340A0B-4F07-5646-A648-7D5CB6E79328}" type="presParOf" srcId="{6BDF4715-19AC-F549-B0DC-6D24EFBD2C51}" destId="{175E89DF-C3B4-DD4A-8CE3-68D93B2D558E}" srcOrd="5" destOrd="0" presId="urn:microsoft.com/office/officeart/2005/8/layout/cycle6"/>
    <dgm:cxn modelId="{8629F5E5-9297-2141-B35E-000528DB68F9}" type="presParOf" srcId="{6BDF4715-19AC-F549-B0DC-6D24EFBD2C51}" destId="{26B30EC9-C741-AE47-B8EF-2DDC7CB4A609}" srcOrd="6" destOrd="0" presId="urn:microsoft.com/office/officeart/2005/8/layout/cycle6"/>
    <dgm:cxn modelId="{B047BE58-84DB-1647-8998-B6356F3A1D25}" type="presParOf" srcId="{6BDF4715-19AC-F549-B0DC-6D24EFBD2C51}" destId="{74C69E81-BE88-B347-9907-5B9BF5EFE49B}" srcOrd="7" destOrd="0" presId="urn:microsoft.com/office/officeart/2005/8/layout/cycle6"/>
    <dgm:cxn modelId="{339D2656-3963-DE4D-B564-161BD0E076BD}" type="presParOf" srcId="{6BDF4715-19AC-F549-B0DC-6D24EFBD2C51}" destId="{8A7FC2A6-1389-264B-9883-A6411F0B001A}" srcOrd="8" destOrd="0" presId="urn:microsoft.com/office/officeart/2005/8/layout/cycle6"/>
    <dgm:cxn modelId="{46B38E42-875D-CB46-A759-43459EED82A0}" type="presParOf" srcId="{6BDF4715-19AC-F549-B0DC-6D24EFBD2C51}" destId="{66264E45-0627-4942-BD7C-7A09398E6066}" srcOrd="9" destOrd="0" presId="urn:microsoft.com/office/officeart/2005/8/layout/cycle6"/>
    <dgm:cxn modelId="{884C3FDE-3FF9-374D-87D6-A09BBB59E2CE}" type="presParOf" srcId="{6BDF4715-19AC-F549-B0DC-6D24EFBD2C51}" destId="{F3838321-325A-8E4E-94C9-BD90C628D17A}" srcOrd="10" destOrd="0" presId="urn:microsoft.com/office/officeart/2005/8/layout/cycle6"/>
    <dgm:cxn modelId="{EC993576-8B47-154A-87CD-5A5A3A753B83}" type="presParOf" srcId="{6BDF4715-19AC-F549-B0DC-6D24EFBD2C51}" destId="{720408AE-EB74-4448-85AC-266176234843}" srcOrd="11" destOrd="0" presId="urn:microsoft.com/office/officeart/2005/8/layout/cycle6"/>
    <dgm:cxn modelId="{2D02FE2F-DBFE-6F4B-B1C4-11337266AA33}" type="presParOf" srcId="{6BDF4715-19AC-F549-B0DC-6D24EFBD2C51}" destId="{BCF9082C-8A8B-0843-87B8-D11878192611}" srcOrd="12" destOrd="0" presId="urn:microsoft.com/office/officeart/2005/8/layout/cycle6"/>
    <dgm:cxn modelId="{3F20B362-089B-D24B-80A2-F3BF655C80F5}" type="presParOf" srcId="{6BDF4715-19AC-F549-B0DC-6D24EFBD2C51}" destId="{F9D9424D-E11E-764B-8020-93E4B3DA29DC}" srcOrd="13" destOrd="0" presId="urn:microsoft.com/office/officeart/2005/8/layout/cycle6"/>
    <dgm:cxn modelId="{C7443284-F845-534D-B7C7-35752B5668DF}" type="presParOf" srcId="{6BDF4715-19AC-F549-B0DC-6D24EFBD2C51}" destId="{562D5419-28E4-8744-B14E-8765DFD22C07}" srcOrd="14" destOrd="0" presId="urn:microsoft.com/office/officeart/2005/8/layout/cycle6"/>
  </dgm:cxnLst>
  <dgm:bg/>
  <dgm:whole>
    <a:ln w="19050">
      <a:solidFill>
        <a:scrgbClr r="0" g="0" b="0">
          <a:shade val="95000"/>
          <a:satMod val="105000"/>
        </a:scrgbClr>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4F801A-28A5-FD41-9802-3F9DC4E4E027}" type="doc">
      <dgm:prSet loTypeId="urn:microsoft.com/office/officeart/2008/layout/RadialCluster" loCatId="" qsTypeId="urn:microsoft.com/office/officeart/2005/8/quickstyle/simple1#8" qsCatId="simple" csTypeId="urn:microsoft.com/office/officeart/2005/8/colors/accent1_2#7" csCatId="accent1" phldr="1"/>
      <dgm:spPr/>
      <dgm:t>
        <a:bodyPr/>
        <a:lstStyle/>
        <a:p>
          <a:endParaRPr lang="en-GB"/>
        </a:p>
      </dgm:t>
    </dgm:pt>
    <dgm:pt modelId="{10F1E14B-C7AE-3D48-871E-3D3A0DEC016D}">
      <dgm:prSet phldrT="[Text]"/>
      <dgm:spPr/>
      <dgm:t>
        <a:bodyPr/>
        <a:lstStyle/>
        <a:p>
          <a:r>
            <a:rPr lang="en-GB" dirty="0"/>
            <a:t>RQ</a:t>
          </a:r>
        </a:p>
      </dgm:t>
    </dgm:pt>
    <dgm:pt modelId="{BAF07255-7F58-A948-87DD-265B9FE6BEFB}" type="parTrans" cxnId="{90590D39-CE21-D445-9CF7-475FD203165F}">
      <dgm:prSet/>
      <dgm:spPr/>
      <dgm:t>
        <a:bodyPr/>
        <a:lstStyle/>
        <a:p>
          <a:endParaRPr lang="en-GB"/>
        </a:p>
      </dgm:t>
    </dgm:pt>
    <dgm:pt modelId="{FFDDBF90-C68C-4948-ACA9-DF4311A17839}" type="sibTrans" cxnId="{90590D39-CE21-D445-9CF7-475FD203165F}">
      <dgm:prSet/>
      <dgm:spPr/>
      <dgm:t>
        <a:bodyPr/>
        <a:lstStyle/>
        <a:p>
          <a:endParaRPr lang="en-GB"/>
        </a:p>
      </dgm:t>
    </dgm:pt>
    <dgm:pt modelId="{92198146-F443-3649-BC8A-34E92942E794}">
      <dgm:prSet phldrT="[Text]"/>
      <dgm:spPr/>
      <dgm:t>
        <a:bodyPr/>
        <a:lstStyle/>
        <a:p>
          <a:r>
            <a:rPr lang="en-GB" dirty="0"/>
            <a:t>Relevance: What is the importance or relevance of the topic for stakeholders?</a:t>
          </a:r>
        </a:p>
      </dgm:t>
    </dgm:pt>
    <dgm:pt modelId="{EADC5E4F-D7A4-784A-8FF0-E59240884900}" type="parTrans" cxnId="{DD7490B1-9012-034F-865D-15DF5F3784F4}">
      <dgm:prSet/>
      <dgm:spPr/>
      <dgm:t>
        <a:bodyPr/>
        <a:lstStyle/>
        <a:p>
          <a:endParaRPr lang="en-GB"/>
        </a:p>
      </dgm:t>
    </dgm:pt>
    <dgm:pt modelId="{0FE008ED-CF08-C148-AB40-339BFACED7E9}" type="sibTrans" cxnId="{DD7490B1-9012-034F-865D-15DF5F3784F4}">
      <dgm:prSet/>
      <dgm:spPr/>
      <dgm:t>
        <a:bodyPr/>
        <a:lstStyle/>
        <a:p>
          <a:endParaRPr lang="en-GB"/>
        </a:p>
      </dgm:t>
    </dgm:pt>
    <dgm:pt modelId="{3E093635-9F50-E94B-93E7-ADF053486FDB}">
      <dgm:prSet phldrT="[Text]" custT="1"/>
      <dgm:spPr/>
      <dgm:t>
        <a:bodyPr/>
        <a:lstStyle/>
        <a:p>
          <a:r>
            <a:rPr lang="en-GB" sz="1800" dirty="0"/>
            <a:t>Originality: What is already known about the topic? Which debate does it add to?</a:t>
          </a:r>
        </a:p>
      </dgm:t>
    </dgm:pt>
    <dgm:pt modelId="{8B9546D5-BC95-D74E-A20B-31E579B5D7A7}" type="parTrans" cxnId="{964F3671-5756-9A48-8E62-A09B51897596}">
      <dgm:prSet/>
      <dgm:spPr/>
      <dgm:t>
        <a:bodyPr/>
        <a:lstStyle/>
        <a:p>
          <a:endParaRPr lang="en-GB"/>
        </a:p>
      </dgm:t>
    </dgm:pt>
    <dgm:pt modelId="{5BC24FB7-851E-D14D-B375-7A10A17D3D6D}" type="sibTrans" cxnId="{964F3671-5756-9A48-8E62-A09B51897596}">
      <dgm:prSet/>
      <dgm:spPr/>
      <dgm:t>
        <a:bodyPr/>
        <a:lstStyle/>
        <a:p>
          <a:endParaRPr lang="en-GB"/>
        </a:p>
      </dgm:t>
    </dgm:pt>
    <dgm:pt modelId="{993D615E-986D-A14C-879D-F4608933D454}">
      <dgm:prSet phldrT="[Text]"/>
      <dgm:spPr/>
      <dgm:t>
        <a:bodyPr/>
        <a:lstStyle/>
        <a:p>
          <a:r>
            <a:rPr lang="en-GB" dirty="0"/>
            <a:t>Rigour: Is the question aligned with the methods? Do the research tools generate appropriate data to answer the question?</a:t>
          </a:r>
        </a:p>
      </dgm:t>
    </dgm:pt>
    <dgm:pt modelId="{86BC7F47-8064-C54F-B07B-2F6C03EE2302}" type="parTrans" cxnId="{A89B1400-6903-EB4B-B9D2-712D06E8A97C}">
      <dgm:prSet/>
      <dgm:spPr/>
      <dgm:t>
        <a:bodyPr/>
        <a:lstStyle/>
        <a:p>
          <a:endParaRPr lang="en-GB"/>
        </a:p>
      </dgm:t>
    </dgm:pt>
    <dgm:pt modelId="{E4408974-FC88-B04B-BB60-DD925AB293FE}" type="sibTrans" cxnId="{A89B1400-6903-EB4B-B9D2-712D06E8A97C}">
      <dgm:prSet/>
      <dgm:spPr/>
      <dgm:t>
        <a:bodyPr/>
        <a:lstStyle/>
        <a:p>
          <a:endParaRPr lang="en-GB"/>
        </a:p>
      </dgm:t>
    </dgm:pt>
    <dgm:pt modelId="{847D0606-513E-EF46-B930-4459A64DD370}" type="pres">
      <dgm:prSet presAssocID="{404F801A-28A5-FD41-9802-3F9DC4E4E027}" presName="Name0" presStyleCnt="0">
        <dgm:presLayoutVars>
          <dgm:chMax val="1"/>
          <dgm:chPref val="1"/>
          <dgm:dir/>
          <dgm:animOne val="branch"/>
          <dgm:animLvl val="lvl"/>
        </dgm:presLayoutVars>
      </dgm:prSet>
      <dgm:spPr/>
    </dgm:pt>
    <dgm:pt modelId="{ECCAAD48-8D39-E943-815E-847D6FD0B8E1}" type="pres">
      <dgm:prSet presAssocID="{10F1E14B-C7AE-3D48-871E-3D3A0DEC016D}" presName="singleCycle" presStyleCnt="0"/>
      <dgm:spPr/>
    </dgm:pt>
    <dgm:pt modelId="{3FAB7F51-3D08-7B4A-8F0E-2DF8EBBB1E44}" type="pres">
      <dgm:prSet presAssocID="{10F1E14B-C7AE-3D48-871E-3D3A0DEC016D}" presName="singleCenter" presStyleLbl="node1" presStyleIdx="0" presStyleCnt="4" custScaleX="73479" custScaleY="43196" custLinFactNeighborX="5822" custLinFactNeighborY="-11098">
        <dgm:presLayoutVars>
          <dgm:chMax val="7"/>
          <dgm:chPref val="7"/>
        </dgm:presLayoutVars>
      </dgm:prSet>
      <dgm:spPr/>
    </dgm:pt>
    <dgm:pt modelId="{43B43DAD-31D3-D14D-92C6-87090A481597}" type="pres">
      <dgm:prSet presAssocID="{EADC5E4F-D7A4-784A-8FF0-E59240884900}" presName="Name56" presStyleLbl="parChTrans1D2" presStyleIdx="0" presStyleCnt="3"/>
      <dgm:spPr/>
    </dgm:pt>
    <dgm:pt modelId="{33A31E0E-ABFD-1646-A8F4-6CBEAC2AD30E}" type="pres">
      <dgm:prSet presAssocID="{92198146-F443-3649-BC8A-34E92942E794}" presName="text0" presStyleLbl="node1" presStyleIdx="1" presStyleCnt="4" custScaleX="267114" custScaleY="125751" custRadScaleRad="86358" custRadScaleInc="-661">
        <dgm:presLayoutVars>
          <dgm:bulletEnabled val="1"/>
        </dgm:presLayoutVars>
      </dgm:prSet>
      <dgm:spPr/>
    </dgm:pt>
    <dgm:pt modelId="{6D62DD8B-9E2B-234F-B4C4-F00133BB61B9}" type="pres">
      <dgm:prSet presAssocID="{8B9546D5-BC95-D74E-A20B-31E579B5D7A7}" presName="Name56" presStyleLbl="parChTrans1D2" presStyleIdx="1" presStyleCnt="3"/>
      <dgm:spPr/>
    </dgm:pt>
    <dgm:pt modelId="{E406165E-80E2-654D-8DCF-BDB48873C6E8}" type="pres">
      <dgm:prSet presAssocID="{3E093635-9F50-E94B-93E7-ADF053486FDB}" presName="text0" presStyleLbl="node1" presStyleIdx="2" presStyleCnt="4" custScaleX="225585" custScaleY="142191" custRadScaleRad="108845" custRadScaleInc="-21379">
        <dgm:presLayoutVars>
          <dgm:bulletEnabled val="1"/>
        </dgm:presLayoutVars>
      </dgm:prSet>
      <dgm:spPr/>
    </dgm:pt>
    <dgm:pt modelId="{5E50A564-45AE-474D-85FA-BFB1B22E665A}" type="pres">
      <dgm:prSet presAssocID="{86BC7F47-8064-C54F-B07B-2F6C03EE2302}" presName="Name56" presStyleLbl="parChTrans1D2" presStyleIdx="2" presStyleCnt="3"/>
      <dgm:spPr/>
    </dgm:pt>
    <dgm:pt modelId="{5F9B690B-192D-1246-B012-F8E2EEA53145}" type="pres">
      <dgm:prSet presAssocID="{993D615E-986D-A14C-879D-F4608933D454}" presName="text0" presStyleLbl="node1" presStyleIdx="3" presStyleCnt="4" custScaleX="231067" custScaleY="155084" custRadScaleRad="94051" custRadScaleInc="14198">
        <dgm:presLayoutVars>
          <dgm:bulletEnabled val="1"/>
        </dgm:presLayoutVars>
      </dgm:prSet>
      <dgm:spPr/>
    </dgm:pt>
  </dgm:ptLst>
  <dgm:cxnLst>
    <dgm:cxn modelId="{A89B1400-6903-EB4B-B9D2-712D06E8A97C}" srcId="{10F1E14B-C7AE-3D48-871E-3D3A0DEC016D}" destId="{993D615E-986D-A14C-879D-F4608933D454}" srcOrd="2" destOrd="0" parTransId="{86BC7F47-8064-C54F-B07B-2F6C03EE2302}" sibTransId="{E4408974-FC88-B04B-BB60-DD925AB293FE}"/>
    <dgm:cxn modelId="{1A353A26-6E4A-8342-8397-FC66F748988A}" type="presOf" srcId="{EADC5E4F-D7A4-784A-8FF0-E59240884900}" destId="{43B43DAD-31D3-D14D-92C6-87090A481597}" srcOrd="0" destOrd="0" presId="urn:microsoft.com/office/officeart/2008/layout/RadialCluster"/>
    <dgm:cxn modelId="{90590D39-CE21-D445-9CF7-475FD203165F}" srcId="{404F801A-28A5-FD41-9802-3F9DC4E4E027}" destId="{10F1E14B-C7AE-3D48-871E-3D3A0DEC016D}" srcOrd="0" destOrd="0" parTransId="{BAF07255-7F58-A948-87DD-265B9FE6BEFB}" sibTransId="{FFDDBF90-C68C-4948-ACA9-DF4311A17839}"/>
    <dgm:cxn modelId="{26234645-6B3A-7348-B63F-DDF8693BA8EF}" type="presOf" srcId="{8B9546D5-BC95-D74E-A20B-31E579B5D7A7}" destId="{6D62DD8B-9E2B-234F-B4C4-F00133BB61B9}" srcOrd="0" destOrd="0" presId="urn:microsoft.com/office/officeart/2008/layout/RadialCluster"/>
    <dgm:cxn modelId="{DCEE6947-F3F5-014D-88D2-8D49AE66E5DD}" type="presOf" srcId="{993D615E-986D-A14C-879D-F4608933D454}" destId="{5F9B690B-192D-1246-B012-F8E2EEA53145}" srcOrd="0" destOrd="0" presId="urn:microsoft.com/office/officeart/2008/layout/RadialCluster"/>
    <dgm:cxn modelId="{964F3671-5756-9A48-8E62-A09B51897596}" srcId="{10F1E14B-C7AE-3D48-871E-3D3A0DEC016D}" destId="{3E093635-9F50-E94B-93E7-ADF053486FDB}" srcOrd="1" destOrd="0" parTransId="{8B9546D5-BC95-D74E-A20B-31E579B5D7A7}" sibTransId="{5BC24FB7-851E-D14D-B375-7A10A17D3D6D}"/>
    <dgm:cxn modelId="{57FD20A5-9D9D-6D46-9A56-700734B3702C}" type="presOf" srcId="{404F801A-28A5-FD41-9802-3F9DC4E4E027}" destId="{847D0606-513E-EF46-B930-4459A64DD370}" srcOrd="0" destOrd="0" presId="urn:microsoft.com/office/officeart/2008/layout/RadialCluster"/>
    <dgm:cxn modelId="{2D6ADFAC-E3D9-3E49-8954-FE644D512F97}" type="presOf" srcId="{3E093635-9F50-E94B-93E7-ADF053486FDB}" destId="{E406165E-80E2-654D-8DCF-BDB48873C6E8}" srcOrd="0" destOrd="0" presId="urn:microsoft.com/office/officeart/2008/layout/RadialCluster"/>
    <dgm:cxn modelId="{DD7490B1-9012-034F-865D-15DF5F3784F4}" srcId="{10F1E14B-C7AE-3D48-871E-3D3A0DEC016D}" destId="{92198146-F443-3649-BC8A-34E92942E794}" srcOrd="0" destOrd="0" parTransId="{EADC5E4F-D7A4-784A-8FF0-E59240884900}" sibTransId="{0FE008ED-CF08-C148-AB40-339BFACED7E9}"/>
    <dgm:cxn modelId="{6A342FC0-F6BF-0C47-85DE-85580587084A}" type="presOf" srcId="{86BC7F47-8064-C54F-B07B-2F6C03EE2302}" destId="{5E50A564-45AE-474D-85FA-BFB1B22E665A}" srcOrd="0" destOrd="0" presId="urn:microsoft.com/office/officeart/2008/layout/RadialCluster"/>
    <dgm:cxn modelId="{6B79CFDA-06C1-9C42-AA10-FBB88EBE62F7}" type="presOf" srcId="{92198146-F443-3649-BC8A-34E92942E794}" destId="{33A31E0E-ABFD-1646-A8F4-6CBEAC2AD30E}" srcOrd="0" destOrd="0" presId="urn:microsoft.com/office/officeart/2008/layout/RadialCluster"/>
    <dgm:cxn modelId="{935C02ED-B682-4744-B298-BF75A4855A7C}" type="presOf" srcId="{10F1E14B-C7AE-3D48-871E-3D3A0DEC016D}" destId="{3FAB7F51-3D08-7B4A-8F0E-2DF8EBBB1E44}" srcOrd="0" destOrd="0" presId="urn:microsoft.com/office/officeart/2008/layout/RadialCluster"/>
    <dgm:cxn modelId="{55B171DB-F177-FD42-9B66-1E31220D1C0A}" type="presParOf" srcId="{847D0606-513E-EF46-B930-4459A64DD370}" destId="{ECCAAD48-8D39-E943-815E-847D6FD0B8E1}" srcOrd="0" destOrd="0" presId="urn:microsoft.com/office/officeart/2008/layout/RadialCluster"/>
    <dgm:cxn modelId="{A34B9889-A87D-CD42-8506-7FDAFEC6483B}" type="presParOf" srcId="{ECCAAD48-8D39-E943-815E-847D6FD0B8E1}" destId="{3FAB7F51-3D08-7B4A-8F0E-2DF8EBBB1E44}" srcOrd="0" destOrd="0" presId="urn:microsoft.com/office/officeart/2008/layout/RadialCluster"/>
    <dgm:cxn modelId="{EFBB8BDA-F175-C94C-96BD-B7EE148A5583}" type="presParOf" srcId="{ECCAAD48-8D39-E943-815E-847D6FD0B8E1}" destId="{43B43DAD-31D3-D14D-92C6-87090A481597}" srcOrd="1" destOrd="0" presId="urn:microsoft.com/office/officeart/2008/layout/RadialCluster"/>
    <dgm:cxn modelId="{AF0FA385-2F63-864A-9FDC-61D32F8B63CD}" type="presParOf" srcId="{ECCAAD48-8D39-E943-815E-847D6FD0B8E1}" destId="{33A31E0E-ABFD-1646-A8F4-6CBEAC2AD30E}" srcOrd="2" destOrd="0" presId="urn:microsoft.com/office/officeart/2008/layout/RadialCluster"/>
    <dgm:cxn modelId="{B59ABB20-589C-C544-92CC-49ACC4798DD3}" type="presParOf" srcId="{ECCAAD48-8D39-E943-815E-847D6FD0B8E1}" destId="{6D62DD8B-9E2B-234F-B4C4-F00133BB61B9}" srcOrd="3" destOrd="0" presId="urn:microsoft.com/office/officeart/2008/layout/RadialCluster"/>
    <dgm:cxn modelId="{7A2285FE-6AEE-FE4E-BDED-E0C46A564928}" type="presParOf" srcId="{ECCAAD48-8D39-E943-815E-847D6FD0B8E1}" destId="{E406165E-80E2-654D-8DCF-BDB48873C6E8}" srcOrd="4" destOrd="0" presId="urn:microsoft.com/office/officeart/2008/layout/RadialCluster"/>
    <dgm:cxn modelId="{AE78CD29-ABAA-3342-95C1-CC67885932EE}" type="presParOf" srcId="{ECCAAD48-8D39-E943-815E-847D6FD0B8E1}" destId="{5E50A564-45AE-474D-85FA-BFB1B22E665A}" srcOrd="5" destOrd="0" presId="urn:microsoft.com/office/officeart/2008/layout/RadialCluster"/>
    <dgm:cxn modelId="{8B095707-5DDA-7D4A-B6A4-B59111889F6A}" type="presParOf" srcId="{ECCAAD48-8D39-E943-815E-847D6FD0B8E1}" destId="{5F9B690B-192D-1246-B012-F8E2EEA53145}"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0A9084-21A4-43C9-A6AD-40AC89E2A447}">
      <dsp:nvSpPr>
        <dsp:cNvPr id="0" name=""/>
        <dsp:cNvSpPr/>
      </dsp:nvSpPr>
      <dsp:spPr>
        <a:xfrm>
          <a:off x="2104991" y="489"/>
          <a:ext cx="2218436" cy="89363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u="sng" kern="1200" dirty="0">
              <a:solidFill>
                <a:srgbClr val="FF0000"/>
              </a:solidFill>
            </a:rPr>
            <a:t>Observation</a:t>
          </a:r>
        </a:p>
      </dsp:txBody>
      <dsp:txXfrm>
        <a:off x="2148615" y="44113"/>
        <a:ext cx="2131188" cy="806390"/>
      </dsp:txXfrm>
    </dsp:sp>
    <dsp:sp modelId="{F4D5ECE1-CC1C-4C95-A708-F581BC86A2AE}">
      <dsp:nvSpPr>
        <dsp:cNvPr id="0" name=""/>
        <dsp:cNvSpPr/>
      </dsp:nvSpPr>
      <dsp:spPr>
        <a:xfrm>
          <a:off x="1429906" y="447308"/>
          <a:ext cx="3568605" cy="3568605"/>
        </a:xfrm>
        <a:custGeom>
          <a:avLst/>
          <a:gdLst/>
          <a:ahLst/>
          <a:cxnLst/>
          <a:rect l="0" t="0" r="0" b="0"/>
          <a:pathLst>
            <a:path>
              <a:moveTo>
                <a:pt x="2976672" y="456903"/>
              </a:moveTo>
              <a:arcTo wR="1784302" hR="1784302" stAng="18715954" swAng="63331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400A918A-1D12-43DB-BC47-5D1E94B5D35B}">
      <dsp:nvSpPr>
        <dsp:cNvPr id="0" name=""/>
        <dsp:cNvSpPr/>
      </dsp:nvSpPr>
      <dsp:spPr>
        <a:xfrm>
          <a:off x="3801964" y="1233411"/>
          <a:ext cx="2218436" cy="89363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u="sng" kern="1200" dirty="0">
              <a:solidFill>
                <a:srgbClr val="FF0000"/>
              </a:solidFill>
            </a:rPr>
            <a:t>Hypothesis formulation</a:t>
          </a:r>
        </a:p>
      </dsp:txBody>
      <dsp:txXfrm>
        <a:off x="3845588" y="1277035"/>
        <a:ext cx="2131188" cy="806390"/>
      </dsp:txXfrm>
    </dsp:sp>
    <dsp:sp modelId="{D7EDCAFB-138F-495A-95BA-6AFB7456FB36}">
      <dsp:nvSpPr>
        <dsp:cNvPr id="0" name=""/>
        <dsp:cNvSpPr/>
      </dsp:nvSpPr>
      <dsp:spPr>
        <a:xfrm>
          <a:off x="1453863" y="652110"/>
          <a:ext cx="3568605" cy="3568605"/>
        </a:xfrm>
        <a:custGeom>
          <a:avLst/>
          <a:gdLst/>
          <a:ahLst/>
          <a:cxnLst/>
          <a:rect l="0" t="0" r="0" b="0"/>
          <a:pathLst>
            <a:path>
              <a:moveTo>
                <a:pt x="3564161" y="1658454"/>
              </a:moveTo>
              <a:arcTo wR="1784302" hR="1784302" stAng="21357332" swAng="1089769"/>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683A8858-050C-4853-BD7D-07F5095864D9}">
      <dsp:nvSpPr>
        <dsp:cNvPr id="0" name=""/>
        <dsp:cNvSpPr/>
      </dsp:nvSpPr>
      <dsp:spPr>
        <a:xfrm>
          <a:off x="3505190" y="3048385"/>
          <a:ext cx="2218436" cy="89363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Experimentation</a:t>
          </a:r>
        </a:p>
      </dsp:txBody>
      <dsp:txXfrm>
        <a:off x="3548814" y="3092009"/>
        <a:ext cx="2131188" cy="806390"/>
      </dsp:txXfrm>
    </dsp:sp>
    <dsp:sp modelId="{02C287E3-5304-4689-A7FA-DB55A9BE0666}">
      <dsp:nvSpPr>
        <dsp:cNvPr id="0" name=""/>
        <dsp:cNvSpPr/>
      </dsp:nvSpPr>
      <dsp:spPr>
        <a:xfrm>
          <a:off x="1443730" y="553413"/>
          <a:ext cx="3568605" cy="3568605"/>
        </a:xfrm>
        <a:custGeom>
          <a:avLst/>
          <a:gdLst/>
          <a:ahLst/>
          <a:cxnLst/>
          <a:rect l="0" t="0" r="0" b="0"/>
          <a:pathLst>
            <a:path>
              <a:moveTo>
                <a:pt x="2270258" y="3501155"/>
              </a:moveTo>
              <a:arcTo wR="1784302" hR="1784302" stAng="4451750" swAng="1937104"/>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7AAAC191-7908-47B1-AA47-20314EF2D6F1}">
      <dsp:nvSpPr>
        <dsp:cNvPr id="0" name=""/>
        <dsp:cNvSpPr/>
      </dsp:nvSpPr>
      <dsp:spPr>
        <a:xfrm>
          <a:off x="712735" y="3039049"/>
          <a:ext cx="2218436" cy="89363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Analysis</a:t>
          </a:r>
        </a:p>
      </dsp:txBody>
      <dsp:txXfrm>
        <a:off x="756359" y="3082673"/>
        <a:ext cx="2131188" cy="806390"/>
      </dsp:txXfrm>
    </dsp:sp>
    <dsp:sp modelId="{98C99F8C-B77A-40B3-BF52-DBBED2F68F53}">
      <dsp:nvSpPr>
        <dsp:cNvPr id="0" name=""/>
        <dsp:cNvSpPr/>
      </dsp:nvSpPr>
      <dsp:spPr>
        <a:xfrm>
          <a:off x="1409860" y="629008"/>
          <a:ext cx="3568605" cy="3568605"/>
        </a:xfrm>
        <a:custGeom>
          <a:avLst/>
          <a:gdLst/>
          <a:ahLst/>
          <a:cxnLst/>
          <a:rect l="0" t="0" r="0" b="0"/>
          <a:pathLst>
            <a:path>
              <a:moveTo>
                <a:pt x="57962" y="2235395"/>
              </a:moveTo>
              <a:arcTo wR="1784302" hR="1784302" stAng="9921362" swAng="1079421"/>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CD86C57C-6ACD-4384-A80F-5848FD9494CB}">
      <dsp:nvSpPr>
        <dsp:cNvPr id="0" name=""/>
        <dsp:cNvSpPr/>
      </dsp:nvSpPr>
      <dsp:spPr>
        <a:xfrm>
          <a:off x="408018" y="1233411"/>
          <a:ext cx="2218436" cy="89363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Conclusion</a:t>
          </a:r>
        </a:p>
      </dsp:txBody>
      <dsp:txXfrm>
        <a:off x="451642" y="1277035"/>
        <a:ext cx="2131188" cy="806390"/>
      </dsp:txXfrm>
    </dsp:sp>
    <dsp:sp modelId="{255C34FA-220C-4C76-A59E-3696AEF45A4D}">
      <dsp:nvSpPr>
        <dsp:cNvPr id="0" name=""/>
        <dsp:cNvSpPr/>
      </dsp:nvSpPr>
      <dsp:spPr>
        <a:xfrm>
          <a:off x="1429906" y="447308"/>
          <a:ext cx="3568605" cy="3568605"/>
        </a:xfrm>
        <a:custGeom>
          <a:avLst/>
          <a:gdLst/>
          <a:ahLst/>
          <a:cxnLst/>
          <a:rect l="0" t="0" r="0" b="0"/>
          <a:pathLst>
            <a:path>
              <a:moveTo>
                <a:pt x="368951" y="697786"/>
              </a:moveTo>
              <a:arcTo wR="1784302" hR="1784302" stAng="13050733" swAng="633313"/>
            </a:path>
          </a:pathLst>
        </a:custGeom>
        <a:noFill/>
        <a:ln w="9525"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4C78DA-B6FA-E041-AA24-8FE6D112A2CA}">
      <dsp:nvSpPr>
        <dsp:cNvPr id="0" name=""/>
        <dsp:cNvSpPr/>
      </dsp:nvSpPr>
      <dsp:spPr>
        <a:xfrm>
          <a:off x="3247605" y="-33190"/>
          <a:ext cx="1524004" cy="1025484"/>
        </a:xfrm>
        <a:prstGeom prst="roundRect">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Knowledge/literature gap</a:t>
          </a:r>
        </a:p>
      </dsp:txBody>
      <dsp:txXfrm>
        <a:off x="3297665" y="16870"/>
        <a:ext cx="1423884" cy="925364"/>
      </dsp:txXfrm>
    </dsp:sp>
    <dsp:sp modelId="{554E554F-CCB2-6246-9763-6FDEC4D9088C}">
      <dsp:nvSpPr>
        <dsp:cNvPr id="0" name=""/>
        <dsp:cNvSpPr/>
      </dsp:nvSpPr>
      <dsp:spPr>
        <a:xfrm>
          <a:off x="2226947" y="479552"/>
          <a:ext cx="3565321" cy="3565321"/>
        </a:xfrm>
        <a:custGeom>
          <a:avLst/>
          <a:gdLst/>
          <a:ahLst/>
          <a:cxnLst/>
          <a:rect l="0" t="0" r="0" b="0"/>
          <a:pathLst>
            <a:path>
              <a:moveTo>
                <a:pt x="2553179" y="175122"/>
              </a:moveTo>
              <a:arcTo wR="1782660" hR="1782660" stAng="17736549" swAng="1804546"/>
            </a:path>
          </a:pathLst>
        </a:custGeom>
        <a:noFill/>
        <a:ln w="19050" cap="flat" cmpd="sng" algn="ctr">
          <a:solidFill>
            <a:scrgbClr r="0" g="0" b="0">
              <a:shade val="95000"/>
              <a:satMod val="105000"/>
            </a:scrgbClr>
          </a:solidFill>
          <a:prstDash val="solid"/>
        </a:ln>
        <a:effectLst/>
      </dsp:spPr>
      <dsp:style>
        <a:lnRef idx="1">
          <a:scrgbClr r="0" g="0" b="0"/>
        </a:lnRef>
        <a:fillRef idx="0">
          <a:scrgbClr r="0" g="0" b="0"/>
        </a:fillRef>
        <a:effectRef idx="0">
          <a:scrgbClr r="0" g="0" b="0"/>
        </a:effectRef>
        <a:fontRef idx="minor"/>
      </dsp:style>
    </dsp:sp>
    <dsp:sp modelId="{2FD217F8-AF98-0441-BF7F-EEA333ED47D7}">
      <dsp:nvSpPr>
        <dsp:cNvPr id="0" name=""/>
        <dsp:cNvSpPr/>
      </dsp:nvSpPr>
      <dsp:spPr>
        <a:xfrm>
          <a:off x="4909641" y="1265054"/>
          <a:ext cx="1590755" cy="89257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Theoretical gap</a:t>
          </a:r>
        </a:p>
      </dsp:txBody>
      <dsp:txXfrm>
        <a:off x="4953213" y="1308626"/>
        <a:ext cx="1503611" cy="805427"/>
      </dsp:txXfrm>
    </dsp:sp>
    <dsp:sp modelId="{175E89DF-C3B4-DD4A-8CE3-68D93B2D558E}">
      <dsp:nvSpPr>
        <dsp:cNvPr id="0" name=""/>
        <dsp:cNvSpPr/>
      </dsp:nvSpPr>
      <dsp:spPr>
        <a:xfrm>
          <a:off x="2226947" y="479552"/>
          <a:ext cx="3565321" cy="3565321"/>
        </a:xfrm>
        <a:custGeom>
          <a:avLst/>
          <a:gdLst/>
          <a:ahLst/>
          <a:cxnLst/>
          <a:rect l="0" t="0" r="0" b="0"/>
          <a:pathLst>
            <a:path>
              <a:moveTo>
                <a:pt x="3562883" y="1689466"/>
              </a:moveTo>
              <a:arcTo wR="1782660" hR="1782660" stAng="21420198" swAng="2195627"/>
            </a:path>
          </a:pathLst>
        </a:custGeom>
        <a:noFill/>
        <a:ln w="19050" cap="flat" cmpd="sng" algn="ctr">
          <a:solidFill>
            <a:scrgbClr r="0" g="0" b="0">
              <a:shade val="95000"/>
              <a:satMod val="105000"/>
            </a:scrgbClr>
          </a:solidFill>
          <a:prstDash val="solid"/>
        </a:ln>
        <a:effectLst/>
      </dsp:spPr>
      <dsp:style>
        <a:lnRef idx="1">
          <a:scrgbClr r="0" g="0" b="0"/>
        </a:lnRef>
        <a:fillRef idx="0">
          <a:scrgbClr r="0" g="0" b="0"/>
        </a:fillRef>
        <a:effectRef idx="0">
          <a:scrgbClr r="0" g="0" b="0"/>
        </a:effectRef>
        <a:fontRef idx="minor"/>
      </dsp:style>
    </dsp:sp>
    <dsp:sp modelId="{26B30EC9-C741-AE47-B8EF-2DDC7CB4A609}">
      <dsp:nvSpPr>
        <dsp:cNvPr id="0" name=""/>
        <dsp:cNvSpPr/>
      </dsp:nvSpPr>
      <dsp:spPr>
        <a:xfrm>
          <a:off x="4002979" y="3258129"/>
          <a:ext cx="2108900" cy="892571"/>
        </a:xfrm>
        <a:prstGeom prst="roundRect">
          <a:avLst/>
        </a:prstGeom>
        <a:solidFill>
          <a:schemeClr val="tx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Methodological gap</a:t>
          </a:r>
        </a:p>
      </dsp:txBody>
      <dsp:txXfrm>
        <a:off x="4046551" y="3301701"/>
        <a:ext cx="2021756" cy="805427"/>
      </dsp:txXfrm>
    </dsp:sp>
    <dsp:sp modelId="{8A7FC2A6-1389-264B-9883-A6411F0B001A}">
      <dsp:nvSpPr>
        <dsp:cNvPr id="0" name=""/>
        <dsp:cNvSpPr/>
      </dsp:nvSpPr>
      <dsp:spPr>
        <a:xfrm>
          <a:off x="2226947" y="479552"/>
          <a:ext cx="3565321" cy="3565321"/>
        </a:xfrm>
        <a:custGeom>
          <a:avLst/>
          <a:gdLst/>
          <a:ahLst/>
          <a:cxnLst/>
          <a:rect l="0" t="0" r="0" b="0"/>
          <a:pathLst>
            <a:path>
              <a:moveTo>
                <a:pt x="1775118" y="3565305"/>
              </a:moveTo>
              <a:arcTo wR="1782660" hR="1782660" stAng="5414545" swAng="172790"/>
            </a:path>
          </a:pathLst>
        </a:custGeom>
        <a:noFill/>
        <a:ln w="19050" cap="flat" cmpd="sng" algn="ctr">
          <a:solidFill>
            <a:scrgbClr r="0" g="0" b="0">
              <a:shade val="95000"/>
              <a:satMod val="105000"/>
            </a:scrgbClr>
          </a:solidFill>
          <a:prstDash val="solid"/>
        </a:ln>
        <a:effectLst/>
      </dsp:spPr>
      <dsp:style>
        <a:lnRef idx="1">
          <a:scrgbClr r="0" g="0" b="0"/>
        </a:lnRef>
        <a:fillRef idx="0">
          <a:scrgbClr r="0" g="0" b="0"/>
        </a:fillRef>
        <a:effectRef idx="0">
          <a:scrgbClr r="0" g="0" b="0"/>
        </a:effectRef>
        <a:fontRef idx="minor"/>
      </dsp:style>
    </dsp:sp>
    <dsp:sp modelId="{66264E45-0627-4942-BD7C-7A09398E6066}">
      <dsp:nvSpPr>
        <dsp:cNvPr id="0" name=""/>
        <dsp:cNvSpPr/>
      </dsp:nvSpPr>
      <dsp:spPr>
        <a:xfrm>
          <a:off x="2011973" y="3258129"/>
          <a:ext cx="1899626" cy="892571"/>
        </a:xfrm>
        <a:prstGeom prst="roundRect">
          <a:avLst/>
        </a:prstGeom>
        <a:solidFill>
          <a:schemeClr val="accent4">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Data/evidence gap</a:t>
          </a:r>
        </a:p>
      </dsp:txBody>
      <dsp:txXfrm>
        <a:off x="2055545" y="3301701"/>
        <a:ext cx="1812482" cy="805427"/>
      </dsp:txXfrm>
    </dsp:sp>
    <dsp:sp modelId="{720408AE-EB74-4448-85AC-266176234843}">
      <dsp:nvSpPr>
        <dsp:cNvPr id="0" name=""/>
        <dsp:cNvSpPr/>
      </dsp:nvSpPr>
      <dsp:spPr>
        <a:xfrm>
          <a:off x="2226947" y="479552"/>
          <a:ext cx="3565321" cy="3565321"/>
        </a:xfrm>
        <a:custGeom>
          <a:avLst/>
          <a:gdLst/>
          <a:ahLst/>
          <a:cxnLst/>
          <a:rect l="0" t="0" r="0" b="0"/>
          <a:pathLst>
            <a:path>
              <a:moveTo>
                <a:pt x="297794" y="2769094"/>
              </a:moveTo>
              <a:arcTo wR="1782660" hR="1782660" stAng="8784175" swAng="2195627"/>
            </a:path>
          </a:pathLst>
        </a:custGeom>
        <a:noFill/>
        <a:ln w="19050" cap="flat" cmpd="sng" algn="ctr">
          <a:solidFill>
            <a:scrgbClr r="0" g="0" b="0">
              <a:shade val="95000"/>
              <a:satMod val="105000"/>
            </a:scrgbClr>
          </a:solidFill>
          <a:prstDash val="solid"/>
        </a:ln>
        <a:effectLst/>
      </dsp:spPr>
      <dsp:style>
        <a:lnRef idx="1">
          <a:scrgbClr r="0" g="0" b="0"/>
        </a:lnRef>
        <a:fillRef idx="0">
          <a:scrgbClr r="0" g="0" b="0"/>
        </a:fillRef>
        <a:effectRef idx="0">
          <a:scrgbClr r="0" g="0" b="0"/>
        </a:effectRef>
        <a:fontRef idx="minor"/>
      </dsp:style>
    </dsp:sp>
    <dsp:sp modelId="{BCF9082C-8A8B-0843-87B8-D11878192611}">
      <dsp:nvSpPr>
        <dsp:cNvPr id="0" name=""/>
        <dsp:cNvSpPr/>
      </dsp:nvSpPr>
      <dsp:spPr>
        <a:xfrm>
          <a:off x="1627603" y="1265054"/>
          <a:ext cx="1373187" cy="892571"/>
        </a:xfrm>
        <a:prstGeom prst="roundRect">
          <a:avLst/>
        </a:prstGeom>
        <a:solidFill>
          <a:schemeClr val="bg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Empirical gap</a:t>
          </a:r>
        </a:p>
      </dsp:txBody>
      <dsp:txXfrm>
        <a:off x="1671175" y="1308626"/>
        <a:ext cx="1286043" cy="805427"/>
      </dsp:txXfrm>
    </dsp:sp>
    <dsp:sp modelId="{562D5419-28E4-8744-B14E-8765DFD22C07}">
      <dsp:nvSpPr>
        <dsp:cNvPr id="0" name=""/>
        <dsp:cNvSpPr/>
      </dsp:nvSpPr>
      <dsp:spPr>
        <a:xfrm>
          <a:off x="2226947" y="479552"/>
          <a:ext cx="3565321" cy="3565321"/>
        </a:xfrm>
        <a:custGeom>
          <a:avLst/>
          <a:gdLst/>
          <a:ahLst/>
          <a:cxnLst/>
          <a:rect l="0" t="0" r="0" b="0"/>
          <a:pathLst>
            <a:path>
              <a:moveTo>
                <a:pt x="310272" y="777697"/>
              </a:moveTo>
              <a:arcTo wR="1782660" hR="1782660" stAng="12858905" swAng="1804546"/>
            </a:path>
          </a:pathLst>
        </a:custGeom>
        <a:noFill/>
        <a:ln w="22225" cap="flat" cmpd="sng" algn="ctr">
          <a:solidFill>
            <a:scrgbClr r="0" g="0" b="0">
              <a:shade val="95000"/>
              <a:satMod val="105000"/>
            </a:scrgbClr>
          </a:solidFill>
          <a:prstDash val="solid"/>
        </a:ln>
        <a:effectLst/>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AB7F51-3D08-7B4A-8F0E-2DF8EBBB1E44}">
      <dsp:nvSpPr>
        <dsp:cNvPr id="0" name=""/>
        <dsp:cNvSpPr/>
      </dsp:nvSpPr>
      <dsp:spPr>
        <a:xfrm>
          <a:off x="4302971" y="2167496"/>
          <a:ext cx="1102460" cy="64810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a:lnSpc>
              <a:spcPct val="90000"/>
            </a:lnSpc>
            <a:spcBef>
              <a:spcPct val="0"/>
            </a:spcBef>
            <a:spcAft>
              <a:spcPct val="35000"/>
            </a:spcAft>
            <a:buNone/>
          </a:pPr>
          <a:r>
            <a:rPr lang="en-GB" sz="2800" kern="1200" dirty="0"/>
            <a:t>RQ</a:t>
          </a:r>
        </a:p>
      </dsp:txBody>
      <dsp:txXfrm>
        <a:off x="4334609" y="2199134"/>
        <a:ext cx="1039184" cy="584826"/>
      </dsp:txXfrm>
    </dsp:sp>
    <dsp:sp modelId="{43B43DAD-31D3-D14D-92C6-87090A481597}">
      <dsp:nvSpPr>
        <dsp:cNvPr id="0" name=""/>
        <dsp:cNvSpPr/>
      </dsp:nvSpPr>
      <dsp:spPr>
        <a:xfrm rot="15551865">
          <a:off x="4476292" y="1906022"/>
          <a:ext cx="532381" cy="0"/>
        </a:xfrm>
        <a:custGeom>
          <a:avLst/>
          <a:gdLst/>
          <a:ahLst/>
          <a:cxnLst/>
          <a:rect l="0" t="0" r="0" b="0"/>
          <a:pathLst>
            <a:path>
              <a:moveTo>
                <a:pt x="0" y="0"/>
              </a:moveTo>
              <a:lnTo>
                <a:pt x="532381"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A31E0E-ABFD-1646-A8F4-6CBEAC2AD30E}">
      <dsp:nvSpPr>
        <dsp:cNvPr id="0" name=""/>
        <dsp:cNvSpPr/>
      </dsp:nvSpPr>
      <dsp:spPr>
        <a:xfrm>
          <a:off x="3229413" y="380434"/>
          <a:ext cx="2685167" cy="126411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GB" sz="1600" kern="1200" dirty="0"/>
            <a:t>Relevance: What is the importance or relevance of the topic for stakeholders?</a:t>
          </a:r>
        </a:p>
      </dsp:txBody>
      <dsp:txXfrm>
        <a:off x="3291122" y="442143"/>
        <a:ext cx="2561749" cy="1140695"/>
      </dsp:txXfrm>
    </dsp:sp>
    <dsp:sp modelId="{6D62DD8B-9E2B-234F-B4C4-F00133BB61B9}">
      <dsp:nvSpPr>
        <dsp:cNvPr id="0" name=""/>
        <dsp:cNvSpPr/>
      </dsp:nvSpPr>
      <dsp:spPr>
        <a:xfrm rot="1828206">
          <a:off x="5369396" y="2946282"/>
          <a:ext cx="515429" cy="0"/>
        </a:xfrm>
        <a:custGeom>
          <a:avLst/>
          <a:gdLst/>
          <a:ahLst/>
          <a:cxnLst/>
          <a:rect l="0" t="0" r="0" b="0"/>
          <a:pathLst>
            <a:path>
              <a:moveTo>
                <a:pt x="0" y="0"/>
              </a:moveTo>
              <a:lnTo>
                <a:pt x="515429"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406165E-80E2-654D-8DCF-BDB48873C6E8}">
      <dsp:nvSpPr>
        <dsp:cNvPr id="0" name=""/>
        <dsp:cNvSpPr/>
      </dsp:nvSpPr>
      <dsp:spPr>
        <a:xfrm>
          <a:off x="5849234" y="3029369"/>
          <a:ext cx="2267696" cy="142937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800100">
            <a:lnSpc>
              <a:spcPct val="90000"/>
            </a:lnSpc>
            <a:spcBef>
              <a:spcPct val="0"/>
            </a:spcBef>
            <a:spcAft>
              <a:spcPct val="35000"/>
            </a:spcAft>
            <a:buNone/>
          </a:pPr>
          <a:r>
            <a:rPr lang="en-GB" sz="1800" kern="1200" dirty="0"/>
            <a:t>Originality: What is already known about the topic? Which debate does it add to?</a:t>
          </a:r>
        </a:p>
      </dsp:txBody>
      <dsp:txXfrm>
        <a:off x="5919010" y="3099145"/>
        <a:ext cx="2128144" cy="1289825"/>
      </dsp:txXfrm>
    </dsp:sp>
    <dsp:sp modelId="{5E50A564-45AE-474D-85FA-BFB1B22E665A}">
      <dsp:nvSpPr>
        <dsp:cNvPr id="0" name=""/>
        <dsp:cNvSpPr/>
      </dsp:nvSpPr>
      <dsp:spPr>
        <a:xfrm rot="9016011">
          <a:off x="3686196" y="2970112"/>
          <a:ext cx="660237" cy="0"/>
        </a:xfrm>
        <a:custGeom>
          <a:avLst/>
          <a:gdLst/>
          <a:ahLst/>
          <a:cxnLst/>
          <a:rect l="0" t="0" r="0" b="0"/>
          <a:pathLst>
            <a:path>
              <a:moveTo>
                <a:pt x="0" y="0"/>
              </a:moveTo>
              <a:lnTo>
                <a:pt x="660237" y="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9B690B-192D-1246-B012-F8E2EEA53145}">
      <dsp:nvSpPr>
        <dsp:cNvPr id="0" name=""/>
        <dsp:cNvSpPr/>
      </dsp:nvSpPr>
      <dsp:spPr>
        <a:xfrm>
          <a:off x="1406853" y="3017689"/>
          <a:ext cx="2322804" cy="1558984"/>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577850">
            <a:lnSpc>
              <a:spcPct val="90000"/>
            </a:lnSpc>
            <a:spcBef>
              <a:spcPct val="0"/>
            </a:spcBef>
            <a:spcAft>
              <a:spcPct val="35000"/>
            </a:spcAft>
            <a:buNone/>
          </a:pPr>
          <a:r>
            <a:rPr lang="en-GB" sz="1300" kern="1200" dirty="0"/>
            <a:t>Rigour: Is the question aligned with the methods? Do the research tools generate appropriate data to answer the question?</a:t>
          </a:r>
        </a:p>
      </dsp:txBody>
      <dsp:txXfrm>
        <a:off x="1482956" y="3093792"/>
        <a:ext cx="2170598" cy="1406778"/>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3872A1-F9F3-4828-92EA-6DAA22A9D75A}" type="datetimeFigureOut">
              <a:rPr lang="en-GB" smtClean="0"/>
              <a:t>13/10/2026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7F13BE-0D13-4DB1-B8FE-C23C5387B70B}" type="slidenum">
              <a:rPr lang="en-GB" smtClean="0"/>
              <a:t>‹#›</a:t>
            </a:fld>
            <a:endParaRPr lang="en-GB"/>
          </a:p>
        </p:txBody>
      </p:sp>
    </p:spTree>
    <p:extLst>
      <p:ext uri="{BB962C8B-B14F-4D97-AF65-F5344CB8AC3E}">
        <p14:creationId xmlns:p14="http://schemas.microsoft.com/office/powerpoint/2010/main" val="25308353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 name="Google Shape;7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0" name="Google Shape;2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a:extLst>
            <a:ext uri="{FF2B5EF4-FFF2-40B4-BE49-F238E27FC236}">
              <a16:creationId xmlns:a16="http://schemas.microsoft.com/office/drawing/2014/main" id="{7C14CB50-E7FC-D41E-A5AA-A267F61E60C6}"/>
            </a:ext>
          </a:extLst>
        </p:cNvPr>
        <p:cNvGrpSpPr/>
        <p:nvPr/>
      </p:nvGrpSpPr>
      <p:grpSpPr>
        <a:xfrm>
          <a:off x="0" y="0"/>
          <a:ext cx="0" cy="0"/>
          <a:chOff x="0" y="0"/>
          <a:chExt cx="0" cy="0"/>
        </a:xfrm>
      </p:grpSpPr>
      <p:sp>
        <p:nvSpPr>
          <p:cNvPr id="195" name="Google Shape;195;p20:notes">
            <a:extLst>
              <a:ext uri="{FF2B5EF4-FFF2-40B4-BE49-F238E27FC236}">
                <a16:creationId xmlns:a16="http://schemas.microsoft.com/office/drawing/2014/main" id="{5832DEED-BE6B-71D1-3A65-FB28104E71A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6" name="Google Shape;196;p20:notes">
            <a:extLst>
              <a:ext uri="{FF2B5EF4-FFF2-40B4-BE49-F238E27FC236}">
                <a16:creationId xmlns:a16="http://schemas.microsoft.com/office/drawing/2014/main" id="{DC02737A-0188-DF4A-2BC3-3474610FA59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4440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a:extLst>
            <a:ext uri="{FF2B5EF4-FFF2-40B4-BE49-F238E27FC236}">
              <a16:creationId xmlns:a16="http://schemas.microsoft.com/office/drawing/2014/main" id="{70D02F9A-AF57-79FF-33B8-CD23C21BA4FA}"/>
            </a:ext>
          </a:extLst>
        </p:cNvPr>
        <p:cNvGrpSpPr/>
        <p:nvPr/>
      </p:nvGrpSpPr>
      <p:grpSpPr>
        <a:xfrm>
          <a:off x="0" y="0"/>
          <a:ext cx="0" cy="0"/>
          <a:chOff x="0" y="0"/>
          <a:chExt cx="0" cy="0"/>
        </a:xfrm>
      </p:grpSpPr>
      <p:sp>
        <p:nvSpPr>
          <p:cNvPr id="204" name="Google Shape;204;p3:notes">
            <a:extLst>
              <a:ext uri="{FF2B5EF4-FFF2-40B4-BE49-F238E27FC236}">
                <a16:creationId xmlns:a16="http://schemas.microsoft.com/office/drawing/2014/main" id="{29BD3CCE-D944-35E9-6248-4D6C3CF9899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3:notes">
            <a:extLst>
              <a:ext uri="{FF2B5EF4-FFF2-40B4-BE49-F238E27FC236}">
                <a16:creationId xmlns:a16="http://schemas.microsoft.com/office/drawing/2014/main" id="{2D4A95C4-222A-470D-A274-C8B560E061C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5618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a:extLst>
            <a:ext uri="{FF2B5EF4-FFF2-40B4-BE49-F238E27FC236}">
              <a16:creationId xmlns:a16="http://schemas.microsoft.com/office/drawing/2014/main" id="{D2666A6B-321A-7FC8-2A45-7509EB8A2667}"/>
            </a:ext>
          </a:extLst>
        </p:cNvPr>
        <p:cNvGrpSpPr/>
        <p:nvPr/>
      </p:nvGrpSpPr>
      <p:grpSpPr>
        <a:xfrm>
          <a:off x="0" y="0"/>
          <a:ext cx="0" cy="0"/>
          <a:chOff x="0" y="0"/>
          <a:chExt cx="0" cy="0"/>
        </a:xfrm>
      </p:grpSpPr>
      <p:sp>
        <p:nvSpPr>
          <p:cNvPr id="204" name="Google Shape;204;p3:notes">
            <a:extLst>
              <a:ext uri="{FF2B5EF4-FFF2-40B4-BE49-F238E27FC236}">
                <a16:creationId xmlns:a16="http://schemas.microsoft.com/office/drawing/2014/main" id="{75917F91-D049-9F86-680D-84B6E4C4AF2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3:notes">
            <a:extLst>
              <a:ext uri="{FF2B5EF4-FFF2-40B4-BE49-F238E27FC236}">
                <a16:creationId xmlns:a16="http://schemas.microsoft.com/office/drawing/2014/main" id="{E4A9010F-AEEE-2AAA-8DBD-6F27AB0ED99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1334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a:extLst>
            <a:ext uri="{FF2B5EF4-FFF2-40B4-BE49-F238E27FC236}">
              <a16:creationId xmlns:a16="http://schemas.microsoft.com/office/drawing/2014/main" id="{4E8EACB5-AD43-CA1B-279B-730BAA944FEE}"/>
            </a:ext>
          </a:extLst>
        </p:cNvPr>
        <p:cNvGrpSpPr/>
        <p:nvPr/>
      </p:nvGrpSpPr>
      <p:grpSpPr>
        <a:xfrm>
          <a:off x="0" y="0"/>
          <a:ext cx="0" cy="0"/>
          <a:chOff x="0" y="0"/>
          <a:chExt cx="0" cy="0"/>
        </a:xfrm>
      </p:grpSpPr>
      <p:sp>
        <p:nvSpPr>
          <p:cNvPr id="246" name="Google Shape;246;p10:notes">
            <a:extLst>
              <a:ext uri="{FF2B5EF4-FFF2-40B4-BE49-F238E27FC236}">
                <a16:creationId xmlns:a16="http://schemas.microsoft.com/office/drawing/2014/main" id="{66E0698D-41A4-2EC5-852C-301F8A89542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0:notes">
            <a:extLst>
              <a:ext uri="{FF2B5EF4-FFF2-40B4-BE49-F238E27FC236}">
                <a16:creationId xmlns:a16="http://schemas.microsoft.com/office/drawing/2014/main" id="{1B8B1A1E-F20C-8E3E-0553-3F950C4594B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79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a:extLst>
            <a:ext uri="{FF2B5EF4-FFF2-40B4-BE49-F238E27FC236}">
              <a16:creationId xmlns:a16="http://schemas.microsoft.com/office/drawing/2014/main" id="{ACDB489C-C499-4C6F-3089-1BF8F138907A}"/>
            </a:ext>
          </a:extLst>
        </p:cNvPr>
        <p:cNvGrpSpPr/>
        <p:nvPr/>
      </p:nvGrpSpPr>
      <p:grpSpPr>
        <a:xfrm>
          <a:off x="0" y="0"/>
          <a:ext cx="0" cy="0"/>
          <a:chOff x="0" y="0"/>
          <a:chExt cx="0" cy="0"/>
        </a:xfrm>
      </p:grpSpPr>
      <p:sp>
        <p:nvSpPr>
          <p:cNvPr id="227" name="Google Shape;227;p7:notes">
            <a:extLst>
              <a:ext uri="{FF2B5EF4-FFF2-40B4-BE49-F238E27FC236}">
                <a16:creationId xmlns:a16="http://schemas.microsoft.com/office/drawing/2014/main" id="{96A7A7ED-BC25-7633-EE34-7FB6A62C603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p7:notes">
            <a:extLst>
              <a:ext uri="{FF2B5EF4-FFF2-40B4-BE49-F238E27FC236}">
                <a16:creationId xmlns:a16="http://schemas.microsoft.com/office/drawing/2014/main" id="{3F8FCDF9-8EF2-8B63-6499-695E3C4522F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063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a:extLst>
            <a:ext uri="{FF2B5EF4-FFF2-40B4-BE49-F238E27FC236}">
              <a16:creationId xmlns:a16="http://schemas.microsoft.com/office/drawing/2014/main" id="{B9BD6124-718B-C6C3-9753-F9EA3B3A31F4}"/>
            </a:ext>
          </a:extLst>
        </p:cNvPr>
        <p:cNvGrpSpPr/>
        <p:nvPr/>
      </p:nvGrpSpPr>
      <p:grpSpPr>
        <a:xfrm>
          <a:off x="0" y="0"/>
          <a:ext cx="0" cy="0"/>
          <a:chOff x="0" y="0"/>
          <a:chExt cx="0" cy="0"/>
        </a:xfrm>
      </p:grpSpPr>
      <p:sp>
        <p:nvSpPr>
          <p:cNvPr id="204" name="Google Shape;204;p3:notes">
            <a:extLst>
              <a:ext uri="{FF2B5EF4-FFF2-40B4-BE49-F238E27FC236}">
                <a16:creationId xmlns:a16="http://schemas.microsoft.com/office/drawing/2014/main" id="{66C27F18-07E0-B4E8-EDD8-9942315B636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3:notes">
            <a:extLst>
              <a:ext uri="{FF2B5EF4-FFF2-40B4-BE49-F238E27FC236}">
                <a16:creationId xmlns:a16="http://schemas.microsoft.com/office/drawing/2014/main" id="{CB399492-E95C-5007-1669-E713EED3C8A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9236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a:extLst>
            <a:ext uri="{FF2B5EF4-FFF2-40B4-BE49-F238E27FC236}">
              <a16:creationId xmlns:a16="http://schemas.microsoft.com/office/drawing/2014/main" id="{03E755F2-2D55-7144-9B8B-C8F212077708}"/>
            </a:ext>
          </a:extLst>
        </p:cNvPr>
        <p:cNvGrpSpPr/>
        <p:nvPr/>
      </p:nvGrpSpPr>
      <p:grpSpPr>
        <a:xfrm>
          <a:off x="0" y="0"/>
          <a:ext cx="0" cy="0"/>
          <a:chOff x="0" y="0"/>
          <a:chExt cx="0" cy="0"/>
        </a:xfrm>
      </p:grpSpPr>
      <p:sp>
        <p:nvSpPr>
          <p:cNvPr id="210" name="Google Shape;210;p4:notes">
            <a:extLst>
              <a:ext uri="{FF2B5EF4-FFF2-40B4-BE49-F238E27FC236}">
                <a16:creationId xmlns:a16="http://schemas.microsoft.com/office/drawing/2014/main" id="{FABF5047-2E64-FB10-0BFC-C8B4803128B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4:notes">
            <a:extLst>
              <a:ext uri="{FF2B5EF4-FFF2-40B4-BE49-F238E27FC236}">
                <a16:creationId xmlns:a16="http://schemas.microsoft.com/office/drawing/2014/main" id="{52CDAE2C-4D72-C79E-046C-85AEA840EEC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44228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1" name="Google Shape;24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44" name="Google Shape;344;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5" name="Google Shape;345;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rgbClr val="000000"/>
                </a:solidFill>
                <a:latin typeface="Times New Roman"/>
                <a:ea typeface="Times New Roman"/>
                <a:cs typeface="Times New Roman"/>
                <a:sym typeface="Times New Roman"/>
              </a:rPr>
              <a:t>13</a:t>
            </a:fld>
            <a:endParaRPr sz="1200" b="0" i="0" u="none" strike="noStrike" cap="none">
              <a:solidFill>
                <a:srgbClr val="000000"/>
              </a:solidFill>
              <a:latin typeface="Times New Roman"/>
              <a:ea typeface="Times New Roman"/>
              <a:cs typeface="Times New Roman"/>
              <a:sym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a:extLst>
            <a:ext uri="{FF2B5EF4-FFF2-40B4-BE49-F238E27FC236}">
              <a16:creationId xmlns:a16="http://schemas.microsoft.com/office/drawing/2014/main" id="{78F7782B-F209-61FA-0C3D-57F9E70B9110}"/>
            </a:ext>
          </a:extLst>
        </p:cNvPr>
        <p:cNvGrpSpPr/>
        <p:nvPr/>
      </p:nvGrpSpPr>
      <p:grpSpPr>
        <a:xfrm>
          <a:off x="0" y="0"/>
          <a:ext cx="0" cy="0"/>
          <a:chOff x="0" y="0"/>
          <a:chExt cx="0" cy="0"/>
        </a:xfrm>
      </p:grpSpPr>
      <p:sp>
        <p:nvSpPr>
          <p:cNvPr id="210" name="Google Shape;210;p4:notes">
            <a:extLst>
              <a:ext uri="{FF2B5EF4-FFF2-40B4-BE49-F238E27FC236}">
                <a16:creationId xmlns:a16="http://schemas.microsoft.com/office/drawing/2014/main" id="{9B0E89E3-9A78-60EA-C995-2F6A1072C38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4:notes">
            <a:extLst>
              <a:ext uri="{FF2B5EF4-FFF2-40B4-BE49-F238E27FC236}">
                <a16:creationId xmlns:a16="http://schemas.microsoft.com/office/drawing/2014/main" id="{91BAD19C-513A-E581-1883-7226FAAD406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81709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a:extLst>
            <a:ext uri="{FF2B5EF4-FFF2-40B4-BE49-F238E27FC236}">
              <a16:creationId xmlns:a16="http://schemas.microsoft.com/office/drawing/2014/main" id="{A3A5DC2F-9A28-B575-5EB3-BC817315BF80}"/>
            </a:ext>
          </a:extLst>
        </p:cNvPr>
        <p:cNvGrpSpPr/>
        <p:nvPr/>
      </p:nvGrpSpPr>
      <p:grpSpPr>
        <a:xfrm>
          <a:off x="0" y="0"/>
          <a:ext cx="0" cy="0"/>
          <a:chOff x="0" y="0"/>
          <a:chExt cx="0" cy="0"/>
        </a:xfrm>
      </p:grpSpPr>
      <p:sp>
        <p:nvSpPr>
          <p:cNvPr id="246" name="Google Shape;246;p10:notes">
            <a:extLst>
              <a:ext uri="{FF2B5EF4-FFF2-40B4-BE49-F238E27FC236}">
                <a16:creationId xmlns:a16="http://schemas.microsoft.com/office/drawing/2014/main" id="{45F254BD-6649-15F8-245B-67DEDE34D5FC}"/>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0:notes">
            <a:extLst>
              <a:ext uri="{FF2B5EF4-FFF2-40B4-BE49-F238E27FC236}">
                <a16:creationId xmlns:a16="http://schemas.microsoft.com/office/drawing/2014/main" id="{1C78662A-8AC1-CDB2-F41C-5984576BB7E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11015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a:extLst>
            <a:ext uri="{FF2B5EF4-FFF2-40B4-BE49-F238E27FC236}">
              <a16:creationId xmlns:a16="http://schemas.microsoft.com/office/drawing/2014/main" id="{F4BBABE0-2935-B650-E804-9F5A24CBE73F}"/>
            </a:ext>
          </a:extLst>
        </p:cNvPr>
        <p:cNvGrpSpPr/>
        <p:nvPr/>
      </p:nvGrpSpPr>
      <p:grpSpPr>
        <a:xfrm>
          <a:off x="0" y="0"/>
          <a:ext cx="0" cy="0"/>
          <a:chOff x="0" y="0"/>
          <a:chExt cx="0" cy="0"/>
        </a:xfrm>
      </p:grpSpPr>
      <p:sp>
        <p:nvSpPr>
          <p:cNvPr id="246" name="Google Shape;246;p10:notes">
            <a:extLst>
              <a:ext uri="{FF2B5EF4-FFF2-40B4-BE49-F238E27FC236}">
                <a16:creationId xmlns:a16="http://schemas.microsoft.com/office/drawing/2014/main" id="{BD221069-93D2-BCFF-6CBE-E5114050367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0:notes">
            <a:extLst>
              <a:ext uri="{FF2B5EF4-FFF2-40B4-BE49-F238E27FC236}">
                <a16:creationId xmlns:a16="http://schemas.microsoft.com/office/drawing/2014/main" id="{79F50E47-9D77-7165-9F06-B0708DC1987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40906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a:extLst>
            <a:ext uri="{FF2B5EF4-FFF2-40B4-BE49-F238E27FC236}">
              <a16:creationId xmlns:a16="http://schemas.microsoft.com/office/drawing/2014/main" id="{6F94C4E4-0764-8F23-C6DE-7F7CAD981383}"/>
            </a:ext>
          </a:extLst>
        </p:cNvPr>
        <p:cNvGrpSpPr/>
        <p:nvPr/>
      </p:nvGrpSpPr>
      <p:grpSpPr>
        <a:xfrm>
          <a:off x="0" y="0"/>
          <a:ext cx="0" cy="0"/>
          <a:chOff x="0" y="0"/>
          <a:chExt cx="0" cy="0"/>
        </a:xfrm>
      </p:grpSpPr>
      <p:sp>
        <p:nvSpPr>
          <p:cNvPr id="246" name="Google Shape;246;p10:notes">
            <a:extLst>
              <a:ext uri="{FF2B5EF4-FFF2-40B4-BE49-F238E27FC236}">
                <a16:creationId xmlns:a16="http://schemas.microsoft.com/office/drawing/2014/main" id="{738B0951-0098-F780-AA86-495429B01FB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0:notes">
            <a:extLst>
              <a:ext uri="{FF2B5EF4-FFF2-40B4-BE49-F238E27FC236}">
                <a16:creationId xmlns:a16="http://schemas.microsoft.com/office/drawing/2014/main" id="{C706B5D0-0DC4-B661-3FE0-EFC422A3420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105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a:extLst>
            <a:ext uri="{FF2B5EF4-FFF2-40B4-BE49-F238E27FC236}">
              <a16:creationId xmlns:a16="http://schemas.microsoft.com/office/drawing/2014/main" id="{05127C07-73AC-D0AC-D637-A3FF413AA377}"/>
            </a:ext>
          </a:extLst>
        </p:cNvPr>
        <p:cNvGrpSpPr/>
        <p:nvPr/>
      </p:nvGrpSpPr>
      <p:grpSpPr>
        <a:xfrm>
          <a:off x="0" y="0"/>
          <a:ext cx="0" cy="0"/>
          <a:chOff x="0" y="0"/>
          <a:chExt cx="0" cy="0"/>
        </a:xfrm>
      </p:grpSpPr>
      <p:sp>
        <p:nvSpPr>
          <p:cNvPr id="252" name="Google Shape;252;p11:notes">
            <a:extLst>
              <a:ext uri="{FF2B5EF4-FFF2-40B4-BE49-F238E27FC236}">
                <a16:creationId xmlns:a16="http://schemas.microsoft.com/office/drawing/2014/main" id="{0F988609-E62A-A1F9-8D4C-1B2AA6D4562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3" name="Google Shape;253;p11:notes">
            <a:extLst>
              <a:ext uri="{FF2B5EF4-FFF2-40B4-BE49-F238E27FC236}">
                <a16:creationId xmlns:a16="http://schemas.microsoft.com/office/drawing/2014/main" id="{F3DA3467-FF95-D804-87CB-5CCF9D6725E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94495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7" name="Google Shape;21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BF8CE1-620C-8EF8-80A0-01FDC5668FFD}"/>
              </a:ext>
            </a:extLst>
          </p:cNvPr>
          <p:cNvSpPr>
            <a:spLocks noGrp="1"/>
          </p:cNvSpPr>
          <p:nvPr>
            <p:ph type="dt" sz="half" idx="10"/>
          </p:nvPr>
        </p:nvSpPr>
        <p:spPr>
          <a:xfrm>
            <a:off x="527051" y="6524626"/>
            <a:ext cx="1295400" cy="219075"/>
          </a:xfrm>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E7C71EF-7BE2-E495-ED93-2F86E2F0DC9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7F6240DC-BA97-87DC-D68F-C5EF069EF305}"/>
              </a:ext>
            </a:extLst>
          </p:cNvPr>
          <p:cNvSpPr>
            <a:spLocks noGrp="1"/>
          </p:cNvSpPr>
          <p:nvPr>
            <p:ph type="sldNum" sz="quarter" idx="12"/>
          </p:nvPr>
        </p:nvSpPr>
        <p:spPr/>
        <p:txBody>
          <a:bodyPr/>
          <a:lstStyle>
            <a:lvl1pPr>
              <a:defRPr smtClean="0"/>
            </a:lvl1pPr>
          </a:lstStyle>
          <a:p>
            <a:pPr>
              <a:defRPr/>
            </a:pPr>
            <a:fld id="{0F359BAA-4C3D-44E8-B8AA-0115E484A981}" type="slidenum">
              <a:rPr lang="en-US" altLang="en-US"/>
              <a:pPr>
                <a:defRPr/>
              </a:pPr>
              <a:t>‹#›</a:t>
            </a:fld>
            <a:endParaRPr lang="en-US" altLang="en-US"/>
          </a:p>
        </p:txBody>
      </p:sp>
    </p:spTree>
    <p:extLst>
      <p:ext uri="{BB962C8B-B14F-4D97-AF65-F5344CB8AC3E}">
        <p14:creationId xmlns:p14="http://schemas.microsoft.com/office/powerpoint/2010/main" val="2704473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438D1D-B29F-BC68-B6D8-AE0214C3B85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87DF35D-8F8B-031B-ED97-C527A0C661F3}"/>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04936986-680D-D5F7-2095-2DC265087AD4}"/>
              </a:ext>
            </a:extLst>
          </p:cNvPr>
          <p:cNvSpPr>
            <a:spLocks noGrp="1"/>
          </p:cNvSpPr>
          <p:nvPr>
            <p:ph type="sldNum" sz="quarter" idx="12"/>
          </p:nvPr>
        </p:nvSpPr>
        <p:spPr/>
        <p:txBody>
          <a:bodyPr/>
          <a:lstStyle>
            <a:lvl1pPr>
              <a:defRPr smtClean="0"/>
            </a:lvl1pPr>
          </a:lstStyle>
          <a:p>
            <a:pPr>
              <a:defRPr/>
            </a:pPr>
            <a:fld id="{6B9CAAEB-5DD4-4716-AEA0-BEF1B1D22BD1}" type="slidenum">
              <a:rPr lang="en-US" altLang="en-US"/>
              <a:pPr>
                <a:defRPr/>
              </a:pPr>
              <a:t>‹#›</a:t>
            </a:fld>
            <a:endParaRPr lang="en-US" altLang="en-US"/>
          </a:p>
        </p:txBody>
      </p:sp>
    </p:spTree>
    <p:extLst>
      <p:ext uri="{BB962C8B-B14F-4D97-AF65-F5344CB8AC3E}">
        <p14:creationId xmlns:p14="http://schemas.microsoft.com/office/powerpoint/2010/main" val="670981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316508-4EAC-38EA-DF6F-35F5A57531B2}"/>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60829AF-2835-B5BB-D8F9-67D323F650A0}"/>
              </a:ext>
            </a:extLst>
          </p:cNvPr>
          <p:cNvSpPr>
            <a:spLocks noGrp="1"/>
          </p:cNvSpPr>
          <p:nvPr>
            <p:ph type="sldNum" sz="quarter" idx="11"/>
          </p:nvPr>
        </p:nvSpPr>
        <p:spPr/>
        <p:txBody>
          <a:bodyPr/>
          <a:lstStyle>
            <a:lvl1pPr>
              <a:defRPr/>
            </a:lvl1pPr>
          </a:lstStyle>
          <a:p>
            <a:pPr>
              <a:defRPr/>
            </a:pPr>
            <a:fld id="{64D1849F-B6E9-463C-863F-F83F5B516C93}" type="slidenum">
              <a:rPr lang="en-US" altLang="en-US"/>
              <a:pPr>
                <a:defRPr/>
              </a:pPr>
              <a:t>‹#›</a:t>
            </a:fld>
            <a:endParaRPr lang="en-US" altLang="en-US"/>
          </a:p>
        </p:txBody>
      </p:sp>
    </p:spTree>
    <p:extLst>
      <p:ext uri="{BB962C8B-B14F-4D97-AF65-F5344CB8AC3E}">
        <p14:creationId xmlns:p14="http://schemas.microsoft.com/office/powerpoint/2010/main" val="1047955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FC481B4-C284-18D7-98B5-E024F9229EB1}"/>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CFFA29D-FC7B-1A28-0B63-15133E08821C}"/>
              </a:ext>
            </a:extLst>
          </p:cNvPr>
          <p:cNvSpPr>
            <a:spLocks noGrp="1"/>
          </p:cNvSpPr>
          <p:nvPr>
            <p:ph type="sldNum" sz="quarter" idx="11"/>
          </p:nvPr>
        </p:nvSpPr>
        <p:spPr/>
        <p:txBody>
          <a:bodyPr/>
          <a:lstStyle>
            <a:lvl1pPr>
              <a:defRPr/>
            </a:lvl1pPr>
          </a:lstStyle>
          <a:p>
            <a:pPr>
              <a:defRPr/>
            </a:pPr>
            <a:fld id="{89004277-C628-43FA-A2BC-FD18438DA077}" type="slidenum">
              <a:rPr lang="en-US" altLang="en-US"/>
              <a:pPr>
                <a:defRPr/>
              </a:pPr>
              <a:t>‹#›</a:t>
            </a:fld>
            <a:endParaRPr lang="en-US" altLang="en-US"/>
          </a:p>
        </p:txBody>
      </p:sp>
    </p:spTree>
    <p:extLst>
      <p:ext uri="{BB962C8B-B14F-4D97-AF65-F5344CB8AC3E}">
        <p14:creationId xmlns:p14="http://schemas.microsoft.com/office/powerpoint/2010/main" val="3098441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F76049F-8A4E-17BA-A0AF-8B54A8952FA9}"/>
              </a:ext>
            </a:extLst>
          </p:cNvPr>
          <p:cNvSpPr>
            <a:spLocks noGrp="1"/>
          </p:cNvSpPr>
          <p:nvPr>
            <p:ph type="dt" sz="half" idx="10"/>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239E5558-173F-8F97-2B5B-9743509B5F7D}"/>
              </a:ext>
            </a:extLst>
          </p:cNvPr>
          <p:cNvSpPr>
            <a:spLocks noGrp="1"/>
          </p:cNvSpPr>
          <p:nvPr>
            <p:ph type="sldNum" sz="quarter" idx="11"/>
          </p:nvPr>
        </p:nvSpPr>
        <p:spPr/>
        <p:txBody>
          <a:bodyPr/>
          <a:lstStyle>
            <a:lvl1pPr>
              <a:defRPr/>
            </a:lvl1pPr>
          </a:lstStyle>
          <a:p>
            <a:pPr>
              <a:defRPr/>
            </a:pPr>
            <a:fld id="{294160C6-49D9-4220-8F9B-E6D75A4A520C}" type="slidenum">
              <a:rPr lang="en-US" altLang="en-US"/>
              <a:pPr>
                <a:defRPr/>
              </a:pPr>
              <a:t>‹#›</a:t>
            </a:fld>
            <a:endParaRPr lang="en-US" altLang="en-US"/>
          </a:p>
        </p:txBody>
      </p:sp>
    </p:spTree>
    <p:extLst>
      <p:ext uri="{BB962C8B-B14F-4D97-AF65-F5344CB8AC3E}">
        <p14:creationId xmlns:p14="http://schemas.microsoft.com/office/powerpoint/2010/main" val="70469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53026A9-D188-5B32-1D28-117AABA37D45}"/>
              </a:ext>
            </a:extLst>
          </p:cNvPr>
          <p:cNvSpPr>
            <a:spLocks noGrp="1"/>
          </p:cNvSpPr>
          <p:nvPr>
            <p:ph type="dt" sz="half" idx="10"/>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BBD87585-89B6-0A99-831F-4521F222D7A9}"/>
              </a:ext>
            </a:extLst>
          </p:cNvPr>
          <p:cNvSpPr>
            <a:spLocks noGrp="1"/>
          </p:cNvSpPr>
          <p:nvPr>
            <p:ph type="sldNum" sz="quarter" idx="11"/>
          </p:nvPr>
        </p:nvSpPr>
        <p:spPr/>
        <p:txBody>
          <a:bodyPr/>
          <a:lstStyle>
            <a:lvl1pPr>
              <a:defRPr/>
            </a:lvl1pPr>
          </a:lstStyle>
          <a:p>
            <a:pPr>
              <a:defRPr/>
            </a:pPr>
            <a:fld id="{32C76563-ED30-428B-AA1A-693B19CC86B5}" type="slidenum">
              <a:rPr lang="en-US" altLang="en-US"/>
              <a:pPr>
                <a:defRPr/>
              </a:pPr>
              <a:t>‹#›</a:t>
            </a:fld>
            <a:endParaRPr lang="en-US" altLang="en-US"/>
          </a:p>
        </p:txBody>
      </p:sp>
    </p:spTree>
    <p:extLst>
      <p:ext uri="{BB962C8B-B14F-4D97-AF65-F5344CB8AC3E}">
        <p14:creationId xmlns:p14="http://schemas.microsoft.com/office/powerpoint/2010/main" val="463549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E7305D1-919F-9EE6-A07B-9BEBC1183168}"/>
              </a:ext>
            </a:extLst>
          </p:cNvPr>
          <p:cNvSpPr>
            <a:spLocks noGrp="1"/>
          </p:cNvSpPr>
          <p:nvPr>
            <p:ph type="dt" sz="half" idx="10"/>
          </p:nvPr>
        </p:nvSpPr>
        <p:spPr/>
        <p:txBody>
          <a:bodyPr/>
          <a:lstStyle>
            <a:lvl1pPr>
              <a:defRPr/>
            </a:lvl1pPr>
          </a:lstStyle>
          <a:p>
            <a:pPr>
              <a:defRPr/>
            </a:pPr>
            <a:endParaRPr lang="en-US"/>
          </a:p>
        </p:txBody>
      </p:sp>
      <p:sp>
        <p:nvSpPr>
          <p:cNvPr id="3" name="Slide Number Placeholder 5">
            <a:extLst>
              <a:ext uri="{FF2B5EF4-FFF2-40B4-BE49-F238E27FC236}">
                <a16:creationId xmlns:a16="http://schemas.microsoft.com/office/drawing/2014/main" id="{768AE56A-C1AA-B757-BAFA-3F29A9FF1904}"/>
              </a:ext>
            </a:extLst>
          </p:cNvPr>
          <p:cNvSpPr>
            <a:spLocks noGrp="1"/>
          </p:cNvSpPr>
          <p:nvPr>
            <p:ph type="sldNum" sz="quarter" idx="11"/>
          </p:nvPr>
        </p:nvSpPr>
        <p:spPr/>
        <p:txBody>
          <a:bodyPr/>
          <a:lstStyle>
            <a:lvl1pPr>
              <a:defRPr/>
            </a:lvl1pPr>
          </a:lstStyle>
          <a:p>
            <a:pPr>
              <a:defRPr/>
            </a:pPr>
            <a:fld id="{7D0080E3-C8E4-4072-87F6-5D763E1F8305}" type="slidenum">
              <a:rPr lang="en-US" altLang="en-US"/>
              <a:pPr>
                <a:defRPr/>
              </a:pPr>
              <a:t>‹#›</a:t>
            </a:fld>
            <a:endParaRPr lang="en-US" altLang="en-US"/>
          </a:p>
        </p:txBody>
      </p:sp>
    </p:spTree>
    <p:extLst>
      <p:ext uri="{BB962C8B-B14F-4D97-AF65-F5344CB8AC3E}">
        <p14:creationId xmlns:p14="http://schemas.microsoft.com/office/powerpoint/2010/main" val="688666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4AB48E6-C64F-16F8-A748-BF5EFF63DA34}"/>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54C6C62-4763-3789-8066-F9DB639929CA}"/>
              </a:ext>
            </a:extLst>
          </p:cNvPr>
          <p:cNvSpPr>
            <a:spLocks noGrp="1"/>
          </p:cNvSpPr>
          <p:nvPr>
            <p:ph type="sldNum" sz="quarter" idx="11"/>
          </p:nvPr>
        </p:nvSpPr>
        <p:spPr/>
        <p:txBody>
          <a:bodyPr/>
          <a:lstStyle>
            <a:lvl1pPr>
              <a:defRPr/>
            </a:lvl1pPr>
          </a:lstStyle>
          <a:p>
            <a:pPr>
              <a:defRPr/>
            </a:pPr>
            <a:fld id="{3D313F12-140F-4D67-A983-8262FE4BD8BF}" type="slidenum">
              <a:rPr lang="en-US" altLang="en-US"/>
              <a:pPr>
                <a:defRPr/>
              </a:pPr>
              <a:t>‹#›</a:t>
            </a:fld>
            <a:endParaRPr lang="en-US" altLang="en-US"/>
          </a:p>
        </p:txBody>
      </p:sp>
    </p:spTree>
    <p:extLst>
      <p:ext uri="{BB962C8B-B14F-4D97-AF65-F5344CB8AC3E}">
        <p14:creationId xmlns:p14="http://schemas.microsoft.com/office/powerpoint/2010/main" val="1789567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AED16D8-FC06-B3CF-CAB8-F06CFF02DD12}"/>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F77A3E6-79F3-43BF-724E-C3A6C2E41C3E}"/>
              </a:ext>
            </a:extLst>
          </p:cNvPr>
          <p:cNvSpPr>
            <a:spLocks noGrp="1"/>
          </p:cNvSpPr>
          <p:nvPr>
            <p:ph type="sldNum" sz="quarter" idx="11"/>
          </p:nvPr>
        </p:nvSpPr>
        <p:spPr/>
        <p:txBody>
          <a:bodyPr/>
          <a:lstStyle>
            <a:lvl1pPr>
              <a:defRPr/>
            </a:lvl1pPr>
          </a:lstStyle>
          <a:p>
            <a:pPr>
              <a:defRPr/>
            </a:pPr>
            <a:fld id="{FB7800EC-6038-4ABE-90F4-B340C636B64C}" type="slidenum">
              <a:rPr lang="en-US" altLang="en-US"/>
              <a:pPr>
                <a:defRPr/>
              </a:pPr>
              <a:t>‹#›</a:t>
            </a:fld>
            <a:endParaRPr lang="en-US" altLang="en-US"/>
          </a:p>
        </p:txBody>
      </p:sp>
    </p:spTree>
    <p:extLst>
      <p:ext uri="{BB962C8B-B14F-4D97-AF65-F5344CB8AC3E}">
        <p14:creationId xmlns:p14="http://schemas.microsoft.com/office/powerpoint/2010/main" val="1539240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D3614C-B08F-9816-8FCF-EC133D1FCB0B}"/>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8152B20-12E6-BE8A-DE8D-962C4B1985D0}"/>
              </a:ext>
            </a:extLst>
          </p:cNvPr>
          <p:cNvSpPr>
            <a:spLocks noGrp="1"/>
          </p:cNvSpPr>
          <p:nvPr>
            <p:ph type="sldNum" sz="quarter" idx="11"/>
          </p:nvPr>
        </p:nvSpPr>
        <p:spPr/>
        <p:txBody>
          <a:bodyPr/>
          <a:lstStyle>
            <a:lvl1pPr>
              <a:defRPr/>
            </a:lvl1pPr>
          </a:lstStyle>
          <a:p>
            <a:pPr>
              <a:defRPr/>
            </a:pPr>
            <a:fld id="{10BFB4C0-BCC1-4045-872C-DFC030CF8FAA}" type="slidenum">
              <a:rPr lang="en-US" altLang="en-US"/>
              <a:pPr>
                <a:defRPr/>
              </a:pPr>
              <a:t>‹#›</a:t>
            </a:fld>
            <a:endParaRPr lang="en-US" altLang="en-US"/>
          </a:p>
        </p:txBody>
      </p:sp>
    </p:spTree>
    <p:extLst>
      <p:ext uri="{BB962C8B-B14F-4D97-AF65-F5344CB8AC3E}">
        <p14:creationId xmlns:p14="http://schemas.microsoft.com/office/powerpoint/2010/main" val="731210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BB97FC-D01C-577D-A9A6-7F0CF5CE059B}"/>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DDB45FA-9C04-75A0-422E-B14DBBDCB2DD}"/>
              </a:ext>
            </a:extLst>
          </p:cNvPr>
          <p:cNvSpPr>
            <a:spLocks noGrp="1"/>
          </p:cNvSpPr>
          <p:nvPr>
            <p:ph type="sldNum" sz="quarter" idx="11"/>
          </p:nvPr>
        </p:nvSpPr>
        <p:spPr/>
        <p:txBody>
          <a:bodyPr/>
          <a:lstStyle>
            <a:lvl1pPr>
              <a:defRPr/>
            </a:lvl1pPr>
          </a:lstStyle>
          <a:p>
            <a:pPr>
              <a:defRPr/>
            </a:pPr>
            <a:fld id="{58E920C4-CCA8-4BB0-BD4A-982A7DEE6FF0}" type="slidenum">
              <a:rPr lang="en-US" altLang="en-US"/>
              <a:pPr>
                <a:defRPr/>
              </a:pPr>
              <a:t>‹#›</a:t>
            </a:fld>
            <a:endParaRPr lang="en-US" altLang="en-US"/>
          </a:p>
        </p:txBody>
      </p:sp>
    </p:spTree>
    <p:extLst>
      <p:ext uri="{BB962C8B-B14F-4D97-AF65-F5344CB8AC3E}">
        <p14:creationId xmlns:p14="http://schemas.microsoft.com/office/powerpoint/2010/main" val="4192073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1974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9135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8280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125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58572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1949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59355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37752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256018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47460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57718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4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152921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414776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5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96230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74145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6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406306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22977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7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1282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60302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018007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1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992181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452584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jpeg"/><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5">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3E9FF1B-67D2-3290-BB63-5D347C50FA8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E5FF2184-C087-A594-151D-0BF63EBA5DDC}"/>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20753DE-CDF2-3A70-F374-C39104479BA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8C428B4E-29EA-F6CE-AB70-F9447AE6A863}"/>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a:defRPr>
            </a:lvl1pPr>
          </a:lstStyle>
          <a:p>
            <a:pPr>
              <a:defRPr/>
            </a:pPr>
            <a:fld id="{31F3F4A0-9296-4EBF-B673-F9FBF68C122A}" type="slidenum">
              <a:rPr lang="en-US" altLang="en-US"/>
              <a:pPr>
                <a:defRPr/>
              </a:pPr>
              <a:t>‹#›</a:t>
            </a:fld>
            <a:endParaRPr lang="en-US" altLang="en-US"/>
          </a:p>
        </p:txBody>
      </p:sp>
    </p:spTree>
    <p:extLst>
      <p:ext uri="{BB962C8B-B14F-4D97-AF65-F5344CB8AC3E}">
        <p14:creationId xmlns:p14="http://schemas.microsoft.com/office/powerpoint/2010/main" val="1297012552"/>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 id="2147483683" r:id="rId33"/>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3" name="TextBox 2">
            <a:extLst>
              <a:ext uri="{FF2B5EF4-FFF2-40B4-BE49-F238E27FC236}">
                <a16:creationId xmlns:a16="http://schemas.microsoft.com/office/drawing/2014/main" id="{DBC544E8-7412-815C-2D4D-D044696EBE81}"/>
              </a:ext>
            </a:extLst>
          </p:cNvPr>
          <p:cNvSpPr txBox="1"/>
          <p:nvPr/>
        </p:nvSpPr>
        <p:spPr>
          <a:xfrm>
            <a:off x="2840326" y="1486784"/>
            <a:ext cx="6828183" cy="2585323"/>
          </a:xfrm>
          <a:prstGeom prst="rect">
            <a:avLst/>
          </a:prstGeom>
          <a:noFill/>
        </p:spPr>
        <p:txBody>
          <a:bodyPr wrap="square">
            <a:spAutoFit/>
          </a:bodyPr>
          <a:lstStyle/>
          <a:p>
            <a:pPr algn="ctr"/>
            <a:r>
              <a:rPr lang="en-GB" sz="5400" b="1" dirty="0">
                <a:ln w="13462">
                  <a:solidFill>
                    <a:schemeClr val="bg1"/>
                  </a:solidFill>
                  <a:prstDash val="solid"/>
                </a:ln>
                <a:solidFill>
                  <a:srgbClr val="FFC000"/>
                </a:solidFill>
                <a:effectLst>
                  <a:outerShdw dist="38100" dir="2700000" algn="bl" rotWithShape="0">
                    <a:schemeClr val="accent5"/>
                  </a:outerShdw>
                </a:effectLst>
                <a:latin typeface="Calibri" panose="020F0502020204030204" pitchFamily="34" charset="0"/>
                <a:cs typeface="Calibri" panose="020F0502020204030204" pitchFamily="34" charset="0"/>
              </a:rPr>
              <a:t> </a:t>
            </a:r>
            <a:r>
              <a:rPr lang="en-GB" sz="5400" b="1" dirty="0">
                <a:ln w="13462">
                  <a:solidFill>
                    <a:schemeClr val="tx1"/>
                  </a:solidFill>
                  <a:prstDash val="solid"/>
                </a:ln>
                <a:solidFill>
                  <a:srgbClr val="FF0000"/>
                </a:solidFill>
                <a:effectLst>
                  <a:outerShdw dist="38100" dir="2700000" algn="bl" rotWithShape="0">
                    <a:schemeClr val="accent5"/>
                  </a:outerShdw>
                </a:effectLst>
                <a:highlight>
                  <a:srgbClr val="FFFF00"/>
                </a:highlight>
                <a:latin typeface="Calibri" panose="020F0502020204030204" pitchFamily="34" charset="0"/>
                <a:cs typeface="Calibri" panose="020F0502020204030204" pitchFamily="34" charset="0"/>
              </a:rPr>
              <a:t>Simplifying</a:t>
            </a:r>
            <a:endParaRPr lang="en-GB" sz="5400" b="1" dirty="0">
              <a:solidFill>
                <a:srgbClr val="FF0000"/>
              </a:solidFill>
              <a:highlight>
                <a:srgbClr val="FFFF00"/>
              </a:highlight>
              <a:latin typeface="Calibri" panose="020F0502020204030204" pitchFamily="34" charset="0"/>
              <a:cs typeface="Calibri" panose="020F0502020204030204" pitchFamily="34" charset="0"/>
            </a:endParaRPr>
          </a:p>
          <a:p>
            <a:pPr algn="ctr"/>
            <a:r>
              <a:rPr lang="en-GB" sz="5400" b="1" dirty="0">
                <a:solidFill>
                  <a:srgbClr val="FF0000"/>
                </a:solidFill>
                <a:highlight>
                  <a:srgbClr val="FFFF00"/>
                </a:highlight>
                <a:latin typeface="Calibri" panose="020F0502020204030204" pitchFamily="34" charset="0"/>
                <a:cs typeface="Calibri" panose="020F0502020204030204" pitchFamily="34" charset="0"/>
              </a:rPr>
              <a:t>Research topic and research questions</a:t>
            </a:r>
            <a:r>
              <a:rPr lang="en-GB" sz="5400" b="1" dirty="0">
                <a:ln w="13462">
                  <a:solidFill>
                    <a:schemeClr val="tx1"/>
                  </a:solidFill>
                  <a:prstDash val="solid"/>
                </a:ln>
                <a:solidFill>
                  <a:srgbClr val="FF0000"/>
                </a:solidFill>
                <a:effectLst>
                  <a:outerShdw dist="38100" dir="2700000" algn="bl" rotWithShape="0">
                    <a:schemeClr val="accent5"/>
                  </a:outerShdw>
                </a:effectLst>
                <a:highlight>
                  <a:srgbClr val="FFFF00"/>
                </a:highlight>
                <a:latin typeface="Calibri" panose="020F0502020204030204" pitchFamily="34" charset="0"/>
                <a:cs typeface="Calibri" panose="020F0502020204030204" pitchFamily="34" charset="0"/>
              </a:rPr>
              <a:t> </a:t>
            </a:r>
            <a:endParaRPr lang="en-GB" sz="5400" b="1" dirty="0">
              <a:ln w="13462">
                <a:solidFill>
                  <a:schemeClr val="tx1"/>
                </a:solidFill>
                <a:prstDash val="solid"/>
              </a:ln>
              <a:solidFill>
                <a:srgbClr val="FF0000"/>
              </a:solidFill>
              <a:effectLst>
                <a:outerShdw dist="38100" dir="2700000" algn="bl" rotWithShape="0">
                  <a:schemeClr val="accent5"/>
                </a:outerShdw>
              </a:effectLst>
              <a:highlight>
                <a:srgbClr val="FFFF00"/>
              </a:highligh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 name="Text Placeholder 1">
            <a:extLst>
              <a:ext uri="{FF2B5EF4-FFF2-40B4-BE49-F238E27FC236}">
                <a16:creationId xmlns:a16="http://schemas.microsoft.com/office/drawing/2014/main" id="{90BB8345-9D2C-BE95-34FA-818A587B35FF}"/>
              </a:ext>
            </a:extLst>
          </p:cNvPr>
          <p:cNvSpPr>
            <a:spLocks noGrp="1"/>
          </p:cNvSpPr>
          <p:nvPr>
            <p:ph idx="1"/>
          </p:nvPr>
        </p:nvSpPr>
        <p:spPr>
          <a:xfrm>
            <a:off x="609600" y="1600201"/>
            <a:ext cx="10972800" cy="3917032"/>
          </a:xfrm>
        </p:spPr>
        <p:txBody>
          <a:bodyPr/>
          <a:lstStyle/>
          <a:p>
            <a:r>
              <a:rPr lang="en-GB" dirty="0">
                <a:latin typeface="Calibri" panose="020F0502020204030204" pitchFamily="34" charset="0"/>
                <a:ea typeface="Calibri" panose="020F0502020204030204" pitchFamily="34" charset="0"/>
                <a:cs typeface="Calibri" panose="020F0502020204030204" pitchFamily="34" charset="0"/>
              </a:rPr>
              <a:t>At the end of the session, you should be able to:</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1. Refine a research topic, aim and objectives</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2. Construct a feasible research question</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3. Formulate some research objectives</a:t>
            </a:r>
            <a:br>
              <a:rPr lang="en-GB" dirty="0">
                <a:latin typeface="Calibri" panose="020F0502020204030204" pitchFamily="34" charset="0"/>
                <a:ea typeface="Calibri" panose="020F0502020204030204" pitchFamily="34" charset="0"/>
                <a:cs typeface="Calibri" panose="020F0502020204030204" pitchFamily="34" charset="0"/>
              </a:rPr>
            </a:br>
            <a:r>
              <a:rPr lang="en-GB" dirty="0">
                <a:latin typeface="Calibri" panose="020F0502020204030204" pitchFamily="34" charset="0"/>
                <a:ea typeface="Calibri" panose="020F0502020204030204" pitchFamily="34" charset="0"/>
                <a:cs typeface="Calibri" panose="020F0502020204030204" pitchFamily="34" charset="0"/>
              </a:rPr>
              <a:t>4. Carry out a preliminary literature search</a:t>
            </a:r>
          </a:p>
        </p:txBody>
      </p:sp>
      <p:sp>
        <p:nvSpPr>
          <p:cNvPr id="7" name="Title 6">
            <a:extLst>
              <a:ext uri="{FF2B5EF4-FFF2-40B4-BE49-F238E27FC236}">
                <a16:creationId xmlns:a16="http://schemas.microsoft.com/office/drawing/2014/main" id="{12C17333-134A-1D0A-ED4B-AFB6C4ADA158}"/>
              </a:ext>
            </a:extLst>
          </p:cNvPr>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rPr>
              <a:t>Learning objectives</a:t>
            </a:r>
          </a:p>
        </p:txBody>
      </p:sp>
      <p:sp>
        <p:nvSpPr>
          <p:cNvPr id="8" name="Slide Number Placeholder 7">
            <a:extLst>
              <a:ext uri="{FF2B5EF4-FFF2-40B4-BE49-F238E27FC236}">
                <a16:creationId xmlns:a16="http://schemas.microsoft.com/office/drawing/2014/main" id="{1440BD31-6A22-618C-AC64-A0C2CA88B592}"/>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2</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7">
          <a:extLst>
            <a:ext uri="{FF2B5EF4-FFF2-40B4-BE49-F238E27FC236}">
              <a16:creationId xmlns:a16="http://schemas.microsoft.com/office/drawing/2014/main" id="{74B5EB12-3A36-3423-5000-DC4A8162D48C}"/>
            </a:ext>
          </a:extLst>
        </p:cNvPr>
        <p:cNvGrpSpPr/>
        <p:nvPr/>
      </p:nvGrpSpPr>
      <p:grpSpPr>
        <a:xfrm>
          <a:off x="0" y="0"/>
          <a:ext cx="0" cy="0"/>
          <a:chOff x="0" y="0"/>
          <a:chExt cx="0" cy="0"/>
        </a:xfrm>
      </p:grpSpPr>
      <p:sp>
        <p:nvSpPr>
          <p:cNvPr id="198" name="Google Shape;198;p32">
            <a:extLst>
              <a:ext uri="{FF2B5EF4-FFF2-40B4-BE49-F238E27FC236}">
                <a16:creationId xmlns:a16="http://schemas.microsoft.com/office/drawing/2014/main" id="{14A00C42-AAB2-3BE2-9518-5061BADC74B9}"/>
              </a:ext>
            </a:extLst>
          </p:cNvPr>
          <p:cNvSpPr txBox="1">
            <a:spLocks noGrp="1"/>
          </p:cNvSpPr>
          <p:nvPr>
            <p:ph type="sldNum" idx="12"/>
          </p:nvPr>
        </p:nvSpPr>
        <p:spPr>
          <a:xfrm>
            <a:off x="10608501" y="6380973"/>
            <a:ext cx="973899" cy="340503"/>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1pPr>
            <a:lvl2pPr marL="0" marR="0" lvl="1"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2pPr>
            <a:lvl3pPr marL="0" marR="0" lvl="2"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3pPr>
            <a:lvl4pPr marL="0" marR="0" lvl="3"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4pPr>
            <a:lvl5pPr marL="0" marR="0" lvl="4"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5pPr>
            <a:lvl6pPr marL="0" marR="0" lvl="5"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6pPr>
            <a:lvl7pPr marL="0" marR="0" lvl="6"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7pPr>
            <a:lvl8pPr marL="0" marR="0" lvl="7"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8pPr>
            <a:lvl9pPr marL="0" marR="0" lvl="8" indent="0" algn="r" rtl="0">
              <a:lnSpc>
                <a:spcPct val="100000"/>
              </a:lnSpc>
              <a:spcBef>
                <a:spcPts val="0"/>
              </a:spcBef>
              <a:spcAft>
                <a:spcPts val="0"/>
              </a:spcAft>
              <a:buClr>
                <a:srgbClr val="000000"/>
              </a:buClr>
              <a:buFont typeface="Arial"/>
              <a:buNone/>
              <a:defRPr sz="1200" b="0" i="0" u="none" strike="noStrike" cap="none">
                <a:solidFill>
                  <a:srgbClr val="888888"/>
                </a:solidFill>
                <a:latin typeface="Open Sans"/>
                <a:ea typeface="Open Sans"/>
                <a:cs typeface="Open Sans"/>
                <a:sym typeface="Open Sans"/>
              </a:defRPr>
            </a:lvl9pPr>
          </a:lstStyle>
          <a:p>
            <a:pPr marL="0" lvl="0" indent="0" algn="r" rtl="0">
              <a:spcBef>
                <a:spcPts val="0"/>
              </a:spcBef>
              <a:spcAft>
                <a:spcPts val="0"/>
              </a:spcAft>
              <a:buNone/>
            </a:pPr>
            <a:fld id="{00000000-1234-1234-1234-123412341234}" type="slidenum">
              <a:rPr lang="en-GB" smtClean="0">
                <a:latin typeface="Calibri" panose="020F0502020204030204" pitchFamily="34" charset="0"/>
                <a:ea typeface="Calibri" panose="020F0502020204030204" pitchFamily="34" charset="0"/>
                <a:cs typeface="Calibri" panose="020F0502020204030204" pitchFamily="34" charset="0"/>
              </a:rPr>
              <a:pPr marL="0" lvl="0" indent="0" algn="r" rtl="0">
                <a:spcBef>
                  <a:spcPts val="0"/>
                </a:spcBef>
                <a:spcAft>
                  <a:spcPts val="0"/>
                </a:spcAft>
                <a:buNone/>
              </a:pPr>
              <a:t>3</a:t>
            </a:fld>
            <a:endParaRPr sz="1200" b="0" i="0" u="none" strike="noStrike" cap="none">
              <a:solidFill>
                <a:schemeClr val="dk1"/>
              </a:solidFill>
              <a:latin typeface="Calibri" panose="020F0502020204030204" pitchFamily="34" charset="0"/>
              <a:ea typeface="Calibri" panose="020F0502020204030204" pitchFamily="34" charset="0"/>
              <a:cs typeface="Calibri" panose="020F0502020204030204" pitchFamily="34" charset="0"/>
              <a:sym typeface="Arial"/>
            </a:endParaRPr>
          </a:p>
        </p:txBody>
      </p:sp>
      <p:sp>
        <p:nvSpPr>
          <p:cNvPr id="199" name="Google Shape;199;p32">
            <a:extLst>
              <a:ext uri="{FF2B5EF4-FFF2-40B4-BE49-F238E27FC236}">
                <a16:creationId xmlns:a16="http://schemas.microsoft.com/office/drawing/2014/main" id="{5A7E47CA-A4E1-74C2-6F2E-58949CCF7C3E}"/>
              </a:ext>
            </a:extLst>
          </p:cNvPr>
          <p:cNvSpPr txBox="1">
            <a:spLocks noGrp="1"/>
          </p:cNvSpPr>
          <p:nvPr>
            <p:ph type="title" idx="4294967295"/>
          </p:nvPr>
        </p:nvSpPr>
        <p:spPr>
          <a:xfrm>
            <a:off x="609600" y="333361"/>
            <a:ext cx="109728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Open Sans"/>
              <a:buNone/>
            </a:pPr>
            <a:r>
              <a:rPr lang="en-GB" b="1" dirty="0">
                <a:latin typeface="Calibri" panose="020F0502020204030204" pitchFamily="34" charset="0"/>
                <a:ea typeface="Calibri" panose="020F0502020204030204" pitchFamily="34" charset="0"/>
                <a:cs typeface="Calibri" panose="020F0502020204030204" pitchFamily="34" charset="0"/>
              </a:rPr>
              <a:t>Scientific Method Cycle</a:t>
            </a:r>
            <a:endParaRPr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3" name="Diagram 2">
            <a:extLst>
              <a:ext uri="{FF2B5EF4-FFF2-40B4-BE49-F238E27FC236}">
                <a16:creationId xmlns:a16="http://schemas.microsoft.com/office/drawing/2014/main" id="{A8743375-128E-1DEE-ECF6-73E226E8DB3B}"/>
              </a:ext>
            </a:extLst>
          </p:cNvPr>
          <p:cNvGraphicFramePr/>
          <p:nvPr>
            <p:extLst>
              <p:ext uri="{D42A27DB-BD31-4B8C-83A1-F6EECF244321}">
                <p14:modId xmlns:p14="http://schemas.microsoft.com/office/powerpoint/2010/main" val="455824860"/>
              </p:ext>
            </p:extLst>
          </p:nvPr>
        </p:nvGraphicFramePr>
        <p:xfrm>
          <a:off x="758361" y="1400453"/>
          <a:ext cx="6428419" cy="41813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8E84EE9B-B491-840E-A4CA-3F616D01E9C1}"/>
              </a:ext>
            </a:extLst>
          </p:cNvPr>
          <p:cNvSpPr txBox="1"/>
          <p:nvPr/>
        </p:nvSpPr>
        <p:spPr>
          <a:xfrm>
            <a:off x="8028282" y="4581531"/>
            <a:ext cx="3935117" cy="923330"/>
          </a:xfrm>
          <a:prstGeom prst="rect">
            <a:avLst/>
          </a:prstGeom>
          <a:noFill/>
        </p:spPr>
        <p:txBody>
          <a:bodyPr wrap="square" rtlCol="0">
            <a:spAutoFit/>
          </a:bodyPr>
          <a:lstStyle/>
          <a:p>
            <a:r>
              <a:rPr lang="en-GB" dirty="0">
                <a:latin typeface="Calibri" panose="020F0502020204030204" pitchFamily="34" charset="0"/>
                <a:ea typeface="Calibri" panose="020F0502020204030204" pitchFamily="34" charset="0"/>
                <a:cs typeface="Calibri" panose="020F0502020204030204" pitchFamily="34" charset="0"/>
              </a:rPr>
              <a:t>“Magic is just science that we don't understand yet”</a:t>
            </a:r>
          </a:p>
          <a:p>
            <a:pPr algn="r"/>
            <a:r>
              <a:rPr lang="en-GB" dirty="0">
                <a:latin typeface="Calibri" panose="020F0502020204030204" pitchFamily="34" charset="0"/>
                <a:ea typeface="Calibri" panose="020F0502020204030204" pitchFamily="34" charset="0"/>
                <a:cs typeface="Calibri" panose="020F0502020204030204" pitchFamily="34" charset="0"/>
              </a:rPr>
              <a:t>(Arthur C. Clarke, most likely)</a:t>
            </a:r>
          </a:p>
        </p:txBody>
      </p:sp>
      <p:pic>
        <p:nvPicPr>
          <p:cNvPr id="3074" name="Picture 2" descr="Arthur C. Clarke - Wikipedia">
            <a:extLst>
              <a:ext uri="{FF2B5EF4-FFF2-40B4-BE49-F238E27FC236}">
                <a16:creationId xmlns:a16="http://schemas.microsoft.com/office/drawing/2014/main" id="{F1C845DF-2E9E-FB9F-A818-165D6D39B77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8162" y="1643629"/>
            <a:ext cx="2047548" cy="2770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735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6">
          <a:extLst>
            <a:ext uri="{FF2B5EF4-FFF2-40B4-BE49-F238E27FC236}">
              <a16:creationId xmlns:a16="http://schemas.microsoft.com/office/drawing/2014/main" id="{B56C0E60-7803-4572-7FCF-49C2C437421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80B8FE3-3821-5C4D-8B6A-6DD5121736BC}"/>
              </a:ext>
            </a:extLst>
          </p:cNvPr>
          <p:cNvSpPr>
            <a:spLocks noGrp="1"/>
          </p:cNvSpPr>
          <p:nvPr>
            <p:ph type="title"/>
          </p:nvPr>
        </p:nvSpPr>
        <p:spPr>
          <a:solidFill>
            <a:schemeClr val="accent2"/>
          </a:solidFill>
        </p:spPr>
        <p:txBody>
          <a:bodyPr/>
          <a:lstStyle/>
          <a:p>
            <a:r>
              <a:rPr lang="en-GB" b="1" dirty="0">
                <a:latin typeface="Calibri" panose="020F0502020204030204" pitchFamily="34" charset="0"/>
                <a:ea typeface="Calibri" panose="020F0502020204030204" pitchFamily="34" charset="0"/>
                <a:cs typeface="Calibri" panose="020F0502020204030204" pitchFamily="34" charset="0"/>
                <a:sym typeface="Open Sans"/>
              </a:rPr>
              <a:t>Activity</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08" name="Google Shape;208;p36">
            <a:extLst>
              <a:ext uri="{FF2B5EF4-FFF2-40B4-BE49-F238E27FC236}">
                <a16:creationId xmlns:a16="http://schemas.microsoft.com/office/drawing/2014/main" id="{A4C892AA-D8F8-7BD0-ED98-8C3FF522403F}"/>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a:bodyPr>
          <a:lstStyle/>
          <a:p>
            <a:pPr lvl="0"/>
            <a:r>
              <a:rPr lang="en-GB" dirty="0">
                <a:latin typeface="Calibri" panose="020F0502020204030204" pitchFamily="34" charset="0"/>
                <a:ea typeface="Calibri" panose="020F0502020204030204" pitchFamily="34" charset="0"/>
                <a:cs typeface="Calibri" panose="020F0502020204030204" pitchFamily="34" charset="0"/>
              </a:rPr>
              <a:t>What have you observed from your selected areas of interest?</a:t>
            </a:r>
          </a:p>
          <a:p>
            <a:pPr lvl="0"/>
            <a:r>
              <a:rPr lang="en-GB" dirty="0">
                <a:latin typeface="Calibri" panose="020F0502020204030204" pitchFamily="34" charset="0"/>
                <a:ea typeface="Calibri" panose="020F0502020204030204" pitchFamily="34" charset="0"/>
                <a:cs typeface="Calibri" panose="020F0502020204030204" pitchFamily="34" charset="0"/>
              </a:rPr>
              <a:t>From your observations, what hypotheses have you developed?</a:t>
            </a:r>
          </a:p>
          <a:p>
            <a:pPr lvl="0"/>
            <a:r>
              <a:rPr lang="en-GB" dirty="0">
                <a:latin typeface="Calibri" panose="020F0502020204030204" pitchFamily="34" charset="0"/>
                <a:ea typeface="Calibri" panose="020F0502020204030204" pitchFamily="34" charset="0"/>
                <a:cs typeface="Calibri" panose="020F0502020204030204" pitchFamily="34" charset="0"/>
              </a:rPr>
              <a:t>Are these observations and hypotheses good? How </a:t>
            </a:r>
            <a:r>
              <a:rPr lang="en-GB">
                <a:latin typeface="Calibri" panose="020F0502020204030204" pitchFamily="34" charset="0"/>
                <a:ea typeface="Calibri" panose="020F0502020204030204" pitchFamily="34" charset="0"/>
                <a:cs typeface="Calibri" panose="020F0502020204030204" pitchFamily="34" charset="0"/>
              </a:rPr>
              <a:t>do you know?</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6" name="Slide Number Placeholder 5">
            <a:extLst>
              <a:ext uri="{FF2B5EF4-FFF2-40B4-BE49-F238E27FC236}">
                <a16:creationId xmlns:a16="http://schemas.microsoft.com/office/drawing/2014/main" id="{6011BCA7-88C8-CBE3-2E4C-9F88042E4CE3}"/>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4</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85590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8">
                                            <p:txEl>
                                              <p:pRg st="0" end="0"/>
                                            </p:txEl>
                                          </p:spTgt>
                                        </p:tgtEl>
                                        <p:attrNameLst>
                                          <p:attrName>style.visibility</p:attrName>
                                        </p:attrNameLst>
                                      </p:cBhvr>
                                      <p:to>
                                        <p:strVal val="visible"/>
                                      </p:to>
                                    </p:set>
                                    <p:anim calcmode="lin" valueType="num">
                                      <p:cBhvr additive="base">
                                        <p:cTn id="7" dur="500"/>
                                        <p:tgtEl>
                                          <p:spTgt spid="208">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08">
                                            <p:txEl>
                                              <p:pRg st="1" end="1"/>
                                            </p:txEl>
                                          </p:spTgt>
                                        </p:tgtEl>
                                        <p:attrNameLst>
                                          <p:attrName>style.visibility</p:attrName>
                                        </p:attrNameLst>
                                      </p:cBhvr>
                                      <p:to>
                                        <p:strVal val="visible"/>
                                      </p:to>
                                    </p:set>
                                    <p:anim calcmode="lin" valueType="num">
                                      <p:cBhvr additive="base">
                                        <p:cTn id="12" dur="500"/>
                                        <p:tgtEl>
                                          <p:spTgt spid="208">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08">
                                            <p:txEl>
                                              <p:pRg st="2" end="2"/>
                                            </p:txEl>
                                          </p:spTgt>
                                        </p:tgtEl>
                                        <p:attrNameLst>
                                          <p:attrName>style.visibility</p:attrName>
                                        </p:attrNameLst>
                                      </p:cBhvr>
                                      <p:to>
                                        <p:strVal val="visible"/>
                                      </p:to>
                                    </p:set>
                                    <p:anim calcmode="lin" valueType="num">
                                      <p:cBhvr additive="base">
                                        <p:cTn id="17" dur="500"/>
                                        <p:tgtEl>
                                          <p:spTgt spid="208">
                                            <p:txEl>
                                              <p:pRg st="2" end="2"/>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6">
          <a:extLst>
            <a:ext uri="{FF2B5EF4-FFF2-40B4-BE49-F238E27FC236}">
              <a16:creationId xmlns:a16="http://schemas.microsoft.com/office/drawing/2014/main" id="{D0D1786B-5F11-807E-01A9-D04CF10E7E64}"/>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3942E1F-BF02-154D-7444-CC9A642B55FE}"/>
              </a:ext>
            </a:extLst>
          </p:cNvPr>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sym typeface="Open Sans"/>
              </a:rPr>
              <a:t>Steps to Refining a Research Title</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08" name="Google Shape;208;p36">
            <a:extLst>
              <a:ext uri="{FF2B5EF4-FFF2-40B4-BE49-F238E27FC236}">
                <a16:creationId xmlns:a16="http://schemas.microsoft.com/office/drawing/2014/main" id="{8D653DC1-969E-2B0C-ACD6-40BB8667BE50}"/>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fontScale="92500" lnSpcReduction="10000"/>
          </a:bodyPr>
          <a:lstStyle/>
          <a:p>
            <a:pPr marL="0" indent="0">
              <a:buNone/>
            </a:pPr>
            <a:r>
              <a:rPr lang="en-GB" dirty="0">
                <a:latin typeface="Calibri" panose="020F0502020204030204" pitchFamily="34" charset="0"/>
                <a:ea typeface="Calibri" panose="020F0502020204030204" pitchFamily="34" charset="0"/>
                <a:cs typeface="Calibri" panose="020F0502020204030204" pitchFamily="34" charset="0"/>
              </a:rPr>
              <a:t>1. Preliminary literature search and review</a:t>
            </a:r>
          </a:p>
          <a:p>
            <a:r>
              <a:rPr lang="en-GB" dirty="0">
                <a:latin typeface="Calibri" panose="020F0502020204030204" pitchFamily="34" charset="0"/>
                <a:ea typeface="Calibri" panose="020F0502020204030204" pitchFamily="34" charset="0"/>
                <a:cs typeface="Calibri" panose="020F0502020204030204" pitchFamily="34" charset="0"/>
              </a:rPr>
              <a:t>Identify a golden nugget (key literature or set of key literature) and undertake a thorough review of recent literature related to the topic while ensuring:</a:t>
            </a:r>
          </a:p>
          <a:p>
            <a:pPr lvl="1"/>
            <a:r>
              <a:rPr lang="en-GB" dirty="0">
                <a:latin typeface="Calibri" panose="020F0502020204030204" pitchFamily="34" charset="0"/>
                <a:ea typeface="Calibri" panose="020F0502020204030204" pitchFamily="34" charset="0"/>
                <a:cs typeface="Calibri" panose="020F0502020204030204" pitchFamily="34" charset="0"/>
              </a:rPr>
              <a:t>Highly reputable journals (see ABS ranking, etc), and  </a:t>
            </a:r>
          </a:p>
          <a:p>
            <a:pPr lvl="1"/>
            <a:r>
              <a:rPr lang="en-GB" dirty="0">
                <a:latin typeface="Calibri" panose="020F0502020204030204" pitchFamily="34" charset="0"/>
                <a:ea typeface="Calibri" panose="020F0502020204030204" pitchFamily="34" charset="0"/>
                <a:cs typeface="Calibri" panose="020F0502020204030204" pitchFamily="34" charset="0"/>
              </a:rPr>
              <a:t>Conference proceedings and seminal works</a:t>
            </a:r>
          </a:p>
          <a:p>
            <a:endParaRPr lang="en-GB" dirty="0">
              <a:latin typeface="Calibri" panose="020F0502020204030204" pitchFamily="34" charset="0"/>
              <a:ea typeface="Calibri" panose="020F0502020204030204" pitchFamily="34" charset="0"/>
              <a:cs typeface="Calibri" panose="020F0502020204030204" pitchFamily="34" charset="0"/>
            </a:endParaRPr>
          </a:p>
          <a:p>
            <a:r>
              <a:rPr lang="en-GB" dirty="0">
                <a:latin typeface="Calibri" panose="020F0502020204030204" pitchFamily="34" charset="0"/>
                <a:ea typeface="Calibri" panose="020F0502020204030204" pitchFamily="34" charset="0"/>
                <a:cs typeface="Calibri" panose="020F0502020204030204" pitchFamily="34" charset="0"/>
              </a:rPr>
              <a:t>are covered to identify the current trends.</a:t>
            </a:r>
          </a:p>
        </p:txBody>
      </p:sp>
      <p:sp>
        <p:nvSpPr>
          <p:cNvPr id="6" name="Slide Number Placeholder 5">
            <a:extLst>
              <a:ext uri="{FF2B5EF4-FFF2-40B4-BE49-F238E27FC236}">
                <a16:creationId xmlns:a16="http://schemas.microsoft.com/office/drawing/2014/main" id="{FDA6BEAB-328F-E6E6-C3D6-F5299C678755}"/>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5</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37464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8">
                                            <p:txEl>
                                              <p:pRg st="0" end="0"/>
                                            </p:txEl>
                                          </p:spTgt>
                                        </p:tgtEl>
                                        <p:attrNameLst>
                                          <p:attrName>style.visibility</p:attrName>
                                        </p:attrNameLst>
                                      </p:cBhvr>
                                      <p:to>
                                        <p:strVal val="visible"/>
                                      </p:to>
                                    </p:set>
                                    <p:anim calcmode="lin" valueType="num">
                                      <p:cBhvr additive="base">
                                        <p:cTn id="7" dur="500"/>
                                        <p:tgtEl>
                                          <p:spTgt spid="208">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08">
                                            <p:txEl>
                                              <p:pRg st="1" end="1"/>
                                            </p:txEl>
                                          </p:spTgt>
                                        </p:tgtEl>
                                        <p:attrNameLst>
                                          <p:attrName>style.visibility</p:attrName>
                                        </p:attrNameLst>
                                      </p:cBhvr>
                                      <p:to>
                                        <p:strVal val="visible"/>
                                      </p:to>
                                    </p:set>
                                    <p:anim calcmode="lin" valueType="num">
                                      <p:cBhvr additive="base">
                                        <p:cTn id="12" dur="500"/>
                                        <p:tgtEl>
                                          <p:spTgt spid="208">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08">
                                            <p:txEl>
                                              <p:pRg st="2" end="2"/>
                                            </p:txEl>
                                          </p:spTgt>
                                        </p:tgtEl>
                                        <p:attrNameLst>
                                          <p:attrName>style.visibility</p:attrName>
                                        </p:attrNameLst>
                                      </p:cBhvr>
                                      <p:to>
                                        <p:strVal val="visible"/>
                                      </p:to>
                                    </p:set>
                                    <p:anim calcmode="lin" valueType="num">
                                      <p:cBhvr additive="base">
                                        <p:cTn id="17" dur="500"/>
                                        <p:tgtEl>
                                          <p:spTgt spid="208">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208">
                                            <p:txEl>
                                              <p:pRg st="3" end="3"/>
                                            </p:txEl>
                                          </p:spTgt>
                                        </p:tgtEl>
                                        <p:attrNameLst>
                                          <p:attrName>style.visibility</p:attrName>
                                        </p:attrNameLst>
                                      </p:cBhvr>
                                      <p:to>
                                        <p:strVal val="visible"/>
                                      </p:to>
                                    </p:set>
                                    <p:anim calcmode="lin" valueType="num">
                                      <p:cBhvr additive="base">
                                        <p:cTn id="22" dur="500"/>
                                        <p:tgtEl>
                                          <p:spTgt spid="208">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208">
                                            <p:txEl>
                                              <p:pRg st="5" end="5"/>
                                            </p:txEl>
                                          </p:spTgt>
                                        </p:tgtEl>
                                        <p:attrNameLst>
                                          <p:attrName>style.visibility</p:attrName>
                                        </p:attrNameLst>
                                      </p:cBhvr>
                                      <p:to>
                                        <p:strVal val="visible"/>
                                      </p:to>
                                    </p:set>
                                    <p:anim calcmode="lin" valueType="num">
                                      <p:cBhvr additive="base">
                                        <p:cTn id="27" dur="500"/>
                                        <p:tgtEl>
                                          <p:spTgt spid="208">
                                            <p:txEl>
                                              <p:pRg st="5" end="5"/>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8">
          <a:extLst>
            <a:ext uri="{FF2B5EF4-FFF2-40B4-BE49-F238E27FC236}">
              <a16:creationId xmlns:a16="http://schemas.microsoft.com/office/drawing/2014/main" id="{F784FDD3-E7FF-DDB8-F8FC-ED06B4E64B4A}"/>
            </a:ext>
          </a:extLst>
        </p:cNvPr>
        <p:cNvGrpSpPr/>
        <p:nvPr/>
      </p:nvGrpSpPr>
      <p:grpSpPr>
        <a:xfrm>
          <a:off x="0" y="0"/>
          <a:ext cx="0" cy="0"/>
          <a:chOff x="0" y="0"/>
          <a:chExt cx="0" cy="0"/>
        </a:xfrm>
      </p:grpSpPr>
      <p:sp>
        <p:nvSpPr>
          <p:cNvPr id="249" name="Google Shape;249;p43">
            <a:extLst>
              <a:ext uri="{FF2B5EF4-FFF2-40B4-BE49-F238E27FC236}">
                <a16:creationId xmlns:a16="http://schemas.microsoft.com/office/drawing/2014/main" id="{84FA583F-6B7B-0875-E470-99F5A975B315}"/>
              </a:ext>
            </a:extLst>
          </p:cNvPr>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p>
            <a:pPr lvl="0">
              <a:buSzPts val="3200"/>
            </a:pPr>
            <a:r>
              <a:rPr lang="en-GB" sz="3600" b="1" dirty="0">
                <a:latin typeface="Calibri" panose="020F0502020204030204" pitchFamily="34" charset="0"/>
                <a:ea typeface="Calibri" panose="020F0502020204030204" pitchFamily="34" charset="0"/>
                <a:cs typeface="Calibri" panose="020F0502020204030204" pitchFamily="34" charset="0"/>
              </a:rPr>
              <a:t>Steps to Refining a Research Title</a:t>
            </a:r>
            <a:endParaRPr lang="en-GB" sz="4000" b="1" dirty="0">
              <a:latin typeface="Calibri" panose="020F0502020204030204" pitchFamily="34" charset="0"/>
              <a:ea typeface="Calibri" panose="020F0502020204030204" pitchFamily="34" charset="0"/>
              <a:cs typeface="Calibri" panose="020F0502020204030204" pitchFamily="34" charset="0"/>
            </a:endParaRPr>
          </a:p>
        </p:txBody>
      </p:sp>
      <p:sp>
        <p:nvSpPr>
          <p:cNvPr id="250" name="Google Shape;250;p43">
            <a:extLst>
              <a:ext uri="{FF2B5EF4-FFF2-40B4-BE49-F238E27FC236}">
                <a16:creationId xmlns:a16="http://schemas.microsoft.com/office/drawing/2014/main" id="{A6957201-6CEB-F381-32DA-2C389D0CAE2A}"/>
              </a:ext>
            </a:extLst>
          </p:cNvPr>
          <p:cNvSpPr txBox="1">
            <a:spLocks noGrp="1"/>
          </p:cNvSpPr>
          <p:nvPr>
            <p:ph type="body" idx="1"/>
          </p:nvPr>
        </p:nvSpPr>
        <p:spPr>
          <a:xfrm>
            <a:off x="609600" y="1600201"/>
            <a:ext cx="10972800" cy="3917032"/>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chemeClr val="dk1"/>
              </a:buClr>
              <a:buSzPts val="3200"/>
              <a:buNone/>
            </a:pPr>
            <a:endParaRPr dirty="0">
              <a:solidFill>
                <a:srgbClr val="191919"/>
              </a:solidFill>
              <a:latin typeface="Calibri" panose="020F0502020204030204" pitchFamily="34" charset="0"/>
              <a:ea typeface="Calibri" panose="020F0502020204030204" pitchFamily="34" charset="0"/>
              <a:cs typeface="Calibri" panose="020F0502020204030204" pitchFamily="34" charset="0"/>
              <a:sym typeface="Open Sans"/>
            </a:endParaRPr>
          </a:p>
          <a:p>
            <a:pPr marL="0" lvl="0" indent="0" algn="ctr" rtl="0">
              <a:spcBef>
                <a:spcPts val="640"/>
              </a:spcBef>
              <a:spcAft>
                <a:spcPts val="0"/>
              </a:spcAft>
              <a:buClr>
                <a:schemeClr val="dk1"/>
              </a:buClr>
              <a:buSzPts val="3200"/>
              <a:buNone/>
            </a:pPr>
            <a:endParaRPr dirty="0">
              <a:solidFill>
                <a:srgbClr val="191919"/>
              </a:solidFill>
              <a:latin typeface="Calibri" panose="020F0502020204030204" pitchFamily="34" charset="0"/>
              <a:ea typeface="Calibri" panose="020F0502020204030204" pitchFamily="34" charset="0"/>
              <a:cs typeface="Calibri" panose="020F0502020204030204" pitchFamily="34" charset="0"/>
              <a:sym typeface="Open Sans"/>
            </a:endParaRPr>
          </a:p>
        </p:txBody>
      </p:sp>
      <p:graphicFrame>
        <p:nvGraphicFramePr>
          <p:cNvPr id="5" name="Diagram 4">
            <a:extLst>
              <a:ext uri="{FF2B5EF4-FFF2-40B4-BE49-F238E27FC236}">
                <a16:creationId xmlns:a16="http://schemas.microsoft.com/office/drawing/2014/main" id="{1AE02089-4BC8-D84A-C63D-C7A4980F72EB}"/>
              </a:ext>
            </a:extLst>
          </p:cNvPr>
          <p:cNvGraphicFramePr/>
          <p:nvPr>
            <p:extLst>
              <p:ext uri="{D42A27DB-BD31-4B8C-83A1-F6EECF244321}">
                <p14:modId xmlns:p14="http://schemas.microsoft.com/office/powerpoint/2010/main" val="726553081"/>
              </p:ext>
            </p:extLst>
          </p:nvPr>
        </p:nvGraphicFramePr>
        <p:xfrm>
          <a:off x="580890" y="1340767"/>
          <a:ext cx="8128000" cy="41764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Oval Callout 5">
            <a:extLst>
              <a:ext uri="{FF2B5EF4-FFF2-40B4-BE49-F238E27FC236}">
                <a16:creationId xmlns:a16="http://schemas.microsoft.com/office/drawing/2014/main" id="{3073A4A5-FADF-703E-2FCB-7E36BF9A0B4A}"/>
              </a:ext>
            </a:extLst>
          </p:cNvPr>
          <p:cNvSpPr/>
          <p:nvPr/>
        </p:nvSpPr>
        <p:spPr>
          <a:xfrm>
            <a:off x="8525186" y="959535"/>
            <a:ext cx="3514725" cy="3048463"/>
          </a:xfrm>
          <a:prstGeom prst="wedgeEllipseCallout">
            <a:avLst>
              <a:gd name="adj1" fmla="val -79723"/>
              <a:gd name="adj2" fmla="val 2288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latin typeface="Calibri" panose="020F0502020204030204" pitchFamily="34" charset="0"/>
                <a:ea typeface="Calibri" panose="020F0502020204030204" pitchFamily="34" charset="0"/>
                <a:cs typeface="Calibri" panose="020F0502020204030204" pitchFamily="34" charset="0"/>
              </a:rPr>
              <a:t>RGs are questions or problems that have not been previously addressed by existing research</a:t>
            </a:r>
          </a:p>
        </p:txBody>
      </p:sp>
      <p:sp>
        <p:nvSpPr>
          <p:cNvPr id="2" name="Slide Number Placeholder 1">
            <a:extLst>
              <a:ext uri="{FF2B5EF4-FFF2-40B4-BE49-F238E27FC236}">
                <a16:creationId xmlns:a16="http://schemas.microsoft.com/office/drawing/2014/main" id="{DF0330A3-4FDC-3F4E-7620-0BB708EE341D}"/>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6</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3313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3" name="Title 2">
            <a:extLst>
              <a:ext uri="{FF2B5EF4-FFF2-40B4-BE49-F238E27FC236}">
                <a16:creationId xmlns:a16="http://schemas.microsoft.com/office/drawing/2014/main" id="{0E771EC4-0BF8-1702-0001-41C08DD792C4}"/>
              </a:ext>
            </a:extLst>
          </p:cNvPr>
          <p:cNvSpPr>
            <a:spLocks noGrp="1"/>
          </p:cNvSpPr>
          <p:nvPr>
            <p:ph type="title"/>
          </p:nvPr>
        </p:nvSpPr>
        <p:spPr/>
        <p:txBody>
          <a:bodyPr/>
          <a:lstStyle/>
          <a:p>
            <a:r>
              <a:rPr lang="en-GB" b="1" dirty="0">
                <a:latin typeface="Calibri" panose="020F0502020204030204" pitchFamily="34" charset="0"/>
                <a:ea typeface="Calibri" panose="020F0502020204030204" pitchFamily="34" charset="0"/>
                <a:cs typeface="Calibri" panose="020F0502020204030204" pitchFamily="34" charset="0"/>
                <a:sym typeface="Open Sans"/>
              </a:rPr>
              <a:t>Steps to Refining a Research Title</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31" name="Google Shape;231;p40"/>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fontScale="77500" lnSpcReduction="20000"/>
          </a:bodyPr>
          <a:lstStyle/>
          <a:p>
            <a:pPr marL="0" indent="0">
              <a:buNone/>
            </a:pPr>
            <a:r>
              <a:rPr lang="en-GB" dirty="0">
                <a:latin typeface="Calibri" panose="020F0502020204030204" pitchFamily="34" charset="0"/>
                <a:ea typeface="Calibri" panose="020F0502020204030204" pitchFamily="34" charset="0"/>
                <a:cs typeface="Calibri" panose="020F0502020204030204" pitchFamily="34" charset="0"/>
              </a:rPr>
              <a:t>2. Look for gaps in your review</a:t>
            </a:r>
          </a:p>
          <a:p>
            <a:pPr lvl="1"/>
            <a:r>
              <a:rPr lang="en-GB" dirty="0">
                <a:latin typeface="Calibri" panose="020F0502020204030204" pitchFamily="34" charset="0"/>
                <a:ea typeface="Calibri" panose="020F0502020204030204" pitchFamily="34" charset="0"/>
                <a:cs typeface="Calibri" panose="020F0502020204030204" pitchFamily="34" charset="0"/>
              </a:rPr>
              <a:t>Theoretical gap: an underdeveloped or new theoretical perspective on the topic</a:t>
            </a:r>
          </a:p>
          <a:p>
            <a:pPr lvl="1"/>
            <a:r>
              <a:rPr lang="en-GB" dirty="0">
                <a:latin typeface="Calibri" panose="020F0502020204030204" pitchFamily="34" charset="0"/>
                <a:ea typeface="Calibri" panose="020F0502020204030204" pitchFamily="34" charset="0"/>
                <a:cs typeface="Calibri" panose="020F0502020204030204" pitchFamily="34" charset="0"/>
              </a:rPr>
              <a:t>Empirical gap: A lack of empirical data or evidence related to a specific context or population</a:t>
            </a:r>
          </a:p>
          <a:p>
            <a:pPr lvl="1"/>
            <a:r>
              <a:rPr lang="en-GB" dirty="0">
                <a:latin typeface="Calibri" panose="020F0502020204030204" pitchFamily="34" charset="0"/>
                <a:ea typeface="Calibri" panose="020F0502020204030204" pitchFamily="34" charset="0"/>
                <a:cs typeface="Calibri" panose="020F0502020204030204" pitchFamily="34" charset="0"/>
              </a:rPr>
              <a:t>Methodological gap: an underdeveloped or lack of specific methods or techniques</a:t>
            </a:r>
          </a:p>
          <a:p>
            <a:pPr lvl="1"/>
            <a:r>
              <a:rPr lang="en-GB" dirty="0">
                <a:latin typeface="Calibri" panose="020F0502020204030204" pitchFamily="34" charset="0"/>
                <a:ea typeface="Calibri" panose="020F0502020204030204" pitchFamily="34" charset="0"/>
                <a:cs typeface="Calibri" panose="020F0502020204030204" pitchFamily="34" charset="0"/>
              </a:rPr>
              <a:t>Practical gap: vague or illogical implications for practices</a:t>
            </a:r>
          </a:p>
          <a:p>
            <a:pPr lvl="1"/>
            <a:r>
              <a:rPr lang="en-GB" dirty="0">
                <a:latin typeface="Calibri" panose="020F0502020204030204" pitchFamily="34" charset="0"/>
                <a:ea typeface="Calibri" panose="020F0502020204030204" pitchFamily="34" charset="0"/>
                <a:cs typeface="Calibri" panose="020F0502020204030204" pitchFamily="34" charset="0"/>
              </a:rPr>
              <a:t>Temporal gap: Outdated studies or changing contexts not yet addressed</a:t>
            </a:r>
          </a:p>
          <a:p>
            <a:pPr lvl="2"/>
            <a:endParaRPr lang="en-GB"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ea typeface="Calibri" panose="020F0502020204030204" pitchFamily="34" charset="0"/>
                <a:cs typeface="Calibri" panose="020F0502020204030204" pitchFamily="34" charset="0"/>
              </a:rPr>
              <a:t>3. Interrogate the literature with some critical questions</a:t>
            </a:r>
          </a:p>
          <a:p>
            <a:pPr lvl="1"/>
            <a:r>
              <a:rPr lang="en-GB" dirty="0">
                <a:latin typeface="Calibri" panose="020F0502020204030204" pitchFamily="34" charset="0"/>
                <a:ea typeface="Calibri" panose="020F0502020204030204" pitchFamily="34" charset="0"/>
                <a:cs typeface="Calibri" panose="020F0502020204030204" pitchFamily="34" charset="0"/>
              </a:rPr>
              <a:t>E.g. What areas remain unexplored (i.e. theories, methods, assumptions) within a specific population or context?</a:t>
            </a:r>
          </a:p>
          <a:p>
            <a:endParaRPr lang="en-GB" dirty="0">
              <a:latin typeface="Calibri" panose="020F0502020204030204" pitchFamily="34" charset="0"/>
              <a:ea typeface="Calibri" panose="020F0502020204030204" pitchFamily="34" charset="0"/>
              <a:cs typeface="Calibri" panose="020F0502020204030204" pitchFamily="34" charset="0"/>
            </a:endParaRPr>
          </a:p>
          <a:p>
            <a:pPr lvl="0"/>
            <a:endParaRPr lang="en-GB" dirty="0">
              <a:latin typeface="Calibri" panose="020F0502020204030204" pitchFamily="34" charset="0"/>
              <a:ea typeface="Calibri" panose="020F0502020204030204" pitchFamily="34" charset="0"/>
              <a:cs typeface="Calibri" panose="020F0502020204030204" pitchFamily="34" charset="0"/>
              <a:sym typeface="Helvetica Neue"/>
            </a:endParaRPr>
          </a:p>
        </p:txBody>
      </p:sp>
      <p:sp>
        <p:nvSpPr>
          <p:cNvPr id="4" name="Slide Number Placeholder 3">
            <a:extLst>
              <a:ext uri="{FF2B5EF4-FFF2-40B4-BE49-F238E27FC236}">
                <a16:creationId xmlns:a16="http://schemas.microsoft.com/office/drawing/2014/main" id="{7F37C8A3-1498-59B3-6B56-E9AD024BE85B}"/>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7</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31">
                                            <p:txEl>
                                              <p:pRg st="0" end="0"/>
                                            </p:txEl>
                                          </p:spTgt>
                                        </p:tgtEl>
                                        <p:attrNameLst>
                                          <p:attrName>style.visibility</p:attrName>
                                        </p:attrNameLst>
                                      </p:cBhvr>
                                      <p:to>
                                        <p:strVal val="visible"/>
                                      </p:to>
                                    </p:set>
                                    <p:anim calcmode="lin" valueType="num">
                                      <p:cBhvr additive="base">
                                        <p:cTn id="7" dur="500"/>
                                        <p:tgtEl>
                                          <p:spTgt spid="231">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31">
                                            <p:txEl>
                                              <p:pRg st="1" end="1"/>
                                            </p:txEl>
                                          </p:spTgt>
                                        </p:tgtEl>
                                        <p:attrNameLst>
                                          <p:attrName>style.visibility</p:attrName>
                                        </p:attrNameLst>
                                      </p:cBhvr>
                                      <p:to>
                                        <p:strVal val="visible"/>
                                      </p:to>
                                    </p:set>
                                    <p:anim calcmode="lin" valueType="num">
                                      <p:cBhvr additive="base">
                                        <p:cTn id="12" dur="500"/>
                                        <p:tgtEl>
                                          <p:spTgt spid="231">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31">
                                            <p:txEl>
                                              <p:pRg st="2" end="2"/>
                                            </p:txEl>
                                          </p:spTgt>
                                        </p:tgtEl>
                                        <p:attrNameLst>
                                          <p:attrName>style.visibility</p:attrName>
                                        </p:attrNameLst>
                                      </p:cBhvr>
                                      <p:to>
                                        <p:strVal val="visible"/>
                                      </p:to>
                                    </p:set>
                                    <p:anim calcmode="lin" valueType="num">
                                      <p:cBhvr additive="base">
                                        <p:cTn id="17" dur="500"/>
                                        <p:tgtEl>
                                          <p:spTgt spid="231">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231">
                                            <p:txEl>
                                              <p:pRg st="3" end="3"/>
                                            </p:txEl>
                                          </p:spTgt>
                                        </p:tgtEl>
                                        <p:attrNameLst>
                                          <p:attrName>style.visibility</p:attrName>
                                        </p:attrNameLst>
                                      </p:cBhvr>
                                      <p:to>
                                        <p:strVal val="visible"/>
                                      </p:to>
                                    </p:set>
                                    <p:anim calcmode="lin" valueType="num">
                                      <p:cBhvr additive="base">
                                        <p:cTn id="22" dur="500"/>
                                        <p:tgtEl>
                                          <p:spTgt spid="231">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231">
                                            <p:txEl>
                                              <p:pRg st="4" end="4"/>
                                            </p:txEl>
                                          </p:spTgt>
                                        </p:tgtEl>
                                        <p:attrNameLst>
                                          <p:attrName>style.visibility</p:attrName>
                                        </p:attrNameLst>
                                      </p:cBhvr>
                                      <p:to>
                                        <p:strVal val="visible"/>
                                      </p:to>
                                    </p:set>
                                    <p:anim calcmode="lin" valueType="num">
                                      <p:cBhvr additive="base">
                                        <p:cTn id="27" dur="500"/>
                                        <p:tgtEl>
                                          <p:spTgt spid="231">
                                            <p:txEl>
                                              <p:pRg st="4" end="4"/>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231">
                                            <p:txEl>
                                              <p:pRg st="5" end="5"/>
                                            </p:txEl>
                                          </p:spTgt>
                                        </p:tgtEl>
                                        <p:attrNameLst>
                                          <p:attrName>style.visibility</p:attrName>
                                        </p:attrNameLst>
                                      </p:cBhvr>
                                      <p:to>
                                        <p:strVal val="visible"/>
                                      </p:to>
                                    </p:set>
                                    <p:anim calcmode="lin" valueType="num">
                                      <p:cBhvr additive="base">
                                        <p:cTn id="32" dur="500"/>
                                        <p:tgtEl>
                                          <p:spTgt spid="231">
                                            <p:txEl>
                                              <p:pRg st="5" end="5"/>
                                            </p:txEl>
                                          </p:spTgt>
                                        </p:tgtEl>
                                        <p:attrNameLst>
                                          <p:attrName>ppt_x</p:attrName>
                                        </p:attrNameLst>
                                      </p:cBhvr>
                                      <p:tavLst>
                                        <p:tav tm="0">
                                          <p:val>
                                            <p:strVal val="#ppt_x-1"/>
                                          </p:val>
                                        </p:tav>
                                        <p:tav tm="100000">
                                          <p:val>
                                            <p:strVal val="#ppt_x"/>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231">
                                            <p:txEl>
                                              <p:pRg st="7" end="7"/>
                                            </p:txEl>
                                          </p:spTgt>
                                        </p:tgtEl>
                                        <p:attrNameLst>
                                          <p:attrName>style.visibility</p:attrName>
                                        </p:attrNameLst>
                                      </p:cBhvr>
                                      <p:to>
                                        <p:strVal val="visible"/>
                                      </p:to>
                                    </p:set>
                                    <p:anim calcmode="lin" valueType="num">
                                      <p:cBhvr additive="base">
                                        <p:cTn id="37" dur="500"/>
                                        <p:tgtEl>
                                          <p:spTgt spid="231">
                                            <p:txEl>
                                              <p:pRg st="7" end="7"/>
                                            </p:txEl>
                                          </p:spTgt>
                                        </p:tgtEl>
                                        <p:attrNameLst>
                                          <p:attrName>ppt_x</p:attrName>
                                        </p:attrNameLst>
                                      </p:cBhvr>
                                      <p:tavLst>
                                        <p:tav tm="0">
                                          <p:val>
                                            <p:strVal val="#ppt_x-1"/>
                                          </p:val>
                                        </p:tav>
                                        <p:tav tm="100000">
                                          <p:val>
                                            <p:strVal val="#ppt_x"/>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nodeType="clickEffect">
                                  <p:stCondLst>
                                    <p:cond delay="0"/>
                                  </p:stCondLst>
                                  <p:childTnLst>
                                    <p:set>
                                      <p:cBhvr>
                                        <p:cTn id="41" dur="1" fill="hold">
                                          <p:stCondLst>
                                            <p:cond delay="0"/>
                                          </p:stCondLst>
                                        </p:cTn>
                                        <p:tgtEl>
                                          <p:spTgt spid="231">
                                            <p:txEl>
                                              <p:pRg st="8" end="8"/>
                                            </p:txEl>
                                          </p:spTgt>
                                        </p:tgtEl>
                                        <p:attrNameLst>
                                          <p:attrName>style.visibility</p:attrName>
                                        </p:attrNameLst>
                                      </p:cBhvr>
                                      <p:to>
                                        <p:strVal val="visible"/>
                                      </p:to>
                                    </p:set>
                                    <p:anim calcmode="lin" valueType="num">
                                      <p:cBhvr additive="base">
                                        <p:cTn id="42" dur="500"/>
                                        <p:tgtEl>
                                          <p:spTgt spid="231">
                                            <p:txEl>
                                              <p:pRg st="8" end="8"/>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9">
          <a:extLst>
            <a:ext uri="{FF2B5EF4-FFF2-40B4-BE49-F238E27FC236}">
              <a16:creationId xmlns:a16="http://schemas.microsoft.com/office/drawing/2014/main" id="{CC916685-2D2D-CFC7-98A0-B1E6DEF7E8C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50612CD9-81A5-7E13-77CC-F81914FF1DE7}"/>
              </a:ext>
            </a:extLst>
          </p:cNvPr>
          <p:cNvSpPr>
            <a:spLocks noGrp="1"/>
          </p:cNvSpPr>
          <p:nvPr>
            <p:ph type="title"/>
          </p:nvPr>
        </p:nvSpPr>
        <p:spPr/>
        <p:txBody>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sym typeface="Open Sans"/>
              </a:rPr>
              <a:t>Some Tips on Topic Selection</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31" name="Google Shape;231;p40">
            <a:extLst>
              <a:ext uri="{FF2B5EF4-FFF2-40B4-BE49-F238E27FC236}">
                <a16:creationId xmlns:a16="http://schemas.microsoft.com/office/drawing/2014/main" id="{9447C61F-C052-8C07-0BB0-A513E1C2D8C3}"/>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fontScale="85000" lnSpcReduction="10000"/>
          </a:bodyPr>
          <a:lstStyle/>
          <a:p>
            <a:pPr marL="0" indent="0">
              <a:buNone/>
            </a:pPr>
            <a:r>
              <a:rPr lang="en-GB" dirty="0">
                <a:latin typeface="Calibri" panose="020F0502020204030204" pitchFamily="34" charset="0"/>
                <a:ea typeface="Calibri" panose="020F0502020204030204" pitchFamily="34" charset="0"/>
                <a:cs typeface="Calibri" panose="020F0502020204030204" pitchFamily="34" charset="0"/>
              </a:rPr>
              <a:t>4. Review the scope of the topic by specifying context, framework, and approach to establish some originality and feasibility.</a:t>
            </a:r>
          </a:p>
          <a:p>
            <a:pPr lvl="1"/>
            <a:r>
              <a:rPr lang="en-GB" dirty="0">
                <a:latin typeface="Calibri" panose="020F0502020204030204" pitchFamily="34" charset="0"/>
                <a:ea typeface="Calibri" panose="020F0502020204030204" pitchFamily="34" charset="0"/>
                <a:cs typeface="Calibri" panose="020F0502020204030204" pitchFamily="34" charset="0"/>
              </a:rPr>
              <a:t>“The impact of [X: variable/method] on [Y: outcome] in [Z: context], through the lens of [Theory/Framework].”</a:t>
            </a:r>
          </a:p>
          <a:p>
            <a:r>
              <a:rPr lang="en-GB" dirty="0">
                <a:latin typeface="Calibri" panose="020F0502020204030204" pitchFamily="34" charset="0"/>
                <a:ea typeface="Calibri" panose="020F0502020204030204" pitchFamily="34" charset="0"/>
                <a:cs typeface="Calibri" panose="020F0502020204030204" pitchFamily="34" charset="0"/>
              </a:rPr>
              <a:t>A specific example can be: “Investigating the role of AI-powered marketing tools in detecting sustainability-related products by customers in emerging economies: A legitimacy theory perspective.”</a:t>
            </a:r>
          </a:p>
          <a:p>
            <a:endParaRPr lang="en-GB" dirty="0">
              <a:latin typeface="Calibri" panose="020F0502020204030204" pitchFamily="34" charset="0"/>
              <a:ea typeface="Calibri" panose="020F0502020204030204" pitchFamily="34" charset="0"/>
              <a:cs typeface="Calibri" panose="020F0502020204030204" pitchFamily="34" charset="0"/>
              <a:sym typeface="Helvetica Neue"/>
            </a:endParaRPr>
          </a:p>
          <a:p>
            <a:pPr marL="0" indent="0">
              <a:buNone/>
            </a:pPr>
            <a:r>
              <a:rPr lang="en-GB" dirty="0">
                <a:latin typeface="Calibri" panose="020F0502020204030204" pitchFamily="34" charset="0"/>
                <a:ea typeface="Calibri" panose="020F0502020204030204" pitchFamily="34" charset="0"/>
                <a:cs typeface="Calibri" panose="020F0502020204030204" pitchFamily="34" charset="0"/>
              </a:rPr>
              <a:t>5. Validate with your supervisor during the next workshop</a:t>
            </a:r>
          </a:p>
          <a:p>
            <a:endParaRPr lang="en-GB" dirty="0">
              <a:latin typeface="Calibri" panose="020F0502020204030204" pitchFamily="34" charset="0"/>
              <a:ea typeface="Calibri" panose="020F0502020204030204" pitchFamily="34" charset="0"/>
              <a:cs typeface="Calibri" panose="020F0502020204030204" pitchFamily="34" charset="0"/>
              <a:sym typeface="Helvetica Neue"/>
            </a:endParaRPr>
          </a:p>
        </p:txBody>
      </p:sp>
      <p:sp>
        <p:nvSpPr>
          <p:cNvPr id="4" name="Slide Number Placeholder 3">
            <a:extLst>
              <a:ext uri="{FF2B5EF4-FFF2-40B4-BE49-F238E27FC236}">
                <a16:creationId xmlns:a16="http://schemas.microsoft.com/office/drawing/2014/main" id="{A4A068F0-D480-E5C0-0A1C-22C106403922}"/>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8</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32982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31">
                                            <p:txEl>
                                              <p:pRg st="0" end="0"/>
                                            </p:txEl>
                                          </p:spTgt>
                                        </p:tgtEl>
                                        <p:attrNameLst>
                                          <p:attrName>style.visibility</p:attrName>
                                        </p:attrNameLst>
                                      </p:cBhvr>
                                      <p:to>
                                        <p:strVal val="visible"/>
                                      </p:to>
                                    </p:set>
                                    <p:anim calcmode="lin" valueType="num">
                                      <p:cBhvr additive="base">
                                        <p:cTn id="7" dur="500"/>
                                        <p:tgtEl>
                                          <p:spTgt spid="231">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31">
                                            <p:txEl>
                                              <p:pRg st="1" end="1"/>
                                            </p:txEl>
                                          </p:spTgt>
                                        </p:tgtEl>
                                        <p:attrNameLst>
                                          <p:attrName>style.visibility</p:attrName>
                                        </p:attrNameLst>
                                      </p:cBhvr>
                                      <p:to>
                                        <p:strVal val="visible"/>
                                      </p:to>
                                    </p:set>
                                    <p:anim calcmode="lin" valueType="num">
                                      <p:cBhvr additive="base">
                                        <p:cTn id="12" dur="500"/>
                                        <p:tgtEl>
                                          <p:spTgt spid="231">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31">
                                            <p:txEl>
                                              <p:pRg st="2" end="2"/>
                                            </p:txEl>
                                          </p:spTgt>
                                        </p:tgtEl>
                                        <p:attrNameLst>
                                          <p:attrName>style.visibility</p:attrName>
                                        </p:attrNameLst>
                                      </p:cBhvr>
                                      <p:to>
                                        <p:strVal val="visible"/>
                                      </p:to>
                                    </p:set>
                                    <p:anim calcmode="lin" valueType="num">
                                      <p:cBhvr additive="base">
                                        <p:cTn id="17" dur="500"/>
                                        <p:tgtEl>
                                          <p:spTgt spid="231">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231">
                                            <p:txEl>
                                              <p:pRg st="4" end="4"/>
                                            </p:txEl>
                                          </p:spTgt>
                                        </p:tgtEl>
                                        <p:attrNameLst>
                                          <p:attrName>style.visibility</p:attrName>
                                        </p:attrNameLst>
                                      </p:cBhvr>
                                      <p:to>
                                        <p:strVal val="visible"/>
                                      </p:to>
                                    </p:set>
                                    <p:anim calcmode="lin" valueType="num">
                                      <p:cBhvr additive="base">
                                        <p:cTn id="22" dur="500"/>
                                        <p:tgtEl>
                                          <p:spTgt spid="231">
                                            <p:txEl>
                                              <p:pRg st="4" end="4"/>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6">
          <a:extLst>
            <a:ext uri="{FF2B5EF4-FFF2-40B4-BE49-F238E27FC236}">
              <a16:creationId xmlns:a16="http://schemas.microsoft.com/office/drawing/2014/main" id="{B7274AD6-0249-8D51-44D6-A8E3E1F3EEBC}"/>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5B1ADC8-0AE1-9E0E-755F-C13EEA9DC0C3}"/>
              </a:ext>
            </a:extLst>
          </p:cNvPr>
          <p:cNvSpPr>
            <a:spLocks noGrp="1"/>
          </p:cNvSpPr>
          <p:nvPr>
            <p:ph type="title"/>
          </p:nvPr>
        </p:nvSpPr>
        <p:spPr/>
        <p:txBody>
          <a:bodyPr/>
          <a:lstStyle/>
          <a:p>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Open Sans"/>
              </a:rPr>
              <a:t>Activity</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08" name="Google Shape;208;p36">
            <a:extLst>
              <a:ext uri="{FF2B5EF4-FFF2-40B4-BE49-F238E27FC236}">
                <a16:creationId xmlns:a16="http://schemas.microsoft.com/office/drawing/2014/main" id="{B4977030-6B41-61CA-4B66-ABEAE0040B5E}"/>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fontScale="92500" lnSpcReduction="20000"/>
          </a:bodyPr>
          <a:lstStyle/>
          <a:p>
            <a:pPr lvl="0"/>
            <a:r>
              <a:rPr lang="en-GB" dirty="0">
                <a:latin typeface="Calibri" panose="020F0502020204030204" pitchFamily="34" charset="0"/>
                <a:ea typeface="Calibri" panose="020F0502020204030204" pitchFamily="34" charset="0"/>
                <a:cs typeface="Calibri" panose="020F0502020204030204" pitchFamily="34" charset="0"/>
              </a:rPr>
              <a:t>Think about your general area of interest</a:t>
            </a:r>
          </a:p>
          <a:p>
            <a:pPr lvl="0"/>
            <a:r>
              <a:rPr lang="en-GB" dirty="0">
                <a:latin typeface="Calibri" panose="020F0502020204030204" pitchFamily="34" charset="0"/>
                <a:ea typeface="Calibri" panose="020F0502020204030204" pitchFamily="34" charset="0"/>
                <a:cs typeface="Calibri" panose="020F0502020204030204" pitchFamily="34" charset="0"/>
              </a:rPr>
              <a:t>Add a specific variable to help you understand the area better (Note: a good topic may have two key variables of interest)</a:t>
            </a:r>
          </a:p>
          <a:p>
            <a:pPr lvl="0"/>
            <a:r>
              <a:rPr lang="en-GB" dirty="0">
                <a:latin typeface="Calibri" panose="020F0502020204030204" pitchFamily="34" charset="0"/>
                <a:ea typeface="Calibri" panose="020F0502020204030204" pitchFamily="34" charset="0"/>
                <a:cs typeface="Calibri" panose="020F0502020204030204" pitchFamily="34" charset="0"/>
              </a:rPr>
              <a:t>Ask questions…. When? Who? Where? What? (Note: the more you add to a generic title, the more specific it becomes)</a:t>
            </a:r>
          </a:p>
          <a:p>
            <a:pPr lvl="0"/>
            <a:r>
              <a:rPr lang="en-GB" dirty="0">
                <a:latin typeface="Calibri" panose="020F0502020204030204" pitchFamily="34" charset="0"/>
                <a:ea typeface="Calibri" panose="020F0502020204030204" pitchFamily="34" charset="0"/>
                <a:cs typeface="Calibri" panose="020F0502020204030204" pitchFamily="34" charset="0"/>
              </a:rPr>
              <a:t>What have you come up with?</a:t>
            </a:r>
          </a:p>
          <a:p>
            <a:pPr lvl="0"/>
            <a:r>
              <a:rPr lang="en-GB" dirty="0">
                <a:latin typeface="Calibri" panose="020F0502020204030204" pitchFamily="34" charset="0"/>
                <a:ea typeface="Calibri" panose="020F0502020204030204" pitchFamily="34" charset="0"/>
                <a:cs typeface="Calibri" panose="020F0502020204030204" pitchFamily="34" charset="0"/>
              </a:rPr>
              <a:t>Discuss with your peer (next to you)</a:t>
            </a:r>
          </a:p>
          <a:p>
            <a:pPr lvl="0"/>
            <a:r>
              <a:rPr lang="en-GB" dirty="0">
                <a:latin typeface="Calibri" panose="020F0502020204030204" pitchFamily="34" charset="0"/>
                <a:ea typeface="Calibri" panose="020F0502020204030204" pitchFamily="34" charset="0"/>
                <a:cs typeface="Calibri" panose="020F0502020204030204" pitchFamily="34" charset="0"/>
              </a:rPr>
              <a:t>Prepare to share the feedback you gave your peer with the class</a:t>
            </a:r>
          </a:p>
        </p:txBody>
      </p:sp>
      <p:sp>
        <p:nvSpPr>
          <p:cNvPr id="4" name="Slide Number Placeholder 3">
            <a:extLst>
              <a:ext uri="{FF2B5EF4-FFF2-40B4-BE49-F238E27FC236}">
                <a16:creationId xmlns:a16="http://schemas.microsoft.com/office/drawing/2014/main" id="{F4377A8F-7D39-A6EF-3817-FFF3CF3A40A6}"/>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9</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41633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8">
                                            <p:txEl>
                                              <p:pRg st="0" end="0"/>
                                            </p:txEl>
                                          </p:spTgt>
                                        </p:tgtEl>
                                        <p:attrNameLst>
                                          <p:attrName>style.visibility</p:attrName>
                                        </p:attrNameLst>
                                      </p:cBhvr>
                                      <p:to>
                                        <p:strVal val="visible"/>
                                      </p:to>
                                    </p:set>
                                    <p:anim calcmode="lin" valueType="num">
                                      <p:cBhvr additive="base">
                                        <p:cTn id="7" dur="500"/>
                                        <p:tgtEl>
                                          <p:spTgt spid="208">
                                            <p:txEl>
                                              <p:pRg st="0" end="0"/>
                                            </p:txEl>
                                          </p:spTgt>
                                        </p:tgtEl>
                                        <p:attrNameLst>
                                          <p:attrName>ppt_x</p:attrName>
                                        </p:attrNameLst>
                                      </p:cBhvr>
                                      <p:tavLst>
                                        <p:tav tm="0">
                                          <p:val>
                                            <p:strVal val="#ppt_x-1"/>
                                          </p:val>
                                        </p:tav>
                                        <p:tav tm="100000">
                                          <p:val>
                                            <p:strVal val="#ppt_x"/>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08">
                                            <p:txEl>
                                              <p:pRg st="1" end="1"/>
                                            </p:txEl>
                                          </p:spTgt>
                                        </p:tgtEl>
                                        <p:attrNameLst>
                                          <p:attrName>style.visibility</p:attrName>
                                        </p:attrNameLst>
                                      </p:cBhvr>
                                      <p:to>
                                        <p:strVal val="visible"/>
                                      </p:to>
                                    </p:set>
                                    <p:anim calcmode="lin" valueType="num">
                                      <p:cBhvr additive="base">
                                        <p:cTn id="12" dur="500"/>
                                        <p:tgtEl>
                                          <p:spTgt spid="208">
                                            <p:txEl>
                                              <p:pRg st="1" end="1"/>
                                            </p:txEl>
                                          </p:spTgt>
                                        </p:tgtEl>
                                        <p:attrNameLst>
                                          <p:attrName>ppt_x</p:attrName>
                                        </p:attrNameLst>
                                      </p:cBhvr>
                                      <p:tavLst>
                                        <p:tav tm="0">
                                          <p:val>
                                            <p:strVal val="#ppt_x-1"/>
                                          </p:val>
                                        </p:tav>
                                        <p:tav tm="100000">
                                          <p:val>
                                            <p:strVal val="#ppt_x"/>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08">
                                            <p:txEl>
                                              <p:pRg st="2" end="2"/>
                                            </p:txEl>
                                          </p:spTgt>
                                        </p:tgtEl>
                                        <p:attrNameLst>
                                          <p:attrName>style.visibility</p:attrName>
                                        </p:attrNameLst>
                                      </p:cBhvr>
                                      <p:to>
                                        <p:strVal val="visible"/>
                                      </p:to>
                                    </p:set>
                                    <p:anim calcmode="lin" valueType="num">
                                      <p:cBhvr additive="base">
                                        <p:cTn id="17" dur="500"/>
                                        <p:tgtEl>
                                          <p:spTgt spid="208">
                                            <p:txEl>
                                              <p:pRg st="2" end="2"/>
                                            </p:txEl>
                                          </p:spTgt>
                                        </p:tgtEl>
                                        <p:attrNameLst>
                                          <p:attrName>ppt_x</p:attrName>
                                        </p:attrNameLst>
                                      </p:cBhvr>
                                      <p:tavLst>
                                        <p:tav tm="0">
                                          <p:val>
                                            <p:strVal val="#ppt_x-1"/>
                                          </p:val>
                                        </p:tav>
                                        <p:tav tm="100000">
                                          <p:val>
                                            <p:strVal val="#ppt_x"/>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nodeType="clickEffect">
                                  <p:stCondLst>
                                    <p:cond delay="0"/>
                                  </p:stCondLst>
                                  <p:childTnLst>
                                    <p:set>
                                      <p:cBhvr>
                                        <p:cTn id="21" dur="1" fill="hold">
                                          <p:stCondLst>
                                            <p:cond delay="0"/>
                                          </p:stCondLst>
                                        </p:cTn>
                                        <p:tgtEl>
                                          <p:spTgt spid="208">
                                            <p:txEl>
                                              <p:pRg st="3" end="3"/>
                                            </p:txEl>
                                          </p:spTgt>
                                        </p:tgtEl>
                                        <p:attrNameLst>
                                          <p:attrName>style.visibility</p:attrName>
                                        </p:attrNameLst>
                                      </p:cBhvr>
                                      <p:to>
                                        <p:strVal val="visible"/>
                                      </p:to>
                                    </p:set>
                                    <p:anim calcmode="lin" valueType="num">
                                      <p:cBhvr additive="base">
                                        <p:cTn id="22" dur="500"/>
                                        <p:tgtEl>
                                          <p:spTgt spid="208">
                                            <p:txEl>
                                              <p:pRg st="3" end="3"/>
                                            </p:txEl>
                                          </p:spTgt>
                                        </p:tgtEl>
                                        <p:attrNameLst>
                                          <p:attrName>ppt_x</p:attrName>
                                        </p:attrNameLst>
                                      </p:cBhvr>
                                      <p:tavLst>
                                        <p:tav tm="0">
                                          <p:val>
                                            <p:strVal val="#ppt_x-1"/>
                                          </p:val>
                                        </p:tav>
                                        <p:tav tm="100000">
                                          <p:val>
                                            <p:strVal val="#ppt_x"/>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208">
                                            <p:txEl>
                                              <p:pRg st="4" end="4"/>
                                            </p:txEl>
                                          </p:spTgt>
                                        </p:tgtEl>
                                        <p:attrNameLst>
                                          <p:attrName>style.visibility</p:attrName>
                                        </p:attrNameLst>
                                      </p:cBhvr>
                                      <p:to>
                                        <p:strVal val="visible"/>
                                      </p:to>
                                    </p:set>
                                    <p:anim calcmode="lin" valueType="num">
                                      <p:cBhvr additive="base">
                                        <p:cTn id="27" dur="500"/>
                                        <p:tgtEl>
                                          <p:spTgt spid="208">
                                            <p:txEl>
                                              <p:pRg st="4" end="4"/>
                                            </p:txEl>
                                          </p:spTgt>
                                        </p:tgtEl>
                                        <p:attrNameLst>
                                          <p:attrName>ppt_x</p:attrName>
                                        </p:attrNameLst>
                                      </p:cBhvr>
                                      <p:tavLst>
                                        <p:tav tm="0">
                                          <p:val>
                                            <p:strVal val="#ppt_x-1"/>
                                          </p:val>
                                        </p:tav>
                                        <p:tav tm="100000">
                                          <p:val>
                                            <p:strVal val="#ppt_x"/>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nodeType="clickEffect">
                                  <p:stCondLst>
                                    <p:cond delay="0"/>
                                  </p:stCondLst>
                                  <p:childTnLst>
                                    <p:set>
                                      <p:cBhvr>
                                        <p:cTn id="31" dur="1" fill="hold">
                                          <p:stCondLst>
                                            <p:cond delay="0"/>
                                          </p:stCondLst>
                                        </p:cTn>
                                        <p:tgtEl>
                                          <p:spTgt spid="208">
                                            <p:txEl>
                                              <p:pRg st="5" end="5"/>
                                            </p:txEl>
                                          </p:spTgt>
                                        </p:tgtEl>
                                        <p:attrNameLst>
                                          <p:attrName>style.visibility</p:attrName>
                                        </p:attrNameLst>
                                      </p:cBhvr>
                                      <p:to>
                                        <p:strVal val="visible"/>
                                      </p:to>
                                    </p:set>
                                    <p:anim calcmode="lin" valueType="num">
                                      <p:cBhvr additive="base">
                                        <p:cTn id="32" dur="500"/>
                                        <p:tgtEl>
                                          <p:spTgt spid="208">
                                            <p:txEl>
                                              <p:pRg st="5" end="5"/>
                                            </p:txEl>
                                          </p:spTgt>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3" name="Title 2">
            <a:extLst>
              <a:ext uri="{FF2B5EF4-FFF2-40B4-BE49-F238E27FC236}">
                <a16:creationId xmlns:a16="http://schemas.microsoft.com/office/drawing/2014/main" id="{6424632A-39FC-2762-0ED6-081D007C1404}"/>
              </a:ext>
            </a:extLst>
          </p:cNvPr>
          <p:cNvSpPr>
            <a:spLocks noGrp="1"/>
          </p:cNvSpPr>
          <p:nvPr>
            <p:ph type="title"/>
          </p:nvPr>
        </p:nvSpPr>
        <p:spPr/>
        <p:txBody>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sym typeface="Open Sans"/>
              </a:rPr>
              <a:t>Research Question</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14" name="Google Shape;214;p37"/>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fontScale="85000" lnSpcReduction="20000"/>
          </a:bodyPr>
          <a:lstStyle/>
          <a:p>
            <a:r>
              <a:rPr lang="en-GB" dirty="0">
                <a:latin typeface="Calibri" panose="020F0502020204030204" pitchFamily="34" charset="0"/>
                <a:ea typeface="Calibri" panose="020F0502020204030204" pitchFamily="34" charset="0"/>
                <a:cs typeface="Calibri" panose="020F0502020204030204" pitchFamily="34" charset="0"/>
              </a:rPr>
              <a:t>A research question refers to a central question that a study aims to answer at the end of the research (Mattick et al., 2018)</a:t>
            </a:r>
          </a:p>
          <a:p>
            <a:r>
              <a:rPr lang="en-GB" dirty="0">
                <a:latin typeface="Calibri" panose="020F0502020204030204" pitchFamily="34" charset="0"/>
                <a:ea typeface="Calibri" panose="020F0502020204030204" pitchFamily="34" charset="0"/>
                <a:cs typeface="Calibri" panose="020F0502020204030204" pitchFamily="34" charset="0"/>
              </a:rPr>
              <a:t>A r</a:t>
            </a:r>
            <a:r>
              <a:rPr lang="en-GB" noProof="0" dirty="0" err="1">
                <a:latin typeface="Calibri" panose="020F0502020204030204" pitchFamily="34" charset="0"/>
                <a:ea typeface="Calibri" panose="020F0502020204030204" pitchFamily="34" charset="0"/>
                <a:cs typeface="Calibri" panose="020F0502020204030204" pitchFamily="34" charset="0"/>
                <a:sym typeface="Open Sans"/>
              </a:rPr>
              <a:t>esearch</a:t>
            </a:r>
            <a:r>
              <a:rPr lang="en-GB" noProof="0" dirty="0">
                <a:latin typeface="Calibri" panose="020F0502020204030204" pitchFamily="34" charset="0"/>
                <a:ea typeface="Calibri" panose="020F0502020204030204" pitchFamily="34" charset="0"/>
                <a:cs typeface="Calibri" panose="020F0502020204030204" pitchFamily="34" charset="0"/>
                <a:sym typeface="Open Sans"/>
              </a:rPr>
              <a:t> question often addresses an issue or a problem, which, through analysis and interpretation of data, is answered</a:t>
            </a:r>
            <a:endParaRPr lang="en-GB" dirty="0">
              <a:latin typeface="Calibri" panose="020F0502020204030204" pitchFamily="34" charset="0"/>
              <a:ea typeface="Calibri" panose="020F0502020204030204" pitchFamily="34" charset="0"/>
              <a:cs typeface="Calibri" panose="020F0502020204030204" pitchFamily="34" charset="0"/>
            </a:endParaRPr>
          </a:p>
          <a:p>
            <a:pPr lvl="1"/>
            <a:r>
              <a:rPr lang="en-GB" dirty="0">
                <a:latin typeface="Calibri" panose="020F0502020204030204" pitchFamily="34" charset="0"/>
                <a:ea typeface="Calibri" panose="020F0502020204030204" pitchFamily="34" charset="0"/>
                <a:cs typeface="Calibri" panose="020F0502020204030204" pitchFamily="34" charset="0"/>
              </a:rPr>
              <a:t>It helps in providing a clear focus for the research project</a:t>
            </a:r>
          </a:p>
          <a:p>
            <a:pPr lvl="1"/>
            <a:r>
              <a:rPr lang="en-GB" dirty="0">
                <a:latin typeface="Calibri" panose="020F0502020204030204" pitchFamily="34" charset="0"/>
                <a:ea typeface="Calibri" panose="020F0502020204030204" pitchFamily="34" charset="0"/>
                <a:cs typeface="Calibri" panose="020F0502020204030204" pitchFamily="34" charset="0"/>
              </a:rPr>
              <a:t>It is often shaped by researchers’ preferred methodological tools</a:t>
            </a:r>
          </a:p>
          <a:p>
            <a:pPr lvl="1"/>
            <a:r>
              <a:rPr lang="en-GB" dirty="0">
                <a:latin typeface="Calibri" panose="020F0502020204030204" pitchFamily="34" charset="0"/>
                <a:ea typeface="Calibri" panose="020F0502020204030204" pitchFamily="34" charset="0"/>
                <a:cs typeface="Calibri" panose="020F0502020204030204" pitchFamily="34" charset="0"/>
              </a:rPr>
              <a:t>It should be clear, concise, specific, and complex (i.e. avoid simple yes/no answers) </a:t>
            </a:r>
          </a:p>
          <a:p>
            <a:pPr lvl="1"/>
            <a:r>
              <a:rPr lang="en-GB" dirty="0">
                <a:latin typeface="Calibri" panose="020F0502020204030204" pitchFamily="34" charset="0"/>
                <a:ea typeface="Calibri" panose="020F0502020204030204" pitchFamily="34" charset="0"/>
                <a:cs typeface="Calibri" panose="020F0502020204030204" pitchFamily="34" charset="0"/>
              </a:rPr>
              <a:t>It remains in the mind of the researcher throughout to guide the entire research process </a:t>
            </a:r>
          </a:p>
        </p:txBody>
      </p:sp>
      <p:sp>
        <p:nvSpPr>
          <p:cNvPr id="4" name="Slide Number Placeholder 3">
            <a:extLst>
              <a:ext uri="{FF2B5EF4-FFF2-40B4-BE49-F238E27FC236}">
                <a16:creationId xmlns:a16="http://schemas.microsoft.com/office/drawing/2014/main" id="{9C893052-82F0-FE33-72C6-A3A8D7BC54D9}"/>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10</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a:extLst>
            <a:ext uri="{FF2B5EF4-FFF2-40B4-BE49-F238E27FC236}">
              <a16:creationId xmlns:a16="http://schemas.microsoft.com/office/drawing/2014/main" id="{5675F9BE-4945-6AA7-8CEA-FC87486B4A0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BCD3562-2E8F-4DA4-EA56-DF12F950ECC3}"/>
              </a:ext>
            </a:extLst>
          </p:cNvPr>
          <p:cNvSpPr>
            <a:spLocks noGrp="1"/>
          </p:cNvSpPr>
          <p:nvPr>
            <p:ph type="title"/>
          </p:nvPr>
        </p:nvSpPr>
        <p:spPr/>
        <p:txBody>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sym typeface="Open Sans"/>
              </a:rPr>
              <a:t>Qualities of a Good Research Question</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14" name="Google Shape;214;p37">
            <a:extLst>
              <a:ext uri="{FF2B5EF4-FFF2-40B4-BE49-F238E27FC236}">
                <a16:creationId xmlns:a16="http://schemas.microsoft.com/office/drawing/2014/main" id="{9748FA88-36EA-272F-23B2-870B509341BE}"/>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fontScale="62500" lnSpcReduction="20000"/>
          </a:bodyPr>
          <a:lstStyle/>
          <a:p>
            <a:r>
              <a:rPr lang="en-GB" dirty="0">
                <a:latin typeface="Calibri" panose="020F0502020204030204" pitchFamily="34" charset="0"/>
                <a:ea typeface="Calibri" panose="020F0502020204030204" pitchFamily="34" charset="0"/>
                <a:cs typeface="Calibri" panose="020F0502020204030204" pitchFamily="34" charset="0"/>
              </a:rPr>
              <a:t>Clear and focused. In other words, the question should clearly state what the writer needs to do.</a:t>
            </a:r>
          </a:p>
          <a:p>
            <a:r>
              <a:rPr lang="en-GB" dirty="0">
                <a:latin typeface="Calibri" panose="020F0502020204030204" pitchFamily="34" charset="0"/>
                <a:ea typeface="Calibri" panose="020F0502020204030204" pitchFamily="34" charset="0"/>
                <a:cs typeface="Calibri" panose="020F0502020204030204" pitchFamily="34" charset="0"/>
              </a:rPr>
              <a:t>Not too broad and not too narrow. The question should have an appropriate scope. If the question is too broad it will not be possible to answer it thoroughly within the word limit. If it is too narrow you will not have enough to write about and you will struggle to develop a strong argument (see the activity below for examples).</a:t>
            </a:r>
          </a:p>
          <a:p>
            <a:r>
              <a:rPr lang="en-GB" dirty="0">
                <a:latin typeface="Calibri" panose="020F0502020204030204" pitchFamily="34" charset="0"/>
                <a:ea typeface="Calibri" panose="020F0502020204030204" pitchFamily="34" charset="0"/>
                <a:cs typeface="Calibri" panose="020F0502020204030204" pitchFamily="34" charset="0"/>
              </a:rPr>
              <a:t>Not too easy to answer. For example, the question should require more than a simple yes or no answer.</a:t>
            </a:r>
          </a:p>
          <a:p>
            <a:r>
              <a:rPr lang="en-GB" dirty="0">
                <a:latin typeface="Calibri" panose="020F0502020204030204" pitchFamily="34" charset="0"/>
                <a:ea typeface="Calibri" panose="020F0502020204030204" pitchFamily="34" charset="0"/>
                <a:cs typeface="Calibri" panose="020F0502020204030204" pitchFamily="34" charset="0"/>
              </a:rPr>
              <a:t>Not too difficult to answer. You must be able to answer the question thoroughly within the given timeframe and word limit.</a:t>
            </a:r>
          </a:p>
          <a:p>
            <a:r>
              <a:rPr lang="en-GB" dirty="0">
                <a:latin typeface="Calibri" panose="020F0502020204030204" pitchFamily="34" charset="0"/>
                <a:ea typeface="Calibri" panose="020F0502020204030204" pitchFamily="34" charset="0"/>
                <a:cs typeface="Calibri" panose="020F0502020204030204" pitchFamily="34" charset="0"/>
              </a:rPr>
              <a:t>Researchable. You must have access to a suitable amount of quality research materials, such as academic books and refereed journal articles.</a:t>
            </a:r>
          </a:p>
          <a:p>
            <a:r>
              <a:rPr lang="en-GB" dirty="0">
                <a:latin typeface="Calibri" panose="020F0502020204030204" pitchFamily="34" charset="0"/>
                <a:ea typeface="Calibri" panose="020F0502020204030204" pitchFamily="34" charset="0"/>
                <a:cs typeface="Calibri" panose="020F0502020204030204" pitchFamily="34" charset="0"/>
              </a:rPr>
              <a:t>Analytical rather than descriptive. In other words, your research question should allow you to produce an analysis of an issue or problem rather than a simple description of it (more on this below).</a:t>
            </a:r>
          </a:p>
          <a:p>
            <a:pPr lvl="0"/>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73FF296C-9FC5-6116-96AF-6720F28288AE}"/>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11</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2965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4" name="Title 3">
            <a:extLst>
              <a:ext uri="{FF2B5EF4-FFF2-40B4-BE49-F238E27FC236}">
                <a16:creationId xmlns:a16="http://schemas.microsoft.com/office/drawing/2014/main" id="{BF308185-FB42-ECC9-1139-770C59BBF0DE}"/>
              </a:ext>
            </a:extLst>
          </p:cNvPr>
          <p:cNvSpPr>
            <a:spLocks noGrp="1"/>
          </p:cNvSpPr>
          <p:nvPr>
            <p:ph type="title"/>
          </p:nvPr>
        </p:nvSpPr>
        <p:spPr/>
        <p:txBody>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sym typeface="Open Sans"/>
              </a:rPr>
              <a:t>Elements of Research Question Development</a:t>
            </a:r>
            <a:endParaRPr lang="en-GB"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Diagram 1">
            <a:extLst>
              <a:ext uri="{FF2B5EF4-FFF2-40B4-BE49-F238E27FC236}">
                <a16:creationId xmlns:a16="http://schemas.microsoft.com/office/drawing/2014/main" id="{8E3AD07C-36B9-E2A4-D5EE-0C8ECC89310A}"/>
              </a:ext>
            </a:extLst>
          </p:cNvPr>
          <p:cNvGraphicFramePr/>
          <p:nvPr>
            <p:extLst>
              <p:ext uri="{D42A27DB-BD31-4B8C-83A1-F6EECF244321}">
                <p14:modId xmlns:p14="http://schemas.microsoft.com/office/powerpoint/2010/main" val="3433021174"/>
              </p:ext>
            </p:extLst>
          </p:nvPr>
        </p:nvGraphicFramePr>
        <p:xfrm>
          <a:off x="1016000" y="1137082"/>
          <a:ext cx="9144000" cy="50012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5E31AFF3-A958-9F51-5873-2489A42F6C1E}"/>
              </a:ext>
            </a:extLst>
          </p:cNvPr>
          <p:cNvSpPr/>
          <p:nvPr/>
        </p:nvSpPr>
        <p:spPr>
          <a:xfrm>
            <a:off x="8390611" y="2175398"/>
            <a:ext cx="3538778" cy="52578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alibri" panose="020F0502020204030204" pitchFamily="34" charset="0"/>
                <a:ea typeface="Calibri" panose="020F0502020204030204" pitchFamily="34" charset="0"/>
                <a:cs typeface="Calibri" panose="020F0502020204030204" pitchFamily="34" charset="0"/>
              </a:rPr>
              <a:t>Adapted from Mattick et al. (2018)</a:t>
            </a:r>
          </a:p>
        </p:txBody>
      </p:sp>
      <p:sp>
        <p:nvSpPr>
          <p:cNvPr id="6" name="Slide Number Placeholder 5">
            <a:extLst>
              <a:ext uri="{FF2B5EF4-FFF2-40B4-BE49-F238E27FC236}">
                <a16:creationId xmlns:a16="http://schemas.microsoft.com/office/drawing/2014/main" id="{04B79048-77DC-B14A-99CA-9AC8D5F317EA}"/>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12</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5" name="Title 4">
            <a:extLst>
              <a:ext uri="{FF2B5EF4-FFF2-40B4-BE49-F238E27FC236}">
                <a16:creationId xmlns:a16="http://schemas.microsoft.com/office/drawing/2014/main" id="{6F683505-2AA3-CF65-1240-6B09A0A8CADD}"/>
              </a:ext>
            </a:extLst>
          </p:cNvPr>
          <p:cNvSpPr>
            <a:spLocks noGrp="1"/>
          </p:cNvSpPr>
          <p:nvPr>
            <p:ph type="title"/>
          </p:nvPr>
        </p:nvSpPr>
        <p:spPr/>
        <p:txBody>
          <a:bodyPr/>
          <a:lstStyle/>
          <a:p>
            <a:r>
              <a:rPr lang="en-GB" dirty="0">
                <a:latin typeface="Calibri" panose="020F0502020204030204" pitchFamily="34" charset="0"/>
                <a:ea typeface="Calibri" panose="020F0502020204030204" pitchFamily="34" charset="0"/>
                <a:cs typeface="Calibri" panose="020F0502020204030204" pitchFamily="34" charset="0"/>
              </a:rPr>
              <a:t>Elements of the research process</a:t>
            </a:r>
          </a:p>
        </p:txBody>
      </p:sp>
      <p:sp>
        <p:nvSpPr>
          <p:cNvPr id="347" name="Google Shape;347;p53"/>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lnSpcReduction="10000"/>
          </a:bodyPr>
          <a:lstStyle/>
          <a:p>
            <a:pPr marL="514350" lvl="0" indent="-514350">
              <a:buFont typeface="+mj-lt"/>
              <a:buAutoNum type="arabicPeriod"/>
            </a:pPr>
            <a:r>
              <a:rPr lang="en-GB" dirty="0">
                <a:latin typeface="Calibri" panose="020F0502020204030204" pitchFamily="34" charset="0"/>
                <a:ea typeface="Calibri" panose="020F0502020204030204" pitchFamily="34" charset="0"/>
                <a:cs typeface="Calibri" panose="020F0502020204030204" pitchFamily="34" charset="0"/>
              </a:rPr>
              <a:t>Literature review</a:t>
            </a:r>
          </a:p>
          <a:p>
            <a:pPr marL="514350" lvl="0" indent="-514350">
              <a:buFont typeface="+mj-lt"/>
              <a:buAutoNum type="arabicPeriod"/>
            </a:pPr>
            <a:r>
              <a:rPr lang="en-GB" dirty="0">
                <a:latin typeface="Calibri" panose="020F0502020204030204" pitchFamily="34" charset="0"/>
                <a:ea typeface="Calibri" panose="020F0502020204030204" pitchFamily="34" charset="0"/>
                <a:cs typeface="Calibri" panose="020F0502020204030204" pitchFamily="34" charset="0"/>
              </a:rPr>
              <a:t>Concepts and theories</a:t>
            </a:r>
          </a:p>
          <a:p>
            <a:pPr marL="514350" lvl="0" indent="-514350">
              <a:buFont typeface="+mj-lt"/>
              <a:buAutoNum type="arabicPeriod"/>
            </a:pPr>
            <a:r>
              <a:rPr lang="en-GB" dirty="0">
                <a:latin typeface="Calibri" panose="020F0502020204030204" pitchFamily="34" charset="0"/>
                <a:ea typeface="Calibri" panose="020F0502020204030204" pitchFamily="34" charset="0"/>
                <a:cs typeface="Calibri" panose="020F0502020204030204" pitchFamily="34" charset="0"/>
              </a:rPr>
              <a:t>Research questions</a:t>
            </a:r>
          </a:p>
          <a:p>
            <a:pPr marL="514350" lvl="0" indent="-514350">
              <a:buFont typeface="+mj-lt"/>
              <a:buAutoNum type="arabicPeriod"/>
            </a:pPr>
            <a:r>
              <a:rPr lang="en-GB" dirty="0">
                <a:latin typeface="Calibri" panose="020F0502020204030204" pitchFamily="34" charset="0"/>
                <a:ea typeface="Calibri" panose="020F0502020204030204" pitchFamily="34" charset="0"/>
                <a:cs typeface="Calibri" panose="020F0502020204030204" pitchFamily="34" charset="0"/>
              </a:rPr>
              <a:t>Sampling</a:t>
            </a:r>
          </a:p>
          <a:p>
            <a:pPr marL="514350" lvl="0" indent="-514350">
              <a:buFont typeface="+mj-lt"/>
              <a:buAutoNum type="arabicPeriod"/>
            </a:pPr>
            <a:r>
              <a:rPr lang="en-GB" dirty="0">
                <a:latin typeface="Calibri" panose="020F0502020204030204" pitchFamily="34" charset="0"/>
                <a:ea typeface="Calibri" panose="020F0502020204030204" pitchFamily="34" charset="0"/>
                <a:cs typeface="Calibri" panose="020F0502020204030204" pitchFamily="34" charset="0"/>
              </a:rPr>
              <a:t>Data collection</a:t>
            </a:r>
          </a:p>
          <a:p>
            <a:pPr marL="514350" lvl="0" indent="-514350">
              <a:buFont typeface="+mj-lt"/>
              <a:buAutoNum type="arabicPeriod"/>
            </a:pPr>
            <a:r>
              <a:rPr lang="en-GB" dirty="0">
                <a:latin typeface="Calibri" panose="020F0502020204030204" pitchFamily="34" charset="0"/>
                <a:ea typeface="Calibri" panose="020F0502020204030204" pitchFamily="34" charset="0"/>
                <a:cs typeface="Calibri" panose="020F0502020204030204" pitchFamily="34" charset="0"/>
              </a:rPr>
              <a:t>Data analysis</a:t>
            </a:r>
          </a:p>
          <a:p>
            <a:pPr marL="514350" lvl="0" indent="-514350">
              <a:buFont typeface="+mj-lt"/>
              <a:buAutoNum type="arabicPeriod"/>
            </a:pPr>
            <a:r>
              <a:rPr lang="en-GB" dirty="0">
                <a:latin typeface="Calibri" panose="020F0502020204030204" pitchFamily="34" charset="0"/>
                <a:ea typeface="Calibri" panose="020F0502020204030204" pitchFamily="34" charset="0"/>
                <a:cs typeface="Calibri" panose="020F0502020204030204" pitchFamily="34" charset="0"/>
              </a:rPr>
              <a:t>Writing up the research</a:t>
            </a:r>
          </a:p>
        </p:txBody>
      </p:sp>
      <p:sp>
        <p:nvSpPr>
          <p:cNvPr id="6" name="Slide Number Placeholder 5">
            <a:extLst>
              <a:ext uri="{FF2B5EF4-FFF2-40B4-BE49-F238E27FC236}">
                <a16:creationId xmlns:a16="http://schemas.microsoft.com/office/drawing/2014/main" id="{3E388E1F-7D1A-9BB5-4297-C4DAE1477D5C}"/>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13</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a:extLst>
            <a:ext uri="{FF2B5EF4-FFF2-40B4-BE49-F238E27FC236}">
              <a16:creationId xmlns:a16="http://schemas.microsoft.com/office/drawing/2014/main" id="{CD1BC939-2FC4-7455-736B-14CD5AFAF88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A7E7EC0-23F6-0360-2949-3CEFCCFA416B}"/>
              </a:ext>
            </a:extLst>
          </p:cNvPr>
          <p:cNvSpPr>
            <a:spLocks noGrp="1"/>
          </p:cNvSpPr>
          <p:nvPr>
            <p:ph type="title"/>
          </p:nvPr>
        </p:nvSpPr>
        <p:spPr/>
        <p:txBody>
          <a:bodyPr/>
          <a:lstStyle/>
          <a:p>
            <a:r>
              <a:rPr lang="en-GB" b="1" dirty="0">
                <a:solidFill>
                  <a:srgbClr val="000000"/>
                </a:solidFill>
                <a:latin typeface="Calibri" panose="020F0502020204030204" pitchFamily="34" charset="0"/>
                <a:ea typeface="Calibri" panose="020F0502020204030204" pitchFamily="34" charset="0"/>
                <a:cs typeface="Calibri" panose="020F0502020204030204" pitchFamily="34" charset="0"/>
                <a:sym typeface="Open Sans"/>
              </a:rPr>
              <a:t>Examples of Research Questions</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214" name="Google Shape;214;p37">
            <a:extLst>
              <a:ext uri="{FF2B5EF4-FFF2-40B4-BE49-F238E27FC236}">
                <a16:creationId xmlns:a16="http://schemas.microsoft.com/office/drawing/2014/main" id="{75A8BF2C-B543-A080-68A9-1A7208AB12B7}"/>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a:bodyPr>
          <a:lstStyle/>
          <a:p>
            <a:pPr lvl="0"/>
            <a:endParaRPr lang="en-GB" dirty="0">
              <a:latin typeface="Calibri" panose="020F0502020204030204" pitchFamily="34" charset="0"/>
              <a:ea typeface="Calibri" panose="020F0502020204030204" pitchFamily="34" charset="0"/>
              <a:cs typeface="Calibri" panose="020F0502020204030204" pitchFamily="34" charset="0"/>
            </a:endParaRPr>
          </a:p>
          <a:p>
            <a:pPr lvl="0"/>
            <a:endParaRPr lang="en-GB" dirty="0">
              <a:latin typeface="Calibri" panose="020F0502020204030204" pitchFamily="34" charset="0"/>
              <a:ea typeface="Calibri" panose="020F0502020204030204" pitchFamily="34" charset="0"/>
              <a:cs typeface="Calibri" panose="020F0502020204030204" pitchFamily="34" charset="0"/>
            </a:endParaRPr>
          </a:p>
          <a:p>
            <a:pPr lvl="0"/>
            <a:endParaRPr lang="en-GB" dirty="0">
              <a:latin typeface="Calibri" panose="020F0502020204030204" pitchFamily="34" charset="0"/>
              <a:ea typeface="Calibri" panose="020F0502020204030204" pitchFamily="34" charset="0"/>
              <a:cs typeface="Calibri" panose="020F0502020204030204" pitchFamily="34" charset="0"/>
            </a:endParaRPr>
          </a:p>
          <a:p>
            <a:pPr lvl="0"/>
            <a:endParaRPr lang="en-GB" dirty="0">
              <a:latin typeface="Calibri" panose="020F0502020204030204" pitchFamily="34" charset="0"/>
              <a:ea typeface="Calibri" panose="020F0502020204030204" pitchFamily="34" charset="0"/>
              <a:cs typeface="Calibri" panose="020F0502020204030204" pitchFamily="34" charset="0"/>
            </a:endParaRPr>
          </a:p>
          <a:p>
            <a:pPr lvl="0"/>
            <a:endParaRPr lang="en-GB"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20670A2-360B-DDEF-76AA-62B5D008529C}"/>
              </a:ext>
            </a:extLst>
          </p:cNvPr>
          <p:cNvGraphicFramePr>
            <a:graphicFrameLocks noGrp="1"/>
          </p:cNvGraphicFramePr>
          <p:nvPr>
            <p:extLst>
              <p:ext uri="{D42A27DB-BD31-4B8C-83A1-F6EECF244321}">
                <p14:modId xmlns:p14="http://schemas.microsoft.com/office/powerpoint/2010/main" val="550630266"/>
              </p:ext>
            </p:extLst>
          </p:nvPr>
        </p:nvGraphicFramePr>
        <p:xfrm>
          <a:off x="609600" y="1593088"/>
          <a:ext cx="11087100" cy="2738141"/>
        </p:xfrm>
        <a:graphic>
          <a:graphicData uri="http://schemas.openxmlformats.org/drawingml/2006/table">
            <a:tbl>
              <a:tblPr firstRow="1" bandRow="1">
                <a:tableStyleId>{5C22544A-7EE6-4342-B048-85BDC9FD1C3A}</a:tableStyleId>
              </a:tblPr>
              <a:tblGrid>
                <a:gridCol w="1812053">
                  <a:extLst>
                    <a:ext uri="{9D8B030D-6E8A-4147-A177-3AD203B41FA5}">
                      <a16:colId xmlns:a16="http://schemas.microsoft.com/office/drawing/2014/main" val="1656904602"/>
                    </a:ext>
                  </a:extLst>
                </a:gridCol>
                <a:gridCol w="1175657">
                  <a:extLst>
                    <a:ext uri="{9D8B030D-6E8A-4147-A177-3AD203B41FA5}">
                      <a16:colId xmlns:a16="http://schemas.microsoft.com/office/drawing/2014/main" val="2486262827"/>
                    </a:ext>
                  </a:extLst>
                </a:gridCol>
                <a:gridCol w="8099390">
                  <a:extLst>
                    <a:ext uri="{9D8B030D-6E8A-4147-A177-3AD203B41FA5}">
                      <a16:colId xmlns:a16="http://schemas.microsoft.com/office/drawing/2014/main" val="3899309769"/>
                    </a:ext>
                  </a:extLst>
                </a:gridCol>
              </a:tblGrid>
              <a:tr h="144098">
                <a:tc>
                  <a:txBody>
                    <a:bodyPr/>
                    <a:lstStyle/>
                    <a:p>
                      <a:r>
                        <a:rPr lang="en-GB" sz="2000" dirty="0">
                          <a:latin typeface="Calibri" panose="020F0502020204030204" pitchFamily="34" charset="0"/>
                        </a:rPr>
                        <a:t>Question</a:t>
                      </a:r>
                    </a:p>
                  </a:txBody>
                  <a:tcPr/>
                </a:tc>
                <a:tc>
                  <a:txBody>
                    <a:bodyPr/>
                    <a:lstStyle/>
                    <a:p>
                      <a:r>
                        <a:rPr lang="en-GB" sz="2000" dirty="0">
                          <a:latin typeface="Calibri" panose="020F0502020204030204" pitchFamily="34" charset="0"/>
                        </a:rPr>
                        <a:t>Source</a:t>
                      </a:r>
                    </a:p>
                  </a:txBody>
                  <a:tcPr/>
                </a:tc>
                <a:tc>
                  <a:txBody>
                    <a:bodyPr/>
                    <a:lstStyle/>
                    <a:p>
                      <a:r>
                        <a:rPr lang="en-GB" sz="2000" dirty="0">
                          <a:latin typeface="Calibri" panose="020F0502020204030204" pitchFamily="34" charset="0"/>
                        </a:rPr>
                        <a:t>Significance</a:t>
                      </a:r>
                    </a:p>
                  </a:txBody>
                  <a:tcPr/>
                </a:tc>
                <a:extLst>
                  <a:ext uri="{0D108BD9-81ED-4DB2-BD59-A6C34878D82A}">
                    <a16:rowId xmlns:a16="http://schemas.microsoft.com/office/drawing/2014/main" val="3004146648"/>
                  </a:ext>
                </a:extLst>
              </a:tr>
              <a:tr h="1068473">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2000" dirty="0"/>
                        <a:t>What is the metaverse and how has it impacted marketing?</a:t>
                      </a:r>
                      <a:endParaRPr lang="en-GB" sz="2000" dirty="0">
                        <a:latin typeface="Calibri" panose="020F0502020204030204" pitchFamily="34" charset="0"/>
                      </a:endParaRPr>
                    </a:p>
                  </a:txBody>
                  <a:tcPr/>
                </a:tc>
                <a:tc>
                  <a:txBody>
                    <a:bodyPr/>
                    <a:lstStyle/>
                    <a:p>
                      <a:r>
                        <a:rPr lang="en-GB" sz="2000" dirty="0">
                          <a:latin typeface="Calibri" panose="020F0502020204030204" pitchFamily="34" charset="0"/>
                        </a:rPr>
                        <a:t>Lim et al. (2024) </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2000" dirty="0"/>
                        <a:t>This study conceptualizes and standardizes the definition of the metaverse within an academic framework. Furthermore, it enhances our understanding of how immersive digital environments influence consumer </a:t>
                      </a:r>
                      <a:r>
                        <a:rPr lang="en-GB" sz="2000" dirty="0" err="1"/>
                        <a:t>behavior</a:t>
                      </a:r>
                      <a:r>
                        <a:rPr lang="en-GB" sz="2000" dirty="0"/>
                        <a:t>, providing critical insights for marketing practices in a rapidly evolving digital landscape.</a:t>
                      </a:r>
                      <a:endParaRPr lang="en-GB" sz="2000" dirty="0">
                        <a:latin typeface="Calibri" panose="020F0502020204030204" pitchFamily="34" charset="0"/>
                      </a:endParaRPr>
                    </a:p>
                  </a:txBody>
                  <a:tcPr/>
                </a:tc>
                <a:extLst>
                  <a:ext uri="{0D108BD9-81ED-4DB2-BD59-A6C34878D82A}">
                    <a16:rowId xmlns:a16="http://schemas.microsoft.com/office/drawing/2014/main" val="3505984681"/>
                  </a:ext>
                </a:extLst>
              </a:tr>
              <a:tr h="726461">
                <a:tc>
                  <a:txBody>
                    <a:bodyPr/>
                    <a:lstStyle/>
                    <a:p>
                      <a:endParaRPr lang="en-GB" sz="2000" dirty="0">
                        <a:solidFill>
                          <a:schemeClr val="accent6">
                            <a:lumMod val="75000"/>
                          </a:schemeClr>
                        </a:solidFill>
                        <a:latin typeface="Calibri" panose="020F0502020204030204" pitchFamily="34" charset="0"/>
                      </a:endParaRPr>
                    </a:p>
                  </a:txBody>
                  <a:tcPr/>
                </a:tc>
                <a:tc>
                  <a:txBody>
                    <a:bodyPr/>
                    <a:lstStyle/>
                    <a:p>
                      <a:endParaRPr lang="en-GB" sz="2000" dirty="0">
                        <a:solidFill>
                          <a:schemeClr val="accent6">
                            <a:lumMod val="75000"/>
                          </a:schemeClr>
                        </a:solidFill>
                      </a:endParaRPr>
                    </a:p>
                  </a:txBody>
                  <a:tcPr/>
                </a:tc>
                <a:tc>
                  <a:txBody>
                    <a:bodyPr/>
                    <a:lstStyle/>
                    <a:p>
                      <a:endParaRPr lang="en-GB" sz="2000" dirty="0">
                        <a:solidFill>
                          <a:schemeClr val="accent6">
                            <a:lumMod val="75000"/>
                          </a:schemeClr>
                        </a:solidFill>
                      </a:endParaRPr>
                    </a:p>
                  </a:txBody>
                  <a:tcPr/>
                </a:tc>
                <a:extLst>
                  <a:ext uri="{0D108BD9-81ED-4DB2-BD59-A6C34878D82A}">
                    <a16:rowId xmlns:a16="http://schemas.microsoft.com/office/drawing/2014/main" val="28306716"/>
                  </a:ext>
                </a:extLst>
              </a:tr>
            </a:tbl>
          </a:graphicData>
        </a:graphic>
      </p:graphicFrame>
      <p:sp>
        <p:nvSpPr>
          <p:cNvPr id="5" name="Slide Number Placeholder 4">
            <a:extLst>
              <a:ext uri="{FF2B5EF4-FFF2-40B4-BE49-F238E27FC236}">
                <a16:creationId xmlns:a16="http://schemas.microsoft.com/office/drawing/2014/main" id="{6023A3B1-0CD9-62E0-0E88-53E96C9B0AD1}"/>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14</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656455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7BE282-EEED-844D-BBCB-8152E76337A4}"/>
              </a:ext>
            </a:extLst>
          </p:cNvPr>
          <p:cNvSpPr>
            <a:spLocks noGrp="1"/>
          </p:cNvSpPr>
          <p:nvPr>
            <p:ph type="title"/>
          </p:nvPr>
        </p:nvSpPr>
        <p:spPr>
          <a:xfrm>
            <a:off x="609600" y="274638"/>
            <a:ext cx="10972800" cy="1143000"/>
          </a:xfrm>
          <a:solidFill>
            <a:schemeClr val="accent2"/>
          </a:solidFill>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Activity</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5" name="Text Placeholder 4">
            <a:extLst>
              <a:ext uri="{FF2B5EF4-FFF2-40B4-BE49-F238E27FC236}">
                <a16:creationId xmlns:a16="http://schemas.microsoft.com/office/drawing/2014/main" id="{5F501269-7DF5-DD4E-2757-E1E0427EEDA6}"/>
              </a:ext>
            </a:extLst>
          </p:cNvPr>
          <p:cNvSpPr>
            <a:spLocks noGrp="1"/>
          </p:cNvSpPr>
          <p:nvPr>
            <p:ph idx="1"/>
          </p:nvPr>
        </p:nvSpPr>
        <p:spPr>
          <a:xfrm>
            <a:off x="609600" y="1600201"/>
            <a:ext cx="10972800" cy="3917032"/>
          </a:xfrm>
        </p:spPr>
        <p:txBody>
          <a:bodyPr/>
          <a:lstStyle/>
          <a:p>
            <a:r>
              <a:rPr lang="en-US" dirty="0">
                <a:latin typeface="Calibri" panose="020F0502020204030204" pitchFamily="34" charset="0"/>
                <a:ea typeface="Calibri" panose="020F0502020204030204" pitchFamily="34" charset="0"/>
                <a:cs typeface="Calibri" panose="020F0502020204030204" pitchFamily="34" charset="0"/>
              </a:rPr>
              <a:t>Individual task</a:t>
            </a:r>
          </a:p>
          <a:p>
            <a:r>
              <a:rPr lang="en-US" dirty="0">
                <a:latin typeface="Calibri" panose="020F0502020204030204" pitchFamily="34" charset="0"/>
                <a:ea typeface="Calibri" panose="020F0502020204030204" pitchFamily="34" charset="0"/>
                <a:cs typeface="Calibri" panose="020F0502020204030204" pitchFamily="34" charset="0"/>
              </a:rPr>
              <a:t>Identify question, source and significance of one research.</a:t>
            </a:r>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6" name="Slide Number Placeholder 5">
            <a:extLst>
              <a:ext uri="{FF2B5EF4-FFF2-40B4-BE49-F238E27FC236}">
                <a16:creationId xmlns:a16="http://schemas.microsoft.com/office/drawing/2014/main" id="{CFB40144-A126-CC50-CE4B-E03AE02654BD}"/>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15</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6944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8">
          <a:extLst>
            <a:ext uri="{FF2B5EF4-FFF2-40B4-BE49-F238E27FC236}">
              <a16:creationId xmlns:a16="http://schemas.microsoft.com/office/drawing/2014/main" id="{43BDFDBB-F1AD-05EF-36C7-60828A969766}"/>
            </a:ext>
          </a:extLst>
        </p:cNvPr>
        <p:cNvGrpSpPr/>
        <p:nvPr/>
      </p:nvGrpSpPr>
      <p:grpSpPr>
        <a:xfrm>
          <a:off x="0" y="0"/>
          <a:ext cx="0" cy="0"/>
          <a:chOff x="0" y="0"/>
          <a:chExt cx="0" cy="0"/>
        </a:xfrm>
      </p:grpSpPr>
      <p:sp>
        <p:nvSpPr>
          <p:cNvPr id="249" name="Google Shape;249;p43">
            <a:extLst>
              <a:ext uri="{FF2B5EF4-FFF2-40B4-BE49-F238E27FC236}">
                <a16:creationId xmlns:a16="http://schemas.microsoft.com/office/drawing/2014/main" id="{62ED0F1A-C803-FF18-961D-7CE24963F006}"/>
              </a:ext>
            </a:extLst>
          </p:cNvPr>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3600"/>
              <a:buFont typeface="Open Sans"/>
              <a:buNone/>
            </a:pPr>
            <a:r>
              <a:rPr lang="en-GB" sz="3600" b="1" dirty="0">
                <a:latin typeface="Calibri" panose="020F0502020204030204" pitchFamily="34" charset="0"/>
                <a:ea typeface="Calibri" panose="020F0502020204030204" pitchFamily="34" charset="0"/>
                <a:cs typeface="Calibri" panose="020F0502020204030204" pitchFamily="34" charset="0"/>
              </a:rPr>
              <a:t>Research Questions</a:t>
            </a:r>
            <a:endParaRPr dirty="0">
              <a:latin typeface="Calibri" panose="020F0502020204030204" pitchFamily="34" charset="0"/>
              <a:ea typeface="Calibri" panose="020F0502020204030204" pitchFamily="34" charset="0"/>
              <a:cs typeface="Calibri" panose="020F0502020204030204" pitchFamily="34" charset="0"/>
            </a:endParaRPr>
          </a:p>
        </p:txBody>
      </p:sp>
      <p:sp>
        <p:nvSpPr>
          <p:cNvPr id="250" name="Google Shape;250;p43">
            <a:extLst>
              <a:ext uri="{FF2B5EF4-FFF2-40B4-BE49-F238E27FC236}">
                <a16:creationId xmlns:a16="http://schemas.microsoft.com/office/drawing/2014/main" id="{AE567AFE-81B9-0DFF-5E5B-E15489A8039E}"/>
              </a:ext>
            </a:extLst>
          </p:cNvPr>
          <p:cNvSpPr txBox="1">
            <a:spLocks noGrp="1"/>
          </p:cNvSpPr>
          <p:nvPr>
            <p:ph type="body" idx="1"/>
          </p:nvPr>
        </p:nvSpPr>
        <p:spPr>
          <a:xfrm>
            <a:off x="609600" y="1600201"/>
            <a:ext cx="10972800" cy="3917032"/>
          </a:xfrm>
          <a:prstGeom prst="rect">
            <a:avLst/>
          </a:prstGeom>
          <a:noFill/>
          <a:ln>
            <a:noFill/>
          </a:ln>
        </p:spPr>
        <p:txBody>
          <a:bodyPr spcFirstLastPara="1" wrap="square" lIns="91425" tIns="45700" rIns="91425" bIns="45700" anchor="t" anchorCtr="0">
            <a:normAutofit lnSpcReduction="10000"/>
          </a:bodyPr>
          <a:lstStyle/>
          <a:p>
            <a:pPr>
              <a:defRPr/>
            </a:pPr>
            <a:r>
              <a:rPr lang="en-GB" sz="3200" dirty="0">
                <a:latin typeface="Calibri" panose="020F0502020204030204" pitchFamily="34" charset="0"/>
                <a:ea typeface="Calibri" panose="020F0502020204030204" pitchFamily="34" charset="0"/>
                <a:cs typeface="Calibri" panose="020F0502020204030204" pitchFamily="34" charset="0"/>
              </a:rPr>
              <a:t>To what extent is/has …? </a:t>
            </a:r>
          </a:p>
          <a:p>
            <a:pPr>
              <a:defRPr/>
            </a:pPr>
            <a:r>
              <a:rPr lang="en-GB" sz="3200" dirty="0">
                <a:latin typeface="Calibri" panose="020F0502020204030204" pitchFamily="34" charset="0"/>
                <a:ea typeface="Calibri" panose="020F0502020204030204" pitchFamily="34" charset="0"/>
                <a:cs typeface="Calibri" panose="020F0502020204030204" pitchFamily="34" charset="0"/>
              </a:rPr>
              <a:t>What is the nature of …? </a:t>
            </a:r>
          </a:p>
          <a:p>
            <a:pPr>
              <a:defRPr/>
            </a:pPr>
            <a:r>
              <a:rPr lang="en-GB" sz="3200" dirty="0">
                <a:latin typeface="Calibri" panose="020F0502020204030204" pitchFamily="34" charset="0"/>
                <a:ea typeface="Calibri" panose="020F0502020204030204" pitchFamily="34" charset="0"/>
                <a:cs typeface="Calibri" panose="020F0502020204030204" pitchFamily="34" charset="0"/>
              </a:rPr>
              <a:t>What is the association between … ? </a:t>
            </a:r>
          </a:p>
          <a:p>
            <a:pPr>
              <a:defRPr/>
            </a:pPr>
            <a:r>
              <a:rPr lang="en-GB" dirty="0">
                <a:latin typeface="Calibri" panose="020F0502020204030204" pitchFamily="34" charset="0"/>
                <a:ea typeface="Calibri" panose="020F0502020204030204" pitchFamily="34" charset="0"/>
                <a:cs typeface="Calibri" panose="020F0502020204030204" pitchFamily="34" charset="0"/>
              </a:rPr>
              <a:t>What is the impact of …? </a:t>
            </a:r>
            <a:endParaRPr lang="en-GB" sz="3200" dirty="0">
              <a:latin typeface="Calibri" panose="020F0502020204030204" pitchFamily="34" charset="0"/>
              <a:ea typeface="Calibri" panose="020F0502020204030204" pitchFamily="34" charset="0"/>
              <a:cs typeface="Calibri" panose="020F0502020204030204" pitchFamily="34" charset="0"/>
            </a:endParaRPr>
          </a:p>
          <a:p>
            <a:pPr>
              <a:defRPr/>
            </a:pPr>
            <a:r>
              <a:rPr lang="en-GB" sz="3200" dirty="0">
                <a:latin typeface="Calibri" panose="020F0502020204030204" pitchFamily="34" charset="0"/>
                <a:ea typeface="Calibri" panose="020F0502020204030204" pitchFamily="34" charset="0"/>
                <a:cs typeface="Calibri" panose="020F0502020204030204" pitchFamily="34" charset="0"/>
              </a:rPr>
              <a:t>What is the effectiveness of …? </a:t>
            </a:r>
          </a:p>
          <a:p>
            <a:pPr>
              <a:defRPr/>
            </a:pPr>
            <a:r>
              <a:rPr lang="en-GB" sz="3200" dirty="0">
                <a:latin typeface="Calibri" panose="020F0502020204030204" pitchFamily="34" charset="0"/>
                <a:ea typeface="Calibri" panose="020F0502020204030204" pitchFamily="34" charset="0"/>
                <a:cs typeface="Calibri" panose="020F0502020204030204" pitchFamily="34" charset="0"/>
              </a:rPr>
              <a:t>What are the changes brought about by …? </a:t>
            </a:r>
          </a:p>
          <a:p>
            <a:pPr>
              <a:defRPr/>
            </a:pPr>
            <a:r>
              <a:rPr lang="en-GB" sz="3200" dirty="0">
                <a:latin typeface="Calibri" panose="020F0502020204030204" pitchFamily="34" charset="0"/>
                <a:ea typeface="Calibri" panose="020F0502020204030204" pitchFamily="34" charset="0"/>
                <a:cs typeface="Calibri" panose="020F0502020204030204" pitchFamily="34" charset="0"/>
              </a:rPr>
              <a:t>……? </a:t>
            </a:r>
          </a:p>
          <a:p>
            <a:pPr indent="-457200" algn="ctr">
              <a:spcBef>
                <a:spcPts val="0"/>
              </a:spcBef>
              <a:buSzPts val="3200"/>
            </a:pPr>
            <a:endParaRPr dirty="0">
              <a:solidFill>
                <a:srgbClr val="191919"/>
              </a:solidFill>
              <a:latin typeface="Calibri" panose="020F0502020204030204" pitchFamily="34" charset="0"/>
              <a:ea typeface="Calibri" panose="020F0502020204030204" pitchFamily="34" charset="0"/>
              <a:cs typeface="Calibri" panose="020F0502020204030204" pitchFamily="34" charset="0"/>
              <a:sym typeface="Open Sans"/>
            </a:endParaRPr>
          </a:p>
          <a:p>
            <a:pPr indent="-457200" algn="ctr">
              <a:spcBef>
                <a:spcPts val="640"/>
              </a:spcBef>
              <a:buSzPts val="3200"/>
            </a:pPr>
            <a:endParaRPr dirty="0">
              <a:solidFill>
                <a:srgbClr val="191919"/>
              </a:solidFill>
              <a:latin typeface="Calibri" panose="020F0502020204030204" pitchFamily="34" charset="0"/>
              <a:ea typeface="Calibri" panose="020F0502020204030204" pitchFamily="34" charset="0"/>
              <a:cs typeface="Calibri" panose="020F0502020204030204" pitchFamily="34" charset="0"/>
              <a:sym typeface="Open Sans"/>
            </a:endParaRPr>
          </a:p>
        </p:txBody>
      </p:sp>
      <p:sp>
        <p:nvSpPr>
          <p:cNvPr id="2" name="Slide Number Placeholder 1">
            <a:extLst>
              <a:ext uri="{FF2B5EF4-FFF2-40B4-BE49-F238E27FC236}">
                <a16:creationId xmlns:a16="http://schemas.microsoft.com/office/drawing/2014/main" id="{4441A01A-D1AD-FEBC-E898-30862D205512}"/>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16</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0528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8">
          <a:extLst>
            <a:ext uri="{FF2B5EF4-FFF2-40B4-BE49-F238E27FC236}">
              <a16:creationId xmlns:a16="http://schemas.microsoft.com/office/drawing/2014/main" id="{085E1EFA-767B-6A08-8B99-D8EE2D752D2D}"/>
            </a:ext>
          </a:extLst>
        </p:cNvPr>
        <p:cNvGrpSpPr/>
        <p:nvPr/>
      </p:nvGrpSpPr>
      <p:grpSpPr>
        <a:xfrm>
          <a:off x="0" y="0"/>
          <a:ext cx="0" cy="0"/>
          <a:chOff x="0" y="0"/>
          <a:chExt cx="0" cy="0"/>
        </a:xfrm>
      </p:grpSpPr>
      <p:sp>
        <p:nvSpPr>
          <p:cNvPr id="249" name="Google Shape;249;p43">
            <a:extLst>
              <a:ext uri="{FF2B5EF4-FFF2-40B4-BE49-F238E27FC236}">
                <a16:creationId xmlns:a16="http://schemas.microsoft.com/office/drawing/2014/main" id="{2704E286-9C92-1A0A-2B4F-CE6D890A76C6}"/>
              </a:ext>
            </a:extLst>
          </p:cNvPr>
          <p:cNvSpPr txBox="1">
            <a:spLocks noGrp="1"/>
          </p:cNvSpPr>
          <p:nvPr>
            <p:ph type="title"/>
          </p:nvPr>
        </p:nvSpPr>
        <p:spPr>
          <a:xfrm>
            <a:off x="609600" y="274638"/>
            <a:ext cx="10972800" cy="1143000"/>
          </a:xfrm>
          <a:noFill/>
          <a:ln>
            <a:noFill/>
          </a:ln>
        </p:spPr>
        <p:txBody>
          <a:bodyPr spcFirstLastPara="1" wrap="square" lIns="91425" tIns="45700" rIns="91425" bIns="45700" anchor="ctr" anchorCtr="0">
            <a:normAutofit/>
          </a:bodyPr>
          <a:lstStyle/>
          <a:p>
            <a:pPr lvl="0"/>
            <a:r>
              <a:rPr lang="en-GB" dirty="0">
                <a:latin typeface="Calibri" panose="020F0502020204030204" pitchFamily="34" charset="0"/>
                <a:ea typeface="Calibri" panose="020F0502020204030204" pitchFamily="34" charset="0"/>
                <a:cs typeface="Calibri" panose="020F0502020204030204" pitchFamily="34" charset="0"/>
              </a:rPr>
              <a:t>Research Objectives</a:t>
            </a:r>
          </a:p>
        </p:txBody>
      </p:sp>
      <p:sp>
        <p:nvSpPr>
          <p:cNvPr id="250" name="Google Shape;250;p43">
            <a:extLst>
              <a:ext uri="{FF2B5EF4-FFF2-40B4-BE49-F238E27FC236}">
                <a16:creationId xmlns:a16="http://schemas.microsoft.com/office/drawing/2014/main" id="{C16ED338-D6B0-DA2B-A2F7-ABCD56A52BCF}"/>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rmAutofit/>
          </a:bodyPr>
          <a:lstStyle/>
          <a:p>
            <a:r>
              <a:rPr lang="en-GB" dirty="0">
                <a:latin typeface="Calibri" panose="020F0502020204030204" pitchFamily="34" charset="0"/>
                <a:ea typeface="Calibri" panose="020F0502020204030204" pitchFamily="34" charset="0"/>
                <a:cs typeface="Calibri" panose="020F0502020204030204" pitchFamily="34" charset="0"/>
              </a:rPr>
              <a:t>Writing clear research objectives</a:t>
            </a:r>
          </a:p>
          <a:p>
            <a:r>
              <a:rPr lang="en-GB" dirty="0">
                <a:latin typeface="Calibri" panose="020F0502020204030204" pitchFamily="34" charset="0"/>
                <a:ea typeface="Calibri" panose="020F0502020204030204" pitchFamily="34" charset="0"/>
                <a:cs typeface="Calibri" panose="020F0502020204030204" pitchFamily="34" charset="0"/>
              </a:rPr>
              <a:t>Define clearly research questions at the beginning of the research process, bearing in mind the scope and divisions such as “descriptive, evaluative and/or explanatory”</a:t>
            </a:r>
          </a:p>
          <a:p>
            <a:pPr lvl="1"/>
            <a:r>
              <a:rPr lang="en-GB" dirty="0">
                <a:latin typeface="Calibri" panose="020F0502020204030204" pitchFamily="34" charset="0"/>
                <a:ea typeface="Calibri" panose="020F0502020204030204" pitchFamily="34" charset="0"/>
                <a:cs typeface="Calibri" panose="020F0502020204030204" pitchFamily="34" charset="0"/>
              </a:rPr>
              <a:t>Consider writing a research question based on the theory</a:t>
            </a:r>
          </a:p>
          <a:p>
            <a:pPr lvl="1"/>
            <a:r>
              <a:rPr lang="en-GB" dirty="0">
                <a:latin typeface="Calibri" panose="020F0502020204030204" pitchFamily="34" charset="0"/>
                <a:ea typeface="Calibri" panose="020F0502020204030204" pitchFamily="34" charset="0"/>
                <a:cs typeface="Calibri" panose="020F0502020204030204" pitchFamily="34" charset="0"/>
              </a:rPr>
              <a:t>Check your examining body’s preferences for stated objectives </a:t>
            </a:r>
          </a:p>
          <a:p>
            <a:pPr lvl="1"/>
            <a:r>
              <a:rPr lang="en-GB" dirty="0">
                <a:latin typeface="Calibri" panose="020F0502020204030204" pitchFamily="34" charset="0"/>
                <a:ea typeface="Calibri" panose="020F0502020204030204" pitchFamily="34" charset="0"/>
                <a:cs typeface="Calibri" panose="020F0502020204030204" pitchFamily="34" charset="0"/>
              </a:rPr>
              <a:t>Use a general focus question to achieve precise objectives </a:t>
            </a:r>
          </a:p>
          <a:p>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a:p>
            <a:pPr lvl="0"/>
            <a:endParaRPr lang="en-GB" dirty="0">
              <a:latin typeface="Calibri" panose="020F0502020204030204" pitchFamily="34" charset="0"/>
              <a:ea typeface="Calibri" panose="020F0502020204030204" pitchFamily="34" charset="0"/>
              <a:cs typeface="Calibri" panose="020F0502020204030204" pitchFamily="34" charset="0"/>
              <a:sym typeface="Open Sans"/>
            </a:endParaRPr>
          </a:p>
          <a:p>
            <a:pPr lvl="0"/>
            <a:endParaRPr lang="en-GB" dirty="0">
              <a:latin typeface="Calibri" panose="020F0502020204030204" pitchFamily="34" charset="0"/>
              <a:ea typeface="Calibri" panose="020F0502020204030204" pitchFamily="34" charset="0"/>
              <a:cs typeface="Calibri" panose="020F0502020204030204" pitchFamily="34" charset="0"/>
              <a:sym typeface="Open Sans"/>
            </a:endParaRPr>
          </a:p>
        </p:txBody>
      </p:sp>
      <p:sp>
        <p:nvSpPr>
          <p:cNvPr id="4" name="Slide Number Placeholder 3">
            <a:extLst>
              <a:ext uri="{FF2B5EF4-FFF2-40B4-BE49-F238E27FC236}">
                <a16:creationId xmlns:a16="http://schemas.microsoft.com/office/drawing/2014/main" id="{F2BFF13F-9AA5-78F5-5FA2-D7C90471C339}"/>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17</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29608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8">
          <a:extLst>
            <a:ext uri="{FF2B5EF4-FFF2-40B4-BE49-F238E27FC236}">
              <a16:creationId xmlns:a16="http://schemas.microsoft.com/office/drawing/2014/main" id="{152367E5-5661-76B5-6958-3838CFEDD781}"/>
            </a:ext>
          </a:extLst>
        </p:cNvPr>
        <p:cNvGrpSpPr/>
        <p:nvPr/>
      </p:nvGrpSpPr>
      <p:grpSpPr>
        <a:xfrm>
          <a:off x="0" y="0"/>
          <a:ext cx="0" cy="0"/>
          <a:chOff x="0" y="0"/>
          <a:chExt cx="0" cy="0"/>
        </a:xfrm>
      </p:grpSpPr>
      <p:sp>
        <p:nvSpPr>
          <p:cNvPr id="249" name="Google Shape;249;p43">
            <a:extLst>
              <a:ext uri="{FF2B5EF4-FFF2-40B4-BE49-F238E27FC236}">
                <a16:creationId xmlns:a16="http://schemas.microsoft.com/office/drawing/2014/main" id="{27D9E333-BF78-C04B-1B40-A6B9F65C16AF}"/>
              </a:ext>
            </a:extLst>
          </p:cNvPr>
          <p:cNvSpPr txBox="1">
            <a:spLocks noGrp="1"/>
          </p:cNvSpPr>
          <p:nvPr>
            <p:ph type="title"/>
          </p:nvPr>
        </p:nvSpPr>
        <p:spPr>
          <a:xfrm>
            <a:off x="609600" y="274638"/>
            <a:ext cx="10972800" cy="1143000"/>
          </a:xfrm>
          <a:noFill/>
          <a:ln>
            <a:noFill/>
          </a:ln>
        </p:spPr>
        <p:txBody>
          <a:bodyPr spcFirstLastPara="1" wrap="square" lIns="91425" tIns="45700" rIns="91425" bIns="45700" anchor="ctr" anchorCtr="0">
            <a:normAutofit/>
          </a:bodyPr>
          <a:lstStyle/>
          <a:p>
            <a:pPr lvl="0"/>
            <a:r>
              <a:rPr lang="en-GB" dirty="0">
                <a:latin typeface="Calibri" panose="020F0502020204030204" pitchFamily="34" charset="0"/>
                <a:ea typeface="Calibri" panose="020F0502020204030204" pitchFamily="34" charset="0"/>
                <a:cs typeface="Calibri" panose="020F0502020204030204" pitchFamily="34" charset="0"/>
              </a:rPr>
              <a:t>Research Objectives</a:t>
            </a:r>
          </a:p>
        </p:txBody>
      </p:sp>
      <p:sp>
        <p:nvSpPr>
          <p:cNvPr id="250" name="Google Shape;250;p43">
            <a:extLst>
              <a:ext uri="{FF2B5EF4-FFF2-40B4-BE49-F238E27FC236}">
                <a16:creationId xmlns:a16="http://schemas.microsoft.com/office/drawing/2014/main" id="{C1856B7B-B53D-92B7-52D7-13CD81F21BFB}"/>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Autofit/>
          </a:bodyPr>
          <a:lstStyle/>
          <a:p>
            <a:pPr lvl="0"/>
            <a:r>
              <a:rPr lang="en-GB" sz="2000" noProof="0" dirty="0">
                <a:latin typeface="Calibri" panose="020F0502020204030204" pitchFamily="34" charset="0"/>
                <a:ea typeface="Calibri" panose="020F0502020204030204" pitchFamily="34" charset="0"/>
                <a:cs typeface="Calibri" panose="020F0502020204030204" pitchFamily="34" charset="0"/>
              </a:rPr>
              <a:t>Include SMART personal objectives </a:t>
            </a:r>
          </a:p>
          <a:p>
            <a:pPr lvl="0"/>
            <a:r>
              <a:rPr lang="en-GB" sz="2000" noProof="0" dirty="0">
                <a:latin typeface="Calibri" panose="020F0502020204030204" pitchFamily="34" charset="0"/>
                <a:ea typeface="Calibri" panose="020F0502020204030204" pitchFamily="34" charset="0"/>
                <a:cs typeface="Calibri" panose="020F0502020204030204" pitchFamily="34" charset="0"/>
              </a:rPr>
              <a:t>Specific: What exactly do you expect to achieve from undertaking the project? </a:t>
            </a:r>
          </a:p>
          <a:p>
            <a:pPr lvl="0"/>
            <a:r>
              <a:rPr lang="en-GB" sz="2000" noProof="0" dirty="0">
                <a:latin typeface="Calibri" panose="020F0502020204030204" pitchFamily="34" charset="0"/>
                <a:ea typeface="Calibri" panose="020F0502020204030204" pitchFamily="34" charset="0"/>
                <a:cs typeface="Calibri" panose="020F0502020204030204" pitchFamily="34" charset="0"/>
              </a:rPr>
              <a:t>Measurable: What measures will you use to determine whether you have achieved your objectives?(Secured a career-level first job for example) </a:t>
            </a:r>
          </a:p>
          <a:p>
            <a:pPr lvl="0"/>
            <a:r>
              <a:rPr lang="en-GB" sz="2000" noProof="0" dirty="0">
                <a:latin typeface="Calibri" panose="020F0502020204030204" pitchFamily="34" charset="0"/>
                <a:ea typeface="Calibri" panose="020F0502020204030204" pitchFamily="34" charset="0"/>
                <a:cs typeface="Calibri" panose="020F0502020204030204" pitchFamily="34" charset="0"/>
              </a:rPr>
              <a:t>Achievable: Are the targets you have set for yourself achievable given all the possible constraints (coverage of prior literature, data availability, etc.)? </a:t>
            </a:r>
          </a:p>
          <a:p>
            <a:pPr lvl="0"/>
            <a:r>
              <a:rPr lang="en-GB" sz="2000" noProof="0" dirty="0">
                <a:latin typeface="Calibri" panose="020F0502020204030204" pitchFamily="34" charset="0"/>
                <a:ea typeface="Calibri" panose="020F0502020204030204" pitchFamily="34" charset="0"/>
                <a:cs typeface="Calibri" panose="020F0502020204030204" pitchFamily="34" charset="0"/>
              </a:rPr>
              <a:t>Realistic: Given all other demands, will you have the time and energy to complete the project on time? </a:t>
            </a:r>
          </a:p>
          <a:p>
            <a:pPr lvl="0"/>
            <a:r>
              <a:rPr lang="en-GB" sz="2000" noProof="0" dirty="0">
                <a:latin typeface="Calibri" panose="020F0502020204030204" pitchFamily="34" charset="0"/>
                <a:ea typeface="Calibri" panose="020F0502020204030204" pitchFamily="34" charset="0"/>
                <a:cs typeface="Calibri" panose="020F0502020204030204" pitchFamily="34" charset="0"/>
              </a:rPr>
              <a:t>Timely: Will you have time to accomplish all your objectives?</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D47D0162-83D2-4839-F397-51FD980A04B1}"/>
              </a:ext>
            </a:extLst>
          </p:cNvPr>
          <p:cNvSpPr>
            <a:spLocks noGrp="1"/>
          </p:cNvSpPr>
          <p:nvPr>
            <p:ph type="sldNum" sz="quarter" idx="12"/>
          </p:nvPr>
        </p:nvSpPr>
        <p:spPr/>
        <p:txBody>
          <a:bodyPr/>
          <a:lstStyle/>
          <a:p>
            <a:pPr>
              <a:defRPr/>
            </a:pPr>
            <a:fld id="{6B9CAAEB-5DD4-4716-AEA0-BEF1B1D22BD1}" type="slidenum">
              <a:rPr lang="en-US" altLang="en-US" smtClean="0">
                <a:latin typeface="Calibri" panose="020F0502020204030204" pitchFamily="34" charset="0"/>
                <a:ea typeface="Calibri" panose="020F0502020204030204" pitchFamily="34" charset="0"/>
                <a:cs typeface="Calibri" panose="020F0502020204030204" pitchFamily="34" charset="0"/>
              </a:rPr>
              <a:pPr>
                <a:defRPr/>
              </a:pPr>
              <a:t>18</a:t>
            </a:fld>
            <a:endParaRPr lang="en-US" altLang="en-US">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64437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4">
          <a:extLst>
            <a:ext uri="{FF2B5EF4-FFF2-40B4-BE49-F238E27FC236}">
              <a16:creationId xmlns:a16="http://schemas.microsoft.com/office/drawing/2014/main" id="{6183D66C-F7E3-984B-0D16-429B004FE883}"/>
            </a:ext>
          </a:extLst>
        </p:cNvPr>
        <p:cNvGrpSpPr/>
        <p:nvPr/>
      </p:nvGrpSpPr>
      <p:grpSpPr>
        <a:xfrm>
          <a:off x="0" y="0"/>
          <a:ext cx="0" cy="0"/>
          <a:chOff x="0" y="0"/>
          <a:chExt cx="0" cy="0"/>
        </a:xfrm>
      </p:grpSpPr>
      <p:sp>
        <p:nvSpPr>
          <p:cNvPr id="255" name="Google Shape;255;p44">
            <a:extLst>
              <a:ext uri="{FF2B5EF4-FFF2-40B4-BE49-F238E27FC236}">
                <a16:creationId xmlns:a16="http://schemas.microsoft.com/office/drawing/2014/main" id="{368DA8F2-A160-1570-3F4B-26DEAC201BEE}"/>
              </a:ext>
            </a:extLst>
          </p:cNvPr>
          <p:cNvSpPr txBox="1">
            <a:spLocks noGrp="1"/>
          </p:cNvSpPr>
          <p:nvPr>
            <p:ph type="title"/>
          </p:nvPr>
        </p:nvSpPr>
        <p:spPr>
          <a:xfrm>
            <a:off x="609600" y="274638"/>
            <a:ext cx="10972800" cy="1143000"/>
          </a:xfrm>
          <a:noFill/>
          <a:ln>
            <a:noFill/>
          </a:ln>
        </p:spPr>
        <p:txBody>
          <a:bodyPr spcFirstLastPara="1" wrap="square" lIns="91425" tIns="45700" rIns="91425" bIns="45700" anchor="ctr" anchorCtr="0">
            <a:noAutofit/>
          </a:bodyPr>
          <a:lstStyle/>
          <a:p>
            <a:pPr lvl="0"/>
            <a:r>
              <a:rPr lang="en-GB" dirty="0">
                <a:latin typeface="Calibri" panose="020F0502020204030204" pitchFamily="34" charset="0"/>
                <a:ea typeface="Calibri" panose="020F0502020204030204" pitchFamily="34" charset="0"/>
                <a:cs typeface="Calibri" panose="020F0502020204030204" pitchFamily="34" charset="0"/>
              </a:rPr>
              <a:t>References</a:t>
            </a:r>
          </a:p>
        </p:txBody>
      </p:sp>
      <p:sp>
        <p:nvSpPr>
          <p:cNvPr id="256" name="Google Shape;256;p44">
            <a:extLst>
              <a:ext uri="{FF2B5EF4-FFF2-40B4-BE49-F238E27FC236}">
                <a16:creationId xmlns:a16="http://schemas.microsoft.com/office/drawing/2014/main" id="{F30D3504-9947-785E-784B-FB54DDE3B580}"/>
              </a:ext>
            </a:extLst>
          </p:cNvPr>
          <p:cNvSpPr txBox="1">
            <a:spLocks noGrp="1"/>
          </p:cNvSpPr>
          <p:nvPr>
            <p:ph idx="1"/>
          </p:nvPr>
        </p:nvSpPr>
        <p:spPr>
          <a:xfrm>
            <a:off x="609600" y="1600201"/>
            <a:ext cx="10972800" cy="3917032"/>
          </a:xfrm>
          <a:noFill/>
          <a:ln>
            <a:noFill/>
          </a:ln>
        </p:spPr>
        <p:txBody>
          <a:bodyPr spcFirstLastPara="1" wrap="square" lIns="91425" tIns="45700" rIns="91425" bIns="45700" anchor="t" anchorCtr="0">
            <a:noAutofit/>
          </a:bodyPr>
          <a:lstStyle/>
          <a:p>
            <a:pPr lvl="0"/>
            <a:r>
              <a:rPr lang="en-GB" sz="2800" dirty="0">
                <a:latin typeface="Calibri" panose="020F0502020204030204" pitchFamily="34" charset="0"/>
                <a:ea typeface="Calibri" panose="020F0502020204030204" pitchFamily="34" charset="0"/>
                <a:cs typeface="Calibri" panose="020F0502020204030204" pitchFamily="34" charset="0"/>
              </a:rPr>
              <a:t>Lim, W.M., Bansal, S., Nangia, P. and Singh, S. (2025). The bright and dark side of metaverse marketing. </a:t>
            </a:r>
            <a:r>
              <a:rPr lang="en-GB" sz="2800" i="1" dirty="0">
                <a:latin typeface="Calibri" panose="020F0502020204030204" pitchFamily="34" charset="0"/>
                <a:ea typeface="Calibri" panose="020F0502020204030204" pitchFamily="34" charset="0"/>
                <a:cs typeface="Calibri" panose="020F0502020204030204" pitchFamily="34" charset="0"/>
              </a:rPr>
              <a:t>Global Business and Organizational Excellence</a:t>
            </a:r>
            <a:r>
              <a:rPr lang="en-GB" sz="2800" dirty="0">
                <a:latin typeface="Calibri" panose="020F0502020204030204" pitchFamily="34" charset="0"/>
                <a:ea typeface="Calibri" panose="020F0502020204030204" pitchFamily="34" charset="0"/>
                <a:cs typeface="Calibri" panose="020F0502020204030204" pitchFamily="34" charset="0"/>
              </a:rPr>
              <a:t>, </a:t>
            </a:r>
            <a:r>
              <a:rPr lang="en-GB" sz="2800" i="1" dirty="0">
                <a:latin typeface="Calibri" panose="020F0502020204030204" pitchFamily="34" charset="0"/>
                <a:ea typeface="Calibri" panose="020F0502020204030204" pitchFamily="34" charset="0"/>
                <a:cs typeface="Calibri" panose="020F0502020204030204" pitchFamily="34" charset="0"/>
              </a:rPr>
              <a:t>44</a:t>
            </a:r>
            <a:r>
              <a:rPr lang="en-GB" sz="2800" dirty="0">
                <a:latin typeface="Calibri" panose="020F0502020204030204" pitchFamily="34" charset="0"/>
                <a:ea typeface="Calibri" panose="020F0502020204030204" pitchFamily="34" charset="0"/>
                <a:cs typeface="Calibri" panose="020F0502020204030204" pitchFamily="34" charset="0"/>
              </a:rPr>
              <a:t>(2), pp.58-82.</a:t>
            </a:r>
          </a:p>
          <a:p>
            <a:pPr lvl="0"/>
            <a:r>
              <a:rPr lang="en-GB" sz="2800" dirty="0">
                <a:latin typeface="Calibri" panose="020F0502020204030204" pitchFamily="34" charset="0"/>
                <a:ea typeface="Calibri" panose="020F0502020204030204" pitchFamily="34" charset="0"/>
                <a:cs typeface="Calibri" panose="020F0502020204030204" pitchFamily="34" charset="0"/>
              </a:rPr>
              <a:t>Mattick, K., Johnston, J. and de la Croix, A., (2018). How to… write a good research question. The clinical teacher, 15(2), pp.104-108.</a:t>
            </a:r>
          </a:p>
          <a:p>
            <a:pPr lvl="0"/>
            <a:r>
              <a:rPr lang="en-GB" sz="2800" dirty="0">
                <a:latin typeface="Calibri" panose="020F0502020204030204" pitchFamily="34" charset="0"/>
                <a:ea typeface="Calibri" panose="020F0502020204030204" pitchFamily="34" charset="0"/>
                <a:cs typeface="Calibri" panose="020F0502020204030204" pitchFamily="34" charset="0"/>
              </a:rPr>
              <a:t>Rizan, C., Elsey, C., Lemon, T., Grant, A., </a:t>
            </a:r>
            <a:r>
              <a:rPr lang="en-GB" sz="2800" dirty="0" err="1">
                <a:latin typeface="Calibri" panose="020F0502020204030204" pitchFamily="34" charset="0"/>
                <a:ea typeface="Calibri" panose="020F0502020204030204" pitchFamily="34" charset="0"/>
                <a:cs typeface="Calibri" panose="020F0502020204030204" pitchFamily="34" charset="0"/>
              </a:rPr>
              <a:t>Monrouxe</a:t>
            </a:r>
            <a:r>
              <a:rPr lang="en-GB" sz="2800" dirty="0">
                <a:latin typeface="Calibri" panose="020F0502020204030204" pitchFamily="34" charset="0"/>
                <a:ea typeface="Calibri" panose="020F0502020204030204" pitchFamily="34" charset="0"/>
                <a:cs typeface="Calibri" panose="020F0502020204030204" pitchFamily="34" charset="0"/>
              </a:rPr>
              <a:t>, L. V. (2014). Feedback in action within bedside teaching encounters: a video </a:t>
            </a:r>
            <a:r>
              <a:rPr lang="en-GB" sz="2800" dirty="0" err="1">
                <a:latin typeface="Calibri" panose="020F0502020204030204" pitchFamily="34" charset="0"/>
                <a:ea typeface="Calibri" panose="020F0502020204030204" pitchFamily="34" charset="0"/>
                <a:cs typeface="Calibri" panose="020F0502020204030204" pitchFamily="34" charset="0"/>
              </a:rPr>
              <a:t>ethonographic</a:t>
            </a:r>
            <a:r>
              <a:rPr lang="en-GB" sz="2800" dirty="0">
                <a:latin typeface="Calibri" panose="020F0502020204030204" pitchFamily="34" charset="0"/>
                <a:ea typeface="Calibri" panose="020F0502020204030204" pitchFamily="34" charset="0"/>
                <a:cs typeface="Calibri" panose="020F0502020204030204" pitchFamily="34" charset="0"/>
              </a:rPr>
              <a:t> study . Medical Education 48 ( 9 ): 902 – 920 </a:t>
            </a:r>
            <a:r>
              <a:rPr lang="en-GB" sz="2800">
                <a:latin typeface="Calibri" panose="020F0502020204030204" pitchFamily="34" charset="0"/>
                <a:ea typeface="Calibri" panose="020F0502020204030204" pitchFamily="34" charset="0"/>
                <a:cs typeface="Calibri" panose="020F0502020204030204" pitchFamily="34" charset="0"/>
              </a:rPr>
              <a:t>. </a:t>
            </a:r>
            <a:endParaRPr lang="en-GB" sz="2800" dirty="0">
              <a:latin typeface="Calibri" panose="020F0502020204030204" pitchFamily="34" charset="0"/>
              <a:ea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9B18AFC6-BE4C-779F-633F-F86157C0A734}"/>
              </a:ext>
            </a:extLst>
          </p:cNvPr>
          <p:cNvSpPr>
            <a:spLocks noGrp="1"/>
          </p:cNvSpPr>
          <p:nvPr>
            <p:ph type="sldNum" sz="quarter" idx="12"/>
          </p:nvPr>
        </p:nvSpPr>
        <p:spPr/>
        <p:txBody>
          <a:bodyPr/>
          <a:lstStyle/>
          <a:p>
            <a:pPr>
              <a:defRPr/>
            </a:pPr>
            <a:fld id="{6B9CAAEB-5DD4-4716-AEA0-BEF1B1D22BD1}" type="slidenum">
              <a:rPr lang="en-US" altLang="en-US" sz="2000" smtClean="0">
                <a:latin typeface="Calibri" panose="020F0502020204030204" pitchFamily="34" charset="0"/>
                <a:ea typeface="Calibri" panose="020F0502020204030204" pitchFamily="34" charset="0"/>
                <a:cs typeface="Calibri" panose="020F0502020204030204" pitchFamily="34" charset="0"/>
              </a:rPr>
              <a:pPr>
                <a:defRPr/>
              </a:pPr>
              <a:t>19</a:t>
            </a:fld>
            <a:endParaRPr lang="en-US" altLang="en-US" sz="200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91636125"/>
      </p:ext>
    </p:extLst>
  </p:cSld>
  <p:clrMapOvr>
    <a:masterClrMapping/>
  </p:clrMapOvr>
  <mc:AlternateContent xmlns:mc="http://schemas.openxmlformats.org/markup-compatibility/2006" xmlns:p14="http://schemas.microsoft.com/office/powerpoint/2010/main">
    <mc:Choice Requires="p14">
      <p:transition spd="slow" p14:dur="1200">
        <p:fade thruBlk="1"/>
      </p:transition>
    </mc:Choice>
    <mc:Fallback xmlns="">
      <p:transition spd="slow">
        <p:fade thruBlk="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pic>
        <p:nvPicPr>
          <p:cNvPr id="219" name="Google Shape;219;p38" descr="Yellow question mark"/>
          <p:cNvPicPr preferRelativeResize="0"/>
          <p:nvPr/>
        </p:nvPicPr>
        <p:blipFill rotWithShape="1">
          <a:blip r:embed="rId3">
            <a:alphaModFix/>
          </a:blip>
          <a:srcRect t="11844" b="28658"/>
          <a:stretch/>
        </p:blipFill>
        <p:spPr>
          <a:xfrm>
            <a:off x="138260" y="930897"/>
            <a:ext cx="11720660" cy="4536649"/>
          </a:xfrm>
          <a:prstGeom prst="rect">
            <a:avLst/>
          </a:prstGeom>
          <a:noFill/>
          <a:ln>
            <a:noFill/>
          </a:ln>
        </p:spPr>
      </p:pic>
      <p:sp>
        <p:nvSpPr>
          <p:cNvPr id="220" name="Google Shape;220;p38"/>
          <p:cNvSpPr txBox="1">
            <a:spLocks noGrp="1"/>
          </p:cNvSpPr>
          <p:nvPr>
            <p:ph type="title"/>
          </p:nvPr>
        </p:nvSpPr>
        <p:spPr>
          <a:xfrm>
            <a:off x="468198" y="142662"/>
            <a:ext cx="10972800" cy="66804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3600"/>
              <a:buFont typeface="Open Sans"/>
              <a:buNone/>
            </a:pPr>
            <a:r>
              <a:rPr lang="en-GB" sz="3600" b="1" dirty="0"/>
              <a:t>QUESTIONS</a:t>
            </a:r>
            <a:endParaRPr dirty="0"/>
          </a:p>
        </p:txBody>
      </p:sp>
      <p:sp>
        <p:nvSpPr>
          <p:cNvPr id="2" name="Slide Number Placeholder 1">
            <a:extLst>
              <a:ext uri="{FF2B5EF4-FFF2-40B4-BE49-F238E27FC236}">
                <a16:creationId xmlns:a16="http://schemas.microsoft.com/office/drawing/2014/main" id="{0D505801-B46C-425E-3A29-1B19D9BB4F46}"/>
              </a:ext>
            </a:extLst>
          </p:cNvPr>
          <p:cNvSpPr>
            <a:spLocks noGrp="1"/>
          </p:cNvSpPr>
          <p:nvPr>
            <p:ph type="sldNum" sz="quarter" idx="12"/>
          </p:nvPr>
        </p:nvSpPr>
        <p:spPr/>
        <p:txBody>
          <a:bodyPr/>
          <a:lstStyle/>
          <a:p>
            <a:pPr>
              <a:defRPr/>
            </a:pPr>
            <a:fld id="{6B9CAAEB-5DD4-4716-AEA0-BEF1B1D22BD1}" type="slidenum">
              <a:rPr lang="en-US" altLang="en-US" smtClean="0"/>
              <a:pPr>
                <a:defRPr/>
              </a:pPr>
              <a:t>20</a:t>
            </a:fld>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289</TotalTime>
  <Words>1355</Words>
  <Application>Microsoft Office PowerPoint</Application>
  <PresentationFormat>Widescreen</PresentationFormat>
  <Paragraphs>142</Paragraphs>
  <Slides>20</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Myriad Pro</vt:lpstr>
      <vt:lpstr>Aptos</vt:lpstr>
      <vt:lpstr>Arial</vt:lpstr>
      <vt:lpstr>Calibri</vt:lpstr>
      <vt:lpstr>Open Sans</vt:lpstr>
      <vt:lpstr>Times New Roman</vt:lpstr>
      <vt:lpstr>20140311PresentationUWTSDTemplate</vt:lpstr>
      <vt:lpstr>PowerPoint Presentation</vt:lpstr>
      <vt:lpstr>Learning objectives</vt:lpstr>
      <vt:lpstr>Scientific Method Cycle</vt:lpstr>
      <vt:lpstr>Activity</vt:lpstr>
      <vt:lpstr>Steps to Refining a Research Title</vt:lpstr>
      <vt:lpstr>Steps to Refining a Research Title</vt:lpstr>
      <vt:lpstr>Steps to Refining a Research Title</vt:lpstr>
      <vt:lpstr>Some Tips on Topic Selection</vt:lpstr>
      <vt:lpstr>Activity</vt:lpstr>
      <vt:lpstr>Research Question</vt:lpstr>
      <vt:lpstr>Qualities of a Good Research Question</vt:lpstr>
      <vt:lpstr>Elements of Research Question Development</vt:lpstr>
      <vt:lpstr>Elements of the research process</vt:lpstr>
      <vt:lpstr>Examples of Research Questions</vt:lpstr>
      <vt:lpstr>Activity</vt:lpstr>
      <vt:lpstr>Research Questions</vt:lpstr>
      <vt:lpstr>Research Objectives</vt:lpstr>
      <vt:lpstr>Research Objectives</vt:lpstr>
      <vt:lpstr>References</vt:lpstr>
      <vt:lpstr>QUESTIONS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dc:title>
  <dc:creator>Hoang Dang Nguyen</dc:creator>
  <cp:lastModifiedBy>Amare Desta</cp:lastModifiedBy>
  <cp:revision>2</cp:revision>
  <dcterms:created xsi:type="dcterms:W3CDTF">2023-09-20T11:13:31Z</dcterms:created>
  <dcterms:modified xsi:type="dcterms:W3CDTF">2026-10-13T16:25:45Z</dcterms:modified>
</cp:coreProperties>
</file>