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9" r:id="rId5"/>
    <p:sldId id="285" r:id="rId6"/>
    <p:sldId id="287" r:id="rId7"/>
    <p:sldId id="286" r:id="rId8"/>
    <p:sldId id="259" r:id="rId9"/>
    <p:sldId id="261" r:id="rId10"/>
    <p:sldId id="262" r:id="rId11"/>
    <p:sldId id="263" r:id="rId12"/>
    <p:sldId id="264" r:id="rId13"/>
    <p:sldId id="265" r:id="rId14"/>
    <p:sldId id="266" r:id="rId15"/>
    <p:sldId id="270" r:id="rId16"/>
    <p:sldId id="267" r:id="rId17"/>
    <p:sldId id="271" r:id="rId18"/>
    <p:sldId id="268" r:id="rId19"/>
    <p:sldId id="288" r:id="rId20"/>
    <p:sldId id="278" r:id="rId21"/>
    <p:sldId id="279" r:id="rId22"/>
    <p:sldId id="280" r:id="rId23"/>
    <p:sldId id="281" r:id="rId24"/>
    <p:sldId id="275" r:id="rId25"/>
    <p:sldId id="282" r:id="rId26"/>
    <p:sldId id="283" r:id="rId27"/>
    <p:sldId id="276" r:id="rId28"/>
    <p:sldId id="277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2" autoAdjust="0"/>
    <p:restoredTop sz="94660"/>
  </p:normalViewPr>
  <p:slideViewPr>
    <p:cSldViewPr snapToGrid="0" snapToObjects="1">
      <p:cViewPr varScale="1">
        <p:scale>
          <a:sx n="117" d="100"/>
          <a:sy n="117" d="100"/>
        </p:scale>
        <p:origin x="1243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24388" y="228600"/>
            <a:ext cx="2057400" cy="203911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4" y="134471"/>
            <a:ext cx="7556313" cy="995082"/>
          </a:xfrm>
        </p:spPr>
        <p:txBody>
          <a:bodyPr anchor="b" anchorCtr="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518" y="1129553"/>
            <a:ext cx="7558960" cy="7747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>
              <a:buNone/>
              <a:defRPr kumimoji="0" sz="2400" b="0" i="0" u="none" strike="noStrike" kern="1200" cap="none" spc="0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74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1779494"/>
            <a:ext cx="3086100" cy="2040905"/>
          </a:xfrm>
        </p:spPr>
        <p:txBody>
          <a:bodyPr lIns="45720" tIns="45720" rIns="45720" anchor="t">
            <a:noAutofit/>
          </a:bodyPr>
          <a:lstStyle>
            <a:lvl1pPr marL="0" indent="0" algn="ctr">
              <a:spcBef>
                <a:spcPts val="600"/>
              </a:spcBef>
              <a:buNone/>
              <a:defRPr sz="460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GB" smtClean="0"/>
              <a:t>Click to edit Master text styles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58907" y="228600"/>
            <a:ext cx="820093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3124200"/>
            <a:ext cx="5638800" cy="1362075"/>
          </a:xfrm>
        </p:spPr>
        <p:txBody>
          <a:bodyPr anchor="b" anchorCtr="0">
            <a:normAutofit/>
          </a:bodyPr>
          <a:lstStyle>
            <a:lvl1pPr algn="l">
              <a:defRPr sz="3200" b="0" cap="none" baseline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4495800"/>
            <a:ext cx="5638800" cy="1500187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300"/>
              </a:spcBef>
              <a:buNone/>
              <a:defRPr sz="14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906" y="6248774"/>
            <a:ext cx="1474694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0" y="6248774"/>
            <a:ext cx="5638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05800" y="6248774"/>
            <a:ext cx="554038" cy="365125"/>
          </a:xfrm>
        </p:spPr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003612" y="3110754"/>
            <a:ext cx="26090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40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9" name="Rectangle 8"/>
          <p:cNvSpPr/>
          <p:nvPr/>
        </p:nvSpPr>
        <p:spPr>
          <a:xfrm>
            <a:off x="285750" y="228600"/>
            <a:ext cx="212725" cy="6345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9987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541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99878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7541" y="2070847"/>
            <a:ext cx="3657600" cy="322729"/>
          </a:xfrm>
          <a:prstGeom prst="rect">
            <a:avLst/>
          </a:prstGeom>
          <a:solidFill>
            <a:schemeClr val="accent3"/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99878" y="2070847"/>
            <a:ext cx="3657600" cy="3227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7" y="1985963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Content Placeholder 2"/>
          <p:cNvSpPr>
            <a:spLocks noGrp="1"/>
          </p:cNvSpPr>
          <p:nvPr>
            <p:ph sz="half" idx="14"/>
          </p:nvPr>
        </p:nvSpPr>
        <p:spPr>
          <a:xfrm>
            <a:off x="498517" y="4164965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4" name="Rectangle 13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05800" y="242234"/>
            <a:ext cx="554038" cy="365125"/>
          </a:xfrm>
        </p:spPr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half" idx="17"/>
          </p:nvPr>
        </p:nvSpPr>
        <p:spPr>
          <a:xfrm>
            <a:off x="502920" y="1985963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8"/>
          </p:nvPr>
        </p:nvSpPr>
        <p:spPr>
          <a:xfrm>
            <a:off x="502920" y="4164965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3451225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5" y="2571750"/>
            <a:ext cx="3255264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8775" y="273050"/>
            <a:ext cx="4597399" cy="585311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3" y="3733800"/>
            <a:ext cx="325526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59305" y="6423585"/>
            <a:ext cx="331694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9404" y="3124200"/>
            <a:ext cx="3898272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6" y="228600"/>
            <a:ext cx="3460658" cy="63452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9404" y="3995737"/>
            <a:ext cx="3898272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990110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5" y="4424082"/>
            <a:ext cx="6191157" cy="83371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28600"/>
            <a:ext cx="637838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6505" y="5257799"/>
            <a:ext cx="6191157" cy="88582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27212" y="4632792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4" y="228600"/>
            <a:ext cx="6387167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6181611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6179566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212262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46481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49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6802438" y="4535424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423545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4016633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401530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00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25907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4624388" y="4534726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4624388" y="2381663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6803136" y="2381662"/>
            <a:ext cx="2057400" cy="418795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3124200"/>
            <a:ext cx="3108960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365248"/>
            <a:ext cx="424011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3995737"/>
            <a:ext cx="3108960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750361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27790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246062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5772" y="954742"/>
            <a:ext cx="681318" cy="5171422"/>
          </a:xfrm>
        </p:spPr>
        <p:txBody>
          <a:bodyPr vert="eaVert" anchor="t" anchorCtr="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58756"/>
            <a:ext cx="6858000" cy="5184869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 rot="16200000">
            <a:off x="8593111" y="561668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8474" y="484094"/>
            <a:ext cx="7556313" cy="11161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474" y="1981200"/>
            <a:ext cx="7556313" cy="4144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5247" y="642358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10/23/2022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1706" y="6423585"/>
            <a:ext cx="61228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5800" y="242234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xStyles>
    <p:titleStyle>
      <a:lvl1pPr algn="l" defTabSz="914400" rtl="0" eaLnBrk="1" latinLnBrk="0" hangingPunct="1">
        <a:spcBef>
          <a:spcPct val="0"/>
        </a:spcBef>
        <a:buNone/>
        <a:defRPr sz="3600" b="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2000"/>
        </a:spcBef>
        <a:buClr>
          <a:schemeClr val="accent1"/>
        </a:buClr>
        <a:buSzPct val="75000"/>
        <a:buFont typeface="Wingdings" pitchFamily="2" charset="2"/>
        <a:buChar char="n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eb-s-ebscohost-com.ezproxy.uwtsd.ac.uk/ehost/detail/detail?vid=22&amp;sid=07d38483-a6e7-4011-9626-86c230f147df%40redis&amp;bdata=JnNpdGU9ZWhvc3QtbGl2ZQ%3d%3d#c35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TdZbLnQ6pI" TargetMode="External"/><Relationship Id="rId2" Type="http://schemas.openxmlformats.org/officeDocument/2006/relationships/hyperlink" Target="https://www.youtube.com/watch?v=yB1bvuNZ2II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ne4pJ9QZQMM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qJpDS8F6h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Being active – </a:t>
            </a:r>
            <a:r>
              <a:rPr lang="en-US" dirty="0" smtClean="0"/>
              <a:t>Potential Negative </a:t>
            </a:r>
            <a:r>
              <a:rPr lang="en-US" dirty="0" smtClean="0"/>
              <a:t>Effects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Psychology of Exercise and </a:t>
            </a:r>
            <a:r>
              <a:rPr lang="en-US" dirty="0"/>
              <a:t>P</a:t>
            </a:r>
            <a:r>
              <a:rPr lang="en-US" dirty="0" smtClean="0"/>
              <a:t>hysical Activity</a:t>
            </a:r>
          </a:p>
          <a:p>
            <a:r>
              <a:rPr lang="en-US" dirty="0" smtClean="0"/>
              <a:t>Week 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09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Re-cap from last year…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When is exercise related to body dissatisfaction?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2391846"/>
            <a:ext cx="7556313" cy="3734317"/>
          </a:xfrm>
        </p:spPr>
        <p:txBody>
          <a:bodyPr/>
          <a:lstStyle/>
          <a:p>
            <a:r>
              <a:rPr lang="en-US" dirty="0" smtClean="0"/>
              <a:t>Where the individual exercises</a:t>
            </a:r>
          </a:p>
          <a:p>
            <a:r>
              <a:rPr lang="en-US" dirty="0" smtClean="0"/>
              <a:t>The individual’s motives to exercise</a:t>
            </a:r>
          </a:p>
          <a:p>
            <a:r>
              <a:rPr lang="en-US" dirty="0" smtClean="0"/>
              <a:t>The type of exercise the individual participates in</a:t>
            </a:r>
          </a:p>
          <a:p>
            <a:r>
              <a:rPr lang="en-US" dirty="0" smtClean="0"/>
              <a:t>The characteristics of the exercise leader and the exercise class</a:t>
            </a:r>
          </a:p>
          <a:p>
            <a:r>
              <a:rPr lang="en-US" dirty="0" smtClean="0"/>
              <a:t>Whether exercise is central to the individual’s lifestyle or occupation</a:t>
            </a:r>
          </a:p>
        </p:txBody>
      </p:sp>
    </p:spTree>
    <p:extLst>
      <p:ext uri="{BB962C8B-B14F-4D97-AF65-F5344CB8AC3E}">
        <p14:creationId xmlns:p14="http://schemas.microsoft.com/office/powerpoint/2010/main" val="2716959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Where the individual exercises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Location and type of exercise:</a:t>
            </a:r>
          </a:p>
          <a:p>
            <a:r>
              <a:rPr lang="en-US" dirty="0" smtClean="0"/>
              <a:t>Prichard and </a:t>
            </a:r>
            <a:r>
              <a:rPr lang="en-US" dirty="0" err="1" smtClean="0"/>
              <a:t>Tiggemann</a:t>
            </a:r>
            <a:r>
              <a:rPr lang="en-US" dirty="0" smtClean="0"/>
              <a:t> (2008). Questionnaires to assess exercise variables in women aged 18-71 years. </a:t>
            </a:r>
          </a:p>
          <a:p>
            <a:r>
              <a:rPr lang="en-US" dirty="0" smtClean="0"/>
              <a:t>Exercise motives, type of exercise, location most often exercised in.</a:t>
            </a:r>
          </a:p>
          <a:p>
            <a:r>
              <a:rPr lang="en-US" dirty="0" smtClean="0"/>
              <a:t>The more time spent exercising in a fitness </a:t>
            </a:r>
            <a:r>
              <a:rPr lang="en-US" dirty="0" err="1" smtClean="0"/>
              <a:t>centre</a:t>
            </a:r>
            <a:r>
              <a:rPr lang="en-US" dirty="0" smtClean="0"/>
              <a:t> compared to other environments = lower body esteem.</a:t>
            </a:r>
          </a:p>
          <a:p>
            <a:r>
              <a:rPr lang="en-US" dirty="0" smtClean="0"/>
              <a:t>Type of exercise was also linked to body esteem. </a:t>
            </a:r>
          </a:p>
          <a:p>
            <a:r>
              <a:rPr lang="en-US" dirty="0" smtClean="0"/>
              <a:t>The more CV activities (e.g. treadmill) = lower levels of body esteem.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Why? What do you think the explanations for this could be?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2884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Suggestions to explain findings…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1. number of mirrors</a:t>
            </a:r>
          </a:p>
          <a:p>
            <a:r>
              <a:rPr lang="en-US" dirty="0" smtClean="0"/>
              <a:t>2. emphasis placed on weight loss at fitness </a:t>
            </a:r>
            <a:r>
              <a:rPr lang="en-US" dirty="0" err="1" smtClean="0"/>
              <a:t>centres</a:t>
            </a:r>
            <a:endParaRPr lang="en-US" dirty="0" smtClean="0"/>
          </a:p>
          <a:p>
            <a:r>
              <a:rPr lang="en-US" dirty="0" smtClean="0"/>
              <a:t>3. presence of more fit / toned individuals</a:t>
            </a:r>
            <a:r>
              <a:rPr lang="en-US" dirty="0"/>
              <a:t> </a:t>
            </a:r>
            <a:r>
              <a:rPr lang="en-US" dirty="0" smtClean="0"/>
              <a:t>– other exercisers and instructors</a:t>
            </a:r>
            <a:endParaRPr lang="en-US" dirty="0"/>
          </a:p>
          <a:p>
            <a:r>
              <a:rPr lang="en-US" dirty="0" smtClean="0"/>
              <a:t>4. CV based activities – associated with weight and appearance related motives</a:t>
            </a:r>
          </a:p>
          <a:p>
            <a:endParaRPr lang="en-US" dirty="0" smtClean="0"/>
          </a:p>
          <a:p>
            <a:r>
              <a:rPr lang="en-US" dirty="0" smtClean="0"/>
              <a:t>What is the relationship? </a:t>
            </a:r>
          </a:p>
          <a:p>
            <a:r>
              <a:rPr lang="en-US" dirty="0" smtClean="0"/>
              <a:t>Does the environment cause the increase in BD</a:t>
            </a:r>
          </a:p>
          <a:p>
            <a:pPr lvl="1"/>
            <a:r>
              <a:rPr lang="en-US" dirty="0" smtClean="0"/>
              <a:t>OR…</a:t>
            </a:r>
          </a:p>
          <a:p>
            <a:r>
              <a:rPr lang="en-US" dirty="0" smtClean="0"/>
              <a:t>Does increased BD leads women to exercise in a fitness </a:t>
            </a:r>
            <a:r>
              <a:rPr lang="en-US" dirty="0" err="1" smtClean="0"/>
              <a:t>centre</a:t>
            </a:r>
            <a:r>
              <a:rPr lang="en-US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283864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Effects of Exercising in Mirrored Environments on Sedentary Women’s Feeling States and Self-Efficacy</a:t>
            </a:r>
            <a:br>
              <a:rPr lang="en-GB" sz="2800" dirty="0"/>
            </a:b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1981200"/>
            <a:ext cx="7556313" cy="4622074"/>
          </a:xfrm>
        </p:spPr>
        <p:txBody>
          <a:bodyPr>
            <a:normAutofit fontScale="47500" lnSpcReduction="20000"/>
          </a:bodyPr>
          <a:lstStyle/>
          <a:p>
            <a:pPr fontAlgn="base"/>
            <a:r>
              <a:rPr lang="en-GB" dirty="0" smtClean="0"/>
              <a:t>There </a:t>
            </a:r>
            <a:r>
              <a:rPr lang="en-GB" dirty="0"/>
              <a:t>are three published studies in which </a:t>
            </a:r>
            <a:r>
              <a:rPr lang="en-GB" dirty="0" smtClean="0"/>
              <a:t>researchers examined </a:t>
            </a:r>
            <a:r>
              <a:rPr lang="en-GB" dirty="0"/>
              <a:t>the effects of exercising in front of a mirror in moderating the effects of exercise on psychological changes. </a:t>
            </a:r>
            <a:endParaRPr lang="en-GB" dirty="0"/>
          </a:p>
          <a:p>
            <a:pPr fontAlgn="base"/>
            <a:r>
              <a:rPr lang="en-GB" dirty="0" smtClean="0"/>
              <a:t>Study 1: (</a:t>
            </a:r>
            <a:r>
              <a:rPr lang="en-GB" dirty="0" err="1" smtClean="0"/>
              <a:t>Katula</a:t>
            </a:r>
            <a:r>
              <a:rPr lang="en-GB" dirty="0" smtClean="0"/>
              <a:t> et al., 1998) - exercise</a:t>
            </a:r>
            <a:r>
              <a:rPr lang="en-GB" dirty="0"/>
              <a:t> self-efficacy levels in mirrored versus </a:t>
            </a:r>
            <a:r>
              <a:rPr lang="en-GB" dirty="0" err="1"/>
              <a:t>unmirrored</a:t>
            </a:r>
            <a:r>
              <a:rPr lang="en-GB" dirty="0"/>
              <a:t> exercise settings were compared using a sample of moderately active men and women. </a:t>
            </a:r>
            <a:endParaRPr lang="en-GB" dirty="0" smtClean="0"/>
          </a:p>
          <a:p>
            <a:pPr lvl="1" fontAlgn="base"/>
            <a:r>
              <a:rPr lang="en-GB" dirty="0" smtClean="0"/>
              <a:t>In </a:t>
            </a:r>
            <a:r>
              <a:rPr lang="en-GB" dirty="0"/>
              <a:t>the mirrored condition only, women’s self-efficacy was significantly lower than men’s, and body image concerns predicted self-efficacy. </a:t>
            </a:r>
            <a:endParaRPr lang="en-GB" dirty="0" smtClean="0"/>
          </a:p>
          <a:p>
            <a:pPr lvl="1" fontAlgn="base"/>
            <a:r>
              <a:rPr lang="en-GB" dirty="0" smtClean="0"/>
              <a:t>The </a:t>
            </a:r>
            <a:r>
              <a:rPr lang="en-GB" dirty="0"/>
              <a:t>authors suggested that women’s self-focus was increased by the presence of the mirror, which in turn led to increased body image concerns that were instrumental in decreasing self-efficacy. </a:t>
            </a:r>
            <a:endParaRPr lang="en-GB" dirty="0" smtClean="0"/>
          </a:p>
          <a:p>
            <a:pPr fontAlgn="base"/>
            <a:r>
              <a:rPr lang="en-GB" dirty="0" smtClean="0"/>
              <a:t>Study 2: (</a:t>
            </a:r>
            <a:r>
              <a:rPr lang="en-GB" dirty="0" err="1" smtClean="0"/>
              <a:t>Katula</a:t>
            </a:r>
            <a:r>
              <a:rPr lang="en-GB" dirty="0" smtClean="0"/>
              <a:t> and </a:t>
            </a:r>
            <a:r>
              <a:rPr lang="en-GB" dirty="0" err="1" smtClean="0"/>
              <a:t>McAuley</a:t>
            </a:r>
            <a:r>
              <a:rPr lang="en-GB" dirty="0" smtClean="0"/>
              <a:t>, 2001) study </a:t>
            </a:r>
            <a:r>
              <a:rPr lang="en-GB" dirty="0"/>
              <a:t>of highly active women revealed that a bout of exercise performed in front of a mirror actually increased self-efficacy. </a:t>
            </a:r>
            <a:endParaRPr lang="en-GB" dirty="0" smtClean="0"/>
          </a:p>
          <a:p>
            <a:pPr lvl="1" fontAlgn="base"/>
            <a:r>
              <a:rPr lang="en-GB" dirty="0" smtClean="0"/>
              <a:t>Suggested that for </a:t>
            </a:r>
            <a:r>
              <a:rPr lang="en-GB" dirty="0"/>
              <a:t>this sample of highly experienced exercisers, seeing themselves use proper technique increased their feelings of mastery and, ultimately, exercise self-efficacy.</a:t>
            </a:r>
          </a:p>
          <a:p>
            <a:pPr fontAlgn="base"/>
            <a:r>
              <a:rPr lang="en-GB" dirty="0" smtClean="0"/>
              <a:t>Study 3: (</a:t>
            </a:r>
            <a:r>
              <a:rPr lang="en-GB" dirty="0" err="1" smtClean="0"/>
              <a:t>Focht</a:t>
            </a:r>
            <a:r>
              <a:rPr lang="en-GB" dirty="0" smtClean="0"/>
              <a:t> and </a:t>
            </a:r>
            <a:r>
              <a:rPr lang="en-GB" dirty="0" err="1" smtClean="0"/>
              <a:t>Hausenblas</a:t>
            </a:r>
            <a:r>
              <a:rPr lang="en-GB" dirty="0" smtClean="0"/>
              <a:t>, 2003) Researchers </a:t>
            </a:r>
            <a:r>
              <a:rPr lang="en-GB" dirty="0"/>
              <a:t>examined the effects of exercise performed in a public, mirrored setting and a private, </a:t>
            </a:r>
            <a:r>
              <a:rPr lang="en-GB" dirty="0" err="1"/>
              <a:t>unmirrored</a:t>
            </a:r>
            <a:r>
              <a:rPr lang="en-GB" dirty="0"/>
              <a:t> setting on exercise-induced feeling states. </a:t>
            </a:r>
            <a:endParaRPr lang="en-GB" dirty="0" smtClean="0"/>
          </a:p>
          <a:p>
            <a:pPr lvl="1" fontAlgn="base"/>
            <a:r>
              <a:rPr lang="en-GB" dirty="0" smtClean="0"/>
              <a:t>Participants </a:t>
            </a:r>
            <a:r>
              <a:rPr lang="en-GB" dirty="0"/>
              <a:t>were low-active women with high social physique anxiety. </a:t>
            </a:r>
            <a:endParaRPr lang="en-GB" dirty="0" smtClean="0"/>
          </a:p>
          <a:p>
            <a:pPr lvl="1" fontAlgn="base"/>
            <a:r>
              <a:rPr lang="en-GB" dirty="0" smtClean="0"/>
              <a:t>While </a:t>
            </a:r>
            <a:r>
              <a:rPr lang="en-GB" dirty="0"/>
              <a:t>exercising, the women experienced negative changes in some feeling states, but only in the public mirrored condition. </a:t>
            </a:r>
            <a:endParaRPr lang="en-GB" dirty="0" smtClean="0"/>
          </a:p>
          <a:p>
            <a:pPr lvl="1" fontAlgn="base"/>
            <a:r>
              <a:rPr lang="en-GB" dirty="0" smtClean="0"/>
              <a:t>Unfortunately</a:t>
            </a:r>
            <a:r>
              <a:rPr lang="en-GB" dirty="0"/>
              <a:t>, the mirrored exercise condition was conducted in a public gym facility, so it is impossible to determine whether the observed effects were due </a:t>
            </a:r>
            <a:r>
              <a:rPr lang="en-GB" dirty="0" smtClean="0"/>
              <a:t>to:</a:t>
            </a:r>
          </a:p>
          <a:p>
            <a:pPr lvl="2" fontAlgn="base"/>
            <a:r>
              <a:rPr lang="en-GB" dirty="0" smtClean="0"/>
              <a:t>perceived </a:t>
            </a:r>
            <a:r>
              <a:rPr lang="en-GB" dirty="0"/>
              <a:t>social evaluative threat (due to the presence of others), </a:t>
            </a:r>
            <a:endParaRPr lang="en-GB" dirty="0" smtClean="0"/>
          </a:p>
          <a:p>
            <a:pPr lvl="2" fontAlgn="base"/>
            <a:r>
              <a:rPr lang="en-GB" dirty="0" smtClean="0"/>
              <a:t>increased </a:t>
            </a:r>
            <a:r>
              <a:rPr lang="en-GB" dirty="0"/>
              <a:t>self-awareness (due to the presence of the mirror), </a:t>
            </a:r>
            <a:endParaRPr lang="en-GB" dirty="0" smtClean="0"/>
          </a:p>
          <a:p>
            <a:pPr lvl="2" fontAlgn="base"/>
            <a:r>
              <a:rPr lang="en-GB" dirty="0"/>
              <a:t>o</a:t>
            </a:r>
            <a:r>
              <a:rPr lang="en-GB" dirty="0" smtClean="0"/>
              <a:t>r some </a:t>
            </a:r>
            <a:r>
              <a:rPr lang="en-GB" dirty="0"/>
              <a:t>combination of these factors. </a:t>
            </a:r>
            <a:endParaRPr lang="en-GB" dirty="0" smtClean="0"/>
          </a:p>
          <a:p>
            <a:pPr fontAlgn="base"/>
            <a:r>
              <a:rPr lang="en-GB" dirty="0" smtClean="0"/>
              <a:t>Nonetheless</a:t>
            </a:r>
            <a:r>
              <a:rPr lang="en-GB" dirty="0"/>
              <a:t>, when considered along </a:t>
            </a:r>
            <a:r>
              <a:rPr lang="en-GB" dirty="0" smtClean="0"/>
              <a:t>with study 1, these </a:t>
            </a:r>
            <a:r>
              <a:rPr lang="en-GB" dirty="0"/>
              <a:t>results suggest that if exercise is performed in a mirrored environment, women who are highly concerned about their physical appearance may not incur the positive psychological benefits that are typically associated with exercise</a:t>
            </a:r>
            <a:r>
              <a:rPr lang="en-GB" dirty="0" smtClean="0"/>
              <a:t>.</a:t>
            </a:r>
          </a:p>
          <a:p>
            <a:pPr fontAlgn="base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9087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Study 3: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(</a:t>
            </a:r>
            <a:r>
              <a:rPr lang="en-GB" dirty="0" err="1"/>
              <a:t>Focht</a:t>
            </a:r>
            <a:r>
              <a:rPr lang="en-GB" dirty="0"/>
              <a:t> and </a:t>
            </a:r>
            <a:r>
              <a:rPr lang="en-GB" dirty="0" err="1"/>
              <a:t>Hausenblas</a:t>
            </a:r>
            <a:r>
              <a:rPr lang="en-GB" dirty="0"/>
              <a:t>, 2003)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fontAlgn="base"/>
            <a:r>
              <a:rPr lang="en-GB" dirty="0" smtClean="0"/>
              <a:t>Researchers </a:t>
            </a:r>
            <a:r>
              <a:rPr lang="en-GB" dirty="0"/>
              <a:t>examined the effects of exercise performed in a public, mirrored setting and a private, </a:t>
            </a:r>
            <a:r>
              <a:rPr lang="en-GB" dirty="0" err="1"/>
              <a:t>unmirrored</a:t>
            </a:r>
            <a:r>
              <a:rPr lang="en-GB" dirty="0"/>
              <a:t> setting on exercise-induced feeling states. </a:t>
            </a:r>
          </a:p>
          <a:p>
            <a:pPr lvl="1" fontAlgn="base"/>
            <a:r>
              <a:rPr lang="en-GB" dirty="0"/>
              <a:t>Participants were low-active women with high social physique anxiety. </a:t>
            </a:r>
          </a:p>
          <a:p>
            <a:pPr lvl="1" fontAlgn="base"/>
            <a:r>
              <a:rPr lang="en-GB" dirty="0"/>
              <a:t>While exercising, the women experienced negative changes in some feeling states, but only in the public mirrored condition. </a:t>
            </a:r>
          </a:p>
          <a:p>
            <a:pPr lvl="1" fontAlgn="base"/>
            <a:r>
              <a:rPr lang="en-GB" dirty="0"/>
              <a:t>Unfortunately, the mirrored exercise condition was conducted in a public gym facility, so it is impossible to determine whether the observed effects were due to:</a:t>
            </a:r>
          </a:p>
          <a:p>
            <a:pPr lvl="2" fontAlgn="base"/>
            <a:r>
              <a:rPr lang="en-GB" dirty="0"/>
              <a:t>perceived social evaluative threat (due to the presence of others), </a:t>
            </a:r>
          </a:p>
          <a:p>
            <a:pPr lvl="2" fontAlgn="base"/>
            <a:r>
              <a:rPr lang="en-GB" dirty="0"/>
              <a:t>increased self-awareness (due to the presence of the mirror), </a:t>
            </a:r>
          </a:p>
          <a:p>
            <a:pPr lvl="2" fontAlgn="base"/>
            <a:r>
              <a:rPr lang="en-GB" dirty="0"/>
              <a:t>or some combination of these factors. </a:t>
            </a:r>
          </a:p>
          <a:p>
            <a:pPr fontAlgn="base"/>
            <a:r>
              <a:rPr lang="en-GB" dirty="0"/>
              <a:t>Nonetheless, when considered along with study </a:t>
            </a:r>
            <a:r>
              <a:rPr lang="en-GB" dirty="0" smtClean="0"/>
              <a:t>1…</a:t>
            </a:r>
          </a:p>
          <a:p>
            <a:pPr lvl="1" fontAlgn="base"/>
            <a:r>
              <a:rPr lang="en-GB" dirty="0" smtClean="0"/>
              <a:t>these </a:t>
            </a:r>
            <a:r>
              <a:rPr lang="en-GB" dirty="0"/>
              <a:t>results suggest that if exercise is performed in a mirrored environment, women who are highly concerned about their physical appearance may not incur the positive psychological benefits that are typically associated with exercise.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5310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Ginis</a:t>
            </a:r>
            <a:r>
              <a:rPr lang="en-GB" dirty="0"/>
              <a:t> et al. (2003)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3" y="1393370"/>
            <a:ext cx="7802973" cy="5164183"/>
          </a:xfrm>
        </p:spPr>
        <p:txBody>
          <a:bodyPr>
            <a:normAutofit fontScale="70000" lnSpcReduction="20000"/>
          </a:bodyPr>
          <a:lstStyle/>
          <a:p>
            <a:pPr fontAlgn="base"/>
            <a:r>
              <a:rPr lang="en-GB" dirty="0" smtClean="0"/>
              <a:t>Examined the effects </a:t>
            </a:r>
            <a:r>
              <a:rPr lang="en-GB" dirty="0"/>
              <a:t>of a mirrored </a:t>
            </a:r>
            <a:r>
              <a:rPr lang="en-GB" b="1" dirty="0"/>
              <a:t>exercise</a:t>
            </a:r>
            <a:r>
              <a:rPr lang="en-GB" dirty="0"/>
              <a:t> environment and </a:t>
            </a:r>
            <a:r>
              <a:rPr lang="en-GB" b="1" dirty="0"/>
              <a:t>body image</a:t>
            </a:r>
            <a:r>
              <a:rPr lang="en-GB" dirty="0"/>
              <a:t> concerns on changes in </a:t>
            </a:r>
            <a:r>
              <a:rPr lang="en-GB" b="1" dirty="0"/>
              <a:t>exercise</a:t>
            </a:r>
            <a:r>
              <a:rPr lang="en-GB" dirty="0"/>
              <a:t>-induced feeling states and </a:t>
            </a:r>
            <a:r>
              <a:rPr lang="en-GB" dirty="0" smtClean="0"/>
              <a:t>self-efficacy.</a:t>
            </a:r>
          </a:p>
          <a:p>
            <a:pPr lvl="1" fontAlgn="base"/>
            <a:r>
              <a:rPr lang="en-GB" dirty="0" smtClean="0"/>
              <a:t>Sample of 58 </a:t>
            </a:r>
            <a:r>
              <a:rPr lang="en-GB" dirty="0"/>
              <a:t>sedentary women (mean age=20.7 years). </a:t>
            </a:r>
            <a:endParaRPr lang="en-GB" dirty="0" smtClean="0"/>
          </a:p>
          <a:p>
            <a:pPr lvl="1" fontAlgn="base"/>
            <a:r>
              <a:rPr lang="en-GB" dirty="0" smtClean="0"/>
              <a:t>Participants </a:t>
            </a:r>
            <a:r>
              <a:rPr lang="en-GB" dirty="0"/>
              <a:t>performed a 20-min bout of </a:t>
            </a:r>
            <a:r>
              <a:rPr lang="en-GB" b="1" dirty="0"/>
              <a:t>exercise</a:t>
            </a:r>
            <a:r>
              <a:rPr lang="en-GB" dirty="0"/>
              <a:t> in front of either a mirrored or a </a:t>
            </a:r>
            <a:r>
              <a:rPr lang="en-GB" dirty="0" smtClean="0"/>
              <a:t>non-mirrored </a:t>
            </a:r>
            <a:r>
              <a:rPr lang="en-GB" dirty="0"/>
              <a:t>wall. </a:t>
            </a:r>
            <a:endParaRPr lang="en-GB" dirty="0" smtClean="0"/>
          </a:p>
          <a:p>
            <a:pPr lvl="1" fontAlgn="base"/>
            <a:r>
              <a:rPr lang="en-GB" dirty="0" smtClean="0"/>
              <a:t>Feeling </a:t>
            </a:r>
            <a:r>
              <a:rPr lang="en-GB" dirty="0"/>
              <a:t>states and self-efficacy were measured pre- and post-</a:t>
            </a:r>
            <a:r>
              <a:rPr lang="en-GB" b="1" dirty="0"/>
              <a:t>exercise</a:t>
            </a:r>
            <a:r>
              <a:rPr lang="en-GB" dirty="0"/>
              <a:t>. </a:t>
            </a:r>
            <a:endParaRPr lang="en-GB" dirty="0" smtClean="0"/>
          </a:p>
          <a:p>
            <a:pPr fontAlgn="base"/>
            <a:r>
              <a:rPr lang="en-GB" dirty="0" smtClean="0"/>
              <a:t>Results indicated </a:t>
            </a:r>
            <a:r>
              <a:rPr lang="en-GB" dirty="0"/>
              <a:t>that regardless of their level of </a:t>
            </a:r>
            <a:r>
              <a:rPr lang="en-GB" b="1" dirty="0"/>
              <a:t>body image</a:t>
            </a:r>
            <a:r>
              <a:rPr lang="en-GB" dirty="0"/>
              <a:t> concern, women in the mirrored condition felt worse after exercising than women in the </a:t>
            </a:r>
            <a:r>
              <a:rPr lang="en-GB" dirty="0" smtClean="0"/>
              <a:t>un-mirrored </a:t>
            </a:r>
            <a:r>
              <a:rPr lang="en-GB" dirty="0"/>
              <a:t>condition. </a:t>
            </a:r>
            <a:endParaRPr lang="en-GB" dirty="0" smtClean="0"/>
          </a:p>
          <a:p>
            <a:pPr lvl="1" fontAlgn="base"/>
            <a:r>
              <a:rPr lang="en-GB" dirty="0" smtClean="0"/>
              <a:t>There </a:t>
            </a:r>
            <a:r>
              <a:rPr lang="en-GB" dirty="0"/>
              <a:t>were no effects of the environment or </a:t>
            </a:r>
            <a:r>
              <a:rPr lang="en-GB" b="1" dirty="0"/>
              <a:t>body image</a:t>
            </a:r>
            <a:r>
              <a:rPr lang="en-GB" dirty="0"/>
              <a:t> on self-efficacy. </a:t>
            </a:r>
            <a:endParaRPr lang="en-GB" dirty="0" smtClean="0"/>
          </a:p>
          <a:p>
            <a:pPr fontAlgn="base"/>
            <a:r>
              <a:rPr lang="en-GB" dirty="0" smtClean="0"/>
              <a:t>The findings </a:t>
            </a:r>
            <a:r>
              <a:rPr lang="en-GB" dirty="0"/>
              <a:t>suggest that mirrored </a:t>
            </a:r>
            <a:r>
              <a:rPr lang="en-GB" b="1" dirty="0"/>
              <a:t>exercise</a:t>
            </a:r>
            <a:r>
              <a:rPr lang="en-GB" dirty="0"/>
              <a:t> environments may not just prevent sedentary women from deriving the mood-enhancing benefits of </a:t>
            </a:r>
            <a:r>
              <a:rPr lang="en-GB" b="1" dirty="0"/>
              <a:t>exercise</a:t>
            </a:r>
            <a:r>
              <a:rPr lang="en-GB" dirty="0"/>
              <a:t> but may actually cause mood decrements. </a:t>
            </a:r>
            <a:endParaRPr lang="en-GB" dirty="0" smtClean="0"/>
          </a:p>
          <a:p>
            <a:pPr lvl="1" fontAlgn="base"/>
            <a:r>
              <a:rPr lang="en-GB" dirty="0" smtClean="0"/>
              <a:t>Possibility </a:t>
            </a:r>
            <a:r>
              <a:rPr lang="en-GB" dirty="0"/>
              <a:t>that mirrored fitness facilities are a deterrent to </a:t>
            </a:r>
            <a:r>
              <a:rPr lang="en-GB" b="1" dirty="0"/>
              <a:t>exercise</a:t>
            </a:r>
            <a:r>
              <a:rPr lang="en-GB" dirty="0"/>
              <a:t> participation among sedentary </a:t>
            </a:r>
            <a:r>
              <a:rPr lang="en-GB" dirty="0" smtClean="0"/>
              <a:t>women?</a:t>
            </a:r>
          </a:p>
          <a:p>
            <a:pPr fontAlgn="base"/>
            <a:r>
              <a:rPr lang="en-GB" dirty="0" smtClean="0"/>
              <a:t> </a:t>
            </a:r>
            <a:r>
              <a:rPr lang="en-GB" dirty="0"/>
              <a:t>Certainly if a woman leaves the gym feeling even worse than when she arrived, she will not be particularly motivated to continue exercising in the future. </a:t>
            </a:r>
            <a:endParaRPr lang="en-GB" dirty="0" smtClean="0"/>
          </a:p>
          <a:p>
            <a:pPr fontAlgn="base"/>
            <a:r>
              <a:rPr lang="en-GB" dirty="0" smtClean="0"/>
              <a:t>The recommended </a:t>
            </a:r>
            <a:r>
              <a:rPr lang="en-GB" dirty="0"/>
              <a:t>practice of placing mirrors in </a:t>
            </a:r>
            <a:r>
              <a:rPr lang="en-GB" b="1" dirty="0"/>
              <a:t>exercise</a:t>
            </a:r>
            <a:r>
              <a:rPr lang="en-GB" dirty="0"/>
              <a:t> </a:t>
            </a:r>
            <a:r>
              <a:rPr lang="en-GB" dirty="0" smtClean="0"/>
              <a:t>centres </a:t>
            </a:r>
            <a:r>
              <a:rPr lang="en-GB" dirty="0"/>
              <a:t>may need to be </a:t>
            </a:r>
            <a:r>
              <a:rPr lang="en-GB" dirty="0" smtClean="0"/>
              <a:t>reconsidered?</a:t>
            </a:r>
          </a:p>
          <a:p>
            <a:pPr lvl="1" fontAlgn="base"/>
            <a:r>
              <a:rPr lang="en-GB" dirty="0" smtClean="0"/>
              <a:t>Particularly in gyms that </a:t>
            </a:r>
            <a:r>
              <a:rPr lang="en-GB" dirty="0"/>
              <a:t>are trying to attract </a:t>
            </a:r>
            <a:r>
              <a:rPr lang="en-GB" dirty="0" smtClean="0"/>
              <a:t>previously sedentary individuals.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03623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</a:t>
            </a:r>
            <a:r>
              <a:rPr lang="en-US" dirty="0" smtClean="0"/>
              <a:t>individual’s </a:t>
            </a:r>
            <a:r>
              <a:rPr lang="en-US" dirty="0"/>
              <a:t>motives to exercise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Exercising to control weight or improve body tone was associated with lower levels of body satisfaction (</a:t>
            </a:r>
            <a:r>
              <a:rPr lang="en-US" dirty="0" err="1" smtClean="0"/>
              <a:t>Tiggeman</a:t>
            </a:r>
            <a:r>
              <a:rPr lang="en-US" dirty="0" smtClean="0"/>
              <a:t> and Williamson, 2000).</a:t>
            </a:r>
          </a:p>
          <a:p>
            <a:r>
              <a:rPr lang="en-US" dirty="0" smtClean="0"/>
              <a:t>WC motives stronger in women than men.</a:t>
            </a:r>
          </a:p>
          <a:p>
            <a:r>
              <a:rPr lang="en-US" dirty="0" err="1" smtClean="0"/>
              <a:t>Strelan</a:t>
            </a:r>
            <a:r>
              <a:rPr lang="en-US" dirty="0" smtClean="0"/>
              <a:t> and Hargreaves (2005) examined the role of self-objectification (focus on external appearance and evaluation by others).</a:t>
            </a:r>
          </a:p>
          <a:p>
            <a:r>
              <a:rPr lang="en-US" dirty="0" smtClean="0"/>
              <a:t>Sample of women aged 16-25 years – those scoring high on self objectification more dissatisfied with their bodies if reported weight / appearance related motives for exercising.</a:t>
            </a:r>
          </a:p>
          <a:p>
            <a:r>
              <a:rPr lang="en-US" dirty="0" smtClean="0"/>
              <a:t>Impact of exercising for purely body-related reasons…</a:t>
            </a:r>
          </a:p>
          <a:p>
            <a:r>
              <a:rPr lang="en-US" dirty="0" smtClean="0"/>
              <a:t>Heightens the negative influence that self-objectification has on body esteem.</a:t>
            </a:r>
          </a:p>
        </p:txBody>
      </p:sp>
    </p:spTree>
    <p:extLst>
      <p:ext uri="{BB962C8B-B14F-4D97-AF65-F5344CB8AC3E}">
        <p14:creationId xmlns:p14="http://schemas.microsoft.com/office/powerpoint/2010/main" val="188687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characteristics of the exercise leader and the exercise class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1981200"/>
            <a:ext cx="7556313" cy="4471851"/>
          </a:xfrm>
        </p:spPr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 smtClean="0"/>
              <a:t>role of the exercise leader?</a:t>
            </a:r>
          </a:p>
          <a:p>
            <a:r>
              <a:rPr lang="en-US" dirty="0" smtClean="0"/>
              <a:t>Clothing / attitude / social environment?</a:t>
            </a:r>
          </a:p>
          <a:p>
            <a:r>
              <a:rPr lang="en-US" dirty="0" err="1" smtClean="0"/>
              <a:t>Ginis</a:t>
            </a:r>
            <a:r>
              <a:rPr lang="en-US" dirty="0" smtClean="0"/>
              <a:t> et al. (2008) – women exercised to one of two 30 minute exercise videos.</a:t>
            </a:r>
          </a:p>
          <a:p>
            <a:pPr lvl="1"/>
            <a:r>
              <a:rPr lang="en-US" dirty="0" smtClean="0"/>
              <a:t>The first – instructor with lean and toned physique – wearing tight fitting clothing </a:t>
            </a:r>
            <a:r>
              <a:rPr lang="en-US" dirty="0" smtClean="0"/>
              <a:t>emphasizing </a:t>
            </a:r>
            <a:r>
              <a:rPr lang="en-US" dirty="0" smtClean="0"/>
              <a:t>physique</a:t>
            </a:r>
          </a:p>
          <a:p>
            <a:pPr lvl="1"/>
            <a:r>
              <a:rPr lang="en-US" dirty="0" smtClean="0"/>
              <a:t>The second - </a:t>
            </a:r>
            <a:r>
              <a:rPr lang="en-US" dirty="0"/>
              <a:t>instructor with lean and toned physique – wearing </a:t>
            </a:r>
            <a:r>
              <a:rPr lang="en-US" dirty="0" smtClean="0"/>
              <a:t>baggy clothing hiding physique</a:t>
            </a:r>
          </a:p>
          <a:p>
            <a:pPr marL="0" indent="0">
              <a:buNone/>
            </a:pPr>
            <a:r>
              <a:rPr lang="en-US" dirty="0" smtClean="0"/>
              <a:t>What do you suggest was the outcome in terms of body dissatisfaction?</a:t>
            </a:r>
          </a:p>
          <a:p>
            <a:pPr lvl="1"/>
            <a:r>
              <a:rPr lang="en-US" dirty="0" smtClean="0"/>
              <a:t>Participants – greater body dissatisfaction after the first video!</a:t>
            </a:r>
          </a:p>
        </p:txBody>
      </p:sp>
    </p:spTree>
    <p:extLst>
      <p:ext uri="{BB962C8B-B14F-4D97-AF65-F5344CB8AC3E}">
        <p14:creationId xmlns:p14="http://schemas.microsoft.com/office/powerpoint/2010/main" val="121876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Whether exercise is central to the individual’s lifestyle or occupation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Being an exercise leader may lead to body dissatisfaction…</a:t>
            </a:r>
          </a:p>
          <a:p>
            <a:r>
              <a:rPr lang="en-US" dirty="0" smtClean="0"/>
              <a:t>Aerobic instructors who were motivated to exercise due to internal pressure to develop ‘ideal’ body type – more likely to have higher levels of BD (</a:t>
            </a:r>
            <a:r>
              <a:rPr lang="en-US" dirty="0" err="1" smtClean="0"/>
              <a:t>Thogersen-Ntoumani</a:t>
            </a:r>
            <a:r>
              <a:rPr lang="en-US" dirty="0" smtClean="0"/>
              <a:t> and </a:t>
            </a:r>
            <a:r>
              <a:rPr lang="en-US" dirty="0" err="1" smtClean="0"/>
              <a:t>Ntoumanis</a:t>
            </a:r>
            <a:r>
              <a:rPr lang="en-US" dirty="0" smtClean="0"/>
              <a:t>, 2007).</a:t>
            </a:r>
          </a:p>
          <a:p>
            <a:r>
              <a:rPr lang="en-US" dirty="0" err="1" smtClean="0"/>
              <a:t>Yager</a:t>
            </a:r>
            <a:r>
              <a:rPr lang="en-US" dirty="0" smtClean="0"/>
              <a:t> and O’Dea (2009) researched trainee teachers (health and PE teachers / other subjects) and found higher BD in those training to teach health and PE!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41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Weight of evidence of the positive effects of exercise…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Studies…</a:t>
            </a:r>
          </a:p>
          <a:p>
            <a:r>
              <a:rPr lang="en-US" dirty="0" smtClean="0"/>
              <a:t>Physical and psychological benefits</a:t>
            </a:r>
            <a:r>
              <a:rPr lang="en-US" dirty="0" smtClean="0"/>
              <a:t>…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62020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Negative effect and exercise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1456510"/>
            <a:ext cx="7556313" cy="5022668"/>
          </a:xfrm>
        </p:spPr>
        <p:txBody>
          <a:bodyPr>
            <a:normAutofit/>
          </a:bodyPr>
          <a:lstStyle/>
          <a:p>
            <a:r>
              <a:rPr lang="en-US" dirty="0" smtClean="0"/>
              <a:t>We know that exercise offers a number of psychological, social and physical benefits…</a:t>
            </a:r>
          </a:p>
          <a:p>
            <a:pPr lvl="1"/>
            <a:r>
              <a:rPr lang="en-US" dirty="0" smtClean="0"/>
              <a:t>There is evidence that exercise can cause negative effect.</a:t>
            </a:r>
          </a:p>
          <a:p>
            <a:r>
              <a:rPr lang="en-US" dirty="0" smtClean="0"/>
              <a:t>Why are more people not active? Why have we come to the simplistic conclusion that exercise makes us feel better?</a:t>
            </a:r>
          </a:p>
          <a:p>
            <a:r>
              <a:rPr lang="en-US" dirty="0" smtClean="0"/>
              <a:t>According to Backhouse et al. (2007), several reasons exist:</a:t>
            </a:r>
          </a:p>
          <a:p>
            <a:pPr lvl="1"/>
            <a:r>
              <a:rPr lang="en-US" dirty="0" smtClean="0"/>
              <a:t>Tendency to ignore findings that conflict with positive conclusions</a:t>
            </a:r>
          </a:p>
          <a:p>
            <a:pPr lvl="1"/>
            <a:r>
              <a:rPr lang="en-US" dirty="0" smtClean="0"/>
              <a:t>Participants are generally healthy college students</a:t>
            </a:r>
          </a:p>
          <a:p>
            <a:pPr lvl="1"/>
            <a:r>
              <a:rPr lang="en-US" dirty="0" smtClean="0"/>
              <a:t>Measured affect before and after – rather than during.</a:t>
            </a:r>
          </a:p>
          <a:p>
            <a:pPr lvl="1"/>
            <a:r>
              <a:rPr lang="en-US" dirty="0" smtClean="0"/>
              <a:t>Grouped responses – average of responses. ½ positive / ½ negative effect cancel each other out. What about individual responses.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54449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Suggested that a general response to exercise does not exist!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Instead it is an interaction between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Exercise factors – Intensity / Mode </a:t>
            </a:r>
          </a:p>
          <a:p>
            <a:pPr lvl="1"/>
            <a:r>
              <a:rPr lang="en-US" dirty="0" smtClean="0"/>
              <a:t>Person factors – Fitness / Training </a:t>
            </a:r>
            <a:r>
              <a:rPr lang="en-US" dirty="0"/>
              <a:t>S</a:t>
            </a:r>
            <a:r>
              <a:rPr lang="en-US" dirty="0" smtClean="0"/>
              <a:t>tatus / Self-efficacy</a:t>
            </a:r>
            <a:r>
              <a:rPr lang="en-US" dirty="0"/>
              <a:t> </a:t>
            </a:r>
            <a:r>
              <a:rPr lang="en-US" dirty="0" smtClean="0"/>
              <a:t>/ Personality</a:t>
            </a:r>
          </a:p>
          <a:p>
            <a:pPr lvl="1"/>
            <a:r>
              <a:rPr lang="en-US" dirty="0" smtClean="0"/>
              <a:t>Environmental factors – Leadership Style / Mirrored Environments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21316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Exercise factors – Intensity / Mode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Intensity</a:t>
            </a:r>
            <a:endParaRPr lang="en-US" b="1" dirty="0" smtClean="0"/>
          </a:p>
          <a:p>
            <a:r>
              <a:rPr lang="en-US" dirty="0" smtClean="0"/>
              <a:t>Rose </a:t>
            </a:r>
            <a:r>
              <a:rPr lang="en-US" dirty="0" smtClean="0"/>
              <a:t>and </a:t>
            </a:r>
            <a:r>
              <a:rPr lang="en-US" dirty="0" err="1" smtClean="0"/>
              <a:t>Parfitt</a:t>
            </a:r>
            <a:r>
              <a:rPr lang="en-US" dirty="0" smtClean="0"/>
              <a:t> (2007) / </a:t>
            </a:r>
            <a:r>
              <a:rPr lang="en-US" dirty="0" err="1" smtClean="0"/>
              <a:t>kilpatrick</a:t>
            </a:r>
            <a:r>
              <a:rPr lang="en-US" dirty="0" smtClean="0"/>
              <a:t> et al. (2007) found positive affect significantly lower at high compared to low intensities.</a:t>
            </a:r>
          </a:p>
          <a:p>
            <a:r>
              <a:rPr lang="en-US" dirty="0" smtClean="0"/>
              <a:t>Less positive affect during hard short bout of exercise as opposed to longer moderate intensity bout.</a:t>
            </a:r>
          </a:p>
          <a:p>
            <a:r>
              <a:rPr lang="en-US" dirty="0" smtClean="0"/>
              <a:t>Decrease not maintained afterwards…Why?</a:t>
            </a:r>
          </a:p>
          <a:p>
            <a:r>
              <a:rPr lang="en-US" dirty="0" smtClean="0"/>
              <a:t>Inter-individual variability of responses.</a:t>
            </a:r>
          </a:p>
          <a:p>
            <a:pPr marL="0" indent="0">
              <a:buNone/>
            </a:pPr>
            <a:r>
              <a:rPr lang="en-US" dirty="0" smtClean="0"/>
              <a:t>Unique affective experience – lost in group data?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74953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Choose a preferred </a:t>
            </a:r>
            <a:r>
              <a:rPr lang="en-US" dirty="0" smtClean="0"/>
              <a:t>activity...</a:t>
            </a:r>
            <a:endParaRPr lang="en-US" dirty="0" smtClean="0"/>
          </a:p>
          <a:p>
            <a:r>
              <a:rPr lang="en-US" dirty="0" err="1" smtClean="0"/>
              <a:t>Parfitt</a:t>
            </a:r>
            <a:r>
              <a:rPr lang="en-US" dirty="0" smtClean="0"/>
              <a:t> and Gledhill (2004) – greater psychological distress when low active adults performed their </a:t>
            </a:r>
            <a:r>
              <a:rPr lang="en-US" dirty="0" smtClean="0"/>
              <a:t>non p</a:t>
            </a:r>
            <a:r>
              <a:rPr lang="en-US" dirty="0" smtClean="0"/>
              <a:t>referred mode </a:t>
            </a:r>
            <a:r>
              <a:rPr lang="en-US" dirty="0" smtClean="0"/>
              <a:t>of exercise.</a:t>
            </a:r>
          </a:p>
          <a:p>
            <a:r>
              <a:rPr lang="en-US" dirty="0" smtClean="0"/>
              <a:t>Daley and Maynard (2003) – active males – greater negative affect during and after exercise which they had not chosen to do compared with when had choice.</a:t>
            </a:r>
          </a:p>
          <a:p>
            <a:r>
              <a:rPr lang="en-US" dirty="0" smtClean="0"/>
              <a:t>Also greater increase in negative affect following non preferred exercise compared to watching TV.</a:t>
            </a:r>
          </a:p>
          <a:p>
            <a:pPr lvl="1"/>
            <a:r>
              <a:rPr lang="en-US" dirty="0" smtClean="0"/>
              <a:t>Physical benefits – non preferred exercise </a:t>
            </a:r>
          </a:p>
          <a:p>
            <a:pPr lvl="1"/>
            <a:r>
              <a:rPr lang="en-US" dirty="0" smtClean="0"/>
              <a:t>For increased feeling state – better off watching TV.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23191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Person factors – Fitness / Training Status / Self-efficacy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Fitness </a:t>
            </a:r>
            <a:r>
              <a:rPr lang="en-US" b="1" dirty="0" smtClean="0"/>
              <a:t>/ </a:t>
            </a:r>
            <a:r>
              <a:rPr lang="en-US" b="1" dirty="0" smtClean="0"/>
              <a:t>Training Status</a:t>
            </a:r>
            <a:endParaRPr lang="en-US" b="1" dirty="0" smtClean="0"/>
          </a:p>
          <a:p>
            <a:r>
              <a:rPr lang="en-US" dirty="0" smtClean="0"/>
              <a:t>Backhouse et al. (2007) – less fit / untrained report more negative affect to exercise than trained. </a:t>
            </a:r>
          </a:p>
          <a:p>
            <a:r>
              <a:rPr lang="en-US" dirty="0" smtClean="0"/>
              <a:t>Intensity – light / mod / hard – trained much more positive affect in relation to pre- exercise level than untrained.</a:t>
            </a:r>
          </a:p>
          <a:p>
            <a:r>
              <a:rPr lang="en-US" dirty="0" smtClean="0"/>
              <a:t>Blanchard (2001) – similar results for a cycle ergometer session with unfit and highly fit females.</a:t>
            </a:r>
          </a:p>
          <a:p>
            <a:r>
              <a:rPr lang="en-US" dirty="0" smtClean="0"/>
              <a:t>Moderate intensity exercise fine – high intensity exercise caused negative affect for unfit females.</a:t>
            </a:r>
          </a:p>
          <a:p>
            <a:r>
              <a:rPr lang="en-US" dirty="0" smtClean="0"/>
              <a:t>Practical implications?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2651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Self Efficacy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Manipulated low self efficacy (told performance poor) = higher levels of distress and fatigue following information and additional stepping task (</a:t>
            </a:r>
            <a:r>
              <a:rPr lang="en-US" dirty="0" err="1" smtClean="0"/>
              <a:t>Mc</a:t>
            </a:r>
            <a:r>
              <a:rPr lang="en-US" dirty="0" smtClean="0"/>
              <a:t> </a:t>
            </a:r>
            <a:r>
              <a:rPr lang="en-US" dirty="0" err="1" smtClean="0"/>
              <a:t>Auley</a:t>
            </a:r>
            <a:r>
              <a:rPr lang="en-US" dirty="0" smtClean="0"/>
              <a:t> et al. 1999).</a:t>
            </a:r>
          </a:p>
          <a:p>
            <a:r>
              <a:rPr lang="en-US" dirty="0" smtClean="0"/>
              <a:t>Robbins et al. (2004) – adolescents with low self efficacy (not manipulated) associated with feeling worse during exercise.</a:t>
            </a:r>
          </a:p>
          <a:p>
            <a:pPr lvl="1"/>
            <a:r>
              <a:rPr lang="en-US" dirty="0" smtClean="0"/>
              <a:t>Effects of maturation – early stages of puberty felt worse than those at the later stages.</a:t>
            </a:r>
          </a:p>
          <a:p>
            <a:endParaRPr lang="en-US" dirty="0"/>
          </a:p>
          <a:p>
            <a:r>
              <a:rPr lang="en-US" dirty="0" smtClean="0"/>
              <a:t>Practical implications of self efficacy?</a:t>
            </a:r>
          </a:p>
        </p:txBody>
      </p:sp>
    </p:spTree>
    <p:extLst>
      <p:ext uri="{BB962C8B-B14F-4D97-AF65-F5344CB8AC3E}">
        <p14:creationId xmlns:p14="http://schemas.microsoft.com/office/powerpoint/2010/main" val="29981080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Environmental factors – Leadership Style / Mirrored Environments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Previous studies discussed….</a:t>
            </a:r>
          </a:p>
          <a:p>
            <a:r>
              <a:rPr lang="en-US" dirty="0" smtClean="0"/>
              <a:t>Increased </a:t>
            </a:r>
            <a:r>
              <a:rPr lang="en-US" dirty="0" smtClean="0"/>
              <a:t>levels of perceived physical exhaustion when cycling with others in front of a mirror / rather than alone.</a:t>
            </a:r>
          </a:p>
          <a:p>
            <a:r>
              <a:rPr lang="en-US" dirty="0" smtClean="0"/>
              <a:t>Social comparisons – perception of evaluation</a:t>
            </a:r>
          </a:p>
          <a:p>
            <a:r>
              <a:rPr lang="en-US" dirty="0" smtClean="0"/>
              <a:t>Practical implications – increase SE (how?) / choice of environment – avoid mirrored.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8398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Dependence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Measurement and criteria…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10016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/>
              <a:t>The Exercise Dependence Scale-Revised (</a:t>
            </a:r>
            <a:r>
              <a:rPr lang="en-GB" sz="2800" b="1" dirty="0" err="1"/>
              <a:t>Hausenblas</a:t>
            </a:r>
            <a:r>
              <a:rPr lang="en-GB" sz="2800" b="1" dirty="0"/>
              <a:t> &amp; Downs, 2002)</a:t>
            </a:r>
            <a:r>
              <a:rPr lang="en-GB" b="1" dirty="0"/>
              <a:t/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2531" y="1685109"/>
            <a:ext cx="8070760" cy="4898572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en-GB" dirty="0" smtClean="0"/>
              <a:t>21-itemed </a:t>
            </a:r>
            <a:r>
              <a:rPr lang="en-GB" dirty="0"/>
              <a:t>multidimensional measure of exercise dependence symptoms based on the </a:t>
            </a:r>
            <a:r>
              <a:rPr lang="en-GB" i="1" dirty="0"/>
              <a:t>DSM-IV</a:t>
            </a:r>
            <a:r>
              <a:rPr lang="en-GB" dirty="0"/>
              <a:t> criteria for substance dependence. </a:t>
            </a:r>
            <a:endParaRPr lang="en-GB" dirty="0" smtClean="0"/>
          </a:p>
          <a:p>
            <a:pPr fontAlgn="base"/>
            <a:r>
              <a:rPr lang="en-GB" i="1" dirty="0" smtClean="0"/>
              <a:t>Exercise</a:t>
            </a:r>
            <a:r>
              <a:rPr lang="en-GB" i="1" dirty="0"/>
              <a:t> dependence</a:t>
            </a:r>
            <a:r>
              <a:rPr lang="en-GB" dirty="0"/>
              <a:t> is a maladaptive pattern of excessive exercise </a:t>
            </a:r>
            <a:r>
              <a:rPr lang="en-GB" dirty="0" smtClean="0"/>
              <a:t>behaviour </a:t>
            </a:r>
            <a:r>
              <a:rPr lang="en-GB" dirty="0"/>
              <a:t>that manifests in physiological, psychosocial, and cognitive symptoms. The following seven criteria for exercise dependence were adopted from the DSM-IV criteria for substance </a:t>
            </a:r>
            <a:r>
              <a:rPr lang="en-GB" dirty="0" smtClean="0"/>
              <a:t>dependence (APA, 2013; </a:t>
            </a:r>
            <a:r>
              <a:rPr lang="en-GB" dirty="0" err="1" smtClean="0"/>
              <a:t>Hausenblas</a:t>
            </a:r>
            <a:r>
              <a:rPr lang="en-GB" dirty="0" smtClean="0"/>
              <a:t> &amp; </a:t>
            </a:r>
            <a:r>
              <a:rPr lang="en-GB" dirty="0" err="1" smtClean="0"/>
              <a:t>Downes</a:t>
            </a:r>
            <a:r>
              <a:rPr lang="en-GB" dirty="0" smtClean="0"/>
              <a:t>, 2002):</a:t>
            </a:r>
            <a:endParaRPr lang="en-GB" dirty="0"/>
          </a:p>
          <a:p>
            <a:pPr lvl="1" fontAlgn="base"/>
            <a:r>
              <a:rPr lang="en-GB" b="1" i="1" dirty="0" smtClean="0"/>
              <a:t>Tolerance</a:t>
            </a:r>
            <a:r>
              <a:rPr lang="en-GB" b="1" dirty="0"/>
              <a:t> </a:t>
            </a:r>
            <a:r>
              <a:rPr lang="en-GB" dirty="0"/>
              <a:t>is defined as either a need for increased amounts of exercise to achieve the desired effect or diminished effect with continued use of the same amount of </a:t>
            </a:r>
            <a:r>
              <a:rPr lang="en-GB" dirty="0" smtClean="0"/>
              <a:t>exercise.</a:t>
            </a:r>
          </a:p>
          <a:p>
            <a:pPr lvl="1" fontAlgn="base"/>
            <a:r>
              <a:rPr lang="en-GB" b="1" i="1" dirty="0" smtClean="0"/>
              <a:t>Withdrawal</a:t>
            </a:r>
            <a:r>
              <a:rPr lang="en-GB" dirty="0"/>
              <a:t> is manifested by either the characteristic withdrawal symptoms for exercise or the same amount of exercise is engaged in to relieve or avoid withdrawal </a:t>
            </a:r>
            <a:r>
              <a:rPr lang="en-GB" dirty="0" smtClean="0"/>
              <a:t>symptoms.</a:t>
            </a:r>
          </a:p>
          <a:p>
            <a:pPr lvl="1" fontAlgn="base"/>
            <a:r>
              <a:rPr lang="en-GB" b="1" i="1" dirty="0" smtClean="0"/>
              <a:t>Intention </a:t>
            </a:r>
            <a:r>
              <a:rPr lang="en-GB" b="1" i="1" dirty="0"/>
              <a:t>effects</a:t>
            </a:r>
            <a:r>
              <a:rPr lang="en-GB" dirty="0"/>
              <a:t> represent when exercise is taken in larger amounts or over a longer period than was </a:t>
            </a:r>
            <a:r>
              <a:rPr lang="en-GB" dirty="0" smtClean="0"/>
              <a:t>intended.</a:t>
            </a:r>
          </a:p>
          <a:p>
            <a:pPr lvl="1" fontAlgn="base"/>
            <a:r>
              <a:rPr lang="en-GB" b="1" i="1" dirty="0" smtClean="0"/>
              <a:t>Lack </a:t>
            </a:r>
            <a:r>
              <a:rPr lang="en-GB" b="1" i="1" dirty="0"/>
              <a:t>of control</a:t>
            </a:r>
            <a:r>
              <a:rPr lang="en-GB" dirty="0"/>
              <a:t> is defined as a desire or unsuccessful effort to cut down </a:t>
            </a:r>
            <a:r>
              <a:rPr lang="en-GB" dirty="0" smtClean="0"/>
              <a:t>exercise.</a:t>
            </a:r>
          </a:p>
          <a:p>
            <a:pPr lvl="1" fontAlgn="base"/>
            <a:r>
              <a:rPr lang="en-GB" b="1" i="1" dirty="0" smtClean="0"/>
              <a:t>Time</a:t>
            </a:r>
            <a:r>
              <a:rPr lang="en-GB" dirty="0"/>
              <a:t> represents a great deal of time spent in activities necessary to obtain </a:t>
            </a:r>
            <a:r>
              <a:rPr lang="en-GB" dirty="0" smtClean="0"/>
              <a:t>exercise.</a:t>
            </a:r>
          </a:p>
          <a:p>
            <a:pPr lvl="1" fontAlgn="base"/>
            <a:r>
              <a:rPr lang="en-GB" b="1" i="1" dirty="0" smtClean="0"/>
              <a:t>Reduction </a:t>
            </a:r>
            <a:r>
              <a:rPr lang="en-GB" b="1" i="1" dirty="0"/>
              <a:t>in other activities</a:t>
            </a:r>
            <a:r>
              <a:rPr lang="en-GB" b="1" dirty="0"/>
              <a:t> </a:t>
            </a:r>
            <a:r>
              <a:rPr lang="en-GB" dirty="0"/>
              <a:t>assesses social, occupational, or recreational activities which are given up or reduced because of </a:t>
            </a:r>
            <a:r>
              <a:rPr lang="en-GB" dirty="0" smtClean="0"/>
              <a:t>exercise.</a:t>
            </a:r>
          </a:p>
          <a:p>
            <a:pPr lvl="1" fontAlgn="base"/>
            <a:r>
              <a:rPr lang="en-GB" b="1" i="1" dirty="0" smtClean="0"/>
              <a:t>Continuance</a:t>
            </a:r>
            <a:r>
              <a:rPr lang="en-GB" dirty="0"/>
              <a:t> represents exercise that is continued despite knowledge of having a persistent or recurrent physical or psychological problem that is likely to have been caused or exacerbated by the exercise (e.g., continued running despite injury).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60748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888274"/>
            <a:ext cx="7556313" cy="5773783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en-GB" dirty="0" smtClean="0"/>
              <a:t>The criterion implies </a:t>
            </a:r>
            <a:r>
              <a:rPr lang="en-GB" dirty="0"/>
              <a:t>that the person </a:t>
            </a:r>
            <a:r>
              <a:rPr lang="en-GB" b="1" dirty="0"/>
              <a:t>exercises</a:t>
            </a:r>
            <a:r>
              <a:rPr lang="en-GB" dirty="0"/>
              <a:t> to reduce or avoid unpleasant feelings and to upregulate </a:t>
            </a:r>
            <a:r>
              <a:rPr lang="en-GB" dirty="0" smtClean="0"/>
              <a:t>their </a:t>
            </a:r>
            <a:r>
              <a:rPr lang="en-GB" dirty="0"/>
              <a:t>emotional state. </a:t>
            </a:r>
            <a:endParaRPr lang="en-GB" dirty="0" smtClean="0"/>
          </a:p>
          <a:p>
            <a:pPr lvl="1" fontAlgn="base"/>
            <a:r>
              <a:rPr lang="en-GB" dirty="0" smtClean="0"/>
              <a:t>This </a:t>
            </a:r>
            <a:r>
              <a:rPr lang="en-GB" dirty="0"/>
              <a:t>incentive suggests that individuals at risk of </a:t>
            </a:r>
            <a:r>
              <a:rPr lang="en-GB" b="1" dirty="0"/>
              <a:t>exercise</a:t>
            </a:r>
            <a:r>
              <a:rPr lang="en-GB" dirty="0"/>
              <a:t> </a:t>
            </a:r>
            <a:r>
              <a:rPr lang="en-GB" b="1" dirty="0"/>
              <a:t>addiction</a:t>
            </a:r>
            <a:r>
              <a:rPr lang="en-GB" dirty="0"/>
              <a:t> may have difficulties regulating their emotions and coping with their everyday problems associated with their mental health. </a:t>
            </a:r>
            <a:endParaRPr lang="en-GB" dirty="0" smtClean="0"/>
          </a:p>
          <a:p>
            <a:pPr fontAlgn="base"/>
            <a:r>
              <a:rPr lang="en-GB" dirty="0" smtClean="0"/>
              <a:t>Some </a:t>
            </a:r>
            <a:r>
              <a:rPr lang="en-GB" dirty="0"/>
              <a:t>earlier theories have already suggested that individuals with a high risk of </a:t>
            </a:r>
            <a:r>
              <a:rPr lang="en-GB" b="1" dirty="0"/>
              <a:t>exercise</a:t>
            </a:r>
            <a:r>
              <a:rPr lang="en-GB" dirty="0"/>
              <a:t> </a:t>
            </a:r>
            <a:r>
              <a:rPr lang="en-GB" b="1" dirty="0"/>
              <a:t>addiction</a:t>
            </a:r>
            <a:r>
              <a:rPr lang="en-GB" dirty="0"/>
              <a:t> might have difficulties in coping with stress or negative emotional states </a:t>
            </a:r>
            <a:r>
              <a:rPr lang="en-GB" dirty="0" smtClean="0"/>
              <a:t>(Hamer and </a:t>
            </a:r>
            <a:r>
              <a:rPr lang="en-GB" dirty="0" err="1" smtClean="0"/>
              <a:t>Karageorghis</a:t>
            </a:r>
            <a:r>
              <a:rPr lang="en-GB" dirty="0" smtClean="0"/>
              <a:t>, 2007; Szabo, 1995, 2010).</a:t>
            </a:r>
          </a:p>
          <a:p>
            <a:pPr fontAlgn="base"/>
            <a:r>
              <a:rPr lang="en-GB" dirty="0" smtClean="0"/>
              <a:t>Therefore</a:t>
            </a:r>
            <a:r>
              <a:rPr lang="en-GB" dirty="0"/>
              <a:t>, they might use </a:t>
            </a:r>
            <a:r>
              <a:rPr lang="en-GB" b="1" dirty="0"/>
              <a:t>exercise</a:t>
            </a:r>
            <a:r>
              <a:rPr lang="en-GB" dirty="0"/>
              <a:t> as an affect-regulating technique.</a:t>
            </a:r>
          </a:p>
          <a:p>
            <a:pPr lvl="1" fontAlgn="base"/>
            <a:r>
              <a:rPr lang="en-GB" dirty="0"/>
              <a:t>For instance, the “</a:t>
            </a:r>
            <a:r>
              <a:rPr lang="en-GB" i="1" dirty="0"/>
              <a:t>cognitive appraisal hypothesis</a:t>
            </a:r>
            <a:r>
              <a:rPr lang="en-GB" dirty="0"/>
              <a:t>” </a:t>
            </a:r>
            <a:r>
              <a:rPr lang="en-GB" dirty="0" smtClean="0"/>
              <a:t>(Szabo, 1995, 2010) </a:t>
            </a:r>
            <a:r>
              <a:rPr lang="en-GB" dirty="0"/>
              <a:t>implies that the person learns to cope with stress by exercising in increasing </a:t>
            </a:r>
            <a:r>
              <a:rPr lang="en-GB" dirty="0" smtClean="0"/>
              <a:t>amounts</a:t>
            </a:r>
          </a:p>
          <a:p>
            <a:pPr lvl="1" fontAlgn="base"/>
            <a:r>
              <a:rPr lang="en-GB" dirty="0" smtClean="0"/>
              <a:t>Views </a:t>
            </a:r>
            <a:r>
              <a:rPr lang="en-GB" dirty="0"/>
              <a:t>physical activity as the chief method in coping with negative emotional states. </a:t>
            </a:r>
            <a:endParaRPr lang="en-GB" dirty="0" smtClean="0"/>
          </a:p>
          <a:p>
            <a:pPr lvl="1" fontAlgn="base"/>
            <a:r>
              <a:rPr lang="en-GB" dirty="0" smtClean="0"/>
              <a:t>Excessive </a:t>
            </a:r>
            <a:r>
              <a:rPr lang="en-GB" dirty="0"/>
              <a:t>amount of </a:t>
            </a:r>
            <a:r>
              <a:rPr lang="en-GB" b="1" dirty="0"/>
              <a:t>exercise</a:t>
            </a:r>
            <a:r>
              <a:rPr lang="en-GB" dirty="0"/>
              <a:t> can help the person reduce stress and temporarily escape from the problems, it might hinder fulfilling </a:t>
            </a:r>
            <a:r>
              <a:rPr lang="en-GB" dirty="0" smtClean="0"/>
              <a:t>their </a:t>
            </a:r>
            <a:r>
              <a:rPr lang="en-GB" dirty="0"/>
              <a:t>daily obligations </a:t>
            </a:r>
            <a:r>
              <a:rPr lang="en-GB" dirty="0" smtClean="0"/>
              <a:t>(</a:t>
            </a:r>
            <a:r>
              <a:rPr lang="en-GB" dirty="0" err="1" smtClean="0"/>
              <a:t>Egerov</a:t>
            </a:r>
            <a:r>
              <a:rPr lang="en-GB" dirty="0" smtClean="0"/>
              <a:t> &amp; Szabo, 2013).  </a:t>
            </a:r>
          </a:p>
          <a:p>
            <a:pPr lvl="1" fontAlgn="base"/>
            <a:r>
              <a:rPr lang="en-GB" dirty="0" smtClean="0"/>
              <a:t>Further</a:t>
            </a:r>
            <a:r>
              <a:rPr lang="en-GB" dirty="0"/>
              <a:t>, excessive </a:t>
            </a:r>
            <a:r>
              <a:rPr lang="en-GB" b="1" dirty="0"/>
              <a:t>exercise</a:t>
            </a:r>
            <a:r>
              <a:rPr lang="en-GB" dirty="0"/>
              <a:t> might generate new problems in other life areas (e.g., social </a:t>
            </a:r>
            <a:r>
              <a:rPr lang="en-GB" dirty="0" smtClean="0"/>
              <a:t>relationships / work issues). </a:t>
            </a:r>
          </a:p>
          <a:p>
            <a:pPr fontAlgn="base"/>
            <a:r>
              <a:rPr lang="en-GB" dirty="0" smtClean="0"/>
              <a:t>These </a:t>
            </a:r>
            <a:r>
              <a:rPr lang="en-GB" dirty="0"/>
              <a:t>“new” problems usually generate more stress, which cannot be handled adaptively but only by exercising (vicious circle).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95500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Interactional Model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base"/>
            <a:r>
              <a:rPr lang="en-GB" dirty="0"/>
              <a:t>Similarly, the “interactional model” (</a:t>
            </a:r>
            <a:r>
              <a:rPr lang="en-GB" u="sng" dirty="0" err="1">
                <a:hlinkClick r:id="rId2"/>
              </a:rPr>
              <a:t>Egorov</a:t>
            </a:r>
            <a:r>
              <a:rPr lang="en-GB" u="sng" dirty="0">
                <a:hlinkClick r:id="rId2"/>
              </a:rPr>
              <a:t> &amp; Szabo, 2013</a:t>
            </a:r>
            <a:r>
              <a:rPr lang="en-GB" dirty="0"/>
              <a:t>) also emphasizes that excessive </a:t>
            </a:r>
            <a:r>
              <a:rPr lang="en-GB" b="1" dirty="0"/>
              <a:t>exercise</a:t>
            </a:r>
            <a:r>
              <a:rPr lang="en-GB" dirty="0"/>
              <a:t> might be a coping strategy in dealing with psychological distress and negative emotional states. </a:t>
            </a:r>
            <a:endParaRPr lang="en-GB" dirty="0" smtClean="0"/>
          </a:p>
          <a:p>
            <a:pPr fontAlgn="base"/>
            <a:r>
              <a:rPr lang="en-GB" dirty="0" smtClean="0"/>
              <a:t>The </a:t>
            </a:r>
            <a:r>
              <a:rPr lang="en-GB" dirty="0"/>
              <a:t>interaction between personal and situational factors influences the main motivations for </a:t>
            </a:r>
            <a:r>
              <a:rPr lang="en-GB" b="1" dirty="0"/>
              <a:t>exercise</a:t>
            </a:r>
            <a:r>
              <a:rPr lang="en-GB" dirty="0"/>
              <a:t> and might facilitate the person to use </a:t>
            </a:r>
            <a:r>
              <a:rPr lang="en-GB" b="1" dirty="0"/>
              <a:t>exercise</a:t>
            </a:r>
            <a:r>
              <a:rPr lang="en-GB" dirty="0"/>
              <a:t> for coping with stress. </a:t>
            </a:r>
            <a:endParaRPr lang="en-GB" dirty="0" smtClean="0"/>
          </a:p>
          <a:p>
            <a:pPr lvl="1" fontAlgn="base"/>
            <a:r>
              <a:rPr lang="en-GB" dirty="0" smtClean="0"/>
              <a:t>Then </a:t>
            </a:r>
            <a:r>
              <a:rPr lang="en-GB" dirty="0"/>
              <a:t>the aim of the </a:t>
            </a:r>
            <a:r>
              <a:rPr lang="en-GB" b="1" dirty="0"/>
              <a:t>exercise</a:t>
            </a:r>
            <a:r>
              <a:rPr lang="en-GB" dirty="0"/>
              <a:t> </a:t>
            </a:r>
            <a:r>
              <a:rPr lang="en-GB" dirty="0" smtClean="0"/>
              <a:t>behaviour </a:t>
            </a:r>
            <a:r>
              <a:rPr lang="en-GB" dirty="0"/>
              <a:t>becomes therapeutic. </a:t>
            </a:r>
            <a:endParaRPr lang="en-GB" dirty="0" smtClean="0"/>
          </a:p>
          <a:p>
            <a:pPr lvl="1" fontAlgn="base"/>
            <a:r>
              <a:rPr lang="en-GB" dirty="0" smtClean="0"/>
              <a:t>The </a:t>
            </a:r>
            <a:r>
              <a:rPr lang="en-GB" dirty="0"/>
              <a:t>model also purports that nontherapeutic or mastery exercisers could also become addicted to </a:t>
            </a:r>
            <a:r>
              <a:rPr lang="en-GB" b="1" dirty="0"/>
              <a:t>exercises</a:t>
            </a:r>
            <a:r>
              <a:rPr lang="en-GB" dirty="0"/>
              <a:t> when they do not recognize their physical limits.</a:t>
            </a:r>
          </a:p>
          <a:p>
            <a:pPr fontAlgn="base"/>
            <a:r>
              <a:rPr lang="en-GB" dirty="0" smtClean="0"/>
              <a:t>Therefore suggested that </a:t>
            </a:r>
            <a:r>
              <a:rPr lang="en-GB" dirty="0"/>
              <a:t>excessively exercising individuals have difficulty in regulating their emotions in daily life.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59722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Links to Motivation…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474" y="1397726"/>
            <a:ext cx="7556313" cy="5114108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Several studies investigated the motivational background of </a:t>
            </a:r>
            <a:r>
              <a:rPr lang="en-GB" b="1" dirty="0"/>
              <a:t>exercise</a:t>
            </a:r>
            <a:r>
              <a:rPr lang="en-GB" dirty="0"/>
              <a:t> </a:t>
            </a:r>
            <a:r>
              <a:rPr lang="en-GB" b="1" dirty="0"/>
              <a:t>addiction</a:t>
            </a:r>
            <a:r>
              <a:rPr lang="en-GB" dirty="0"/>
              <a:t>. </a:t>
            </a:r>
            <a:endParaRPr lang="en-GB" dirty="0" smtClean="0"/>
          </a:p>
          <a:p>
            <a:r>
              <a:rPr lang="en-GB" dirty="0" smtClean="0"/>
              <a:t>An early study </a:t>
            </a:r>
            <a:r>
              <a:rPr lang="en-GB" dirty="0"/>
              <a:t>revealed that stress reduction motives are more prevalent among people with a higher risk of </a:t>
            </a:r>
            <a:r>
              <a:rPr lang="en-GB" b="1" dirty="0"/>
              <a:t>exercise</a:t>
            </a:r>
            <a:r>
              <a:rPr lang="en-GB" dirty="0"/>
              <a:t> </a:t>
            </a:r>
            <a:r>
              <a:rPr lang="en-GB" b="1" dirty="0"/>
              <a:t>addiction</a:t>
            </a:r>
            <a:r>
              <a:rPr lang="en-GB" dirty="0"/>
              <a:t>. </a:t>
            </a:r>
            <a:endParaRPr lang="en-GB" dirty="0" smtClean="0"/>
          </a:p>
          <a:p>
            <a:r>
              <a:rPr lang="en-GB" dirty="0" smtClean="0"/>
              <a:t>These </a:t>
            </a:r>
            <a:r>
              <a:rPr lang="en-GB" dirty="0"/>
              <a:t>individuals reported more stress before </a:t>
            </a:r>
            <a:r>
              <a:rPr lang="en-GB" b="1" dirty="0"/>
              <a:t>exercise</a:t>
            </a:r>
            <a:r>
              <a:rPr lang="en-GB" dirty="0"/>
              <a:t> and more happiness after physical activity </a:t>
            </a:r>
            <a:r>
              <a:rPr lang="en-GB" dirty="0" smtClean="0"/>
              <a:t>(</a:t>
            </a:r>
            <a:r>
              <a:rPr lang="en-GB" dirty="0" err="1" smtClean="0"/>
              <a:t>Anshel</a:t>
            </a:r>
            <a:r>
              <a:rPr lang="en-GB" dirty="0" smtClean="0"/>
              <a:t>, 1991). </a:t>
            </a:r>
          </a:p>
          <a:p>
            <a:r>
              <a:rPr lang="en-GB" dirty="0" smtClean="0"/>
              <a:t>Based </a:t>
            </a:r>
            <a:r>
              <a:rPr lang="en-GB" dirty="0"/>
              <a:t>on the Self-Determination Theory </a:t>
            </a:r>
            <a:r>
              <a:rPr lang="en-GB" dirty="0" smtClean="0"/>
              <a:t>(</a:t>
            </a:r>
            <a:r>
              <a:rPr lang="en-GB" dirty="0" err="1" smtClean="0"/>
              <a:t>Deci</a:t>
            </a:r>
            <a:r>
              <a:rPr lang="en-GB" dirty="0" smtClean="0"/>
              <a:t> and Ryan, 1995), several </a:t>
            </a:r>
            <a:r>
              <a:rPr lang="en-GB" dirty="0"/>
              <a:t>studies found that symptoms of </a:t>
            </a:r>
            <a:r>
              <a:rPr lang="en-GB" b="1" dirty="0"/>
              <a:t>exercise</a:t>
            </a:r>
            <a:r>
              <a:rPr lang="en-GB" dirty="0"/>
              <a:t> </a:t>
            </a:r>
            <a:r>
              <a:rPr lang="en-GB" b="1" dirty="0"/>
              <a:t>addiction</a:t>
            </a:r>
            <a:r>
              <a:rPr lang="en-GB" dirty="0"/>
              <a:t> were positively related to </a:t>
            </a:r>
            <a:r>
              <a:rPr lang="en-GB" dirty="0" err="1"/>
              <a:t>introjected</a:t>
            </a:r>
            <a:r>
              <a:rPr lang="en-GB" dirty="0"/>
              <a:t> </a:t>
            </a:r>
            <a:r>
              <a:rPr lang="en-GB" dirty="0" smtClean="0"/>
              <a:t>motivation. </a:t>
            </a:r>
          </a:p>
          <a:p>
            <a:pPr lvl="1"/>
            <a:r>
              <a:rPr lang="en-GB" dirty="0" smtClean="0"/>
              <a:t>(</a:t>
            </a:r>
            <a:r>
              <a:rPr lang="en-GB" dirty="0"/>
              <a:t>Downs et al., 2013; Duncan et al., 2010; Edmunds et al., 2006; González-</a:t>
            </a:r>
            <a:r>
              <a:rPr lang="en-GB" dirty="0" err="1"/>
              <a:t>Cutre</a:t>
            </a:r>
            <a:r>
              <a:rPr lang="en-GB" dirty="0"/>
              <a:t> &amp; Sicilia, 2012; </a:t>
            </a:r>
            <a:r>
              <a:rPr lang="en-GB" dirty="0" err="1"/>
              <a:t>Parastatidou</a:t>
            </a:r>
            <a:r>
              <a:rPr lang="en-GB" dirty="0"/>
              <a:t> et al., 2014</a:t>
            </a:r>
            <a:r>
              <a:rPr lang="en-GB" dirty="0" smtClean="0"/>
              <a:t>)</a:t>
            </a:r>
          </a:p>
          <a:p>
            <a:r>
              <a:rPr lang="en-GB" dirty="0" err="1"/>
              <a:t>I</a:t>
            </a:r>
            <a:r>
              <a:rPr lang="en-GB" dirty="0" err="1" smtClean="0"/>
              <a:t>ntrojected</a:t>
            </a:r>
            <a:r>
              <a:rPr lang="en-GB" dirty="0" smtClean="0"/>
              <a:t> </a:t>
            </a:r>
            <a:r>
              <a:rPr lang="en-GB" dirty="0"/>
              <a:t>forms of motivation </a:t>
            </a:r>
            <a:r>
              <a:rPr lang="en-GB" dirty="0" smtClean="0"/>
              <a:t>- the </a:t>
            </a:r>
            <a:r>
              <a:rPr lang="en-GB" dirty="0"/>
              <a:t>person </a:t>
            </a:r>
            <a:r>
              <a:rPr lang="en-GB" b="1" dirty="0"/>
              <a:t>exercises</a:t>
            </a:r>
            <a:r>
              <a:rPr lang="en-GB" dirty="0"/>
              <a:t> because it can help her/him to experience positive feelings such as pride or self-enhancement and avoid negative feelings such as anxiety, guilt, or shame </a:t>
            </a:r>
            <a:r>
              <a:rPr lang="en-GB" dirty="0" smtClean="0"/>
              <a:t>(</a:t>
            </a:r>
            <a:r>
              <a:rPr lang="en-GB" dirty="0" err="1" smtClean="0"/>
              <a:t>Vansteenkiste</a:t>
            </a:r>
            <a:r>
              <a:rPr lang="en-GB" dirty="0" smtClean="0"/>
              <a:t> et al., 2010).  </a:t>
            </a:r>
          </a:p>
          <a:p>
            <a:r>
              <a:rPr lang="en-GB" dirty="0" err="1" smtClean="0"/>
              <a:t>Introjected</a:t>
            </a:r>
            <a:r>
              <a:rPr lang="en-GB" dirty="0" smtClean="0"/>
              <a:t> </a:t>
            </a:r>
            <a:r>
              <a:rPr lang="en-GB" dirty="0"/>
              <a:t>motivation in </a:t>
            </a:r>
            <a:r>
              <a:rPr lang="en-GB" b="1" dirty="0"/>
              <a:t>exercise</a:t>
            </a:r>
            <a:r>
              <a:rPr lang="en-GB" dirty="0"/>
              <a:t> </a:t>
            </a:r>
            <a:r>
              <a:rPr lang="en-GB" b="1" dirty="0"/>
              <a:t>addiction</a:t>
            </a:r>
            <a:r>
              <a:rPr lang="en-GB" dirty="0"/>
              <a:t> may support the affect regulation hypothesis; it is conceivable that people who are motivated to </a:t>
            </a:r>
            <a:r>
              <a:rPr lang="en-GB" b="1" dirty="0"/>
              <a:t>exercise</a:t>
            </a:r>
            <a:r>
              <a:rPr lang="en-GB" dirty="0"/>
              <a:t> to increase positive emotions or to decrease negative emotions will engage in more excessive </a:t>
            </a:r>
            <a:r>
              <a:rPr lang="en-GB" b="1" dirty="0"/>
              <a:t>exercise</a:t>
            </a:r>
            <a:r>
              <a:rPr lang="en-GB" dirty="0" smtClean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23753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Discussion…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9065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Task: Exercise Dependence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Handout – Exercise and body image: the dark side…</a:t>
            </a:r>
          </a:p>
          <a:p>
            <a:r>
              <a:rPr lang="en-US" dirty="0" smtClean="0"/>
              <a:t>What is primary exercise dependence?</a:t>
            </a:r>
          </a:p>
          <a:p>
            <a:r>
              <a:rPr lang="en-US" dirty="0" smtClean="0"/>
              <a:t>What is secondary exercise dependence?</a:t>
            </a:r>
          </a:p>
          <a:p>
            <a:r>
              <a:rPr lang="en-US" dirty="0" smtClean="0"/>
              <a:t>What are the potential problems of a combination of body image disturbance and exercise dependence?</a:t>
            </a:r>
          </a:p>
          <a:p>
            <a:pPr lvl="1"/>
            <a:r>
              <a:rPr lang="en-US" dirty="0" smtClean="0"/>
              <a:t>For men </a:t>
            </a:r>
          </a:p>
          <a:p>
            <a:pPr lvl="1"/>
            <a:r>
              <a:rPr lang="en-US" dirty="0" smtClean="0"/>
              <a:t>For women</a:t>
            </a:r>
          </a:p>
        </p:txBody>
      </p:sp>
    </p:spTree>
    <p:extLst>
      <p:ext uri="{BB962C8B-B14F-4D97-AF65-F5344CB8AC3E}">
        <p14:creationId xmlns:p14="http://schemas.microsoft.com/office/powerpoint/2010/main" val="17799305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Task: Diagnostic </a:t>
            </a:r>
            <a:r>
              <a:rPr lang="en-US" dirty="0" smtClean="0"/>
              <a:t>criteria for exercise dependence…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When </a:t>
            </a:r>
            <a:r>
              <a:rPr lang="en-US" dirty="0" smtClean="0"/>
              <a:t>does this become a problem?</a:t>
            </a:r>
          </a:p>
          <a:p>
            <a:endParaRPr lang="en-US" dirty="0" smtClean="0"/>
          </a:p>
          <a:p>
            <a:r>
              <a:rPr lang="en-US" dirty="0" smtClean="0"/>
              <a:t>In groups, read the ‘It’s exercise or nothing’: a qualitative analysis of exercise dependence article.</a:t>
            </a:r>
          </a:p>
          <a:p>
            <a:r>
              <a:rPr lang="en-US" dirty="0" smtClean="0"/>
              <a:t>Be prepared to discuss the differences between the attitude to exercise of the control group in comparison to the other groups.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81276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 smtClean="0"/>
              <a:t>Task: Watch the following </a:t>
            </a:r>
            <a:r>
              <a:rPr lang="en-GB" sz="2400" dirty="0" smtClean="0"/>
              <a:t>links</a:t>
            </a:r>
            <a:r>
              <a:rPr lang="en-US" sz="2400" dirty="0" smtClean="0"/>
              <a:t>…Consider </a:t>
            </a:r>
            <a:r>
              <a:rPr lang="en-US" sz="2400" dirty="0" smtClean="0"/>
              <a:t>the exercise dependence criteria discussed previously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 smtClean="0">
                <a:hlinkClick r:id=""/>
              </a:rPr>
              <a:t>Exercise Dependence</a:t>
            </a:r>
          </a:p>
          <a:p>
            <a:r>
              <a:rPr lang="pl-PL" dirty="0" smtClean="0">
                <a:hlinkClick r:id=""/>
              </a:rPr>
              <a:t>https</a:t>
            </a:r>
            <a:r>
              <a:rPr lang="pl-PL" dirty="0">
                <a:hlinkClick r:id="rId2"/>
              </a:rPr>
              <a:t>://www.youtube.com/watch?v=</a:t>
            </a:r>
            <a:r>
              <a:rPr lang="pl-PL" dirty="0" smtClean="0">
                <a:hlinkClick r:id="rId2"/>
              </a:rPr>
              <a:t>yB1bvuNZ2II</a:t>
            </a:r>
            <a:endParaRPr lang="pl-PL" dirty="0"/>
          </a:p>
          <a:p>
            <a:endParaRPr lang="pl-PL" dirty="0" smtClean="0"/>
          </a:p>
          <a:p>
            <a:r>
              <a:rPr lang="pl-PL" dirty="0" smtClean="0">
                <a:hlinkClick r:id="rId3"/>
              </a:rPr>
              <a:t>Anerexia athletica </a:t>
            </a:r>
            <a:r>
              <a:rPr lang="en-US" dirty="0" smtClean="0">
                <a:hlinkClick r:id="rId3"/>
              </a:rPr>
              <a:t>–</a:t>
            </a:r>
            <a:r>
              <a:rPr lang="pl-PL" dirty="0" smtClean="0">
                <a:hlinkClick r:id=""/>
              </a:rPr>
              <a:t> This Morning!</a:t>
            </a:r>
          </a:p>
          <a:p>
            <a:r>
              <a:rPr lang="pl-PL" dirty="0" smtClean="0">
                <a:hlinkClick r:id=""/>
              </a:rPr>
              <a:t>https</a:t>
            </a:r>
            <a:r>
              <a:rPr lang="pl-PL" dirty="0">
                <a:hlinkClick r:id="rId3"/>
              </a:rPr>
              <a:t>://www.youtube.com/watch?v=</a:t>
            </a:r>
            <a:r>
              <a:rPr lang="pl-PL" dirty="0" smtClean="0">
                <a:hlinkClick r:id="rId3"/>
              </a:rPr>
              <a:t>tTdZbLnQ6pI</a:t>
            </a:r>
            <a:endParaRPr lang="pl-PL" dirty="0" smtClean="0"/>
          </a:p>
          <a:p>
            <a:endParaRPr lang="pl-PL" dirty="0" smtClean="0"/>
          </a:p>
          <a:p>
            <a:r>
              <a:rPr lang="pl-PL" dirty="0" smtClean="0">
                <a:hlinkClick r:id=""/>
              </a:rPr>
              <a:t>Exercise addiction</a:t>
            </a:r>
          </a:p>
          <a:p>
            <a:r>
              <a:rPr lang="pl-PL" dirty="0" smtClean="0">
                <a:hlinkClick r:id=""/>
              </a:rPr>
              <a:t>https</a:t>
            </a:r>
            <a:r>
              <a:rPr lang="pl-PL" dirty="0">
                <a:hlinkClick r:id="rId4"/>
              </a:rPr>
              <a:t>://www.youtube.com/watch?v=</a:t>
            </a:r>
            <a:r>
              <a:rPr lang="pl-PL" dirty="0" smtClean="0">
                <a:hlinkClick r:id="rId4"/>
              </a:rPr>
              <a:t>ne4pJ9QZQMM</a:t>
            </a:r>
            <a:endParaRPr lang="pl-PL" dirty="0" smtClean="0"/>
          </a:p>
          <a:p>
            <a:endParaRPr lang="pl-PL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7854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Muscle </a:t>
            </a:r>
            <a:r>
              <a:rPr lang="en-GB" dirty="0" err="1" smtClean="0"/>
              <a:t>Dysmorphia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>
                <a:hlinkClick r:id="rId2"/>
              </a:rPr>
              <a:t>https://www.youtube.com/watch?v=</a:t>
            </a:r>
            <a:r>
              <a:rPr lang="pl-PL" dirty="0" smtClean="0">
                <a:hlinkClick r:id="rId2"/>
              </a:rPr>
              <a:t>pSzzWttdFuU</a:t>
            </a:r>
          </a:p>
          <a:p>
            <a:pPr marL="0" indent="0">
              <a:buNone/>
            </a:pPr>
            <a:endParaRPr lang="pl-PL" dirty="0">
              <a:hlinkClick r:id="rId2"/>
            </a:endParaRPr>
          </a:p>
          <a:p>
            <a:r>
              <a:rPr lang="pl-PL" dirty="0" smtClean="0">
                <a:hlinkClick r:id="rId2"/>
              </a:rPr>
              <a:t>https</a:t>
            </a:r>
            <a:r>
              <a:rPr lang="pl-PL" dirty="0">
                <a:hlinkClick r:id="rId2"/>
              </a:rPr>
              <a:t>://www.youtube.com/watch?v=</a:t>
            </a:r>
            <a:r>
              <a:rPr lang="pl-PL" dirty="0" smtClean="0">
                <a:hlinkClick r:id="rId2"/>
              </a:rPr>
              <a:t>VqJpDS8F6hk</a:t>
            </a:r>
            <a:endParaRPr lang="pl-PL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2132569"/>
      </p:ext>
    </p:extLst>
  </p:cSld>
  <p:clrMapOvr>
    <a:masterClrMapping/>
  </p:clrMapOvr>
</p:sld>
</file>

<file path=ppt/theme/theme1.xml><?xml version="1.0" encoding="utf-8"?>
<a:theme xmlns:a="http://schemas.openxmlformats.org/drawingml/2006/main" name="Advantage">
  <a:themeElements>
    <a:clrScheme name="Advantage">
      <a:dk1>
        <a:sysClr val="windowText" lastClr="000000"/>
      </a:dk1>
      <a:lt1>
        <a:sysClr val="window" lastClr="FFFFFF"/>
      </a:lt1>
      <a:dk2>
        <a:srgbClr val="2B142D"/>
      </a:dk2>
      <a:lt2>
        <a:srgbClr val="C3AFCC"/>
      </a:lt2>
      <a:accent1>
        <a:srgbClr val="663366"/>
      </a:accent1>
      <a:accent2>
        <a:srgbClr val="330F42"/>
      </a:accent2>
      <a:accent3>
        <a:srgbClr val="666699"/>
      </a:accent3>
      <a:accent4>
        <a:srgbClr val="999966"/>
      </a:accent4>
      <a:accent5>
        <a:srgbClr val="F7901E"/>
      </a:accent5>
      <a:accent6>
        <a:srgbClr val="A3A101"/>
      </a:accent6>
      <a:hlink>
        <a:srgbClr val="BC5FBC"/>
      </a:hlink>
      <a:folHlink>
        <a:srgbClr val="9775A7"/>
      </a:folHlink>
    </a:clrScheme>
    <a:fontScheme name="Advantage">
      <a:majorFont>
        <a:latin typeface="Rockwell"/>
        <a:ea typeface=""/>
        <a:cs typeface=""/>
        <a:font script="Jpan" typeface="ＭＳ ゴシック"/>
      </a:majorFont>
      <a:minorFont>
        <a:latin typeface="Rockwell"/>
        <a:ea typeface=""/>
        <a:cs typeface=""/>
        <a:font script="Jpan" typeface="ＭＳ ゴシック"/>
      </a:minorFont>
    </a:fontScheme>
    <a:fmtScheme name="Advantage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6000000" scaled="1"/>
        </a:gradFill>
        <a:gradFill rotWithShape="1">
          <a:gsLst>
            <a:gs pos="0">
              <a:schemeClr val="phClr"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63500" dist="25400" dir="5400000" rotWithShape="0">
              <a:srgbClr val="808080">
                <a:alpha val="7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twoPt" dir="tl">
              <a:rot lat="0" lon="0" rev="4500000"/>
            </a:lightRig>
          </a:scene3d>
          <a:sp3d>
            <a:bevelT w="635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1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Advantage.thmx</Template>
  <TotalTime>395</TotalTime>
  <Words>2845</Words>
  <Application>Microsoft Office PowerPoint</Application>
  <PresentationFormat>On-screen Show (4:3)</PresentationFormat>
  <Paragraphs>196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1" baseType="lpstr">
      <vt:lpstr>Rockwell</vt:lpstr>
      <vt:lpstr>Wingdings</vt:lpstr>
      <vt:lpstr>Advantage</vt:lpstr>
      <vt:lpstr>Being active – Potential Negative Effects</vt:lpstr>
      <vt:lpstr>Re-cap from last year… When is exercise related to body dissatisfaction?</vt:lpstr>
      <vt:lpstr>Where the individual exercises </vt:lpstr>
      <vt:lpstr>Suggestions to explain findings…</vt:lpstr>
      <vt:lpstr>Effects of Exercising in Mirrored Environments on Sedentary Women’s Feeling States and Self-Efficacy </vt:lpstr>
      <vt:lpstr>Study 3:  (Focht and Hausenblas, 2003) </vt:lpstr>
      <vt:lpstr>Ginis et al. (2003)  </vt:lpstr>
      <vt:lpstr>The individual’s motives to exercise </vt:lpstr>
      <vt:lpstr>The characteristics of the exercise leader and the exercise class </vt:lpstr>
      <vt:lpstr>Whether exercise is central to the individual’s lifestyle or occupation </vt:lpstr>
      <vt:lpstr>Weight of evidence of the positive effects of exercise…</vt:lpstr>
      <vt:lpstr>Negative effect and exercise</vt:lpstr>
      <vt:lpstr>Suggested that a general response to exercise does not exist!</vt:lpstr>
      <vt:lpstr>Exercise factors – Intensity / Mode  </vt:lpstr>
      <vt:lpstr>Mode</vt:lpstr>
      <vt:lpstr>Person factors – Fitness / Training Status / Self-efficacy  </vt:lpstr>
      <vt:lpstr>Self Efficacy</vt:lpstr>
      <vt:lpstr>Environmental factors – Leadership Style / Mirrored Environments </vt:lpstr>
      <vt:lpstr>Exercise Dependence</vt:lpstr>
      <vt:lpstr>The Exercise Dependence Scale-Revised (Hausenblas &amp; Downs, 2002) </vt:lpstr>
      <vt:lpstr>PowerPoint Presentation</vt:lpstr>
      <vt:lpstr>Interactional Model</vt:lpstr>
      <vt:lpstr>Links to Motivation…</vt:lpstr>
      <vt:lpstr>Discussion…</vt:lpstr>
      <vt:lpstr>Task: Exercise Dependence</vt:lpstr>
      <vt:lpstr>Task: Diagnostic criteria for exercise dependence…</vt:lpstr>
      <vt:lpstr>Task: Watch the following links…Consider the exercise dependence criteria discussed previously</vt:lpstr>
      <vt:lpstr>Muscle Dysmorphia</vt:lpstr>
    </vt:vector>
  </TitlesOfParts>
  <Company>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SHOE4</dc:creator>
  <cp:lastModifiedBy>Administrator</cp:lastModifiedBy>
  <cp:revision>27</cp:revision>
  <dcterms:created xsi:type="dcterms:W3CDTF">2015-10-19T19:25:47Z</dcterms:created>
  <dcterms:modified xsi:type="dcterms:W3CDTF">2022-10-23T16:31:07Z</dcterms:modified>
</cp:coreProperties>
</file>