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4740" r:id="rId1"/>
  </p:sldMasterIdLst>
  <p:notesMasterIdLst>
    <p:notesMasterId r:id="rId20"/>
  </p:notesMasterIdLst>
  <p:sldIdLst>
    <p:sldId id="256" r:id="rId2"/>
    <p:sldId id="257" r:id="rId3"/>
    <p:sldId id="272" r:id="rId4"/>
    <p:sldId id="258" r:id="rId5"/>
    <p:sldId id="273" r:id="rId6"/>
    <p:sldId id="265" r:id="rId7"/>
    <p:sldId id="270" r:id="rId8"/>
    <p:sldId id="274" r:id="rId9"/>
    <p:sldId id="259" r:id="rId10"/>
    <p:sldId id="260" r:id="rId11"/>
    <p:sldId id="275" r:id="rId12"/>
    <p:sldId id="261" r:id="rId13"/>
    <p:sldId id="276" r:id="rId14"/>
    <p:sldId id="266" r:id="rId15"/>
    <p:sldId id="268" r:id="rId16"/>
    <p:sldId id="263" r:id="rId17"/>
    <p:sldId id="269" r:id="rId18"/>
    <p:sldId id="262" r:id="rId19"/>
  </p:sldIdLst>
  <p:sldSz cx="9144000" cy="6858000" type="screen4x3"/>
  <p:notesSz cx="6858000" cy="9144000"/>
  <p:embeddedFontLst>
    <p:embeddedFont>
      <p:font typeface="Century Gothic" pitchFamily="34" charset="0"/>
      <p:regular r:id="rId21"/>
      <p:bold r:id="rId22"/>
      <p:italic r:id="rId23"/>
      <p:boldItalic r:id="rId24"/>
    </p:embeddedFont>
    <p:embeddedFont>
      <p:font typeface="Calibri" pitchFamily="34" charset="0"/>
      <p:regular r:id="rId25"/>
      <p:bold r:id="rId26"/>
      <p:italic r:id="rId27"/>
      <p:boldItalic r:id="rId2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62" autoAdjust="0"/>
    <p:restoredTop sz="83000" autoAdjust="0"/>
  </p:normalViewPr>
  <p:slideViewPr>
    <p:cSldViewPr>
      <p:cViewPr>
        <p:scale>
          <a:sx n="92" d="100"/>
          <a:sy n="92" d="100"/>
        </p:scale>
        <p:origin x="-118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font" Target="fonts/font1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5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4.fntdata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3.fntdata"/><Relationship Id="rId28" Type="http://schemas.openxmlformats.org/officeDocument/2006/relationships/font" Target="fonts/font8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2.fntdata"/><Relationship Id="rId27" Type="http://schemas.openxmlformats.org/officeDocument/2006/relationships/font" Target="fonts/font7.fntdata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5D45C4-0182-430D-B26E-DAD4605E8C43}" type="datetimeFigureOut">
              <a:rPr lang="en-GB" smtClean="0"/>
              <a:t>22/07/2014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738E09-7DD4-4540-AF56-5C5526E963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378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738E09-7DD4-4540-AF56-5C5526E9632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32613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738E09-7DD4-4540-AF56-5C5526E9632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21556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738E09-7DD4-4540-AF56-5C5526E9632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4022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738E09-7DD4-4540-AF56-5C5526E9632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95760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Slightly modified Ackoff in that Understanding is used as the connection between the four stages and not as a stage unto itself.</a:t>
            </a:r>
            <a:r>
              <a:rPr lang="en-GB" baseline="0" dirty="0" smtClean="0"/>
              <a:t> </a:t>
            </a:r>
          </a:p>
          <a:p>
            <a:r>
              <a:rPr lang="en-GB" baseline="0" dirty="0" smtClean="0"/>
              <a:t>http://systems-thinking.org/dikw/dikw.htm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738E09-7DD4-4540-AF56-5C5526E9632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11835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3D26B-DFC2-4248-8ED0-AD3E108CBDD7}" type="datetime1">
              <a:rPr lang="en-US" smtClean="0"/>
              <a:pPr/>
              <a:t>7/22/2014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7F932-D99A-4087-BFB1-EA42FAFC8D2C}" type="datetime1">
              <a:rPr lang="en-US" smtClean="0"/>
              <a:pPr/>
              <a:t>7/22/2014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96367-2F2B-4F6E-ACF4-15FA13738E10}" type="datetime1">
              <a:rPr lang="en-US" smtClean="0"/>
              <a:pPr/>
              <a:t>7/22/2014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23C92-45F4-4C30-810D-4886C1BA69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3498D-21C7-408B-8EF5-5B55DEF0BFD5}" type="datetime1">
              <a:rPr lang="en-US" smtClean="0"/>
              <a:pPr/>
              <a:t>7/22/2014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B246E-8FD1-42FF-94A4-E4133095C37A}" type="datetime1">
              <a:rPr lang="en-US" smtClean="0"/>
              <a:pPr/>
              <a:t>7/22/2014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939D4-B818-4372-B1EE-7CB6D5BBC74A}" type="datetime1">
              <a:rPr lang="en-US" smtClean="0"/>
              <a:pPr/>
              <a:t>7/22/2014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5E438-4D0D-4834-B658-A90420491D98}" type="datetime1">
              <a:rPr lang="en-US" smtClean="0"/>
              <a:pPr/>
              <a:t>7/22/2014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8ADFA-7142-4015-85E6-1712F15FA709}" type="datetime1">
              <a:rPr lang="en-US" smtClean="0"/>
              <a:pPr/>
              <a:t>7/22/2014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581E0-D653-4D78-A48F-41D80498BC7E}" type="datetime1">
              <a:rPr lang="en-US" smtClean="0"/>
              <a:pPr/>
              <a:t>7/22/2014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4C003-38E8-486A-9BFD-47E55D87241C}" type="datetime1">
              <a:rPr lang="en-US" smtClean="0"/>
              <a:pPr/>
              <a:t>7/22/2014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9EAA3-934B-41DB-B3B1-806F4BE5CC37}" type="datetime1">
              <a:rPr lang="en-US" smtClean="0"/>
              <a:pPr/>
              <a:t>7/22/2014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8B3AFFF1-9C47-49F0-AE12-AF188F3F4E82}" type="datetime1">
              <a:rPr lang="en-US" smtClean="0"/>
              <a:pPr/>
              <a:t>7/22/2014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741" r:id="rId1"/>
    <p:sldLayoutId id="2147484742" r:id="rId2"/>
    <p:sldLayoutId id="2147484743" r:id="rId3"/>
    <p:sldLayoutId id="2147484744" r:id="rId4"/>
    <p:sldLayoutId id="2147484745" r:id="rId5"/>
    <p:sldLayoutId id="2147484746" r:id="rId6"/>
    <p:sldLayoutId id="2147484747" r:id="rId7"/>
    <p:sldLayoutId id="2147484748" r:id="rId8"/>
    <p:sldLayoutId id="2147484749" r:id="rId9"/>
    <p:sldLayoutId id="2147484750" r:id="rId10"/>
    <p:sldLayoutId id="2147484751" r:id="rId11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Data, Information, Knowledge </a:t>
            </a:r>
            <a:br>
              <a:rPr lang="en-GB" sz="3200" dirty="0"/>
            </a:br>
            <a:r>
              <a:rPr lang="en-GB" sz="3200" dirty="0" smtClean="0"/>
              <a:t>Understanding and </a:t>
            </a:r>
            <a:r>
              <a:rPr lang="en-GB" sz="3200" dirty="0"/>
              <a:t>Wisdom</a:t>
            </a:r>
          </a:p>
        </p:txBody>
      </p:sp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539552" y="1052736"/>
            <a:ext cx="7772400" cy="1470025"/>
          </a:xfrm>
        </p:spPr>
        <p:txBody>
          <a:bodyPr/>
          <a:lstStyle/>
          <a:p>
            <a:r>
              <a:rPr lang="en-GB" dirty="0" smtClean="0"/>
              <a:t>EMPL4012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 </a:t>
            </a:r>
            <a:br>
              <a:rPr lang="en-GB" dirty="0"/>
            </a:br>
            <a:r>
              <a:rPr lang="en-GB" dirty="0" smtClean="0"/>
              <a:t>Researching and analysing Data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08805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11560" y="260648"/>
            <a:ext cx="7924800" cy="5760640"/>
          </a:xfrm>
        </p:spPr>
        <p:txBody>
          <a:bodyPr>
            <a:normAutofit fontScale="40000" lnSpcReduction="20000"/>
          </a:bodyPr>
          <a:lstStyle/>
          <a:p>
            <a:pPr>
              <a:lnSpc>
                <a:spcPct val="170000"/>
              </a:lnSpc>
            </a:pPr>
            <a:r>
              <a:rPr lang="en-GB" sz="7400" dirty="0">
                <a:solidFill>
                  <a:schemeClr val="tx2"/>
                </a:solidFill>
              </a:rPr>
              <a:t>Data:</a:t>
            </a:r>
            <a:r>
              <a:rPr lang="en-GB" sz="7400" dirty="0"/>
              <a:t> S</a:t>
            </a:r>
            <a:r>
              <a:rPr lang="en-GB" sz="7400" dirty="0" smtClean="0"/>
              <a:t>ymbols</a:t>
            </a:r>
            <a:br>
              <a:rPr lang="en-GB" sz="7400" dirty="0" smtClean="0"/>
            </a:br>
            <a:r>
              <a:rPr lang="en-GB" sz="7400" dirty="0" smtClean="0"/>
              <a:t>Data </a:t>
            </a:r>
            <a:r>
              <a:rPr lang="en-GB" sz="7400" dirty="0"/>
              <a:t>is raw. It simply exists and has no </a:t>
            </a:r>
            <a:r>
              <a:rPr lang="en-GB" sz="7400" dirty="0" smtClean="0"/>
              <a:t>significance beyond </a:t>
            </a:r>
            <a:r>
              <a:rPr lang="en-GB" sz="7400" dirty="0"/>
              <a:t>its existence (in and of itself</a:t>
            </a:r>
            <a:r>
              <a:rPr lang="en-GB" sz="7400" dirty="0" smtClean="0"/>
              <a:t>).</a:t>
            </a:r>
            <a:endParaRPr lang="en-GB" sz="6000" dirty="0"/>
          </a:p>
          <a:p>
            <a:pPr>
              <a:lnSpc>
                <a:spcPct val="170000"/>
              </a:lnSpc>
            </a:pPr>
            <a:r>
              <a:rPr lang="en-GB" sz="7400" dirty="0">
                <a:solidFill>
                  <a:schemeClr val="tx2"/>
                </a:solidFill>
              </a:rPr>
              <a:t>Information:</a:t>
            </a:r>
            <a:r>
              <a:rPr lang="en-GB" sz="7400" dirty="0"/>
              <a:t> </a:t>
            </a:r>
            <a:r>
              <a:rPr lang="en-GB" sz="7400" dirty="0" smtClean="0"/>
              <a:t/>
            </a:r>
            <a:br>
              <a:rPr lang="en-GB" sz="7400" dirty="0" smtClean="0"/>
            </a:br>
            <a:r>
              <a:rPr lang="en-GB" sz="7400" dirty="0" smtClean="0"/>
              <a:t>Data </a:t>
            </a:r>
            <a:r>
              <a:rPr lang="en-GB" sz="7400" dirty="0"/>
              <a:t>that are processed to be useful; provides answers to "who", "what", "where", and "when" </a:t>
            </a:r>
            <a:r>
              <a:rPr lang="en-GB" sz="7400" dirty="0" smtClean="0"/>
              <a:t>questions</a:t>
            </a:r>
            <a:r>
              <a:rPr lang="en-GB" sz="7400" dirty="0"/>
              <a:t>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70681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11560" y="260648"/>
            <a:ext cx="7924800" cy="583264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sz="3400" dirty="0"/>
          </a:p>
          <a:p>
            <a:pPr>
              <a:lnSpc>
                <a:spcPct val="150000"/>
              </a:lnSpc>
            </a:pPr>
            <a:r>
              <a:rPr lang="en-GB" sz="3400" dirty="0">
                <a:solidFill>
                  <a:schemeClr val="tx2"/>
                </a:solidFill>
              </a:rPr>
              <a:t>Knowledge:</a:t>
            </a:r>
            <a:r>
              <a:rPr lang="en-GB" sz="3400" dirty="0"/>
              <a:t> application of data and information; answers "how" questions</a:t>
            </a:r>
            <a:br>
              <a:rPr lang="en-GB" sz="3400" dirty="0"/>
            </a:br>
            <a:endParaRPr lang="en-GB" sz="3400" dirty="0"/>
          </a:p>
          <a:p>
            <a:pPr>
              <a:lnSpc>
                <a:spcPct val="150000"/>
              </a:lnSpc>
            </a:pPr>
            <a:r>
              <a:rPr lang="en-GB" sz="3400" dirty="0">
                <a:solidFill>
                  <a:schemeClr val="tx2"/>
                </a:solidFill>
              </a:rPr>
              <a:t>Understanding:</a:t>
            </a:r>
            <a:r>
              <a:rPr lang="en-GB" sz="3400" dirty="0"/>
              <a:t> appreciation of "</a:t>
            </a:r>
            <a:r>
              <a:rPr lang="en-GB" sz="3400" dirty="0" smtClean="0"/>
              <a:t>why” </a:t>
            </a:r>
            <a:br>
              <a:rPr lang="en-GB" sz="3400" dirty="0" smtClean="0"/>
            </a:br>
            <a:endParaRPr lang="en-GB" sz="3400" dirty="0"/>
          </a:p>
          <a:p>
            <a:pPr>
              <a:lnSpc>
                <a:spcPct val="150000"/>
              </a:lnSpc>
            </a:pPr>
            <a:r>
              <a:rPr lang="en-GB" sz="3400" dirty="0">
                <a:solidFill>
                  <a:schemeClr val="tx2"/>
                </a:solidFill>
              </a:rPr>
              <a:t>Wisdom:</a:t>
            </a:r>
            <a:r>
              <a:rPr lang="en-GB" sz="3400" dirty="0"/>
              <a:t> evaluated understanding</a:t>
            </a:r>
            <a:r>
              <a:rPr lang="en-GB" sz="3400" dirty="0" smtClean="0"/>
              <a:t>.</a:t>
            </a:r>
            <a:br>
              <a:rPr lang="en-GB" sz="3400" dirty="0" smtClean="0"/>
            </a:br>
            <a:r>
              <a:rPr lang="en-GB" sz="3400" dirty="0" smtClean="0"/>
              <a:t/>
            </a:r>
            <a:br>
              <a:rPr lang="en-GB" sz="3400" dirty="0" smtClean="0"/>
            </a:br>
            <a:r>
              <a:rPr lang="en-GB" sz="2400" i="1" dirty="0"/>
              <a:t>Ackoff, R. L., "From Data to Wisdom", Journal of Applied Systems Analysis, Volume 16, 1989 p 3-9.</a:t>
            </a:r>
          </a:p>
          <a:p>
            <a:endParaRPr lang="en-GB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4180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562074"/>
          </a:xfrm>
        </p:spPr>
        <p:txBody>
          <a:bodyPr/>
          <a:lstStyle/>
          <a:p>
            <a:pPr algn="ctr"/>
            <a:r>
              <a:rPr lang="en-GB" sz="3600" cap="none" dirty="0" smtClean="0">
                <a:solidFill>
                  <a:schemeClr val="tx2"/>
                </a:solidFill>
              </a:rPr>
              <a:t>Data</a:t>
            </a:r>
            <a:endParaRPr lang="en-GB" sz="3600" cap="none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39552" y="908720"/>
            <a:ext cx="7924800" cy="5112568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US" sz="2800" dirty="0"/>
              <a:t>What do the numbers  </a:t>
            </a:r>
            <a:r>
              <a:rPr lang="en-US" sz="2800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(123424331911)</a:t>
            </a:r>
            <a:r>
              <a:rPr lang="en-US" sz="2800" dirty="0"/>
              <a:t>  </a:t>
            </a:r>
            <a:r>
              <a:rPr lang="en-US" sz="2800" dirty="0" smtClean="0"/>
              <a:t/>
            </a:r>
            <a:br>
              <a:rPr lang="en-US" sz="2800" dirty="0" smtClean="0"/>
            </a:br>
            <a:r>
              <a:rPr lang="en-US" sz="2800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(211192</a:t>
            </a:r>
            <a:r>
              <a:rPr lang="en-US" sz="2800" dirty="0" smtClean="0"/>
              <a:t>) </a:t>
            </a:r>
            <a:r>
              <a:rPr lang="en-US" sz="2800" dirty="0"/>
              <a:t>or perhaps the letters </a:t>
            </a:r>
            <a:r>
              <a:rPr lang="en-US" sz="28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'aab</a:t>
            </a:r>
            <a:r>
              <a:rPr lang="en-US" sz="2800" dirty="0"/>
              <a:t>' mean to you? </a:t>
            </a:r>
            <a:r>
              <a:rPr lang="en-US" sz="2800" dirty="0" smtClean="0"/>
              <a:t/>
            </a:r>
            <a:br>
              <a:rPr lang="en-US" sz="2800" dirty="0" smtClean="0"/>
            </a:br>
            <a:endParaRPr lang="en-US" sz="2800" dirty="0"/>
          </a:p>
          <a:p>
            <a:pPr>
              <a:lnSpc>
                <a:spcPct val="150000"/>
              </a:lnSpc>
            </a:pPr>
            <a:r>
              <a:rPr lang="en-US" sz="2800" dirty="0"/>
              <a:t>Probably nothing - this is because they have no specific meaning or application. They are examples of </a:t>
            </a:r>
            <a:r>
              <a:rPr lang="en-US" sz="2800" dirty="0">
                <a:solidFill>
                  <a:schemeClr val="tx2"/>
                </a:solidFill>
              </a:rPr>
              <a:t>DATA</a:t>
            </a:r>
            <a:r>
              <a:rPr lang="en-US" sz="2800" dirty="0" smtClean="0"/>
              <a:t>.</a:t>
            </a:r>
            <a:br>
              <a:rPr lang="en-US" sz="2800" dirty="0" smtClean="0"/>
            </a:br>
            <a:endParaRPr lang="en-US" sz="2800" dirty="0"/>
          </a:p>
          <a:p>
            <a:pPr fontAlgn="base"/>
            <a:endParaRPr lang="en-US" sz="1800" dirty="0" smtClean="0"/>
          </a:p>
          <a:p>
            <a:endParaRPr lang="en-US" sz="1800" dirty="0"/>
          </a:p>
          <a:p>
            <a:pPr>
              <a:buNone/>
            </a:pPr>
            <a:endParaRPr lang="en-GB" sz="1800" dirty="0">
              <a:cs typeface="Times New Roman" charset="0"/>
            </a:endParaRPr>
          </a:p>
          <a:p>
            <a:endParaRPr lang="en-GB" sz="1800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97216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562074"/>
          </a:xfrm>
        </p:spPr>
        <p:txBody>
          <a:bodyPr/>
          <a:lstStyle/>
          <a:p>
            <a:pPr algn="ctr"/>
            <a:r>
              <a:rPr lang="en-GB" sz="3600" cap="none" dirty="0" smtClean="0">
                <a:solidFill>
                  <a:schemeClr val="tx2"/>
                </a:solidFill>
              </a:rPr>
              <a:t>Data</a:t>
            </a:r>
            <a:endParaRPr lang="en-GB" sz="3600" cap="none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39552" y="908720"/>
            <a:ext cx="7924800" cy="511256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800" dirty="0" smtClean="0">
                <a:solidFill>
                  <a:schemeClr val="tx2"/>
                </a:solidFill>
                <a:latin typeface="+mj-lt"/>
              </a:rPr>
              <a:t>Data </a:t>
            </a:r>
            <a:r>
              <a:rPr lang="en-US" sz="2800" dirty="0">
                <a:solidFill>
                  <a:schemeClr val="tx2"/>
                </a:solidFill>
                <a:latin typeface="+mj-lt"/>
              </a:rPr>
              <a:t>consist of raw facts and figures </a:t>
            </a:r>
            <a:r>
              <a:rPr lang="en-US" sz="2800" dirty="0"/>
              <a:t>- they do not have any meaning until they are processed and turned into something </a:t>
            </a:r>
            <a:r>
              <a:rPr lang="en-US" sz="2800" dirty="0" smtClean="0"/>
              <a:t>useful</a:t>
            </a:r>
            <a:br>
              <a:rPr lang="en-US" sz="2800" dirty="0" smtClean="0"/>
            </a:br>
            <a:endParaRPr lang="en-US" sz="2800" dirty="0"/>
          </a:p>
          <a:p>
            <a:pPr>
              <a:lnSpc>
                <a:spcPct val="150000"/>
              </a:lnSpc>
            </a:pPr>
            <a:r>
              <a:rPr lang="en-US" sz="2800" dirty="0"/>
              <a:t>Data comes in many forms, the main ones being </a:t>
            </a:r>
            <a:r>
              <a:rPr lang="en-US" sz="2800" dirty="0">
                <a:solidFill>
                  <a:schemeClr val="tx2"/>
                </a:solidFill>
              </a:rPr>
              <a:t>letters, numbers and </a:t>
            </a:r>
            <a:r>
              <a:rPr lang="en-US" sz="2800" dirty="0" smtClean="0">
                <a:solidFill>
                  <a:schemeClr val="tx2"/>
                </a:solidFill>
              </a:rPr>
              <a:t>symbols</a:t>
            </a:r>
            <a:endParaRPr lang="en-US" sz="2800" dirty="0"/>
          </a:p>
          <a:p>
            <a:pPr fontAlgn="base"/>
            <a:endParaRPr lang="en-US" sz="1800" dirty="0" smtClean="0"/>
          </a:p>
          <a:p>
            <a:endParaRPr lang="en-US" sz="1800" dirty="0"/>
          </a:p>
          <a:p>
            <a:pPr>
              <a:buNone/>
            </a:pPr>
            <a:endParaRPr lang="en-GB" sz="1800" dirty="0">
              <a:cs typeface="Times New Roman" charset="0"/>
            </a:endParaRPr>
          </a:p>
          <a:p>
            <a:endParaRPr lang="en-GB" sz="1800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11458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16632"/>
            <a:ext cx="7924800" cy="562074"/>
          </a:xfrm>
        </p:spPr>
        <p:txBody>
          <a:bodyPr/>
          <a:lstStyle/>
          <a:p>
            <a:pPr algn="ctr"/>
            <a:r>
              <a:rPr lang="en-GB" sz="3600" cap="none" dirty="0" smtClean="0">
                <a:solidFill>
                  <a:schemeClr val="tx2"/>
                </a:solidFill>
              </a:rPr>
              <a:t>Data</a:t>
            </a:r>
            <a:endParaRPr lang="en-GB" sz="3600" cap="none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467544" y="548680"/>
            <a:ext cx="7924800" cy="518457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000" dirty="0" smtClean="0"/>
              <a:t>It is </a:t>
            </a:r>
            <a:r>
              <a:rPr lang="en-US" sz="2000" dirty="0"/>
              <a:t>essential that </a:t>
            </a:r>
            <a:r>
              <a:rPr lang="en-US" sz="2000" dirty="0">
                <a:solidFill>
                  <a:schemeClr val="tx2"/>
                </a:solidFill>
              </a:rPr>
              <a:t>DATA</a:t>
            </a:r>
            <a:r>
              <a:rPr lang="en-US" sz="2000" dirty="0"/>
              <a:t> is available because it is the first step in creating meaningful </a:t>
            </a:r>
            <a:r>
              <a:rPr lang="en-US" sz="2000" dirty="0" smtClean="0">
                <a:solidFill>
                  <a:schemeClr val="tx2"/>
                </a:solidFill>
              </a:rPr>
              <a:t>INFORMATION</a:t>
            </a:r>
            <a:r>
              <a:rPr lang="en-US" sz="2000" dirty="0" smtClean="0"/>
              <a:t> </a:t>
            </a:r>
            <a:br>
              <a:rPr lang="en-US" sz="2000" dirty="0" smtClean="0"/>
            </a:br>
            <a:endParaRPr lang="en-US" sz="2000" dirty="0" smtClean="0"/>
          </a:p>
          <a:p>
            <a:pPr fontAlgn="base">
              <a:lnSpc>
                <a:spcPct val="150000"/>
              </a:lnSpc>
            </a:pPr>
            <a:r>
              <a:rPr lang="en-US" sz="2000" dirty="0" smtClean="0"/>
              <a:t>The </a:t>
            </a:r>
            <a:r>
              <a:rPr lang="en-US" sz="2000" dirty="0"/>
              <a:t>three data items </a:t>
            </a:r>
            <a:r>
              <a:rPr lang="en-US" sz="2000" dirty="0" smtClean="0"/>
              <a:t>on the earlier slide </a:t>
            </a:r>
            <a:r>
              <a:rPr lang="en-US" sz="2000" dirty="0"/>
              <a:t>could represent some useful </a:t>
            </a:r>
            <a:r>
              <a:rPr lang="en-US" sz="2000" dirty="0" smtClean="0"/>
              <a:t>information:</a:t>
            </a:r>
            <a:endParaRPr lang="en-GB" sz="2000" dirty="0"/>
          </a:p>
          <a:p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9725594"/>
              </p:ext>
            </p:extLst>
          </p:nvPr>
        </p:nvGraphicFramePr>
        <p:xfrm>
          <a:off x="1979712" y="3356992"/>
          <a:ext cx="4896544" cy="1920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48272"/>
                <a:gridCol w="2448272"/>
              </a:tblGrid>
              <a:tr h="28803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dirty="0" smtClean="0"/>
                        <a:t>DATA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dirty="0" smtClean="0"/>
                        <a:t>INFORMATION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718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 smtClean="0"/>
                        <a:t>123424331911  ----</a:t>
                      </a:r>
                      <a:r>
                        <a:rPr lang="en-US" sz="1800" dirty="0" smtClean="0">
                          <a:sym typeface="Wingdings" pitchFamily="2" charset="2"/>
                        </a:rPr>
                        <a:t></a:t>
                      </a:r>
                      <a:endParaRPr lang="en-GB" sz="1800" dirty="0" smtClean="0"/>
                    </a:p>
                    <a:p>
                      <a:endParaRPr lang="en-GB" sz="1800" dirty="0" smtClean="0"/>
                    </a:p>
                    <a:p>
                      <a:r>
                        <a:rPr lang="en-US" sz="1800" dirty="0" smtClean="0"/>
                        <a:t>aab   -----------------</a:t>
                      </a:r>
                      <a:r>
                        <a:rPr lang="en-US" sz="1800" dirty="0" smtClean="0">
                          <a:sym typeface="Wingdings" pitchFamily="2" charset="2"/>
                        </a:rPr>
                        <a:t></a:t>
                      </a:r>
                      <a:endParaRPr lang="en-GB" sz="1800" dirty="0"/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 smtClean="0">
                          <a:solidFill>
                            <a:schemeClr val="bg2"/>
                          </a:solidFill>
                        </a:rPr>
                        <a:t>Your winning lottery ticket number</a:t>
                      </a:r>
                    </a:p>
                    <a:p>
                      <a:r>
                        <a:rPr lang="en-GB" sz="1800" dirty="0" smtClean="0">
                          <a:solidFill>
                            <a:schemeClr val="bg2"/>
                          </a:solidFill>
                        </a:rPr>
                        <a:t>Your A level results</a:t>
                      </a:r>
                      <a:endParaRPr lang="en-GB" sz="1800" dirty="0">
                        <a:solidFill>
                          <a:schemeClr val="bg2"/>
                        </a:solidFill>
                      </a:endParaRPr>
                    </a:p>
                  </a:txBody>
                  <a:tcPr>
                    <a:solidFill>
                      <a:schemeClr val="tx2"/>
                    </a:solidFill>
                  </a:tcPr>
                </a:tc>
              </a:tr>
              <a:tr h="150874">
                <a:tc>
                  <a:txBody>
                    <a:bodyPr/>
                    <a:lstStyle/>
                    <a:p>
                      <a:r>
                        <a:rPr lang="en-US" sz="1800" dirty="0" smtClean="0"/>
                        <a:t>211190  --------------</a:t>
                      </a:r>
                      <a:r>
                        <a:rPr lang="en-US" sz="1800" dirty="0" smtClean="0">
                          <a:sym typeface="Wingdings" pitchFamily="2" charset="2"/>
                        </a:rPr>
                        <a:t></a:t>
                      </a:r>
                      <a:endParaRPr lang="en-GB" sz="1800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Your date of birth</a:t>
                      </a:r>
                      <a:endParaRPr lang="en-GB" sz="1800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97913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Title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7924800" cy="864096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cap="none" dirty="0" smtClean="0">
                <a:solidFill>
                  <a:schemeClr val="tx2">
                    <a:satMod val="200000"/>
                  </a:schemeClr>
                </a:solidFill>
                <a:ea typeface="+mj-ea"/>
                <a:cs typeface="+mj-cs"/>
              </a:rPr>
              <a:t>There are two kinds of data</a:t>
            </a:r>
            <a:endParaRPr lang="en-GB" cap="none" dirty="0">
              <a:solidFill>
                <a:schemeClr val="tx2">
                  <a:satMod val="200000"/>
                </a:schemeClr>
              </a:solidFill>
              <a:ea typeface="+mj-ea"/>
              <a:cs typeface="+mj-cs"/>
            </a:endParaRPr>
          </a:p>
        </p:txBody>
      </p:sp>
      <p:sp>
        <p:nvSpPr>
          <p:cNvPr id="36867" name="Rectangle 13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36B73A07-03C8-4FB3-AFB1-4493D89FFCBA}" type="slidenum">
              <a:rPr lang="en-GB"/>
              <a:pPr/>
              <a:t>7</a:t>
            </a:fld>
            <a:endParaRPr lang="en-GB"/>
          </a:p>
        </p:txBody>
      </p:sp>
      <p:sp>
        <p:nvSpPr>
          <p:cNvPr id="36868" name="Content Placeholder 2"/>
          <p:cNvSpPr>
            <a:spLocks noGrp="1"/>
          </p:cNvSpPr>
          <p:nvPr>
            <p:ph idx="4294967295"/>
          </p:nvPr>
        </p:nvSpPr>
        <p:spPr>
          <a:xfrm>
            <a:off x="683568" y="980728"/>
            <a:ext cx="7693269" cy="4824536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sz="2800" u="sng" dirty="0" smtClean="0">
                <a:solidFill>
                  <a:schemeClr val="tx2"/>
                </a:solidFill>
              </a:rPr>
              <a:t>Qualitative</a:t>
            </a:r>
            <a:r>
              <a:rPr lang="en-GB" sz="2800" dirty="0" smtClean="0"/>
              <a:t> data uses words or images to describe something.</a:t>
            </a:r>
          </a:p>
          <a:p>
            <a:pPr lvl="1" eaLnBrk="1" hangingPunct="1">
              <a:lnSpc>
                <a:spcPct val="150000"/>
              </a:lnSpc>
            </a:pPr>
            <a:r>
              <a:rPr lang="en-US" sz="2800" dirty="0" smtClean="0"/>
              <a:t>Not in numerical form e.g. open-ended questionnaires ‘What did you think of our service?’</a:t>
            </a:r>
            <a:endParaRPr lang="en-GB" sz="2800" dirty="0" smtClean="0"/>
          </a:p>
          <a:p>
            <a:pPr eaLnBrk="1" hangingPunct="1">
              <a:lnSpc>
                <a:spcPct val="150000"/>
              </a:lnSpc>
            </a:pPr>
            <a:r>
              <a:rPr lang="en-GB" sz="2800" u="sng" dirty="0" smtClean="0">
                <a:solidFill>
                  <a:schemeClr val="tx2"/>
                </a:solidFill>
              </a:rPr>
              <a:t>Quantitative</a:t>
            </a:r>
            <a:r>
              <a:rPr lang="en-GB" sz="2800" dirty="0" smtClean="0"/>
              <a:t> data uses numbers, or categories, that can be labelled with a number.</a:t>
            </a:r>
          </a:p>
          <a:p>
            <a:pPr lvl="1" eaLnBrk="1" hangingPunct="1">
              <a:lnSpc>
                <a:spcPct val="150000"/>
              </a:lnSpc>
            </a:pPr>
            <a:r>
              <a:rPr lang="en-US" sz="2800" dirty="0" smtClean="0"/>
              <a:t>This type of data can be used to construct graphs and tables of raw data.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048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116632"/>
            <a:ext cx="7924800" cy="576064"/>
          </a:xfrm>
        </p:spPr>
        <p:txBody>
          <a:bodyPr anchor="ctr"/>
          <a:lstStyle/>
          <a:p>
            <a:pPr algn="ctr" eaLnBrk="1" hangingPunct="1"/>
            <a:r>
              <a:rPr lang="en-GB" sz="3200" cap="none" dirty="0" smtClean="0">
                <a:solidFill>
                  <a:schemeClr val="tx2"/>
                </a:solidFill>
              </a:rPr>
              <a:t>Information</a:t>
            </a:r>
            <a:endParaRPr lang="en-US" sz="3200" cap="none" dirty="0" smtClean="0">
              <a:solidFill>
                <a:schemeClr val="tx2"/>
              </a:solidFill>
            </a:endParaRPr>
          </a:p>
        </p:txBody>
      </p:sp>
      <p:sp>
        <p:nvSpPr>
          <p:cNvPr id="30723" name="Rectangle 13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2FE54AA3-D4AF-4140-B648-9347EA4D912C}" type="slidenum">
              <a:rPr lang="en-GB"/>
              <a:pPr/>
              <a:t>8</a:t>
            </a:fld>
            <a:endParaRPr lang="en-GB"/>
          </a:p>
        </p:txBody>
      </p:sp>
      <p:sp>
        <p:nvSpPr>
          <p:cNvPr id="1843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9552" y="1052736"/>
            <a:ext cx="7693269" cy="5040560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160000"/>
              </a:lnSpc>
            </a:pPr>
            <a:r>
              <a:rPr lang="en-US" sz="2200" dirty="0" smtClean="0"/>
              <a:t>Information is data that has been processed in such a way as to become meaningful to the person who receives it. </a:t>
            </a:r>
          </a:p>
          <a:p>
            <a:pPr eaLnBrk="1" hangingPunct="1">
              <a:lnSpc>
                <a:spcPct val="160000"/>
              </a:lnSpc>
            </a:pPr>
            <a:r>
              <a:rPr lang="en-US" sz="2400" dirty="0" smtClean="0">
                <a:solidFill>
                  <a:schemeClr val="tx2"/>
                </a:solidFill>
              </a:rPr>
              <a:t>INFORMATION = DATA + CONTEXT + MEANING</a:t>
            </a:r>
          </a:p>
          <a:p>
            <a:pPr eaLnBrk="1" hangingPunct="1">
              <a:lnSpc>
                <a:spcPct val="160000"/>
              </a:lnSpc>
            </a:pPr>
            <a:r>
              <a:rPr lang="en-US" sz="2400" dirty="0" smtClean="0"/>
              <a:t>An example of Information:</a:t>
            </a:r>
          </a:p>
          <a:p>
            <a:pPr eaLnBrk="1" hangingPunct="1">
              <a:lnSpc>
                <a:spcPct val="160000"/>
              </a:lnSpc>
            </a:pPr>
            <a:r>
              <a:rPr lang="en-US" sz="2400" dirty="0" smtClean="0">
                <a:solidFill>
                  <a:schemeClr val="tx2"/>
                </a:solidFill>
              </a:rPr>
              <a:t>Data:</a:t>
            </a:r>
            <a:r>
              <a:rPr lang="en-US" sz="2400" dirty="0" smtClean="0"/>
              <a:t> 21041926 - this has no meaning or context</a:t>
            </a:r>
          </a:p>
          <a:p>
            <a:pPr eaLnBrk="1" hangingPunct="1">
              <a:lnSpc>
                <a:spcPct val="160000"/>
              </a:lnSpc>
            </a:pPr>
            <a:r>
              <a:rPr lang="en-US" sz="2400" dirty="0" smtClean="0">
                <a:solidFill>
                  <a:schemeClr val="tx2"/>
                </a:solidFill>
              </a:rPr>
              <a:t>Context:</a:t>
            </a:r>
            <a:r>
              <a:rPr lang="en-US" sz="2400" dirty="0" smtClean="0"/>
              <a:t> It is a British date</a:t>
            </a:r>
          </a:p>
          <a:p>
            <a:pPr eaLnBrk="1" hangingPunct="1">
              <a:lnSpc>
                <a:spcPct val="80000"/>
              </a:lnSpc>
              <a:buFont typeface="Wingdings" charset="2"/>
              <a:buNone/>
            </a:pPr>
            <a:endParaRPr lang="en-GB" sz="2600" dirty="0" smtClean="0">
              <a:cs typeface="Times New Roman" charset="0"/>
            </a:endParaRPr>
          </a:p>
          <a:p>
            <a:pPr eaLnBrk="1" hangingPunct="1">
              <a:lnSpc>
                <a:spcPct val="80000"/>
              </a:lnSpc>
            </a:pPr>
            <a:endParaRPr lang="en-GB" sz="2200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2998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116632"/>
            <a:ext cx="7924800" cy="576064"/>
          </a:xfrm>
        </p:spPr>
        <p:txBody>
          <a:bodyPr anchor="ctr"/>
          <a:lstStyle/>
          <a:p>
            <a:pPr algn="ctr" eaLnBrk="1" hangingPunct="1"/>
            <a:r>
              <a:rPr lang="en-GB" sz="3200" cap="none" dirty="0" smtClean="0">
                <a:solidFill>
                  <a:schemeClr val="tx2"/>
                </a:solidFill>
              </a:rPr>
              <a:t>Information</a:t>
            </a:r>
            <a:endParaRPr lang="en-US" sz="3200" cap="none" dirty="0" smtClean="0">
              <a:solidFill>
                <a:schemeClr val="tx2"/>
              </a:solidFill>
            </a:endParaRPr>
          </a:p>
        </p:txBody>
      </p:sp>
      <p:sp>
        <p:nvSpPr>
          <p:cNvPr id="30723" name="Rectangle 13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2FE54AA3-D4AF-4140-B648-9347EA4D912C}" type="slidenum">
              <a:rPr lang="en-GB"/>
              <a:pPr/>
              <a:t>9</a:t>
            </a:fld>
            <a:endParaRPr lang="en-GB"/>
          </a:p>
        </p:txBody>
      </p:sp>
      <p:sp>
        <p:nvSpPr>
          <p:cNvPr id="1843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9552" y="1052736"/>
            <a:ext cx="7693269" cy="5040560"/>
          </a:xfrm>
        </p:spPr>
        <p:txBody>
          <a:bodyPr>
            <a:normAutofit/>
          </a:bodyPr>
          <a:lstStyle/>
          <a:p>
            <a:pPr eaLnBrk="1" hangingPunct="1">
              <a:lnSpc>
                <a:spcPct val="160000"/>
              </a:lnSpc>
            </a:pPr>
            <a:r>
              <a:rPr lang="en-US" sz="2400" dirty="0" smtClean="0"/>
              <a:t>This allows us to register it as </a:t>
            </a:r>
            <a:r>
              <a:rPr lang="en-US" sz="2400" dirty="0" smtClean="0">
                <a:solidFill>
                  <a:schemeClr val="tx2"/>
                </a:solidFill>
              </a:rPr>
              <a:t>21st April 1926 </a:t>
            </a:r>
            <a:r>
              <a:rPr lang="en-US" sz="2400" dirty="0" smtClean="0"/>
              <a:t>but it still has no meaning and is therefore not information</a:t>
            </a:r>
          </a:p>
          <a:p>
            <a:pPr eaLnBrk="1" hangingPunct="1">
              <a:lnSpc>
                <a:spcPct val="160000"/>
              </a:lnSpc>
            </a:pPr>
            <a:r>
              <a:rPr lang="en-US" sz="2400" dirty="0" smtClean="0">
                <a:solidFill>
                  <a:schemeClr val="tx2"/>
                </a:solidFill>
              </a:rPr>
              <a:t>Meaning:</a:t>
            </a:r>
            <a:r>
              <a:rPr lang="en-US" sz="2400" dirty="0" smtClean="0"/>
              <a:t> The birth date of Queen Elizabeth II</a:t>
            </a:r>
          </a:p>
          <a:p>
            <a:pPr eaLnBrk="1" hangingPunct="1">
              <a:lnSpc>
                <a:spcPct val="160000"/>
              </a:lnSpc>
            </a:pPr>
            <a:r>
              <a:rPr lang="en-US" sz="2400" dirty="0" smtClean="0"/>
              <a:t>This gives us all the elements required for it to be called 'information'</a:t>
            </a:r>
          </a:p>
          <a:p>
            <a:pPr eaLnBrk="1" hangingPunct="1">
              <a:lnSpc>
                <a:spcPct val="80000"/>
              </a:lnSpc>
              <a:buFont typeface="Wingdings" charset="2"/>
              <a:buNone/>
            </a:pPr>
            <a:endParaRPr lang="en-GB" sz="2600" dirty="0" smtClean="0">
              <a:cs typeface="Times New Roman" charset="0"/>
            </a:endParaRPr>
          </a:p>
          <a:p>
            <a:pPr eaLnBrk="1" hangingPunct="1">
              <a:lnSpc>
                <a:spcPct val="80000"/>
              </a:lnSpc>
            </a:pPr>
            <a:endParaRPr lang="en-GB" sz="2200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2321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44624"/>
            <a:ext cx="7924800" cy="648072"/>
          </a:xfrm>
        </p:spPr>
        <p:txBody>
          <a:bodyPr anchor="ctr"/>
          <a:lstStyle/>
          <a:p>
            <a:pPr algn="ctr" eaLnBrk="1" hangingPunct="1"/>
            <a:r>
              <a:rPr lang="en-GB" cap="none" dirty="0" smtClean="0">
                <a:solidFill>
                  <a:schemeClr val="tx2"/>
                </a:solidFill>
              </a:rPr>
              <a:t>Knowledge</a:t>
            </a:r>
            <a:endParaRPr lang="en-US" cap="none" dirty="0" smtClean="0">
              <a:solidFill>
                <a:schemeClr val="tx2"/>
              </a:solidFill>
            </a:endParaRPr>
          </a:p>
        </p:txBody>
      </p:sp>
      <p:sp>
        <p:nvSpPr>
          <p:cNvPr id="31747" name="Rectangle 13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A3C8840F-333D-45D6-AF2E-0F470CE4744E}" type="slidenum">
              <a:rPr lang="en-GB"/>
              <a:pPr/>
              <a:t>10</a:t>
            </a:fld>
            <a:endParaRPr lang="en-GB"/>
          </a:p>
        </p:txBody>
      </p:sp>
      <p:sp>
        <p:nvSpPr>
          <p:cNvPr id="31748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3568" y="1052736"/>
            <a:ext cx="7807569" cy="5112568"/>
          </a:xfrm>
        </p:spPr>
        <p:txBody>
          <a:bodyPr>
            <a:noAutofit/>
          </a:bodyPr>
          <a:lstStyle/>
          <a:p>
            <a:pPr eaLnBrk="1" hangingPunct="1">
              <a:lnSpc>
                <a:spcPct val="150000"/>
              </a:lnSpc>
            </a:pPr>
            <a:r>
              <a:rPr lang="en-US" sz="2400" dirty="0" smtClean="0">
                <a:solidFill>
                  <a:schemeClr val="tx2"/>
                </a:solidFill>
              </a:rPr>
              <a:t>Scenario:</a:t>
            </a:r>
            <a:r>
              <a:rPr lang="en-US" sz="2400" dirty="0" smtClean="0"/>
              <a:t> Sales of widgets are 25% down on last year.</a:t>
            </a:r>
          </a:p>
          <a:p>
            <a:pPr eaLnBrk="1" hangingPunct="1">
              <a:lnSpc>
                <a:spcPct val="150000"/>
              </a:lnSpc>
            </a:pPr>
            <a:r>
              <a:rPr lang="en-US" sz="2400" dirty="0" smtClean="0">
                <a:solidFill>
                  <a:schemeClr val="tx2"/>
                </a:solidFill>
              </a:rPr>
              <a:t>Data gathered: </a:t>
            </a:r>
            <a:r>
              <a:rPr lang="en-US" sz="2400" dirty="0" smtClean="0"/>
              <a:t>for example, from competitor analysis, or a PEST (Political, Economic, Social and Technological) analysis.</a:t>
            </a:r>
          </a:p>
          <a:p>
            <a:pPr eaLnBrk="1" hangingPunct="1">
              <a:lnSpc>
                <a:spcPct val="150000"/>
              </a:lnSpc>
            </a:pPr>
            <a:r>
              <a:rPr lang="en-US" sz="2400" dirty="0" smtClean="0"/>
              <a:t>Data is processed to become information: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4446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44624"/>
            <a:ext cx="7924800" cy="648072"/>
          </a:xfrm>
        </p:spPr>
        <p:txBody>
          <a:bodyPr anchor="ctr"/>
          <a:lstStyle/>
          <a:p>
            <a:pPr algn="ctr" eaLnBrk="1" hangingPunct="1"/>
            <a:r>
              <a:rPr lang="en-GB" cap="none" dirty="0" smtClean="0">
                <a:solidFill>
                  <a:schemeClr val="tx2"/>
                </a:solidFill>
              </a:rPr>
              <a:t>Knowledge</a:t>
            </a:r>
            <a:endParaRPr lang="en-US" cap="none" dirty="0" smtClean="0">
              <a:solidFill>
                <a:schemeClr val="tx2"/>
              </a:solidFill>
            </a:endParaRPr>
          </a:p>
        </p:txBody>
      </p:sp>
      <p:sp>
        <p:nvSpPr>
          <p:cNvPr id="31747" name="Rectangle 13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A3C8840F-333D-45D6-AF2E-0F470CE4744E}" type="slidenum">
              <a:rPr lang="en-GB"/>
              <a:pPr/>
              <a:t>11</a:t>
            </a:fld>
            <a:endParaRPr lang="en-GB"/>
          </a:p>
        </p:txBody>
      </p:sp>
      <p:sp>
        <p:nvSpPr>
          <p:cNvPr id="31748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3568" y="764704"/>
            <a:ext cx="7807569" cy="554461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sz="2400" dirty="0">
                <a:solidFill>
                  <a:schemeClr val="tx2"/>
                </a:solidFill>
              </a:rPr>
              <a:t>Information:</a:t>
            </a:r>
            <a:r>
              <a:rPr lang="en-US" sz="2400" dirty="0"/>
              <a:t> loss of sales is due to a competitor launching a rival product at a cheaper price.</a:t>
            </a:r>
          </a:p>
          <a:p>
            <a:pPr eaLnBrk="1" hangingPunct="1">
              <a:lnSpc>
                <a:spcPct val="150000"/>
              </a:lnSpc>
            </a:pPr>
            <a:r>
              <a:rPr lang="en-US" sz="2400" dirty="0" smtClean="0"/>
              <a:t>Action: reduce the selling price of our widgets.</a:t>
            </a:r>
            <a:br>
              <a:rPr lang="en-US" sz="2400" dirty="0" smtClean="0"/>
            </a:br>
            <a:endParaRPr lang="en-US" sz="2400" dirty="0" smtClean="0"/>
          </a:p>
          <a:p>
            <a:pPr eaLnBrk="1" hangingPunct="1">
              <a:lnSpc>
                <a:spcPct val="150000"/>
              </a:lnSpc>
            </a:pPr>
            <a:r>
              <a:rPr lang="en-US" sz="2400" dirty="0" smtClean="0">
                <a:solidFill>
                  <a:schemeClr val="tx2"/>
                </a:solidFill>
              </a:rPr>
              <a:t>Knowledge:</a:t>
            </a:r>
            <a:r>
              <a:rPr lang="en-US" sz="2400" dirty="0" smtClean="0"/>
              <a:t> the price of our widgets too high in the current market or climate.</a:t>
            </a:r>
          </a:p>
          <a:p>
            <a:pPr eaLnBrk="1" hangingPunct="1">
              <a:lnSpc>
                <a:spcPct val="150000"/>
              </a:lnSpc>
            </a:pPr>
            <a:r>
              <a:rPr lang="en-US" sz="2400" dirty="0" smtClean="0">
                <a:solidFill>
                  <a:schemeClr val="tx2"/>
                </a:solidFill>
              </a:rPr>
              <a:t>Knowledge</a:t>
            </a:r>
            <a:r>
              <a:rPr lang="en-US" sz="2400" dirty="0" smtClean="0"/>
              <a:t> is having an understanding of the </a:t>
            </a:r>
            <a:r>
              <a:rPr lang="en-US" sz="2400" dirty="0" smtClean="0">
                <a:solidFill>
                  <a:schemeClr val="tx2"/>
                </a:solidFill>
              </a:rPr>
              <a:t>"rules".</a:t>
            </a:r>
          </a:p>
          <a:p>
            <a:pPr eaLnBrk="1" hangingPunct="1"/>
            <a:endParaRPr lang="en-GB" sz="2400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0928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116632"/>
            <a:ext cx="7924800" cy="562074"/>
          </a:xfrm>
        </p:spPr>
        <p:txBody>
          <a:bodyPr anchor="ctr"/>
          <a:lstStyle/>
          <a:p>
            <a:pPr algn="ctr" eaLnBrk="1" hangingPunct="1"/>
            <a:r>
              <a:rPr lang="en-GB" cap="none" dirty="0" smtClean="0">
                <a:solidFill>
                  <a:schemeClr val="tx2"/>
                </a:solidFill>
              </a:rPr>
              <a:t>Knowledge</a:t>
            </a:r>
            <a:endParaRPr lang="en-US" cap="none" dirty="0" smtClean="0">
              <a:solidFill>
                <a:schemeClr val="tx2"/>
              </a:solidFill>
            </a:endParaRPr>
          </a:p>
        </p:txBody>
      </p:sp>
      <p:sp>
        <p:nvSpPr>
          <p:cNvPr id="32771" name="Rectangle 13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8A902FD0-69CE-4C43-B6B7-D4BEB53E5014}" type="slidenum">
              <a:rPr lang="en-GB"/>
              <a:pPr/>
              <a:t>12</a:t>
            </a:fld>
            <a:endParaRPr lang="en-GB"/>
          </a:p>
        </p:txBody>
      </p:sp>
      <p:sp>
        <p:nvSpPr>
          <p:cNvPr id="3277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67544" y="908720"/>
            <a:ext cx="8280920" cy="5472608"/>
          </a:xfrm>
        </p:spPr>
        <p:txBody>
          <a:bodyPr>
            <a:normAutofit/>
          </a:bodyPr>
          <a:lstStyle/>
          <a:p>
            <a:pPr eaLnBrk="1" hangingPunct="1">
              <a:lnSpc>
                <a:spcPct val="150000"/>
              </a:lnSpc>
            </a:pPr>
            <a:r>
              <a:rPr lang="en-US" sz="2600" dirty="0" smtClean="0">
                <a:solidFill>
                  <a:schemeClr val="tx2"/>
                </a:solidFill>
              </a:rPr>
              <a:t>Information</a:t>
            </a:r>
            <a:r>
              <a:rPr lang="en-US" sz="2600" dirty="0" smtClean="0"/>
              <a:t> is the underpinning of </a:t>
            </a:r>
            <a:r>
              <a:rPr lang="en-US" sz="2600" dirty="0" smtClean="0">
                <a:solidFill>
                  <a:schemeClr val="tx2"/>
                </a:solidFill>
              </a:rPr>
              <a:t>Knowledge</a:t>
            </a:r>
            <a:r>
              <a:rPr lang="en-US" sz="2600" dirty="0" smtClean="0"/>
              <a:t> </a:t>
            </a:r>
            <a:br>
              <a:rPr lang="en-US" sz="2600" dirty="0" smtClean="0"/>
            </a:br>
            <a:endParaRPr lang="en-US" sz="2600" dirty="0" smtClean="0"/>
          </a:p>
          <a:p>
            <a:pPr eaLnBrk="1" hangingPunct="1">
              <a:lnSpc>
                <a:spcPct val="150000"/>
              </a:lnSpc>
            </a:pPr>
            <a:r>
              <a:rPr lang="en-US" sz="2600" dirty="0" smtClean="0"/>
              <a:t>The difference between information and knowledge is certainty. Information is largely based on fact that cannot be disputed (as long as the data is correct!). </a:t>
            </a:r>
          </a:p>
          <a:p>
            <a:pPr eaLnBrk="1" hangingPunct="1">
              <a:buFont typeface="Wingdings" charset="2"/>
              <a:buNone/>
            </a:pPr>
            <a:endParaRPr lang="en-GB" sz="2400" dirty="0" smtClean="0">
              <a:cs typeface="Times New Roman" charset="0"/>
            </a:endParaRPr>
          </a:p>
          <a:p>
            <a:pPr eaLnBrk="1" hangingPunct="1"/>
            <a:endParaRPr lang="en-GB" sz="2400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999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116632"/>
            <a:ext cx="7924800" cy="562074"/>
          </a:xfrm>
        </p:spPr>
        <p:txBody>
          <a:bodyPr anchor="ctr"/>
          <a:lstStyle/>
          <a:p>
            <a:pPr algn="ctr" eaLnBrk="1" hangingPunct="1"/>
            <a:r>
              <a:rPr lang="en-GB" cap="none" dirty="0" smtClean="0">
                <a:solidFill>
                  <a:schemeClr val="tx2"/>
                </a:solidFill>
              </a:rPr>
              <a:t>Knowledge</a:t>
            </a:r>
            <a:endParaRPr lang="en-US" cap="none" dirty="0" smtClean="0">
              <a:solidFill>
                <a:schemeClr val="tx2"/>
              </a:solidFill>
            </a:endParaRPr>
          </a:p>
        </p:txBody>
      </p:sp>
      <p:sp>
        <p:nvSpPr>
          <p:cNvPr id="32771" name="Rectangle 13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8A902FD0-69CE-4C43-B6B7-D4BEB53E5014}" type="slidenum">
              <a:rPr lang="en-GB"/>
              <a:pPr/>
              <a:t>13</a:t>
            </a:fld>
            <a:endParaRPr lang="en-GB"/>
          </a:p>
        </p:txBody>
      </p:sp>
      <p:sp>
        <p:nvSpPr>
          <p:cNvPr id="3277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67544" y="764704"/>
            <a:ext cx="8280920" cy="5472608"/>
          </a:xfrm>
        </p:spPr>
        <p:txBody>
          <a:bodyPr>
            <a:normAutofit/>
          </a:bodyPr>
          <a:lstStyle/>
          <a:p>
            <a:pPr eaLnBrk="1" hangingPunct="1">
              <a:lnSpc>
                <a:spcPct val="150000"/>
              </a:lnSpc>
            </a:pPr>
            <a:r>
              <a:rPr lang="en-US" sz="2600" dirty="0" smtClean="0"/>
              <a:t>However, knowledge is based on probabilities - what are the chances of a course of action being the best alternative, given a set of information....?</a:t>
            </a:r>
          </a:p>
          <a:p>
            <a:pPr eaLnBrk="1" hangingPunct="1">
              <a:lnSpc>
                <a:spcPct val="150000"/>
              </a:lnSpc>
            </a:pPr>
            <a:r>
              <a:rPr lang="en-US" sz="2600" dirty="0" smtClean="0"/>
              <a:t>The reason for this uncertainty is that there are many possible outcomes for a given set of information. </a:t>
            </a:r>
          </a:p>
          <a:p>
            <a:pPr eaLnBrk="1" hangingPunct="1">
              <a:buFont typeface="Wingdings" charset="2"/>
              <a:buNone/>
            </a:pPr>
            <a:endParaRPr lang="en-GB" sz="2400" dirty="0" smtClean="0">
              <a:cs typeface="Times New Roman" charset="0"/>
            </a:endParaRPr>
          </a:p>
          <a:p>
            <a:pPr eaLnBrk="1" hangingPunct="1"/>
            <a:endParaRPr lang="en-GB" sz="2400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1110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634082"/>
          </a:xfrm>
        </p:spPr>
        <p:txBody>
          <a:bodyPr/>
          <a:lstStyle/>
          <a:p>
            <a:pPr algn="ctr"/>
            <a:r>
              <a:rPr lang="en-GB" cap="none" dirty="0" smtClean="0">
                <a:solidFill>
                  <a:schemeClr val="tx2"/>
                </a:solidFill>
              </a:rPr>
              <a:t>Understanding</a:t>
            </a:r>
            <a:endParaRPr lang="en-GB" cap="none" dirty="0">
              <a:solidFill>
                <a:schemeClr val="tx2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755576" y="1052736"/>
            <a:ext cx="7848872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800" dirty="0">
                <a:solidFill>
                  <a:schemeClr val="tx2"/>
                </a:solidFill>
              </a:rPr>
              <a:t>Understanding:</a:t>
            </a:r>
            <a:r>
              <a:rPr lang="en-GB" sz="2800" dirty="0"/>
              <a:t> </a:t>
            </a:r>
            <a:r>
              <a:rPr lang="en-GB" sz="2800" dirty="0" smtClean="0"/>
              <a:t> An appreciation  of  </a:t>
            </a:r>
            <a:r>
              <a:rPr lang="en-GB" sz="2800" dirty="0" smtClean="0">
                <a:solidFill>
                  <a:schemeClr val="tx2"/>
                </a:solidFill>
              </a:rPr>
              <a:t>why</a:t>
            </a:r>
            <a:r>
              <a:rPr lang="en-GB" sz="2800" dirty="0" smtClean="0"/>
              <a:t> </a:t>
            </a:r>
            <a:r>
              <a:rPr lang="en-GB" sz="2800" dirty="0"/>
              <a:t/>
            </a:r>
            <a:br>
              <a:rPr lang="en-GB" sz="2800" dirty="0"/>
            </a:br>
            <a:r>
              <a:rPr lang="en-GB" sz="2800" dirty="0"/>
              <a:t>“The difference between understanding and knowledge is the difference between "learning" and "memorising". </a:t>
            </a:r>
            <a:br>
              <a:rPr lang="en-GB" sz="2800" dirty="0"/>
            </a:br>
            <a:endParaRPr lang="en-GB" sz="2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63062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634082"/>
          </a:xfrm>
        </p:spPr>
        <p:txBody>
          <a:bodyPr/>
          <a:lstStyle/>
          <a:p>
            <a:pPr algn="ctr"/>
            <a:r>
              <a:rPr lang="en-GB" sz="3600" cap="none" dirty="0" smtClean="0">
                <a:solidFill>
                  <a:schemeClr val="tx2"/>
                </a:solidFill>
              </a:rPr>
              <a:t>Wisdom</a:t>
            </a:r>
            <a:endParaRPr lang="en-GB" sz="3600" cap="none" dirty="0">
              <a:solidFill>
                <a:schemeClr val="tx2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755576" y="1052736"/>
            <a:ext cx="7848872" cy="34036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800" dirty="0">
                <a:solidFill>
                  <a:schemeClr val="tx2"/>
                </a:solidFill>
              </a:rPr>
              <a:t>Wisdom: </a:t>
            </a:r>
            <a:r>
              <a:rPr lang="en-GB" sz="2800" dirty="0" smtClean="0">
                <a:solidFill>
                  <a:schemeClr val="tx2"/>
                </a:solidFill>
              </a:rPr>
              <a:t> </a:t>
            </a:r>
            <a:r>
              <a:rPr lang="en-GB" sz="2800" dirty="0" smtClean="0"/>
              <a:t>evaluated </a:t>
            </a:r>
            <a:r>
              <a:rPr lang="en-GB" sz="2800" dirty="0"/>
              <a:t>understanding.</a:t>
            </a:r>
            <a:br>
              <a:rPr lang="en-GB" sz="2800" dirty="0"/>
            </a:br>
            <a:r>
              <a:rPr lang="en-GB" sz="2800" dirty="0" smtClean="0"/>
              <a:t>“Wisdom </a:t>
            </a:r>
            <a:r>
              <a:rPr lang="en-GB" sz="2800" dirty="0"/>
              <a:t>is </a:t>
            </a:r>
            <a:r>
              <a:rPr lang="en-GB" sz="2800" dirty="0" smtClean="0"/>
              <a:t> </a:t>
            </a:r>
            <a:r>
              <a:rPr lang="en-GB" sz="2800" dirty="0"/>
              <a:t>the process by which we also </a:t>
            </a:r>
            <a:r>
              <a:rPr lang="en-GB" sz="2800" dirty="0" smtClean="0"/>
              <a:t>discern or judge between </a:t>
            </a:r>
            <a:r>
              <a:rPr lang="en-GB" sz="2800" dirty="0"/>
              <a:t>right and wrong, good and bad</a:t>
            </a:r>
            <a:r>
              <a:rPr lang="en-GB" sz="2800" dirty="0" smtClean="0"/>
              <a:t>.”</a:t>
            </a:r>
            <a:r>
              <a:rPr lang="en-GB" sz="2800" dirty="0"/>
              <a:t> 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20350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34819" name="Rectangle 13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D63E543B-237E-4CEB-9C96-C86950AFF6B5}" type="slidenum">
              <a:rPr lang="en-GB"/>
              <a:pPr/>
              <a:t>16</a:t>
            </a:fld>
            <a:endParaRPr lang="en-GB"/>
          </a:p>
        </p:txBody>
      </p:sp>
      <p:sp>
        <p:nvSpPr>
          <p:cNvPr id="34820" name="Text Box 13"/>
          <p:cNvSpPr txBox="1">
            <a:spLocks noChangeArrowheads="1"/>
          </p:cNvSpPr>
          <p:nvPr/>
        </p:nvSpPr>
        <p:spPr bwMode="auto">
          <a:xfrm>
            <a:off x="1011116" y="5373688"/>
            <a:ext cx="72258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20000"/>
              </a:spcBef>
            </a:pPr>
            <a:r>
              <a:rPr lang="en-US" sz="2400" dirty="0"/>
              <a:t>The different aspects of knowledge (Allen 1999) </a:t>
            </a:r>
          </a:p>
        </p:txBody>
      </p:sp>
      <p:pic>
        <p:nvPicPr>
          <p:cNvPr id="34821" name="Picture 12" descr="dataknowledgesmall.gif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29439" y="692696"/>
            <a:ext cx="6944927" cy="4176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487547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263" y="548680"/>
            <a:ext cx="7451352" cy="4824536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051720" y="5572337"/>
            <a:ext cx="4854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http://systems-thinking.org/dikw/dikw.htm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64601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634082"/>
          </a:xfrm>
        </p:spPr>
        <p:txBody>
          <a:bodyPr/>
          <a:lstStyle/>
          <a:p>
            <a:pPr algn="ctr">
              <a:defRPr/>
            </a:pPr>
            <a:r>
              <a:rPr lang="en-US" cap="none" dirty="0" smtClean="0">
                <a:solidFill>
                  <a:schemeClr val="tx2"/>
                </a:solidFill>
              </a:rPr>
              <a:t>Summary </a:t>
            </a:r>
            <a:endParaRPr lang="en-US" cap="none" dirty="0">
              <a:solidFill>
                <a:schemeClr val="tx2"/>
              </a:solidFill>
            </a:endParaRPr>
          </a:p>
        </p:txBody>
      </p:sp>
      <p:sp>
        <p:nvSpPr>
          <p:cNvPr id="33795" name="Rectangle 13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92040F1D-2D8A-4B3A-87E1-04C88A68E4AC}" type="slidenum">
              <a:rPr lang="en-GB"/>
              <a:pPr/>
              <a:t>18</a:t>
            </a:fld>
            <a:endParaRPr lang="en-GB"/>
          </a:p>
        </p:txBody>
      </p:sp>
      <p:sp>
        <p:nvSpPr>
          <p:cNvPr id="3379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3568" y="1196752"/>
            <a:ext cx="7807569" cy="4824536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US" sz="2800" dirty="0" smtClean="0">
                <a:solidFill>
                  <a:schemeClr val="tx2"/>
                </a:solidFill>
              </a:rPr>
              <a:t>Data</a:t>
            </a:r>
            <a:r>
              <a:rPr lang="en-US" sz="2800" dirty="0" smtClean="0"/>
              <a:t> is the collection of raw measurements</a:t>
            </a:r>
          </a:p>
          <a:p>
            <a:pPr eaLnBrk="1" hangingPunct="1">
              <a:lnSpc>
                <a:spcPct val="150000"/>
              </a:lnSpc>
            </a:pPr>
            <a:r>
              <a:rPr lang="en-US" sz="2800" dirty="0" smtClean="0">
                <a:solidFill>
                  <a:schemeClr val="tx2"/>
                </a:solidFill>
              </a:rPr>
              <a:t>Information</a:t>
            </a:r>
            <a:r>
              <a:rPr lang="en-US" sz="2800" dirty="0" smtClean="0"/>
              <a:t> is the result of processing raw data</a:t>
            </a:r>
          </a:p>
          <a:p>
            <a:pPr eaLnBrk="1" hangingPunct="1">
              <a:lnSpc>
                <a:spcPct val="150000"/>
              </a:lnSpc>
            </a:pPr>
            <a:r>
              <a:rPr lang="en-US" sz="2800" dirty="0" smtClean="0">
                <a:solidFill>
                  <a:schemeClr val="tx2"/>
                </a:solidFill>
              </a:rPr>
              <a:t>Knowledge</a:t>
            </a:r>
            <a:r>
              <a:rPr lang="en-US" sz="2800" dirty="0" smtClean="0"/>
              <a:t> is a conclusion of what to do when a particular set of information presents itself.</a:t>
            </a:r>
          </a:p>
          <a:p>
            <a:pPr eaLnBrk="1" hangingPunct="1"/>
            <a:endParaRPr lang="en-GB" sz="2800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539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theme/theme1.xml><?xml version="1.0" encoding="utf-8"?>
<a:theme xmlns:a="http://schemas.openxmlformats.org/drawingml/2006/main" name="Ja_theme1">
  <a:themeElements>
    <a:clrScheme name="Horizon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Horizon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Ja_theme1</Template>
  <TotalTime>233</TotalTime>
  <Words>484</Words>
  <Application>Microsoft Office PowerPoint</Application>
  <PresentationFormat>On-screen Show (4:3)</PresentationFormat>
  <Paragraphs>89</Paragraphs>
  <Slides>18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Century Gothic</vt:lpstr>
      <vt:lpstr>Times New Roman</vt:lpstr>
      <vt:lpstr>Wingdings</vt:lpstr>
      <vt:lpstr>Calibri</vt:lpstr>
      <vt:lpstr>Ja_theme1</vt:lpstr>
      <vt:lpstr>EMPL4012   Researching and analysing Data</vt:lpstr>
      <vt:lpstr>PowerPoint Presentation</vt:lpstr>
      <vt:lpstr>PowerPoint Presentation</vt:lpstr>
      <vt:lpstr>Data</vt:lpstr>
      <vt:lpstr>Data</vt:lpstr>
      <vt:lpstr>Data</vt:lpstr>
      <vt:lpstr>There are two kinds of data</vt:lpstr>
      <vt:lpstr>Information</vt:lpstr>
      <vt:lpstr>Information</vt:lpstr>
      <vt:lpstr>Knowledge</vt:lpstr>
      <vt:lpstr>Knowledge</vt:lpstr>
      <vt:lpstr>Knowledge</vt:lpstr>
      <vt:lpstr>Knowledge</vt:lpstr>
      <vt:lpstr>Understanding</vt:lpstr>
      <vt:lpstr>Wisdom</vt:lpstr>
      <vt:lpstr> </vt:lpstr>
      <vt:lpstr>PowerPoint Presentation</vt:lpstr>
      <vt:lpstr>Summary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Julia Ault</dc:creator>
  <cp:lastModifiedBy>Julia Ault</cp:lastModifiedBy>
  <cp:revision>20</cp:revision>
  <dcterms:created xsi:type="dcterms:W3CDTF">2013-03-02T19:04:26Z</dcterms:created>
  <dcterms:modified xsi:type="dcterms:W3CDTF">2014-07-22T16:35:41Z</dcterms:modified>
</cp:coreProperties>
</file>