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1"/>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0" autoAdjust="0"/>
    <p:restoredTop sz="94660"/>
  </p:normalViewPr>
  <p:slideViewPr>
    <p:cSldViewPr snapToGrid="0">
      <p:cViewPr varScale="1">
        <p:scale>
          <a:sx n="62" d="100"/>
          <a:sy n="62" d="100"/>
        </p:scale>
        <p:origin x="5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79DD01-CC07-47F7-9E11-CABD85DAFE8F}" type="datetimeFigureOut">
              <a:rPr lang="en-IN" smtClean="0"/>
              <a:t>05-12-2025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88E163-0B96-4073-A877-667CB4B76A11}" type="slidenum">
              <a:rPr lang="en-IN" smtClean="0"/>
              <a:t>‹#›</a:t>
            </a:fld>
            <a:endParaRPr lang="en-IN"/>
          </a:p>
        </p:txBody>
      </p:sp>
    </p:spTree>
    <p:extLst>
      <p:ext uri="{BB962C8B-B14F-4D97-AF65-F5344CB8AC3E}">
        <p14:creationId xmlns:p14="http://schemas.microsoft.com/office/powerpoint/2010/main" val="1185087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Dementia is a complex and progressive condition of an individual who gets impacted on his memory and decision-making capabilities. Considering the community nurses, it becomes very important for them to understand the clinical features and management approaches is essential for delivering safe, person-centred care. This presentation eventually outlines the key aspects of dementia, including diagnosis, prevalence along with treatment and prevention strategies.</a:t>
            </a:r>
          </a:p>
          <a:p>
            <a:endParaRPr lang="en-IN" dirty="0"/>
          </a:p>
        </p:txBody>
      </p:sp>
      <p:sp>
        <p:nvSpPr>
          <p:cNvPr id="4" name="Slide Number Placeholder 3"/>
          <p:cNvSpPr>
            <a:spLocks noGrp="1"/>
          </p:cNvSpPr>
          <p:nvPr>
            <p:ph type="sldNum" sz="quarter" idx="5"/>
          </p:nvPr>
        </p:nvSpPr>
        <p:spPr/>
        <p:txBody>
          <a:bodyPr/>
          <a:lstStyle/>
          <a:p>
            <a:fld id="{8788E163-0B96-4073-A877-667CB4B76A11}" type="slidenum">
              <a:rPr lang="en-IN" smtClean="0"/>
              <a:t>2</a:t>
            </a:fld>
            <a:endParaRPr lang="en-IN"/>
          </a:p>
        </p:txBody>
      </p:sp>
    </p:spTree>
    <p:extLst>
      <p:ext uri="{BB962C8B-B14F-4D97-AF65-F5344CB8AC3E}">
        <p14:creationId xmlns:p14="http://schemas.microsoft.com/office/powerpoint/2010/main" val="1419701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E4CC0-2C7C-2A46-6EC6-68A8DDC023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5BD3F7-A4D9-EA06-FB75-D831EB7226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78C89C-6C8F-E311-BB9E-71B3313C1CD3}"/>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It is basically a set of disease that eventually let individuals face challenges in performing the daily routine activities involved in life. While considering the measure things that gets impacted from this disease of a human body is the memory along with reasoning, and the overall communication abilities. Mainly it is caused by the various neurodegenerative and vascular processes.</a:t>
            </a:r>
          </a:p>
        </p:txBody>
      </p:sp>
      <p:sp>
        <p:nvSpPr>
          <p:cNvPr id="4" name="Slide Number Placeholder 3">
            <a:extLst>
              <a:ext uri="{FF2B5EF4-FFF2-40B4-BE49-F238E27FC236}">
                <a16:creationId xmlns:a16="http://schemas.microsoft.com/office/drawing/2014/main" id="{389A71BC-AD63-CC9B-ED40-4E5286F90E27}"/>
              </a:ext>
            </a:extLst>
          </p:cNvPr>
          <p:cNvSpPr>
            <a:spLocks noGrp="1"/>
          </p:cNvSpPr>
          <p:nvPr>
            <p:ph type="sldNum" sz="quarter" idx="5"/>
          </p:nvPr>
        </p:nvSpPr>
        <p:spPr/>
        <p:txBody>
          <a:bodyPr/>
          <a:lstStyle/>
          <a:p>
            <a:fld id="{8788E163-0B96-4073-A877-667CB4B76A11}" type="slidenum">
              <a:rPr lang="en-IN" smtClean="0"/>
              <a:t>3</a:t>
            </a:fld>
            <a:endParaRPr lang="en-IN"/>
          </a:p>
        </p:txBody>
      </p:sp>
    </p:spTree>
    <p:extLst>
      <p:ext uri="{BB962C8B-B14F-4D97-AF65-F5344CB8AC3E}">
        <p14:creationId xmlns:p14="http://schemas.microsoft.com/office/powerpoint/2010/main" val="4087760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8D8CC-0FB0-11CE-E35F-8F7C82F4B1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3F6321-0B1E-8AC4-4621-BE9B9F4507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E84090-2A76-7396-5ED7-0DAD2BCAE66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There are a lot of symptoms that can be detected in an individual who is suffering from this disease one of the prime challenges that an individual face in this duration is the loss of memory. Along with this the individual also face challenges in communication and performing daily routine tasks. .</a:t>
            </a:r>
          </a:p>
        </p:txBody>
      </p:sp>
      <p:sp>
        <p:nvSpPr>
          <p:cNvPr id="4" name="Slide Number Placeholder 3">
            <a:extLst>
              <a:ext uri="{FF2B5EF4-FFF2-40B4-BE49-F238E27FC236}">
                <a16:creationId xmlns:a16="http://schemas.microsoft.com/office/drawing/2014/main" id="{9D76E891-48D5-47DC-3BD2-E86FAF7152E9}"/>
              </a:ext>
            </a:extLst>
          </p:cNvPr>
          <p:cNvSpPr>
            <a:spLocks noGrp="1"/>
          </p:cNvSpPr>
          <p:nvPr>
            <p:ph type="sldNum" sz="quarter" idx="5"/>
          </p:nvPr>
        </p:nvSpPr>
        <p:spPr/>
        <p:txBody>
          <a:bodyPr/>
          <a:lstStyle/>
          <a:p>
            <a:fld id="{8788E163-0B96-4073-A877-667CB4B76A11}" type="slidenum">
              <a:rPr lang="en-IN" smtClean="0"/>
              <a:t>4</a:t>
            </a:fld>
            <a:endParaRPr lang="en-IN"/>
          </a:p>
        </p:txBody>
      </p:sp>
    </p:spTree>
    <p:extLst>
      <p:ext uri="{BB962C8B-B14F-4D97-AF65-F5344CB8AC3E}">
        <p14:creationId xmlns:p14="http://schemas.microsoft.com/office/powerpoint/2010/main" val="2957473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8B6C-FEBE-5451-1F58-1EECCB0DAA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EA1BC0-3672-51C2-D84D-5F254A0AF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4A4E6E-C687-1927-D288-918C347BFD46}"/>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develops from multiple causes, with is that basically the Alzheimer’s disease being the most prevalent. Vascular dementia results from reduced blood is that basically the flow to the brain, while Lewy body disease involves is that basically the abnormal protein accumulation. Genetics, such as APOE-epsilon-4, increase is that basically the risk for some individuals. Lifestyle factors including smoking, inactivity and poor diet is that basically the also influence vulnerability. Understanding these causes helps is that basically the community nurses educate patients on risk reduction and recognise is that basically the key diagnostic patterns.</a:t>
            </a:r>
          </a:p>
        </p:txBody>
      </p:sp>
      <p:sp>
        <p:nvSpPr>
          <p:cNvPr id="4" name="Slide Number Placeholder 3">
            <a:extLst>
              <a:ext uri="{FF2B5EF4-FFF2-40B4-BE49-F238E27FC236}">
                <a16:creationId xmlns:a16="http://schemas.microsoft.com/office/drawing/2014/main" id="{7F403FA1-2D99-4F62-2E75-1552981A0468}"/>
              </a:ext>
            </a:extLst>
          </p:cNvPr>
          <p:cNvSpPr>
            <a:spLocks noGrp="1"/>
          </p:cNvSpPr>
          <p:nvPr>
            <p:ph type="sldNum" sz="quarter" idx="5"/>
          </p:nvPr>
        </p:nvSpPr>
        <p:spPr/>
        <p:txBody>
          <a:bodyPr/>
          <a:lstStyle/>
          <a:p>
            <a:fld id="{8788E163-0B96-4073-A877-667CB4B76A11}" type="slidenum">
              <a:rPr lang="en-IN" smtClean="0"/>
              <a:t>5</a:t>
            </a:fld>
            <a:endParaRPr lang="en-IN"/>
          </a:p>
        </p:txBody>
      </p:sp>
    </p:spTree>
    <p:extLst>
      <p:ext uri="{BB962C8B-B14F-4D97-AF65-F5344CB8AC3E}">
        <p14:creationId xmlns:p14="http://schemas.microsoft.com/office/powerpoint/2010/main" val="3547800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19582-8F10-D619-C125-39CEF1AA5B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5B81C2-AE94-E0EC-9768-6AADE86D39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75282-E1BD-A1B8-3232-1C617CADDBBB}"/>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prevalence continues is that basically the rising in the UK as life expectancy increases, with projections indicating over a million is that basically the cases within the next decade. Globally, WHO reports escalating numbers linked to population is that basically the ageing and improved recognition. This growing burden places significant pressure on is that basically the health and social care systems, particularly community services. Nurses working in community is that basically the settings must be prepared to support increasing numbers of individuals is that basically the living with dementia.</a:t>
            </a:r>
          </a:p>
        </p:txBody>
      </p:sp>
      <p:sp>
        <p:nvSpPr>
          <p:cNvPr id="4" name="Slide Number Placeholder 3">
            <a:extLst>
              <a:ext uri="{FF2B5EF4-FFF2-40B4-BE49-F238E27FC236}">
                <a16:creationId xmlns:a16="http://schemas.microsoft.com/office/drawing/2014/main" id="{D087C783-1830-AEF4-26A6-321E40C5A7A2}"/>
              </a:ext>
            </a:extLst>
          </p:cNvPr>
          <p:cNvSpPr>
            <a:spLocks noGrp="1"/>
          </p:cNvSpPr>
          <p:nvPr>
            <p:ph type="sldNum" sz="quarter" idx="5"/>
          </p:nvPr>
        </p:nvSpPr>
        <p:spPr/>
        <p:txBody>
          <a:bodyPr/>
          <a:lstStyle/>
          <a:p>
            <a:fld id="{8788E163-0B96-4073-A877-667CB4B76A11}" type="slidenum">
              <a:rPr lang="en-IN" smtClean="0"/>
              <a:t>6</a:t>
            </a:fld>
            <a:endParaRPr lang="en-IN"/>
          </a:p>
        </p:txBody>
      </p:sp>
    </p:spTree>
    <p:extLst>
      <p:ext uri="{BB962C8B-B14F-4D97-AF65-F5344CB8AC3E}">
        <p14:creationId xmlns:p14="http://schemas.microsoft.com/office/powerpoint/2010/main" val="3571631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66E9A-9E54-E2C4-C95F-D93EE4973F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508D08-80A8-7EB1-3D65-38438CC1A3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15BA12-5648-8754-2E8A-43836717C4F6}"/>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generates substantial is that basically the economic and social challenges. NHS and community services face increasing costs related to is that basically the diagnosis, treatment and long-term care. Many families provide unpaid support, often is that basically the experiencing emotional and financial strain. Individuals with dementia may is that basically the experience loneliness, anxiety and reduced participation in society. Productivity losses further is that basically the impact the national economy. Understanding these burdens helps community nurses advocate is that basically the for resources and support systems benefiting patients and is that basically the caregivers.</a:t>
            </a:r>
          </a:p>
        </p:txBody>
      </p:sp>
      <p:sp>
        <p:nvSpPr>
          <p:cNvPr id="4" name="Slide Number Placeholder 3">
            <a:extLst>
              <a:ext uri="{FF2B5EF4-FFF2-40B4-BE49-F238E27FC236}">
                <a16:creationId xmlns:a16="http://schemas.microsoft.com/office/drawing/2014/main" id="{238DC486-6C34-F736-D39B-416460607D53}"/>
              </a:ext>
            </a:extLst>
          </p:cNvPr>
          <p:cNvSpPr>
            <a:spLocks noGrp="1"/>
          </p:cNvSpPr>
          <p:nvPr>
            <p:ph type="sldNum" sz="quarter" idx="5"/>
          </p:nvPr>
        </p:nvSpPr>
        <p:spPr/>
        <p:txBody>
          <a:bodyPr/>
          <a:lstStyle/>
          <a:p>
            <a:fld id="{8788E163-0B96-4073-A877-667CB4B76A11}" type="slidenum">
              <a:rPr lang="en-IN" smtClean="0"/>
              <a:t>7</a:t>
            </a:fld>
            <a:endParaRPr lang="en-IN"/>
          </a:p>
        </p:txBody>
      </p:sp>
    </p:spTree>
    <p:extLst>
      <p:ext uri="{BB962C8B-B14F-4D97-AF65-F5344CB8AC3E}">
        <p14:creationId xmlns:p14="http://schemas.microsoft.com/office/powerpoint/2010/main" val="1109663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B848A-82E5-D52B-65D8-3E9677C9C6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BE6A9B-CE11-18FF-1819-2430F0F983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043B73-C1D7-04D6-DAB8-4C01FBB0645C}"/>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Diagnosing dementia requires a thorough is that basically the assessment that starts with a detailed clinical history, including input from family or is that basically the caregivers. Cognitive tools such as the MMSE or MoCA help is that basically the measure impairment. Blood tests rule out reversible factors like vitamin deficiencies, is that basically the while imaging such as MRI or CT reveals structural changes. Multidisciplinary involvement ensures accurate is that basically the diagnosis. Community nurses play a vital role in early identification and referral is that basically the for assessment.</a:t>
            </a:r>
          </a:p>
        </p:txBody>
      </p:sp>
      <p:sp>
        <p:nvSpPr>
          <p:cNvPr id="4" name="Slide Number Placeholder 3">
            <a:extLst>
              <a:ext uri="{FF2B5EF4-FFF2-40B4-BE49-F238E27FC236}">
                <a16:creationId xmlns:a16="http://schemas.microsoft.com/office/drawing/2014/main" id="{00D2988C-5279-9D7B-D2C8-9D5F31017DC2}"/>
              </a:ext>
            </a:extLst>
          </p:cNvPr>
          <p:cNvSpPr>
            <a:spLocks noGrp="1"/>
          </p:cNvSpPr>
          <p:nvPr>
            <p:ph type="sldNum" sz="quarter" idx="5"/>
          </p:nvPr>
        </p:nvSpPr>
        <p:spPr/>
        <p:txBody>
          <a:bodyPr/>
          <a:lstStyle/>
          <a:p>
            <a:fld id="{8788E163-0B96-4073-A877-667CB4B76A11}" type="slidenum">
              <a:rPr lang="en-IN" smtClean="0"/>
              <a:t>8</a:t>
            </a:fld>
            <a:endParaRPr lang="en-IN"/>
          </a:p>
        </p:txBody>
      </p:sp>
    </p:spTree>
    <p:extLst>
      <p:ext uri="{BB962C8B-B14F-4D97-AF65-F5344CB8AC3E}">
        <p14:creationId xmlns:p14="http://schemas.microsoft.com/office/powerpoint/2010/main" val="2546204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08DE0-7729-33FA-89F2-212E942A24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4FCEA1-E771-9969-2F8D-1643371E3D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2838B3-FAD2-1FD4-75C0-E34D60615469}"/>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NICE guideline NG97 provides comprehensive is that basically the guidance for dementia care in the UK. It promotes person-centred practice, ensuring treatment is that basically the focuses on individual needs and strengths. Multidisciplinary is that basically the coordination is essential for delivering consistent, high-quality is that basically the care. Early diagnosis, regular review and active family involvement help maintain is that basically the wellbeing and promote independence. Community nurses apply this guidance daily, is that basically the supporting continuity of care and effective communication across health and is that basically the social care teams.</a:t>
            </a:r>
          </a:p>
        </p:txBody>
      </p:sp>
      <p:sp>
        <p:nvSpPr>
          <p:cNvPr id="4" name="Slide Number Placeholder 3">
            <a:extLst>
              <a:ext uri="{FF2B5EF4-FFF2-40B4-BE49-F238E27FC236}">
                <a16:creationId xmlns:a16="http://schemas.microsoft.com/office/drawing/2014/main" id="{201038A0-C762-470D-37D2-D38731A5ADD3}"/>
              </a:ext>
            </a:extLst>
          </p:cNvPr>
          <p:cNvSpPr>
            <a:spLocks noGrp="1"/>
          </p:cNvSpPr>
          <p:nvPr>
            <p:ph type="sldNum" sz="quarter" idx="5"/>
          </p:nvPr>
        </p:nvSpPr>
        <p:spPr/>
        <p:txBody>
          <a:bodyPr/>
          <a:lstStyle/>
          <a:p>
            <a:fld id="{8788E163-0B96-4073-A877-667CB4B76A11}" type="slidenum">
              <a:rPr lang="en-IN" smtClean="0"/>
              <a:t>9</a:t>
            </a:fld>
            <a:endParaRPr lang="en-IN"/>
          </a:p>
        </p:txBody>
      </p:sp>
    </p:spTree>
    <p:extLst>
      <p:ext uri="{BB962C8B-B14F-4D97-AF65-F5344CB8AC3E}">
        <p14:creationId xmlns:p14="http://schemas.microsoft.com/office/powerpoint/2010/main" val="2972891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9050-CF39-1BBA-A97F-791CC10EAB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DA6A3B-18F9-E3C9-10FF-54EDBFB65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957FA3-2332-BF06-ABBE-E587E925BB1F}"/>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Management frameworks guide high-quality dementia is that basically the care by incorporating holistic principles. Whole-person and biopsychosocial is that basically the approaches consider physical, psychological and social needs. Strengths-based practices is that basically the focus on maintaining abilities and identity. The Chronic Care Model supports proactive, is that basically the long-term management, improving outcomes is that basically the across settings. Community nurses use these frameworks to coordinate care, encourage independence and facilitate collaborative working among is that basically the multidisciplinary teams and family caregivers.</a:t>
            </a:r>
          </a:p>
        </p:txBody>
      </p:sp>
      <p:sp>
        <p:nvSpPr>
          <p:cNvPr id="4" name="Slide Number Placeholder 3">
            <a:extLst>
              <a:ext uri="{FF2B5EF4-FFF2-40B4-BE49-F238E27FC236}">
                <a16:creationId xmlns:a16="http://schemas.microsoft.com/office/drawing/2014/main" id="{98763A8F-0AF0-206C-1941-7715E271F14C}"/>
              </a:ext>
            </a:extLst>
          </p:cNvPr>
          <p:cNvSpPr>
            <a:spLocks noGrp="1"/>
          </p:cNvSpPr>
          <p:nvPr>
            <p:ph type="sldNum" sz="quarter" idx="5"/>
          </p:nvPr>
        </p:nvSpPr>
        <p:spPr/>
        <p:txBody>
          <a:bodyPr/>
          <a:lstStyle/>
          <a:p>
            <a:fld id="{8788E163-0B96-4073-A877-667CB4B76A11}" type="slidenum">
              <a:rPr lang="en-IN" smtClean="0"/>
              <a:t>10</a:t>
            </a:fld>
            <a:endParaRPr lang="en-IN"/>
          </a:p>
        </p:txBody>
      </p:sp>
    </p:spTree>
    <p:extLst>
      <p:ext uri="{BB962C8B-B14F-4D97-AF65-F5344CB8AC3E}">
        <p14:creationId xmlns:p14="http://schemas.microsoft.com/office/powerpoint/2010/main" val="24648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64CA7-E746-C128-47AF-14220DC0DD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55BA02-17AC-CD06-139E-3AB0BC314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E3D020-83A1-F68F-60BE-F057C3021D9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treatment includes pharmacological and is that basically the non-pharmacological options. Acetylcholinesterase inhibitors, such as donepezil and is that basically the rivastigmine, help manage symptoms, while memantine benefits moderate to severe cases. Cognitive stimulation therapy supports memory and is that basically the thinking. Occupational therapy enhances independence with daily activities. Lifestyle is that basically the interventions, including nutrition and exercise, improve wellbeing. Community nurses guide families through available treatments and monitor is that basically the responses to ensure safe, appropriate, individualised care.</a:t>
            </a:r>
          </a:p>
        </p:txBody>
      </p:sp>
      <p:sp>
        <p:nvSpPr>
          <p:cNvPr id="4" name="Slide Number Placeholder 3">
            <a:extLst>
              <a:ext uri="{FF2B5EF4-FFF2-40B4-BE49-F238E27FC236}">
                <a16:creationId xmlns:a16="http://schemas.microsoft.com/office/drawing/2014/main" id="{D05397C3-33DA-00B8-FEC0-ED8E344CCA5E}"/>
              </a:ext>
            </a:extLst>
          </p:cNvPr>
          <p:cNvSpPr>
            <a:spLocks noGrp="1"/>
          </p:cNvSpPr>
          <p:nvPr>
            <p:ph type="sldNum" sz="quarter" idx="5"/>
          </p:nvPr>
        </p:nvSpPr>
        <p:spPr/>
        <p:txBody>
          <a:bodyPr/>
          <a:lstStyle/>
          <a:p>
            <a:fld id="{8788E163-0B96-4073-A877-667CB4B76A11}" type="slidenum">
              <a:rPr lang="en-IN" smtClean="0"/>
              <a:t>11</a:t>
            </a:fld>
            <a:endParaRPr lang="en-IN"/>
          </a:p>
        </p:txBody>
      </p:sp>
    </p:spTree>
    <p:extLst>
      <p:ext uri="{BB962C8B-B14F-4D97-AF65-F5344CB8AC3E}">
        <p14:creationId xmlns:p14="http://schemas.microsoft.com/office/powerpoint/2010/main" val="1736512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B0761-3B48-92D1-F3A8-27B2E93AFB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143202-6DCE-79F8-8FBB-D938A451D9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D4404-CD3D-1880-48B5-F1B886D617C0}"/>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Many individuals with dementia experience comorbidities such as is that basically the hypertension, diabetes or depression. These conditions can accelerate cognitive decline or is that basically the </a:t>
            </a:r>
            <a:r>
              <a:rPr lang="en-IN" sz="1200" kern="1200" dirty="0" err="1">
                <a:solidFill>
                  <a:schemeClr val="tx1"/>
                </a:solidFill>
                <a:effectLst/>
                <a:latin typeface="+mn-lt"/>
                <a:ea typeface="+mn-ea"/>
                <a:cs typeface="+mn-cs"/>
              </a:rPr>
              <a:t>challgnes</a:t>
            </a:r>
            <a:r>
              <a:rPr lang="en-IN" sz="1200" kern="1200" dirty="0">
                <a:solidFill>
                  <a:schemeClr val="tx1"/>
                </a:solidFill>
                <a:effectLst/>
                <a:latin typeface="+mn-lt"/>
                <a:ea typeface="+mn-ea"/>
                <a:cs typeface="+mn-cs"/>
              </a:rPr>
              <a:t> self-care. Frailty increases vulnerability to falls, infections and hospital admissions. Polypharmacy is frequent and on a overall basis raises risks of medication interactions. Community nurses must monitor comorbidities on a overall basis closely, coordinate with multidisciplinary teams and provide holistic support to maintain on a overall basis health and reduce preventable complications among dementia patients.</a:t>
            </a:r>
          </a:p>
        </p:txBody>
      </p:sp>
      <p:sp>
        <p:nvSpPr>
          <p:cNvPr id="4" name="Slide Number Placeholder 3">
            <a:extLst>
              <a:ext uri="{FF2B5EF4-FFF2-40B4-BE49-F238E27FC236}">
                <a16:creationId xmlns:a16="http://schemas.microsoft.com/office/drawing/2014/main" id="{05A1162A-B493-1112-DD6C-A0EC7627FEB2}"/>
              </a:ext>
            </a:extLst>
          </p:cNvPr>
          <p:cNvSpPr>
            <a:spLocks noGrp="1"/>
          </p:cNvSpPr>
          <p:nvPr>
            <p:ph type="sldNum" sz="quarter" idx="5"/>
          </p:nvPr>
        </p:nvSpPr>
        <p:spPr/>
        <p:txBody>
          <a:bodyPr/>
          <a:lstStyle/>
          <a:p>
            <a:fld id="{8788E163-0B96-4073-A877-667CB4B76A11}" type="slidenum">
              <a:rPr lang="en-IN" smtClean="0"/>
              <a:t>12</a:t>
            </a:fld>
            <a:endParaRPr lang="en-IN"/>
          </a:p>
        </p:txBody>
      </p:sp>
    </p:spTree>
    <p:extLst>
      <p:ext uri="{BB962C8B-B14F-4D97-AF65-F5344CB8AC3E}">
        <p14:creationId xmlns:p14="http://schemas.microsoft.com/office/powerpoint/2010/main" val="3633082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1C375-AF69-5E7F-CF79-3EAD9340A5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1DAD2-DABA-2693-3BB7-5C934E4B36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C5EDBC-D2F8-A1BC-259C-E9FDCC5EE208}"/>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Although not fully preventable, dementia risk on a overall basis can be reduced through lifestyle changes. A healthy diet supports brain health, while on a overall basis regular physical activity improves vascular function. Smoking cessation lowers risk by on a overall basis reducing inflammation and vascular damage. Social engagement strengthens cognitive on a overall basis resilience. Managing hypertension and diabetes reduces vascular dementia risk. Community nurses on a overall basis can promote these strategies during routine on a overall basis visits, empowering individuals to adopt healthier behaviours.</a:t>
            </a:r>
          </a:p>
        </p:txBody>
      </p:sp>
      <p:sp>
        <p:nvSpPr>
          <p:cNvPr id="4" name="Slide Number Placeholder 3">
            <a:extLst>
              <a:ext uri="{FF2B5EF4-FFF2-40B4-BE49-F238E27FC236}">
                <a16:creationId xmlns:a16="http://schemas.microsoft.com/office/drawing/2014/main" id="{74A4878C-4032-A3CF-9654-5BBBAA09A832}"/>
              </a:ext>
            </a:extLst>
          </p:cNvPr>
          <p:cNvSpPr>
            <a:spLocks noGrp="1"/>
          </p:cNvSpPr>
          <p:nvPr>
            <p:ph type="sldNum" sz="quarter" idx="5"/>
          </p:nvPr>
        </p:nvSpPr>
        <p:spPr/>
        <p:txBody>
          <a:bodyPr/>
          <a:lstStyle/>
          <a:p>
            <a:fld id="{8788E163-0B96-4073-A877-667CB4B76A11}" type="slidenum">
              <a:rPr lang="en-IN" smtClean="0"/>
              <a:t>13</a:t>
            </a:fld>
            <a:endParaRPr lang="en-IN"/>
          </a:p>
        </p:txBody>
      </p:sp>
    </p:spTree>
    <p:extLst>
      <p:ext uri="{BB962C8B-B14F-4D97-AF65-F5344CB8AC3E}">
        <p14:creationId xmlns:p14="http://schemas.microsoft.com/office/powerpoint/2010/main" val="1704464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3D2AD-7CD7-A345-B1B0-B0913C3709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F779E5-9C9A-D8AF-8B7A-A579B30516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FCAAE8-8CFD-8C9C-D49B-8D2B07A16090}"/>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Co-productive care emphasises collaboration at the same point of time professionals, individuals and families. Empathy and active listening help at the same point of time build trust and support personalised communication. Shared at the same point of time decision-making respects autonomy and promotes meaningful at the same point of time involvement. Cultural sensitivity ensures care aligns with individual values. Working closely at the same point of time with family caregivers improves continuity and at the same point of time ensures coordinated support. Community nurses apply these behaviours at the same point of time daily to deliver compassionate, empowering care to people living with dementia.</a:t>
            </a:r>
          </a:p>
        </p:txBody>
      </p:sp>
      <p:sp>
        <p:nvSpPr>
          <p:cNvPr id="4" name="Slide Number Placeholder 3">
            <a:extLst>
              <a:ext uri="{FF2B5EF4-FFF2-40B4-BE49-F238E27FC236}">
                <a16:creationId xmlns:a16="http://schemas.microsoft.com/office/drawing/2014/main" id="{9DBBBB86-C690-C5B5-12AE-57268AEE8FA2}"/>
              </a:ext>
            </a:extLst>
          </p:cNvPr>
          <p:cNvSpPr>
            <a:spLocks noGrp="1"/>
          </p:cNvSpPr>
          <p:nvPr>
            <p:ph type="sldNum" sz="quarter" idx="5"/>
          </p:nvPr>
        </p:nvSpPr>
        <p:spPr/>
        <p:txBody>
          <a:bodyPr/>
          <a:lstStyle/>
          <a:p>
            <a:fld id="{8788E163-0B96-4073-A877-667CB4B76A11}" type="slidenum">
              <a:rPr lang="en-IN" smtClean="0"/>
              <a:t>14</a:t>
            </a:fld>
            <a:endParaRPr lang="en-IN"/>
          </a:p>
        </p:txBody>
      </p:sp>
    </p:spTree>
    <p:extLst>
      <p:ext uri="{BB962C8B-B14F-4D97-AF65-F5344CB8AC3E}">
        <p14:creationId xmlns:p14="http://schemas.microsoft.com/office/powerpoint/2010/main" val="4180308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185FD-B6F6-AD3D-C40F-2DC7D33A66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77E7D8-5F93-6543-B354-6036C2563D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5AF10C-8853-9E42-7244-D8D5C58C8552}"/>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NHS personalised care it is important to address the fact that model enhances dementia management through six components. Shared decision-making it is important to address the fact that ensures treatment aligns with personal values. Personalised care plans identify goals and it is important to address the fact that required support. Self-management strategies build confidence and help it is important to address the fact that maintain independence. Social prescribing connects individuals with community it is important to address the fact that resources that promote wellbeing. Supporting carers is essential for sustaining long-term care. Community nurses integrate these components to improve outcomes and it is important to address the fact that enrich the overall standard of patient experiences.</a:t>
            </a:r>
          </a:p>
        </p:txBody>
      </p:sp>
      <p:sp>
        <p:nvSpPr>
          <p:cNvPr id="4" name="Slide Number Placeholder 3">
            <a:extLst>
              <a:ext uri="{FF2B5EF4-FFF2-40B4-BE49-F238E27FC236}">
                <a16:creationId xmlns:a16="http://schemas.microsoft.com/office/drawing/2014/main" id="{BE585AC8-6822-9874-B918-CF62D0473F6A}"/>
              </a:ext>
            </a:extLst>
          </p:cNvPr>
          <p:cNvSpPr>
            <a:spLocks noGrp="1"/>
          </p:cNvSpPr>
          <p:nvPr>
            <p:ph type="sldNum" sz="quarter" idx="5"/>
          </p:nvPr>
        </p:nvSpPr>
        <p:spPr/>
        <p:txBody>
          <a:bodyPr/>
          <a:lstStyle/>
          <a:p>
            <a:fld id="{8788E163-0B96-4073-A877-667CB4B76A11}" type="slidenum">
              <a:rPr lang="en-IN" smtClean="0"/>
              <a:t>15</a:t>
            </a:fld>
            <a:endParaRPr lang="en-IN"/>
          </a:p>
        </p:txBody>
      </p:sp>
    </p:spTree>
    <p:extLst>
      <p:ext uri="{BB962C8B-B14F-4D97-AF65-F5344CB8AC3E}">
        <p14:creationId xmlns:p14="http://schemas.microsoft.com/office/powerpoint/2010/main" val="414828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F5F35-E333-244A-2F9A-4F2714E650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996298-359C-19D3-6E97-0845876BDD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144E3E-24D6-9301-5B6E-5925C2A7DC8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is a complex condition requiring compassionate, coordinated long-term management. Early recognition and assessment significantly improve care planning and patient wellbeing. Community nurses are central to delivering personalised, holistic support across home and community settings. Using evidence-based frameworks strengthens quality of care. Prevention strategies reduce future burden. By applying these principles, nurses can improve outcomes for individuals and families living with dementia.</a:t>
            </a:r>
          </a:p>
        </p:txBody>
      </p:sp>
      <p:sp>
        <p:nvSpPr>
          <p:cNvPr id="4" name="Slide Number Placeholder 3">
            <a:extLst>
              <a:ext uri="{FF2B5EF4-FFF2-40B4-BE49-F238E27FC236}">
                <a16:creationId xmlns:a16="http://schemas.microsoft.com/office/drawing/2014/main" id="{C5A28F59-98F3-AD9E-5DD2-AFF921C3B248}"/>
              </a:ext>
            </a:extLst>
          </p:cNvPr>
          <p:cNvSpPr>
            <a:spLocks noGrp="1"/>
          </p:cNvSpPr>
          <p:nvPr>
            <p:ph type="sldNum" sz="quarter" idx="5"/>
          </p:nvPr>
        </p:nvSpPr>
        <p:spPr/>
        <p:txBody>
          <a:bodyPr/>
          <a:lstStyle/>
          <a:p>
            <a:fld id="{8788E163-0B96-4073-A877-667CB4B76A11}" type="slidenum">
              <a:rPr lang="en-IN" smtClean="0"/>
              <a:t>16</a:t>
            </a:fld>
            <a:endParaRPr lang="en-IN"/>
          </a:p>
        </p:txBody>
      </p:sp>
    </p:spTree>
    <p:extLst>
      <p:ext uri="{BB962C8B-B14F-4D97-AF65-F5344CB8AC3E}">
        <p14:creationId xmlns:p14="http://schemas.microsoft.com/office/powerpoint/2010/main" val="30995785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D6F79-D4BC-BA34-3407-E399456444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8DBCBA-AF5F-2F9C-3366-D4CB9BE201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EB0CD-9105-CD21-50A8-0C1B8AA293D4}"/>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03D0AD4-AD2A-74C2-C078-1A2D81D2B0FB}"/>
              </a:ext>
            </a:extLst>
          </p:cNvPr>
          <p:cNvSpPr>
            <a:spLocks noGrp="1"/>
          </p:cNvSpPr>
          <p:nvPr>
            <p:ph type="sldNum" sz="quarter" idx="5"/>
          </p:nvPr>
        </p:nvSpPr>
        <p:spPr/>
        <p:txBody>
          <a:bodyPr/>
          <a:lstStyle/>
          <a:p>
            <a:fld id="{8788E163-0B96-4073-A877-667CB4B76A11}" type="slidenum">
              <a:rPr lang="en-IN" smtClean="0"/>
              <a:t>17</a:t>
            </a:fld>
            <a:endParaRPr lang="en-IN"/>
          </a:p>
        </p:txBody>
      </p:sp>
    </p:spTree>
    <p:extLst>
      <p:ext uri="{BB962C8B-B14F-4D97-AF65-F5344CB8AC3E}">
        <p14:creationId xmlns:p14="http://schemas.microsoft.com/office/powerpoint/2010/main" val="7098661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2497E-48F4-33DD-0BB7-DD68E80CD2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468880-84B6-3BA8-F630-856C45278A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AC860B-9DAB-AB40-874D-7A457F710758}"/>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54009A2-4C29-B1DA-FD40-67B45D0DE92D}"/>
              </a:ext>
            </a:extLst>
          </p:cNvPr>
          <p:cNvSpPr>
            <a:spLocks noGrp="1"/>
          </p:cNvSpPr>
          <p:nvPr>
            <p:ph type="sldNum" sz="quarter" idx="5"/>
          </p:nvPr>
        </p:nvSpPr>
        <p:spPr/>
        <p:txBody>
          <a:bodyPr/>
          <a:lstStyle/>
          <a:p>
            <a:fld id="{8788E163-0B96-4073-A877-667CB4B76A11}" type="slidenum">
              <a:rPr lang="en-IN" smtClean="0"/>
              <a:t>18</a:t>
            </a:fld>
            <a:endParaRPr lang="en-IN"/>
          </a:p>
        </p:txBody>
      </p:sp>
    </p:spTree>
    <p:extLst>
      <p:ext uri="{BB962C8B-B14F-4D97-AF65-F5344CB8AC3E}">
        <p14:creationId xmlns:p14="http://schemas.microsoft.com/office/powerpoint/2010/main" val="19486563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D9C14-A9E7-D1F6-65D0-8E0D460C6F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F3944-7549-C4AE-BF1B-81E5379196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5B2A13-E139-A67D-F2D6-7B6D99902FEA}"/>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AC94C89-0037-D028-9F2A-BC9EA07F2294}"/>
              </a:ext>
            </a:extLst>
          </p:cNvPr>
          <p:cNvSpPr>
            <a:spLocks noGrp="1"/>
          </p:cNvSpPr>
          <p:nvPr>
            <p:ph type="sldNum" sz="quarter" idx="5"/>
          </p:nvPr>
        </p:nvSpPr>
        <p:spPr/>
        <p:txBody>
          <a:bodyPr/>
          <a:lstStyle/>
          <a:p>
            <a:fld id="{8788E163-0B96-4073-A877-667CB4B76A11}" type="slidenum">
              <a:rPr lang="en-IN" smtClean="0"/>
              <a:t>19</a:t>
            </a:fld>
            <a:endParaRPr lang="en-IN"/>
          </a:p>
        </p:txBody>
      </p:sp>
    </p:spTree>
    <p:extLst>
      <p:ext uri="{BB962C8B-B14F-4D97-AF65-F5344CB8AC3E}">
        <p14:creationId xmlns:p14="http://schemas.microsoft.com/office/powerpoint/2010/main" val="20748991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064751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62144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037325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12094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00295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87935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7DE6118-2437-4B30-8E3C-4D2BE6020583}" type="datetimeFigureOut">
              <a:rPr lang="en-US" smtClean="0"/>
              <a:t>12/5/2025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15636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288870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77282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293714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599087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9E57DC2-970A-4B3E-BB1C-7A09969E49DF}"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989572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5989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580396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DE6118-2437-4B30-8E3C-4D2BE6020583}" type="datetimeFigureOut">
              <a:rPr lang="en-US" smtClean="0"/>
              <a:pPr/>
              <a:t>12/5/2025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611582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61043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7DE6118-2437-4B30-8E3C-4D2BE6020583}" type="datetimeFigureOut">
              <a:rPr lang="en-US" smtClean="0"/>
              <a:t>12/5/2025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9E57DC2-970A-4B3E-BB1C-7A09969E49DF}" type="slidenum">
              <a:rPr lang="en-US" smtClean="0"/>
              <a:t>‹#›</a:t>
            </a:fld>
            <a:endParaRPr lang="en-US" dirty="0"/>
          </a:p>
        </p:txBody>
      </p:sp>
    </p:spTree>
    <p:extLst>
      <p:ext uri="{BB962C8B-B14F-4D97-AF65-F5344CB8AC3E}">
        <p14:creationId xmlns:p14="http://schemas.microsoft.com/office/powerpoint/2010/main" val="2810645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DE6118-2437-4B30-8E3C-4D2BE6020583}" type="datetimeFigureOut">
              <a:rPr lang="en-US" smtClean="0"/>
              <a:pPr/>
              <a:t>12/5/2025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52806186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prints.lse.ac.uk/104090/1/Knapp.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journals.plos.org/plosmedicine/article/file?id=10.1371/journal.pmed.1003860&amp;type=printable" TargetMode="External"/><Relationship Id="rId5" Type="http://schemas.openxmlformats.org/officeDocument/2006/relationships/hyperlink" Target="https://bpspsychub.onlinelibrary.wiley.com/doi/pdf/10.1111/bjc.12316" TargetMode="External"/><Relationship Id="rId4" Type="http://schemas.openxmlformats.org/officeDocument/2006/relationships/hyperlink" Target="https://onlinelibrary.wiley.com/doi/pdfdirect/10.1002/gps.597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academic.oup.com/gerontologist/article-pdf/63/9/1536/52191032/gnac105.pdf" TargetMode="External"/><Relationship Id="rId7" Type="http://schemas.openxmlformats.org/officeDocument/2006/relationships/hyperlink" Target="https://www.jstage.jst.go.jp/article/bst/16/2/16_2022.01042/_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sciencedirect.com/science/article/pii/S0168851023000398" TargetMode="External"/><Relationship Id="rId5" Type="http://schemas.openxmlformats.org/officeDocument/2006/relationships/hyperlink" Target="https://www.thelancet.com/pdfs/journals/lanpsy/PIIS2215-0366(25)00261-5.pdf" TargetMode="External"/><Relationship Id="rId4" Type="http://schemas.openxmlformats.org/officeDocument/2006/relationships/hyperlink" Target="https://academic.oup.com/gerontologist/article-pdf/doi/10.1093/geront/gnad023/56454383/gnad023.pdf"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A2850-0DB3-8DD7-AB98-B846AE357055}"/>
              </a:ext>
            </a:extLst>
          </p:cNvPr>
          <p:cNvSpPr>
            <a:spLocks noGrp="1"/>
          </p:cNvSpPr>
          <p:nvPr>
            <p:ph type="ctrTitle"/>
          </p:nvPr>
        </p:nvSpPr>
        <p:spPr>
          <a:xfrm>
            <a:off x="680322" y="2882796"/>
            <a:ext cx="8144134" cy="1373070"/>
          </a:xfrm>
        </p:spPr>
        <p:txBody>
          <a:bodyPr/>
          <a:lstStyle/>
          <a:p>
            <a:r>
              <a:rPr lang="en-IN" sz="2800" b="1" dirty="0"/>
              <a:t>Dementia</a:t>
            </a:r>
            <a:br>
              <a:rPr lang="en-IN" sz="2800" dirty="0"/>
            </a:br>
            <a:r>
              <a:rPr lang="en-IN" sz="2800" dirty="0"/>
              <a:t>Community Care and Management of Longer-term Conditions</a:t>
            </a:r>
            <a:br>
              <a:rPr lang="en-IN" sz="2800" dirty="0"/>
            </a:br>
            <a:endParaRPr lang="en-IN" sz="2800" dirty="0"/>
          </a:p>
        </p:txBody>
      </p:sp>
      <p:sp>
        <p:nvSpPr>
          <p:cNvPr id="5" name="TextBox 4">
            <a:extLst>
              <a:ext uri="{FF2B5EF4-FFF2-40B4-BE49-F238E27FC236}">
                <a16:creationId xmlns:a16="http://schemas.microsoft.com/office/drawing/2014/main" id="{DC1B4179-FD3D-623A-5D40-C0CB2F54440C}"/>
              </a:ext>
            </a:extLst>
          </p:cNvPr>
          <p:cNvSpPr txBox="1"/>
          <p:nvPr/>
        </p:nvSpPr>
        <p:spPr>
          <a:xfrm>
            <a:off x="752127" y="1500698"/>
            <a:ext cx="11741135" cy="1077218"/>
          </a:xfrm>
          <a:prstGeom prst="rect">
            <a:avLst/>
          </a:prstGeom>
          <a:noFill/>
        </p:spPr>
        <p:txBody>
          <a:bodyPr wrap="square">
            <a:spAutoFit/>
          </a:bodyPr>
          <a:lstStyle/>
          <a:p>
            <a:pPr algn="ctr"/>
            <a:r>
              <a:rPr lang="en-IN" sz="3200" dirty="0"/>
              <a:t>Module Code: LCHS7003</a:t>
            </a:r>
            <a:br>
              <a:rPr lang="en-IN" sz="3200" dirty="0"/>
            </a:br>
            <a:endParaRPr lang="en-IN" sz="3200" dirty="0"/>
          </a:p>
        </p:txBody>
      </p:sp>
      <p:sp>
        <p:nvSpPr>
          <p:cNvPr id="7" name="TextBox 6">
            <a:extLst>
              <a:ext uri="{FF2B5EF4-FFF2-40B4-BE49-F238E27FC236}">
                <a16:creationId xmlns:a16="http://schemas.microsoft.com/office/drawing/2014/main" id="{6843DBA4-2B36-CE74-886B-76549FE998F1}"/>
              </a:ext>
            </a:extLst>
          </p:cNvPr>
          <p:cNvSpPr txBox="1"/>
          <p:nvPr/>
        </p:nvSpPr>
        <p:spPr>
          <a:xfrm>
            <a:off x="2365170" y="554449"/>
            <a:ext cx="9686415" cy="584775"/>
          </a:xfrm>
          <a:prstGeom prst="rect">
            <a:avLst/>
          </a:prstGeom>
          <a:noFill/>
        </p:spPr>
        <p:txBody>
          <a:bodyPr wrap="square">
            <a:spAutoFit/>
          </a:bodyPr>
          <a:lstStyle/>
          <a:p>
            <a:r>
              <a:rPr lang="en-IN" sz="3200" dirty="0"/>
              <a:t>MSc Public Health and Social Care in Practice</a:t>
            </a:r>
          </a:p>
        </p:txBody>
      </p:sp>
    </p:spTree>
    <p:extLst>
      <p:ext uri="{BB962C8B-B14F-4D97-AF65-F5344CB8AC3E}">
        <p14:creationId xmlns:p14="http://schemas.microsoft.com/office/powerpoint/2010/main" val="419847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46B0B-B4D9-9618-5191-6411FD9F118A}"/>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0B57008C-7DD4-6D1D-0A23-64499EABFFEB}"/>
              </a:ext>
            </a:extLst>
          </p:cNvPr>
          <p:cNvSpPr>
            <a:spLocks noChangeArrowheads="1"/>
          </p:cNvSpPr>
          <p:nvPr/>
        </p:nvSpPr>
        <p:spPr bwMode="auto">
          <a:xfrm>
            <a:off x="1678293" y="1066448"/>
            <a:ext cx="70866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lvl="0" algn="ctr" defTabSz="914400"/>
            <a:r>
              <a:rPr lang="en-IN" sz="3200" b="1" dirty="0"/>
              <a:t>Introduction</a:t>
            </a:r>
            <a:endParaRPr kumimoji="0" lang="en-US" altLang="en-US" sz="4800" b="0" i="0" u="none" strike="noStrike" cap="none" normalizeH="0" baseline="0" dirty="0">
              <a:ln>
                <a:noFill/>
              </a:ln>
              <a:solidFill>
                <a:schemeClr val="tx1"/>
              </a:solidFill>
              <a:effectLst/>
              <a:latin typeface="Arial" panose="020B0604020202020204" pitchFamily="34" charset="0"/>
            </a:endParaRPr>
          </a:p>
        </p:txBody>
      </p:sp>
      <p:pic>
        <p:nvPicPr>
          <p:cNvPr id="2" name="Picture 1" descr="What is dementia? Causes, symptoms and diagnosis. Dementia is an umbrella term for loss of memory and other abilities.">
            <a:extLst>
              <a:ext uri="{FF2B5EF4-FFF2-40B4-BE49-F238E27FC236}">
                <a16:creationId xmlns:a16="http://schemas.microsoft.com/office/drawing/2014/main" id="{0B919DD9-CCC8-75DA-8957-FA82A6AA74B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8698" y="2461555"/>
            <a:ext cx="3954780" cy="27997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EF7CFF88-BA01-4788-BCA6-013A2ACF3893}"/>
              </a:ext>
            </a:extLst>
          </p:cNvPr>
          <p:cNvSpPr txBox="1"/>
          <p:nvPr/>
        </p:nvSpPr>
        <p:spPr>
          <a:xfrm>
            <a:off x="1219474" y="2153253"/>
            <a:ext cx="6098720" cy="3416320"/>
          </a:xfrm>
          <a:prstGeom prst="rect">
            <a:avLst/>
          </a:prstGeom>
          <a:noFill/>
        </p:spPr>
        <p:txBody>
          <a:bodyPr wrap="square">
            <a:spAutoFit/>
          </a:bodyPr>
          <a:lstStyle/>
          <a:p>
            <a:pPr marL="285750" lvl="0" indent="-285750">
              <a:buFont typeface="Arial" panose="020B0604020202020204" pitchFamily="34" charset="0"/>
              <a:buChar char="•"/>
            </a:pPr>
            <a:r>
              <a:rPr lang="en-IN" dirty="0"/>
              <a:t>Dementia is basically used to describe a set of diseases that falls under a single umbrella. </a:t>
            </a:r>
          </a:p>
          <a:p>
            <a:pPr marL="285750" lvl="0" indent="-285750">
              <a:buFont typeface="Arial" panose="020B0604020202020204" pitchFamily="34" charset="0"/>
              <a:buChar char="•"/>
            </a:pPr>
            <a:r>
              <a:rPr lang="en-IN" dirty="0"/>
              <a:t>An individual suffering from it faces multiple challenges in completing the daily routine operations. </a:t>
            </a:r>
          </a:p>
          <a:p>
            <a:pPr marL="285750" lvl="0" indent="-285750">
              <a:buFont typeface="Arial" panose="020B0604020202020204" pitchFamily="34" charset="0"/>
              <a:buChar char="•"/>
            </a:pPr>
            <a:r>
              <a:rPr lang="en-IN" dirty="0"/>
              <a:t>In recent time a huge increase in numbers have been observed considering the ageing UK populations</a:t>
            </a:r>
          </a:p>
          <a:p>
            <a:pPr marL="285750" lvl="0" indent="-285750">
              <a:buFont typeface="Arial" panose="020B0604020202020204" pitchFamily="34" charset="0"/>
              <a:buChar char="•"/>
            </a:pPr>
            <a:r>
              <a:rPr lang="en-IN" dirty="0"/>
              <a:t>The role of the medical team involved increases significantly as they face the challenges and help individuals to get pass the challenges and impacts of the diseases</a:t>
            </a:r>
          </a:p>
          <a:p>
            <a:pPr marL="285750" lvl="0" indent="-285750">
              <a:buFont typeface="Arial" panose="020B0604020202020204" pitchFamily="34" charset="0"/>
              <a:buChar char="•"/>
            </a:pPr>
            <a:r>
              <a:rPr lang="en-IN" dirty="0"/>
              <a:t>If it is being detected on a earlier stage them an effective set of actions can be planned and implemented.</a:t>
            </a:r>
          </a:p>
        </p:txBody>
      </p:sp>
    </p:spTree>
    <p:extLst>
      <p:ext uri="{BB962C8B-B14F-4D97-AF65-F5344CB8AC3E}">
        <p14:creationId xmlns:p14="http://schemas.microsoft.com/office/powerpoint/2010/main" val="4291185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B83AB-E5E7-4883-56B0-4382ACE920D3}"/>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0ED0BA0D-F9A6-C097-16B2-A81A1375BA69}"/>
              </a:ext>
            </a:extLst>
          </p:cNvPr>
          <p:cNvSpPr>
            <a:spLocks noChangeArrowheads="1"/>
          </p:cNvSpPr>
          <p:nvPr/>
        </p:nvSpPr>
        <p:spPr bwMode="auto">
          <a:xfrm>
            <a:off x="1698172" y="1006038"/>
            <a:ext cx="7086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lvl="0" algn="ctr" defTabSz="914400"/>
            <a:r>
              <a:rPr lang="en-IN" sz="2800" b="1" dirty="0"/>
              <a:t>Definition of Dementia</a:t>
            </a: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81B2EDFD-9B6B-7640-243A-8CD1F63C7672}"/>
              </a:ext>
            </a:extLst>
          </p:cNvPr>
          <p:cNvSpPr txBox="1"/>
          <p:nvPr/>
        </p:nvSpPr>
        <p:spPr>
          <a:xfrm>
            <a:off x="5506812" y="2525910"/>
            <a:ext cx="6098720" cy="3693319"/>
          </a:xfrm>
          <a:prstGeom prst="rect">
            <a:avLst/>
          </a:prstGeom>
          <a:noFill/>
        </p:spPr>
        <p:txBody>
          <a:bodyPr wrap="square">
            <a:spAutoFit/>
          </a:bodyPr>
          <a:lstStyle/>
          <a:p>
            <a:pPr marL="285750" lvl="0" indent="-285750">
              <a:buFont typeface="Arial" panose="020B0604020202020204" pitchFamily="34" charset="0"/>
              <a:buChar char="•"/>
            </a:pPr>
            <a:r>
              <a:rPr lang="en-IN" dirty="0"/>
              <a:t>Dementia basically involves progressive decline in the cognitive brain functions.</a:t>
            </a:r>
          </a:p>
          <a:p>
            <a:pPr marL="285750" lvl="0" indent="-285750">
              <a:buFont typeface="Arial" panose="020B0604020202020204" pitchFamily="34" charset="0"/>
              <a:buChar char="•"/>
            </a:pPr>
            <a:r>
              <a:rPr lang="en-IN" dirty="0"/>
              <a:t>Condition affects the essential aspects of a human body such as memory along with reasoning, and the overall communication abilities.</a:t>
            </a:r>
          </a:p>
          <a:p>
            <a:pPr marL="285750" lvl="0" indent="-285750">
              <a:buFont typeface="Arial" panose="020B0604020202020204" pitchFamily="34" charset="0"/>
              <a:buChar char="•"/>
            </a:pPr>
            <a:r>
              <a:rPr lang="en-IN" dirty="0"/>
              <a:t>Difficulties arise in effectively performing the daily living tasks.</a:t>
            </a:r>
          </a:p>
          <a:p>
            <a:pPr marL="285750" lvl="0" indent="-285750">
              <a:buFont typeface="Arial" panose="020B0604020202020204" pitchFamily="34" charset="0"/>
              <a:buChar char="•"/>
            </a:pPr>
            <a:r>
              <a:rPr lang="en-IN" dirty="0"/>
              <a:t>While focusing on the causes or the main reasons of occurrences of it is caused by the various neurodegenerative and vascular processes.</a:t>
            </a:r>
          </a:p>
          <a:p>
            <a:pPr marL="285750" lvl="0" indent="-285750">
              <a:buFont typeface="Arial" panose="020B0604020202020204" pitchFamily="34" charset="0"/>
              <a:buChar char="•"/>
            </a:pPr>
            <a:r>
              <a:rPr lang="en-IN" dirty="0"/>
              <a:t>Dementia is eventually a slightly different kind from normal ageing changes and it brings a set of challenges as it increases.</a:t>
            </a:r>
          </a:p>
        </p:txBody>
      </p:sp>
      <p:pic>
        <p:nvPicPr>
          <p:cNvPr id="3" name="Picture 2" descr="umbrella">
            <a:extLst>
              <a:ext uri="{FF2B5EF4-FFF2-40B4-BE49-F238E27FC236}">
                <a16:creationId xmlns:a16="http://schemas.microsoft.com/office/drawing/2014/main" id="{7C14FE0A-7CD1-161B-DD6E-7F51EC32845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90163" y="2420630"/>
            <a:ext cx="3567430" cy="27165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1EA91F2C-7114-F386-CE42-A13065B80957}"/>
              </a:ext>
            </a:extLst>
          </p:cNvPr>
          <p:cNvSpPr txBox="1"/>
          <p:nvPr/>
        </p:nvSpPr>
        <p:spPr>
          <a:xfrm>
            <a:off x="224518" y="5137160"/>
            <a:ext cx="6098720" cy="458074"/>
          </a:xfrm>
          <a:prstGeom prst="rect">
            <a:avLst/>
          </a:prstGeom>
          <a:noFill/>
        </p:spPr>
        <p:txBody>
          <a:bodyPr wrap="square">
            <a:spAutoFit/>
          </a:bodyPr>
          <a:lstStyle/>
          <a:p>
            <a:pPr algn="ctr">
              <a:lnSpc>
                <a:spcPct val="150000"/>
              </a:lnSpc>
              <a:spcAft>
                <a:spcPts val="800"/>
              </a:spcAft>
              <a:buNone/>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(Source: Intern, 2025)</a:t>
            </a:r>
          </a:p>
        </p:txBody>
      </p:sp>
    </p:spTree>
    <p:extLst>
      <p:ext uri="{BB962C8B-B14F-4D97-AF65-F5344CB8AC3E}">
        <p14:creationId xmlns:p14="http://schemas.microsoft.com/office/powerpoint/2010/main" val="1457601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14305-F712-74F5-E888-5E6EDA159174}"/>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A0EA2A25-EDE9-D8F7-BC24-9BEB6063E7F6}"/>
              </a:ext>
            </a:extLst>
          </p:cNvPr>
          <p:cNvSpPr>
            <a:spLocks noChangeArrowheads="1"/>
          </p:cNvSpPr>
          <p:nvPr/>
        </p:nvSpPr>
        <p:spPr bwMode="auto">
          <a:xfrm>
            <a:off x="1632513" y="880005"/>
            <a:ext cx="7086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2800" b="1" dirty="0"/>
              <a:t>Symptoms of Dementia</a:t>
            </a:r>
          </a:p>
        </p:txBody>
      </p:sp>
      <p:sp>
        <p:nvSpPr>
          <p:cNvPr id="6" name="TextBox 5">
            <a:extLst>
              <a:ext uri="{FF2B5EF4-FFF2-40B4-BE49-F238E27FC236}">
                <a16:creationId xmlns:a16="http://schemas.microsoft.com/office/drawing/2014/main" id="{512A089C-7A4C-F771-B51C-2AF2BAECAB3B}"/>
              </a:ext>
            </a:extLst>
          </p:cNvPr>
          <p:cNvSpPr txBox="1"/>
          <p:nvPr/>
        </p:nvSpPr>
        <p:spPr>
          <a:xfrm>
            <a:off x="5725473" y="2476213"/>
            <a:ext cx="6098720" cy="3416320"/>
          </a:xfrm>
          <a:prstGeom prst="rect">
            <a:avLst/>
          </a:prstGeom>
          <a:noFill/>
        </p:spPr>
        <p:txBody>
          <a:bodyPr wrap="square">
            <a:spAutoFit/>
          </a:bodyPr>
          <a:lstStyle/>
          <a:p>
            <a:pPr marL="285750" lvl="0" indent="-285750">
              <a:buFont typeface="Arial" panose="020B0604020202020204" pitchFamily="34" charset="0"/>
              <a:buChar char="•"/>
            </a:pPr>
            <a:r>
              <a:rPr lang="en-IN" dirty="0"/>
              <a:t>The loss of memory is considered to be one of the major symptoms of this disease </a:t>
            </a:r>
          </a:p>
          <a:p>
            <a:pPr marL="285750" lvl="0" indent="-285750">
              <a:buFont typeface="Arial" panose="020B0604020202020204" pitchFamily="34" charset="0"/>
              <a:buChar char="•"/>
            </a:pPr>
            <a:r>
              <a:rPr lang="en-IN" dirty="0"/>
              <a:t>Individuals suffering from this basically faces difficulty planning, organising, or solving routine problems that they counter in daily life</a:t>
            </a:r>
          </a:p>
          <a:p>
            <a:pPr marL="285750" lvl="0" indent="-285750">
              <a:buFont typeface="Arial" panose="020B0604020202020204" pitchFamily="34" charset="0"/>
              <a:buChar char="•"/>
            </a:pPr>
            <a:r>
              <a:rPr lang="en-IN" dirty="0"/>
              <a:t>There are a set of challenges that an individual basically has to face due to this such as the communication challenges.</a:t>
            </a:r>
          </a:p>
          <a:p>
            <a:pPr marL="285750" lvl="0" indent="-285750">
              <a:buFont typeface="Arial" panose="020B0604020202020204" pitchFamily="34" charset="0"/>
              <a:buChar char="•"/>
            </a:pPr>
            <a:r>
              <a:rPr lang="en-IN" dirty="0"/>
              <a:t>Some basic and genuine symptoms of this eventually involves personality shifts, along with agitation, and behavioural disturbances</a:t>
            </a:r>
          </a:p>
          <a:p>
            <a:pPr marL="285750" lvl="0" indent="-285750">
              <a:buFont typeface="Arial" panose="020B0604020202020204" pitchFamily="34" charset="0"/>
              <a:buChar char="•"/>
            </a:pPr>
            <a:endParaRPr lang="en-IN" dirty="0"/>
          </a:p>
        </p:txBody>
      </p:sp>
      <p:sp>
        <p:nvSpPr>
          <p:cNvPr id="8" name="TextBox 7">
            <a:extLst>
              <a:ext uri="{FF2B5EF4-FFF2-40B4-BE49-F238E27FC236}">
                <a16:creationId xmlns:a16="http://schemas.microsoft.com/office/drawing/2014/main" id="{E13B6AAF-2284-BFCD-422F-B1B03066D35E}"/>
              </a:ext>
            </a:extLst>
          </p:cNvPr>
          <p:cNvSpPr txBox="1"/>
          <p:nvPr/>
        </p:nvSpPr>
        <p:spPr>
          <a:xfrm>
            <a:off x="224518" y="4821719"/>
            <a:ext cx="6098720" cy="369332"/>
          </a:xfrm>
          <a:prstGeom prst="rect">
            <a:avLst/>
          </a:prstGeom>
          <a:noFill/>
        </p:spPr>
        <p:txBody>
          <a:bodyPr wrap="square">
            <a:spAutoFit/>
          </a:bodyPr>
          <a:lstStyle/>
          <a:p>
            <a:pPr algn="ctr"/>
            <a:r>
              <a:rPr lang="en-IN" dirty="0"/>
              <a:t>(Source: Care Health Insurance 2025)</a:t>
            </a:r>
          </a:p>
        </p:txBody>
      </p:sp>
      <p:pic>
        <p:nvPicPr>
          <p:cNvPr id="2" name="Picture 1">
            <a:extLst>
              <a:ext uri="{FF2B5EF4-FFF2-40B4-BE49-F238E27FC236}">
                <a16:creationId xmlns:a16="http://schemas.microsoft.com/office/drawing/2014/main" id="{16E33F64-D7AA-F941-4B33-2E5C158DBFD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2513" y="2104707"/>
            <a:ext cx="3044190" cy="2648585"/>
          </a:xfrm>
          <a:prstGeom prst="rect">
            <a:avLst/>
          </a:prstGeom>
          <a:noFill/>
        </p:spPr>
      </p:pic>
    </p:spTree>
    <p:extLst>
      <p:ext uri="{BB962C8B-B14F-4D97-AF65-F5344CB8AC3E}">
        <p14:creationId xmlns:p14="http://schemas.microsoft.com/office/powerpoint/2010/main" val="2494498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69D01-3878-C83C-40BE-E6A84732F518}"/>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ECEC217D-A5EA-669C-8A18-3992F715566E}"/>
              </a:ext>
            </a:extLst>
          </p:cNvPr>
          <p:cNvSpPr>
            <a:spLocks noChangeArrowheads="1"/>
          </p:cNvSpPr>
          <p:nvPr/>
        </p:nvSpPr>
        <p:spPr bwMode="auto">
          <a:xfrm>
            <a:off x="2779938" y="893434"/>
            <a:ext cx="70866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b="1" dirty="0"/>
              <a:t>Aetiology (Causes)</a:t>
            </a:r>
          </a:p>
        </p:txBody>
      </p:sp>
      <p:sp>
        <p:nvSpPr>
          <p:cNvPr id="6" name="TextBox 5">
            <a:extLst>
              <a:ext uri="{FF2B5EF4-FFF2-40B4-BE49-F238E27FC236}">
                <a16:creationId xmlns:a16="http://schemas.microsoft.com/office/drawing/2014/main" id="{CDACDEFE-6601-71A5-EEC5-C27536FE13E8}"/>
              </a:ext>
            </a:extLst>
          </p:cNvPr>
          <p:cNvSpPr txBox="1"/>
          <p:nvPr/>
        </p:nvSpPr>
        <p:spPr>
          <a:xfrm>
            <a:off x="1232452" y="2743273"/>
            <a:ext cx="8942200" cy="203132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lvl="0"/>
            <a:r>
              <a:rPr lang="en-US" dirty="0"/>
              <a:t>• Alzheimer’s disease is eventually remains the most common cause in the individuals.</a:t>
            </a:r>
          </a:p>
          <a:p>
            <a:pPr lvl="0"/>
            <a:r>
              <a:rPr lang="en-US" dirty="0"/>
              <a:t>• Vascular damage contributes to the significant cognitive impairment</a:t>
            </a:r>
          </a:p>
          <a:p>
            <a:pPr lvl="0"/>
            <a:r>
              <a:rPr lang="en-US" dirty="0"/>
              <a:t>• Lewy body deposits disrupt is that basically the normal neurological functioning</a:t>
            </a:r>
          </a:p>
          <a:p>
            <a:pPr lvl="0"/>
            <a:r>
              <a:rPr lang="en-US" dirty="0"/>
              <a:t>• Genetic risks include is that basically the APOE-epsilon-4 variant inheritance</a:t>
            </a:r>
          </a:p>
          <a:p>
            <a:pPr lvl="0"/>
            <a:r>
              <a:rPr lang="en-US" dirty="0"/>
              <a:t>• Lifestyle factors influence is that basically the long-term dementia vulnerability</a:t>
            </a:r>
          </a:p>
          <a:p>
            <a:pPr lvl="0"/>
            <a:endParaRPr lang="en-IN" dirty="0"/>
          </a:p>
        </p:txBody>
      </p:sp>
    </p:spTree>
    <p:extLst>
      <p:ext uri="{BB962C8B-B14F-4D97-AF65-F5344CB8AC3E}">
        <p14:creationId xmlns:p14="http://schemas.microsoft.com/office/powerpoint/2010/main" val="83348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25902-6EAC-DB6E-8170-9BB840A2632B}"/>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62909AE8-BD12-80E6-8E6A-C3AD5B837879}"/>
              </a:ext>
            </a:extLst>
          </p:cNvPr>
          <p:cNvSpPr>
            <a:spLocks noChangeArrowheads="1"/>
          </p:cNvSpPr>
          <p:nvPr/>
        </p:nvSpPr>
        <p:spPr bwMode="auto">
          <a:xfrm>
            <a:off x="2779938" y="893434"/>
            <a:ext cx="70866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US" b="1" dirty="0"/>
              <a:t>Prevalence in UK and Worldwide</a:t>
            </a:r>
            <a:endParaRPr lang="en-IN" b="1" dirty="0"/>
          </a:p>
        </p:txBody>
      </p:sp>
      <p:sp>
        <p:nvSpPr>
          <p:cNvPr id="6" name="TextBox 5">
            <a:extLst>
              <a:ext uri="{FF2B5EF4-FFF2-40B4-BE49-F238E27FC236}">
                <a16:creationId xmlns:a16="http://schemas.microsoft.com/office/drawing/2014/main" id="{C262E41B-0461-B49E-105F-F8B95F076D3D}"/>
              </a:ext>
            </a:extLst>
          </p:cNvPr>
          <p:cNvSpPr txBox="1"/>
          <p:nvPr/>
        </p:nvSpPr>
        <p:spPr>
          <a:xfrm>
            <a:off x="1252330" y="2259683"/>
            <a:ext cx="9084366" cy="317009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lvl="0" indent="-342900">
              <a:buFont typeface="Arial" panose="020B0604020202020204" pitchFamily="34" charset="0"/>
              <a:buChar char="•"/>
            </a:pPr>
            <a:r>
              <a:rPr lang="en-IN" sz="2000" dirty="0"/>
              <a:t>Dementia is that basically the increasingly affects ageing UK populations annually</a:t>
            </a:r>
          </a:p>
          <a:p>
            <a:pPr marL="342900" lvl="0" indent="-342900">
              <a:buFont typeface="Arial" panose="020B0604020202020204" pitchFamily="34" charset="0"/>
              <a:buChar char="•"/>
            </a:pPr>
            <a:r>
              <a:rPr lang="en-IN" sz="2000" dirty="0"/>
              <a:t>Over one million individuals have been predicted UK cases by year 2030 as an assumption figure</a:t>
            </a:r>
          </a:p>
          <a:p>
            <a:pPr marL="342900" lvl="0" indent="-342900">
              <a:buFont typeface="Arial" panose="020B0604020202020204" pitchFamily="34" charset="0"/>
              <a:buChar char="•"/>
            </a:pPr>
            <a:r>
              <a:rPr lang="en-IN" sz="2000" dirty="0"/>
              <a:t>Worldwide prevalence rising with is that basically the global population ageing</a:t>
            </a:r>
          </a:p>
          <a:p>
            <a:pPr marL="342900" lvl="0" indent="-342900">
              <a:buFont typeface="Arial" panose="020B0604020202020204" pitchFamily="34" charset="0"/>
              <a:buChar char="•"/>
            </a:pPr>
            <a:r>
              <a:rPr lang="en-IN" sz="2000" dirty="0"/>
              <a:t>WHO is that basically the estimates millions newly diagnosed each passing year on a regular basis</a:t>
            </a:r>
          </a:p>
          <a:p>
            <a:pPr marL="342900" lvl="0" indent="-342900">
              <a:buFont typeface="Arial" panose="020B0604020202020204" pitchFamily="34" charset="0"/>
              <a:buChar char="•"/>
            </a:pPr>
            <a:r>
              <a:rPr lang="en-IN" sz="2000" dirty="0"/>
              <a:t>Growing demand for community health and social services at the same point of time</a:t>
            </a:r>
          </a:p>
        </p:txBody>
      </p:sp>
    </p:spTree>
    <p:extLst>
      <p:ext uri="{BB962C8B-B14F-4D97-AF65-F5344CB8AC3E}">
        <p14:creationId xmlns:p14="http://schemas.microsoft.com/office/powerpoint/2010/main" val="3859241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7AB66-72B8-ECAE-6773-F6ADC11A8143}"/>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AE695BBF-3A83-41BF-C90B-90C5F87FD35F}"/>
              </a:ext>
            </a:extLst>
          </p:cNvPr>
          <p:cNvSpPr>
            <a:spLocks noChangeArrowheads="1"/>
          </p:cNvSpPr>
          <p:nvPr/>
        </p:nvSpPr>
        <p:spPr bwMode="auto">
          <a:xfrm>
            <a:off x="787852" y="2967569"/>
            <a:ext cx="285341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r>
              <a:rPr lang="en-IN" sz="3600" b="1" dirty="0"/>
              <a:t>Economic and Social Burden</a:t>
            </a:r>
          </a:p>
        </p:txBody>
      </p:sp>
      <p:sp>
        <p:nvSpPr>
          <p:cNvPr id="6" name="TextBox 5">
            <a:extLst>
              <a:ext uri="{FF2B5EF4-FFF2-40B4-BE49-F238E27FC236}">
                <a16:creationId xmlns:a16="http://schemas.microsoft.com/office/drawing/2014/main" id="{69D1FC31-AD84-29EF-EB9A-5F0B9D78FA37}"/>
              </a:ext>
            </a:extLst>
          </p:cNvPr>
          <p:cNvSpPr txBox="1"/>
          <p:nvPr/>
        </p:nvSpPr>
        <p:spPr>
          <a:xfrm>
            <a:off x="5307496" y="2357654"/>
            <a:ext cx="5798063" cy="347787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lvl="0" indent="-342900">
              <a:buFont typeface="Arial" panose="020B0604020202020204" pitchFamily="34" charset="0"/>
              <a:buChar char="•"/>
            </a:pPr>
            <a:r>
              <a:rPr lang="en-US" sz="2000" dirty="0"/>
              <a:t>High healthcare costs involved and strain the NHS and the community services</a:t>
            </a:r>
          </a:p>
          <a:p>
            <a:pPr marL="342900" lvl="0" indent="-342900">
              <a:buFont typeface="Arial" panose="020B0604020202020204" pitchFamily="34" charset="0"/>
              <a:buChar char="•"/>
            </a:pPr>
            <a:r>
              <a:rPr lang="en-US" sz="2000" dirty="0"/>
              <a:t>Families provide the unpaid care impacting personal wellbeing</a:t>
            </a:r>
          </a:p>
          <a:p>
            <a:pPr marL="342900" lvl="0" indent="-342900">
              <a:buFont typeface="Arial" panose="020B0604020202020204" pitchFamily="34" charset="0"/>
              <a:buChar char="•"/>
            </a:pPr>
            <a:r>
              <a:rPr lang="en-US" sz="2000" dirty="0"/>
              <a:t>Dementia basically increases risks of the different type of social isolation and distress (Giebel et al. 2023)</a:t>
            </a:r>
          </a:p>
          <a:p>
            <a:pPr marL="342900" lvl="0" indent="-342900">
              <a:buFont typeface="Arial" panose="020B0604020202020204" pitchFamily="34" charset="0"/>
              <a:buChar char="•"/>
            </a:pPr>
            <a:r>
              <a:rPr lang="en-US" sz="2000" dirty="0"/>
              <a:t>Productivity losses affect the broader national economic stability on a overall basis</a:t>
            </a:r>
          </a:p>
          <a:p>
            <a:pPr marL="342900" lvl="0" indent="-342900">
              <a:buFont typeface="Arial" panose="020B0604020202020204" pitchFamily="34" charset="0"/>
              <a:buChar char="•"/>
            </a:pPr>
            <a:r>
              <a:rPr lang="en-US" sz="2000" dirty="0"/>
              <a:t>Long-term care the needs significantly exceed available resources on a overall basis</a:t>
            </a:r>
          </a:p>
        </p:txBody>
      </p:sp>
    </p:spTree>
    <p:extLst>
      <p:ext uri="{BB962C8B-B14F-4D97-AF65-F5344CB8AC3E}">
        <p14:creationId xmlns:p14="http://schemas.microsoft.com/office/powerpoint/2010/main" val="198693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A48A9-2758-D8BF-57CE-ED2F1C66074A}"/>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AB51E193-74E5-7EBA-7C53-57267D79D417}"/>
              </a:ext>
            </a:extLst>
          </p:cNvPr>
          <p:cNvSpPr>
            <a:spLocks noChangeArrowheads="1"/>
          </p:cNvSpPr>
          <p:nvPr/>
        </p:nvSpPr>
        <p:spPr bwMode="auto">
          <a:xfrm>
            <a:off x="8262258" y="2762228"/>
            <a:ext cx="3494314"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r>
              <a:rPr lang="en-IN" sz="3600" b="1" dirty="0"/>
              <a:t>Diagnosis and Initial Assessment</a:t>
            </a:r>
          </a:p>
        </p:txBody>
      </p:sp>
      <p:sp>
        <p:nvSpPr>
          <p:cNvPr id="6" name="TextBox 5">
            <a:extLst>
              <a:ext uri="{FF2B5EF4-FFF2-40B4-BE49-F238E27FC236}">
                <a16:creationId xmlns:a16="http://schemas.microsoft.com/office/drawing/2014/main" id="{08DA33C7-E0FE-FD53-6A67-6FF6DC2601CD}"/>
              </a:ext>
            </a:extLst>
          </p:cNvPr>
          <p:cNvSpPr txBox="1"/>
          <p:nvPr/>
        </p:nvSpPr>
        <p:spPr>
          <a:xfrm>
            <a:off x="780221" y="2556435"/>
            <a:ext cx="5690153" cy="3139321"/>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Early assessment begins with the detailed patient is that basically the clinical history</a:t>
            </a:r>
          </a:p>
          <a:p>
            <a:pPr marL="285750" lvl="0" indent="-285750">
              <a:buFont typeface="Arial" panose="020B0604020202020204" pitchFamily="34" charset="0"/>
              <a:buChar char="•"/>
            </a:pPr>
            <a:r>
              <a:rPr lang="en-IN" dirty="0"/>
              <a:t>Cognitive testing includes is that basically the MMSE and MoCA assessments</a:t>
            </a:r>
          </a:p>
          <a:p>
            <a:pPr marL="285750" lvl="0" indent="-285750">
              <a:buFont typeface="Arial" panose="020B0604020202020204" pitchFamily="34" charset="0"/>
              <a:buChar char="•"/>
            </a:pPr>
            <a:r>
              <a:rPr lang="en-IN" dirty="0"/>
              <a:t>Blood tests exclude reversible causes is that basically the influencing cognition</a:t>
            </a:r>
          </a:p>
          <a:p>
            <a:pPr marL="285750" lvl="0" indent="-285750">
              <a:buFont typeface="Arial" panose="020B0604020202020204" pitchFamily="34" charset="0"/>
              <a:buChar char="•"/>
            </a:pPr>
            <a:r>
              <a:rPr lang="en-IN" dirty="0"/>
              <a:t>Neuroimaging identifies structural or is that basically the functional brain changes (Frost </a:t>
            </a:r>
            <a:r>
              <a:rPr lang="en-IN" i="1" dirty="0"/>
              <a:t>et al.</a:t>
            </a:r>
            <a:r>
              <a:rPr lang="en-IN" dirty="0"/>
              <a:t> 2021)</a:t>
            </a:r>
          </a:p>
          <a:p>
            <a:pPr marL="285750" lvl="0" indent="-285750">
              <a:buFont typeface="Arial" panose="020B0604020202020204" pitchFamily="34" charset="0"/>
              <a:buChar char="•"/>
            </a:pPr>
            <a:r>
              <a:rPr lang="en-IN" dirty="0"/>
              <a:t>Multidisciplinary input supports accurate is that basically the diagnostic decision-making</a:t>
            </a:r>
          </a:p>
        </p:txBody>
      </p:sp>
    </p:spTree>
    <p:extLst>
      <p:ext uri="{BB962C8B-B14F-4D97-AF65-F5344CB8AC3E}">
        <p14:creationId xmlns:p14="http://schemas.microsoft.com/office/powerpoint/2010/main" val="2521254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608CA-165E-D3C0-EF5A-2B8A88DF84B8}"/>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FE43358F-93DE-79CD-D257-C5BDF4C76C62}"/>
              </a:ext>
            </a:extLst>
          </p:cNvPr>
          <p:cNvSpPr>
            <a:spLocks noChangeArrowheads="1"/>
          </p:cNvSpPr>
          <p:nvPr/>
        </p:nvSpPr>
        <p:spPr bwMode="auto">
          <a:xfrm>
            <a:off x="8262258" y="2485229"/>
            <a:ext cx="349431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r>
              <a:rPr lang="en-IN" sz="3600" b="1" dirty="0"/>
              <a:t>UK Management Guidelines (NICE)</a:t>
            </a:r>
          </a:p>
        </p:txBody>
      </p:sp>
      <p:sp>
        <p:nvSpPr>
          <p:cNvPr id="6" name="TextBox 5">
            <a:extLst>
              <a:ext uri="{FF2B5EF4-FFF2-40B4-BE49-F238E27FC236}">
                <a16:creationId xmlns:a16="http://schemas.microsoft.com/office/drawing/2014/main" id="{A6117381-33E0-8122-1A45-76B77E40C36A}"/>
              </a:ext>
            </a:extLst>
          </p:cNvPr>
          <p:cNvSpPr txBox="1"/>
          <p:nvPr/>
        </p:nvSpPr>
        <p:spPr>
          <a:xfrm>
            <a:off x="690768" y="2288079"/>
            <a:ext cx="5535387" cy="341632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NICE NG97 outlines dementia assessment and is that basically the management guidance</a:t>
            </a:r>
          </a:p>
          <a:p>
            <a:pPr marL="285750" lvl="0" indent="-285750">
              <a:buFont typeface="Arial" panose="020B0604020202020204" pitchFamily="34" charset="0"/>
              <a:buChar char="•"/>
            </a:pPr>
            <a:r>
              <a:rPr lang="en-IN" dirty="0"/>
              <a:t>Emphasises person-centred and is that basically the strengths-based care approaches</a:t>
            </a:r>
          </a:p>
          <a:p>
            <a:pPr marL="285750" lvl="0" indent="-285750">
              <a:buFont typeface="Arial" panose="020B0604020202020204" pitchFamily="34" charset="0"/>
              <a:buChar char="•"/>
            </a:pPr>
            <a:r>
              <a:rPr lang="en-IN" dirty="0"/>
              <a:t>Recommends coordinated is that basically the multidisciplinary intervention planning</a:t>
            </a:r>
          </a:p>
          <a:p>
            <a:pPr marL="285750" lvl="0" indent="-285750">
              <a:buFont typeface="Arial" panose="020B0604020202020204" pitchFamily="34" charset="0"/>
              <a:buChar char="•"/>
            </a:pPr>
            <a:r>
              <a:rPr lang="en-IN" dirty="0"/>
              <a:t>Supports early diagnosis and ongoing is that basically the personalised care reviews (Pit </a:t>
            </a:r>
            <a:r>
              <a:rPr lang="en-IN" i="1" dirty="0"/>
              <a:t>et al.</a:t>
            </a:r>
            <a:r>
              <a:rPr lang="en-IN" dirty="0"/>
              <a:t> 2024)</a:t>
            </a:r>
          </a:p>
          <a:p>
            <a:pPr marL="285750" lvl="0" indent="-285750">
              <a:buFont typeface="Arial" panose="020B0604020202020204" pitchFamily="34" charset="0"/>
              <a:buChar char="•"/>
            </a:pPr>
            <a:r>
              <a:rPr lang="en-IN" dirty="0"/>
              <a:t>Encourages involvement of families in shared is that basically the decision-making</a:t>
            </a:r>
          </a:p>
          <a:p>
            <a:pPr marL="285750" lvl="0" indent="-285750">
              <a:buFont typeface="Arial" panose="020B0604020202020204" pitchFamily="34" charset="0"/>
              <a:buChar char="•"/>
            </a:pPr>
            <a:endParaRPr lang="en-IN" dirty="0"/>
          </a:p>
        </p:txBody>
      </p:sp>
    </p:spTree>
    <p:extLst>
      <p:ext uri="{BB962C8B-B14F-4D97-AF65-F5344CB8AC3E}">
        <p14:creationId xmlns:p14="http://schemas.microsoft.com/office/powerpoint/2010/main" val="1163086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F690B-F7BD-DF00-1CDB-F3D55EFA9042}"/>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07E5CC4D-89F6-3623-1478-8E5456995C75}"/>
              </a:ext>
            </a:extLst>
          </p:cNvPr>
          <p:cNvSpPr>
            <a:spLocks noChangeArrowheads="1"/>
          </p:cNvSpPr>
          <p:nvPr/>
        </p:nvSpPr>
        <p:spPr bwMode="auto">
          <a:xfrm>
            <a:off x="8262258" y="3039226"/>
            <a:ext cx="3494314"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r>
              <a:rPr lang="en-IN" sz="3600" b="1" dirty="0"/>
              <a:t>Management Frameworks</a:t>
            </a:r>
          </a:p>
        </p:txBody>
      </p:sp>
      <p:sp>
        <p:nvSpPr>
          <p:cNvPr id="6" name="TextBox 5">
            <a:extLst>
              <a:ext uri="{FF2B5EF4-FFF2-40B4-BE49-F238E27FC236}">
                <a16:creationId xmlns:a16="http://schemas.microsoft.com/office/drawing/2014/main" id="{406FF898-1976-AAD2-2E6B-BDA77254A9AD}"/>
              </a:ext>
            </a:extLst>
          </p:cNvPr>
          <p:cNvSpPr txBox="1"/>
          <p:nvPr/>
        </p:nvSpPr>
        <p:spPr>
          <a:xfrm>
            <a:off x="829917" y="2447105"/>
            <a:ext cx="5551005" cy="316850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Whole-person approaches address is that basically the physical, emotional, social needs</a:t>
            </a:r>
          </a:p>
          <a:p>
            <a:pPr marL="285750" lvl="0" indent="-285750">
              <a:buFont typeface="Arial" panose="020B0604020202020204" pitchFamily="34" charset="0"/>
              <a:buChar char="•"/>
            </a:pPr>
            <a:r>
              <a:rPr lang="en-IN" dirty="0"/>
              <a:t>Chronic Care Model enhances is that basically the long-term dementia management</a:t>
            </a:r>
          </a:p>
          <a:p>
            <a:pPr marL="285750" lvl="0" indent="-285750">
              <a:buFont typeface="Arial" panose="020B0604020202020204" pitchFamily="34" charset="0"/>
              <a:buChar char="•"/>
            </a:pPr>
            <a:r>
              <a:rPr lang="en-IN" dirty="0"/>
              <a:t>Strengths-based practices empower patient is that basically the identity and autonomy</a:t>
            </a:r>
          </a:p>
          <a:p>
            <a:pPr marL="285750" lvl="0" indent="-285750">
              <a:buFont typeface="Arial" panose="020B0604020202020204" pitchFamily="34" charset="0"/>
              <a:buChar char="•"/>
            </a:pPr>
            <a:r>
              <a:rPr lang="en-IN" dirty="0"/>
              <a:t>Biopsychosocial model supports is that basically the holistic health understanding (Jeon </a:t>
            </a:r>
            <a:r>
              <a:rPr lang="en-IN" i="1" dirty="0"/>
              <a:t>et al.</a:t>
            </a:r>
            <a:r>
              <a:rPr lang="en-IN" dirty="0"/>
              <a:t> 2023)</a:t>
            </a:r>
          </a:p>
          <a:p>
            <a:pPr marL="285750" lvl="0" indent="-285750">
              <a:buFont typeface="Arial" panose="020B0604020202020204" pitchFamily="34" charset="0"/>
              <a:buChar char="•"/>
            </a:pPr>
            <a:r>
              <a:rPr lang="en-IN" dirty="0"/>
              <a:t>Collaborative frameworks improve continuity is that basically the across care settings</a:t>
            </a:r>
          </a:p>
        </p:txBody>
      </p:sp>
    </p:spTree>
    <p:extLst>
      <p:ext uri="{BB962C8B-B14F-4D97-AF65-F5344CB8AC3E}">
        <p14:creationId xmlns:p14="http://schemas.microsoft.com/office/powerpoint/2010/main" val="1574652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691D1-478A-8FED-8E8F-47B074915BFE}"/>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EA6BB8B4-90B6-3E83-3139-0D3F70C8363E}"/>
              </a:ext>
            </a:extLst>
          </p:cNvPr>
          <p:cNvSpPr>
            <a:spLocks noChangeArrowheads="1"/>
          </p:cNvSpPr>
          <p:nvPr/>
        </p:nvSpPr>
        <p:spPr bwMode="auto">
          <a:xfrm>
            <a:off x="1730829" y="817953"/>
            <a:ext cx="618852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r>
              <a:rPr lang="en-IN" sz="3600" b="1" dirty="0"/>
              <a:t>Treatment Options</a:t>
            </a:r>
          </a:p>
        </p:txBody>
      </p:sp>
      <p:sp>
        <p:nvSpPr>
          <p:cNvPr id="6" name="TextBox 5">
            <a:extLst>
              <a:ext uri="{FF2B5EF4-FFF2-40B4-BE49-F238E27FC236}">
                <a16:creationId xmlns:a16="http://schemas.microsoft.com/office/drawing/2014/main" id="{262F9C61-F5D3-2336-983E-E50DDBA93CA7}"/>
              </a:ext>
            </a:extLst>
          </p:cNvPr>
          <p:cNvSpPr txBox="1"/>
          <p:nvPr/>
        </p:nvSpPr>
        <p:spPr>
          <a:xfrm>
            <a:off x="934948" y="2945481"/>
            <a:ext cx="10282781" cy="175432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Medications include donepezil, rivastigmine, and is that basically the galantamine</a:t>
            </a:r>
          </a:p>
          <a:p>
            <a:pPr marL="285750" lvl="0" indent="-285750">
              <a:buFont typeface="Arial" panose="020B0604020202020204" pitchFamily="34" charset="0"/>
              <a:buChar char="•"/>
            </a:pPr>
            <a:r>
              <a:rPr lang="en-IN" dirty="0"/>
              <a:t>Memantine used for the moderate to severe to be the dementia cases</a:t>
            </a:r>
          </a:p>
          <a:p>
            <a:pPr marL="285750" lvl="0" indent="-285750">
              <a:buFont typeface="Arial" panose="020B0604020202020204" pitchFamily="34" charset="0"/>
              <a:buChar char="•"/>
            </a:pPr>
            <a:r>
              <a:rPr lang="en-IN" dirty="0"/>
              <a:t>Cognitive stimulation is that basically the therapy improves daily mental functioning (James </a:t>
            </a:r>
            <a:r>
              <a:rPr lang="en-IN" i="1" dirty="0"/>
              <a:t>et al.</a:t>
            </a:r>
            <a:r>
              <a:rPr lang="en-IN" dirty="0"/>
              <a:t> 2022)</a:t>
            </a:r>
          </a:p>
          <a:p>
            <a:pPr marL="285750" lvl="0" indent="-285750">
              <a:buFont typeface="Arial" panose="020B0604020202020204" pitchFamily="34" charset="0"/>
              <a:buChar char="•"/>
            </a:pPr>
            <a:r>
              <a:rPr lang="en-IN" dirty="0"/>
              <a:t>Occupational therapy supports is that basically the independence and functional skills</a:t>
            </a:r>
          </a:p>
          <a:p>
            <a:pPr marL="285750" lvl="0" indent="-285750">
              <a:buFont typeface="Arial" panose="020B0604020202020204" pitchFamily="34" charset="0"/>
              <a:buChar char="•"/>
            </a:pPr>
            <a:r>
              <a:rPr lang="en-IN" dirty="0"/>
              <a:t>Lifestyle interventions enhance overall physical and is that basically the mental wellbeing</a:t>
            </a:r>
          </a:p>
        </p:txBody>
      </p:sp>
    </p:spTree>
    <p:extLst>
      <p:ext uri="{BB962C8B-B14F-4D97-AF65-F5344CB8AC3E}">
        <p14:creationId xmlns:p14="http://schemas.microsoft.com/office/powerpoint/2010/main" val="517414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60820-4365-2A46-0BA1-FAA812204BBB}"/>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279339BE-788C-744E-082C-F0BCAE2652CD}"/>
              </a:ext>
            </a:extLst>
          </p:cNvPr>
          <p:cNvSpPr>
            <a:spLocks noChangeArrowheads="1"/>
          </p:cNvSpPr>
          <p:nvPr/>
        </p:nvSpPr>
        <p:spPr bwMode="auto">
          <a:xfrm>
            <a:off x="1779815" y="890903"/>
            <a:ext cx="953588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3600" b="1" dirty="0"/>
              <a:t>Comorbidities</a:t>
            </a:r>
          </a:p>
        </p:txBody>
      </p:sp>
      <p:sp>
        <p:nvSpPr>
          <p:cNvPr id="6" name="TextBox 5">
            <a:extLst>
              <a:ext uri="{FF2B5EF4-FFF2-40B4-BE49-F238E27FC236}">
                <a16:creationId xmlns:a16="http://schemas.microsoft.com/office/drawing/2014/main" id="{EDCC0601-EE6F-27F3-FCA1-AD0140CAFBBD}"/>
              </a:ext>
            </a:extLst>
          </p:cNvPr>
          <p:cNvSpPr txBox="1"/>
          <p:nvPr/>
        </p:nvSpPr>
        <p:spPr>
          <a:xfrm>
            <a:off x="1371600" y="2504610"/>
            <a:ext cx="10156371" cy="175432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Hypertension increases risk and worsens is that basically the cognitive decline</a:t>
            </a:r>
          </a:p>
          <a:p>
            <a:pPr marL="285750" lvl="0" indent="-285750">
              <a:buFont typeface="Arial" panose="020B0604020202020204" pitchFamily="34" charset="0"/>
              <a:buChar char="•"/>
            </a:pPr>
            <a:r>
              <a:rPr lang="en-IN" dirty="0"/>
              <a:t>Diabetes strongly associated with vascular is that basically the dementia development</a:t>
            </a:r>
          </a:p>
          <a:p>
            <a:pPr marL="285750" lvl="0" indent="-285750">
              <a:buFont typeface="Arial" panose="020B0604020202020204" pitchFamily="34" charset="0"/>
              <a:buChar char="•"/>
            </a:pPr>
            <a:r>
              <a:rPr lang="en-IN" dirty="0"/>
              <a:t>Depression common and complicates is that basically the dementia management</a:t>
            </a:r>
          </a:p>
          <a:p>
            <a:pPr marL="285750" lvl="0" indent="-285750">
              <a:buFont typeface="Arial" panose="020B0604020202020204" pitchFamily="34" charset="0"/>
              <a:buChar char="•"/>
            </a:pPr>
            <a:r>
              <a:rPr lang="en-IN" dirty="0"/>
              <a:t>Frailty heightens vulnerability to adverse is that basically the health outcomes (Smith </a:t>
            </a:r>
            <a:r>
              <a:rPr lang="en-IN" i="1" dirty="0"/>
              <a:t>et al.</a:t>
            </a:r>
            <a:r>
              <a:rPr lang="en-IN" dirty="0"/>
              <a:t> 2025)</a:t>
            </a:r>
          </a:p>
          <a:p>
            <a:pPr marL="285750" lvl="0" indent="-285750">
              <a:buFont typeface="Arial" panose="020B0604020202020204" pitchFamily="34" charset="0"/>
              <a:buChar char="•"/>
            </a:pPr>
            <a:r>
              <a:rPr lang="en-IN" dirty="0"/>
              <a:t>Polypharmacy increases medication-related is that basically the risks significantly</a:t>
            </a:r>
          </a:p>
          <a:p>
            <a:pPr marL="285750" lvl="0" indent="-285750">
              <a:buFont typeface="Arial" panose="020B0604020202020204" pitchFamily="34" charset="0"/>
              <a:buChar char="•"/>
            </a:pPr>
            <a:endParaRPr lang="en-IN" dirty="0"/>
          </a:p>
        </p:txBody>
      </p:sp>
    </p:spTree>
    <p:extLst>
      <p:ext uri="{BB962C8B-B14F-4D97-AF65-F5344CB8AC3E}">
        <p14:creationId xmlns:p14="http://schemas.microsoft.com/office/powerpoint/2010/main" val="1555569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FC67F-58A9-BD6C-D04A-B50FA8FC98BE}"/>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343F94EC-BE23-4923-7FEB-40F1137EFEFC}"/>
              </a:ext>
            </a:extLst>
          </p:cNvPr>
          <p:cNvSpPr>
            <a:spLocks noChangeArrowheads="1"/>
          </p:cNvSpPr>
          <p:nvPr/>
        </p:nvSpPr>
        <p:spPr bwMode="auto">
          <a:xfrm>
            <a:off x="1779815" y="890903"/>
            <a:ext cx="953588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3600" b="1" dirty="0"/>
              <a:t>Prevention Strategies</a:t>
            </a:r>
          </a:p>
        </p:txBody>
      </p:sp>
      <p:sp>
        <p:nvSpPr>
          <p:cNvPr id="6" name="TextBox 5">
            <a:extLst>
              <a:ext uri="{FF2B5EF4-FFF2-40B4-BE49-F238E27FC236}">
                <a16:creationId xmlns:a16="http://schemas.microsoft.com/office/drawing/2014/main" id="{27E8A094-C91D-A1DF-1348-614FD0FF312E}"/>
              </a:ext>
            </a:extLst>
          </p:cNvPr>
          <p:cNvSpPr txBox="1"/>
          <p:nvPr/>
        </p:nvSpPr>
        <p:spPr>
          <a:xfrm>
            <a:off x="2574235" y="2504610"/>
            <a:ext cx="6945322" cy="286232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Healthy diet reduces long-term brain degeneration risk at the same point of time</a:t>
            </a:r>
          </a:p>
          <a:p>
            <a:pPr marL="285750" lvl="0" indent="-285750">
              <a:buFont typeface="Arial" panose="020B0604020202020204" pitchFamily="34" charset="0"/>
              <a:buChar char="•"/>
            </a:pPr>
            <a:r>
              <a:rPr lang="en-IN" dirty="0"/>
              <a:t>Regular exercise improves vascular and cognitive health is eventually the main reason for it.</a:t>
            </a:r>
          </a:p>
          <a:p>
            <a:pPr marL="285750" lvl="0" indent="-285750">
              <a:buFont typeface="Arial" panose="020B0604020202020204" pitchFamily="34" charset="0"/>
              <a:buChar char="•"/>
            </a:pPr>
            <a:r>
              <a:rPr lang="en-IN" dirty="0"/>
              <a:t>Smoking cessation lowers the dementia progression likelihood comprehensively</a:t>
            </a:r>
          </a:p>
          <a:p>
            <a:pPr marL="285750" lvl="0" indent="-285750">
              <a:buFont typeface="Arial" panose="020B0604020202020204" pitchFamily="34" charset="0"/>
              <a:buChar char="•"/>
            </a:pPr>
            <a:r>
              <a:rPr lang="en-IN" dirty="0"/>
              <a:t>Social engagement protects against the cognitive decline risks at the same point of time (Gray </a:t>
            </a:r>
            <a:r>
              <a:rPr lang="en-IN" i="1" dirty="0"/>
              <a:t>et al.</a:t>
            </a:r>
            <a:r>
              <a:rPr lang="en-IN" dirty="0"/>
              <a:t> 2022)</a:t>
            </a:r>
          </a:p>
          <a:p>
            <a:pPr marL="285750" lvl="0" indent="-285750">
              <a:buFont typeface="Arial" panose="020B0604020202020204" pitchFamily="34" charset="0"/>
              <a:buChar char="•"/>
            </a:pPr>
            <a:r>
              <a:rPr lang="en-IN" dirty="0"/>
              <a:t>Managing hypertension prevents the vascular-related cognitive damage at the same point of time</a:t>
            </a:r>
          </a:p>
        </p:txBody>
      </p:sp>
    </p:spTree>
    <p:extLst>
      <p:ext uri="{BB962C8B-B14F-4D97-AF65-F5344CB8AC3E}">
        <p14:creationId xmlns:p14="http://schemas.microsoft.com/office/powerpoint/2010/main" val="3013463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67649-5009-BFFD-06F3-9B49FAA6F4DA}"/>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BF1BAF09-4F1B-A18D-01D6-AFECEBAD28B8}"/>
              </a:ext>
            </a:extLst>
          </p:cNvPr>
          <p:cNvSpPr>
            <a:spLocks noChangeArrowheads="1"/>
          </p:cNvSpPr>
          <p:nvPr/>
        </p:nvSpPr>
        <p:spPr bwMode="auto">
          <a:xfrm>
            <a:off x="1779815" y="890903"/>
            <a:ext cx="953588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3600" b="1" dirty="0"/>
              <a:t>Co-Productive Care Skills</a:t>
            </a:r>
          </a:p>
        </p:txBody>
      </p:sp>
      <p:sp>
        <p:nvSpPr>
          <p:cNvPr id="6" name="TextBox 5">
            <a:extLst>
              <a:ext uri="{FF2B5EF4-FFF2-40B4-BE49-F238E27FC236}">
                <a16:creationId xmlns:a16="http://schemas.microsoft.com/office/drawing/2014/main" id="{C9564BC6-D98F-4EE8-0CE7-7E55E06F0862}"/>
              </a:ext>
            </a:extLst>
          </p:cNvPr>
          <p:cNvSpPr txBox="1"/>
          <p:nvPr/>
        </p:nvSpPr>
        <p:spPr>
          <a:xfrm>
            <a:off x="2106386" y="2504610"/>
            <a:ext cx="8621485" cy="286232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Empathy strengthens trust and encourages meaningful patient engagement at the same point of time</a:t>
            </a:r>
          </a:p>
          <a:p>
            <a:pPr marL="285750" lvl="0" indent="-285750">
              <a:buFont typeface="Arial" panose="020B0604020202020204" pitchFamily="34" charset="0"/>
              <a:buChar char="•"/>
            </a:pPr>
            <a:r>
              <a:rPr lang="en-IN" dirty="0"/>
              <a:t>Active listening supports personalised communication and understanding on a overall basis </a:t>
            </a:r>
          </a:p>
          <a:p>
            <a:pPr marL="285750" lvl="0" indent="-285750">
              <a:buFont typeface="Arial" panose="020B0604020202020204" pitchFamily="34" charset="0"/>
              <a:buChar char="•"/>
            </a:pPr>
            <a:r>
              <a:rPr lang="en-IN" dirty="0"/>
              <a:t>Shared decisions empower the overall patient autonomy and informed choices accordingly (Wang, Song and Niu, 2022)</a:t>
            </a:r>
          </a:p>
          <a:p>
            <a:pPr marL="285750" lvl="0" indent="-285750">
              <a:buFont typeface="Arial" panose="020B0604020202020204" pitchFamily="34" charset="0"/>
              <a:buChar char="•"/>
            </a:pPr>
            <a:r>
              <a:rPr lang="en-IN" dirty="0"/>
              <a:t>Cultural awareness eventually plays a significant role to ensures inclusive, respectful dementia care</a:t>
            </a:r>
          </a:p>
          <a:p>
            <a:pPr marL="285750" lvl="0" indent="-285750">
              <a:buFont typeface="Arial" panose="020B0604020202020204" pitchFamily="34" charset="0"/>
              <a:buChar char="•"/>
            </a:pPr>
            <a:r>
              <a:rPr lang="en-IN" dirty="0"/>
              <a:t>Collaboration with the families enhances the overall continuity across care settings comprehensively.</a:t>
            </a:r>
          </a:p>
        </p:txBody>
      </p:sp>
    </p:spTree>
    <p:extLst>
      <p:ext uri="{BB962C8B-B14F-4D97-AF65-F5344CB8AC3E}">
        <p14:creationId xmlns:p14="http://schemas.microsoft.com/office/powerpoint/2010/main" val="2563828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AF73D-2504-10BD-06F6-390B51C5EC60}"/>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7522B904-45C3-2B4B-D15E-F5C2C9039878}"/>
              </a:ext>
            </a:extLst>
          </p:cNvPr>
          <p:cNvSpPr>
            <a:spLocks noChangeArrowheads="1"/>
          </p:cNvSpPr>
          <p:nvPr/>
        </p:nvSpPr>
        <p:spPr bwMode="auto">
          <a:xfrm>
            <a:off x="-1142999" y="3117696"/>
            <a:ext cx="953588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3600" b="1" dirty="0"/>
              <a:t>Personalised Care Model Recommendations</a:t>
            </a:r>
          </a:p>
        </p:txBody>
      </p:sp>
      <p:sp>
        <p:nvSpPr>
          <p:cNvPr id="6" name="TextBox 5">
            <a:extLst>
              <a:ext uri="{FF2B5EF4-FFF2-40B4-BE49-F238E27FC236}">
                <a16:creationId xmlns:a16="http://schemas.microsoft.com/office/drawing/2014/main" id="{024A0AD6-4BC5-5EE8-392B-685DE1DFCD49}"/>
              </a:ext>
            </a:extLst>
          </p:cNvPr>
          <p:cNvSpPr txBox="1"/>
          <p:nvPr/>
        </p:nvSpPr>
        <p:spPr>
          <a:xfrm>
            <a:off x="7173686" y="2194367"/>
            <a:ext cx="4631871" cy="4247317"/>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Shared decisions centre care around patient preferences and goals at the same point of time.</a:t>
            </a:r>
          </a:p>
          <a:p>
            <a:pPr marL="285750" lvl="0" indent="-285750">
              <a:buFont typeface="Arial" panose="020B0604020202020204" pitchFamily="34" charset="0"/>
              <a:buChar char="•"/>
            </a:pPr>
            <a:r>
              <a:rPr lang="en-IN" dirty="0"/>
              <a:t>Personalised care plans outline individual needs and interventions on a overall basis</a:t>
            </a:r>
          </a:p>
          <a:p>
            <a:pPr marL="285750" lvl="0" indent="-285750">
              <a:buFont typeface="Arial" panose="020B0604020202020204" pitchFamily="34" charset="0"/>
              <a:buChar char="•"/>
            </a:pPr>
            <a:r>
              <a:rPr lang="en-IN" dirty="0"/>
              <a:t>Self-management support encourages confidence in daily activities on a overall basis</a:t>
            </a:r>
          </a:p>
          <a:p>
            <a:pPr marL="285750" lvl="0" indent="-285750">
              <a:buFont typeface="Arial" panose="020B0604020202020204" pitchFamily="34" charset="0"/>
              <a:buChar char="•"/>
            </a:pPr>
            <a:r>
              <a:rPr lang="en-IN" dirty="0"/>
              <a:t>Social prescribing connects individuals to meaningful community services comprehensively (Vinay and Biller-</a:t>
            </a:r>
            <a:r>
              <a:rPr lang="en-IN" dirty="0" err="1"/>
              <a:t>Andorno</a:t>
            </a:r>
            <a:r>
              <a:rPr lang="en-IN" dirty="0"/>
              <a:t>, 2023)</a:t>
            </a:r>
          </a:p>
          <a:p>
            <a:pPr marL="285750" lvl="0" indent="-285750">
              <a:buFont typeface="Arial" panose="020B0604020202020204" pitchFamily="34" charset="0"/>
              <a:buChar char="•"/>
            </a:pPr>
            <a:r>
              <a:rPr lang="en-IN" dirty="0"/>
              <a:t>Carer support strengthens resilience and reduces caregiver burden at the same point of time</a:t>
            </a:r>
          </a:p>
        </p:txBody>
      </p:sp>
    </p:spTree>
    <p:extLst>
      <p:ext uri="{BB962C8B-B14F-4D97-AF65-F5344CB8AC3E}">
        <p14:creationId xmlns:p14="http://schemas.microsoft.com/office/powerpoint/2010/main" val="4210250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AF100-BFEE-8605-2E35-B0919E8866FF}"/>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2651435E-F9AE-DC0A-28CE-38AF472C9BB7}"/>
              </a:ext>
            </a:extLst>
          </p:cNvPr>
          <p:cNvSpPr>
            <a:spLocks noChangeArrowheads="1"/>
          </p:cNvSpPr>
          <p:nvPr/>
        </p:nvSpPr>
        <p:spPr bwMode="auto">
          <a:xfrm>
            <a:off x="1534887" y="618840"/>
            <a:ext cx="953588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3600" b="1" dirty="0"/>
              <a:t>Conclusion</a:t>
            </a:r>
          </a:p>
        </p:txBody>
      </p:sp>
      <p:sp>
        <p:nvSpPr>
          <p:cNvPr id="6" name="TextBox 5">
            <a:extLst>
              <a:ext uri="{FF2B5EF4-FFF2-40B4-BE49-F238E27FC236}">
                <a16:creationId xmlns:a16="http://schemas.microsoft.com/office/drawing/2014/main" id="{A74A3581-7ECE-5F68-C3F9-E876F3CC3D57}"/>
              </a:ext>
            </a:extLst>
          </p:cNvPr>
          <p:cNvSpPr txBox="1"/>
          <p:nvPr/>
        </p:nvSpPr>
        <p:spPr>
          <a:xfrm>
            <a:off x="1730831" y="2112723"/>
            <a:ext cx="9535884" cy="175432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buFont typeface="Arial" panose="020B0604020202020204" pitchFamily="34" charset="0"/>
              <a:buChar char="•"/>
            </a:pPr>
            <a:r>
              <a:rPr lang="en-IN" dirty="0"/>
              <a:t>Dementia requires coordinated, compassionate long-term health management</a:t>
            </a:r>
          </a:p>
          <a:p>
            <a:pPr marL="285750" lvl="0" indent="-285750">
              <a:buFont typeface="Arial" panose="020B0604020202020204" pitchFamily="34" charset="0"/>
              <a:buChar char="•"/>
            </a:pPr>
            <a:r>
              <a:rPr lang="en-IN" dirty="0"/>
              <a:t>Early detection improves outcomes and care responsiveness</a:t>
            </a:r>
          </a:p>
          <a:p>
            <a:pPr marL="285750" lvl="0" indent="-285750">
              <a:buFont typeface="Arial" panose="020B0604020202020204" pitchFamily="34" charset="0"/>
              <a:buChar char="•"/>
            </a:pPr>
            <a:r>
              <a:rPr lang="en-IN" dirty="0"/>
              <a:t>Community nurses play vital roles in patient support</a:t>
            </a:r>
          </a:p>
          <a:p>
            <a:pPr marL="285750" lvl="0" indent="-285750">
              <a:buFont typeface="Arial" panose="020B0604020202020204" pitchFamily="34" charset="0"/>
              <a:buChar char="•"/>
            </a:pPr>
            <a:r>
              <a:rPr lang="en-IN" dirty="0"/>
              <a:t>Holistic frameworks strengthen personalised dementia care delivery</a:t>
            </a:r>
          </a:p>
          <a:p>
            <a:pPr marL="285750" lvl="0" indent="-285750">
              <a:buFont typeface="Arial" panose="020B0604020202020204" pitchFamily="34" charset="0"/>
              <a:buChar char="•"/>
            </a:pPr>
            <a:r>
              <a:rPr lang="en-IN" dirty="0"/>
              <a:t>Prevention strategies reduce overall population dementia burden</a:t>
            </a:r>
          </a:p>
          <a:p>
            <a:pPr marL="285750" lvl="0" indent="-285750">
              <a:buFont typeface="Arial" panose="020B0604020202020204" pitchFamily="34" charset="0"/>
              <a:buChar char="•"/>
            </a:pPr>
            <a:endParaRPr lang="en-IN" dirty="0"/>
          </a:p>
        </p:txBody>
      </p:sp>
    </p:spTree>
    <p:extLst>
      <p:ext uri="{BB962C8B-B14F-4D97-AF65-F5344CB8AC3E}">
        <p14:creationId xmlns:p14="http://schemas.microsoft.com/office/powerpoint/2010/main" val="3857750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CD3B2-6E7F-7020-C207-9BEAF3947853}"/>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AFBD674A-6B7C-3237-3D62-E66DE61341CF}"/>
              </a:ext>
            </a:extLst>
          </p:cNvPr>
          <p:cNvSpPr>
            <a:spLocks noChangeArrowheads="1"/>
          </p:cNvSpPr>
          <p:nvPr/>
        </p:nvSpPr>
        <p:spPr bwMode="auto">
          <a:xfrm>
            <a:off x="1534888" y="618840"/>
            <a:ext cx="293914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3600" b="1" dirty="0"/>
              <a:t>References</a:t>
            </a:r>
          </a:p>
        </p:txBody>
      </p:sp>
      <p:sp>
        <p:nvSpPr>
          <p:cNvPr id="3" name="TextBox 2">
            <a:extLst>
              <a:ext uri="{FF2B5EF4-FFF2-40B4-BE49-F238E27FC236}">
                <a16:creationId xmlns:a16="http://schemas.microsoft.com/office/drawing/2014/main" id="{794ECB8A-A5D8-516A-E10D-BCA6A09BD834}"/>
              </a:ext>
            </a:extLst>
          </p:cNvPr>
          <p:cNvSpPr txBox="1"/>
          <p:nvPr/>
        </p:nvSpPr>
        <p:spPr>
          <a:xfrm>
            <a:off x="586409" y="2312701"/>
            <a:ext cx="10509032" cy="3793474"/>
          </a:xfrm>
          <a:prstGeom prst="rect">
            <a:avLst/>
          </a:prstGeom>
          <a:noFill/>
        </p:spPr>
        <p:txBody>
          <a:bodyPr wrap="square">
            <a:spAutoFit/>
          </a:bodyPr>
          <a:lstStyle/>
          <a:p>
            <a:pPr algn="just">
              <a:lnSpc>
                <a:spcPct val="150000"/>
              </a:lnSpc>
              <a:spcAft>
                <a:spcPts val="800"/>
              </a:spcAft>
              <a:buNone/>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Frost, R., Walters, K., Wilcock, J., Robinson, L., Harrison Dening, K., Knapp, M., Allan, L. and Rait, G., 2021. Mapping post-diagnostic dementia care in England: an e-survey.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Integrated Care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(1), pp.22-36. </a:t>
            </a:r>
            <a:r>
              <a:rPr lang="en-IN" sz="1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https://eprints.lse.ac.uk/104090/1/Knapp.pdf</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Giebel, C., Reilly, S., Gabbay, M., Dickinson, J., Tetlow, H., Hogan, H., Griffiths, A. and Cooper, C., 2023. Dementia care navigation: A systematic review on different service types and their prevalence.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Geriatric Psychiatry</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38</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(8), p.e5977. </a:t>
            </a:r>
            <a:r>
              <a:rPr lang="en-IN" sz="1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https://onlinelibrary.wiley.com/doi/pdfdirect/10.1002/gps.5977</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Gray, K.L., Moniz‐Cook, E., Reichelt, K., Duffy, F. and James, I.A., 2022. Professional perspectives on applying the NICE and British Psychological Society Guidelines for the management of Behaviours that Challenge in dementia care: an e‐survey.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British Journal of Clinical Psychology</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61</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(1), pp.112-131. </a:t>
            </a:r>
            <a:r>
              <a:rPr lang="en-IN" sz="1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https://bpspsychub.onlinelibrary.wiley.com/doi/pdf/10.1111/bjc.12316</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Intern, A. (2025)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How to recognize, treat, and live with Dementia</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err="1">
                <a:effectLst/>
                <a:latin typeface="Times New Roman" panose="02020603050405020304" pitchFamily="18" charset="0"/>
                <a:ea typeface="Calibri" panose="020F0502020204030204" pitchFamily="34" charset="0"/>
                <a:cs typeface="Times New Roman" panose="02020603050405020304" pitchFamily="18" charset="0"/>
              </a:rPr>
              <a:t>Acenda</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https://acendahealth.org/blog/how-to-recognize-treat-and-live-with-dementia/ (Accessed: 5 December 2025). </a:t>
            </a:r>
          </a:p>
          <a:p>
            <a:pPr algn="just">
              <a:lnSpc>
                <a:spcPct val="150000"/>
              </a:lnSpc>
              <a:spcAft>
                <a:spcPts val="800"/>
              </a:spcAft>
              <a:buNone/>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James, T., Mukadam, N.,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Sommerlad</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 Pour, H.R., Knowles, M., Azocar, I. and Livingston, G., 2022. Protection against discrimination in national dementia guideline recommendations: a systematic review. </a:t>
            </a:r>
            <a:r>
              <a:rPr lang="en-IN" sz="1200" i="1" kern="100" dirty="0" err="1">
                <a:effectLst/>
                <a:latin typeface="Times New Roman" panose="02020603050405020304" pitchFamily="18" charset="0"/>
                <a:ea typeface="Calibri" panose="020F0502020204030204" pitchFamily="34" charset="0"/>
                <a:cs typeface="Times New Roman" panose="02020603050405020304" pitchFamily="18" charset="0"/>
              </a:rPr>
              <a:t>PLoS</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 Medicine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effectLst/>
                <a:latin typeface="Times New Roman" panose="02020603050405020304" pitchFamily="18" charset="0"/>
                <a:ea typeface="Calibri" panose="020F0502020204030204" pitchFamily="34" charset="0"/>
                <a:cs typeface="Times New Roman" panose="02020603050405020304" pitchFamily="18" charset="0"/>
              </a:rPr>
              <a:t>19</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(1), p.e1003860. </a:t>
            </a:r>
            <a:r>
              <a:rPr lang="en-IN" sz="12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https://journals.plos.org/plosmedicine/article/file?id=10.1371/journal.pmed.1003860&amp;type=printable</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013635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0191D-0C5F-09CF-1505-15236743FA3E}"/>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2C16E0C5-F4A8-6FCA-A27D-E4EC6536D323}"/>
              </a:ext>
            </a:extLst>
          </p:cNvPr>
          <p:cNvSpPr>
            <a:spLocks noChangeArrowheads="1"/>
          </p:cNvSpPr>
          <p:nvPr/>
        </p:nvSpPr>
        <p:spPr bwMode="auto">
          <a:xfrm>
            <a:off x="2886609" y="907075"/>
            <a:ext cx="533305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3600" b="1" dirty="0"/>
              <a:t>References Contd.</a:t>
            </a:r>
          </a:p>
        </p:txBody>
      </p:sp>
      <p:sp>
        <p:nvSpPr>
          <p:cNvPr id="3" name="TextBox 2">
            <a:extLst>
              <a:ext uri="{FF2B5EF4-FFF2-40B4-BE49-F238E27FC236}">
                <a16:creationId xmlns:a16="http://schemas.microsoft.com/office/drawing/2014/main" id="{A9981DAC-DBC3-766E-A894-98158444B18E}"/>
              </a:ext>
            </a:extLst>
          </p:cNvPr>
          <p:cNvSpPr txBox="1"/>
          <p:nvPr/>
        </p:nvSpPr>
        <p:spPr>
          <a:xfrm>
            <a:off x="805070" y="2183190"/>
            <a:ext cx="10324448" cy="4450064"/>
          </a:xfrm>
          <a:prstGeom prst="rect">
            <a:avLst/>
          </a:prstGeom>
          <a:noFill/>
        </p:spPr>
        <p:txBody>
          <a:bodyPr wrap="square">
            <a:spAutoFit/>
          </a:bodyPr>
          <a:lstStyle/>
          <a:p>
            <a:pPr algn="just">
              <a:lnSpc>
                <a:spcPct val="150000"/>
              </a:lnSpc>
              <a:spcAft>
                <a:spcPts val="800"/>
              </a:spcAft>
              <a:buNone/>
            </a:pPr>
            <a:r>
              <a:rPr lang="en-IN" sz="1200" kern="100" dirty="0">
                <a:latin typeface="Times New Roman" panose="02020603050405020304" pitchFamily="18" charset="0"/>
                <a:ea typeface="Calibri" panose="020F0502020204030204" pitchFamily="34" charset="0"/>
                <a:cs typeface="Times New Roman" panose="02020603050405020304" pitchFamily="18" charset="0"/>
              </a:rPr>
              <a:t>Jeon, Y.H., Krein, L., O’Connor, C.M., </a:t>
            </a:r>
            <a:r>
              <a:rPr lang="en-IN" sz="1200" kern="100" dirty="0" err="1">
                <a:latin typeface="Times New Roman" panose="02020603050405020304" pitchFamily="18" charset="0"/>
                <a:ea typeface="Calibri" panose="020F0502020204030204" pitchFamily="34" charset="0"/>
                <a:cs typeface="Times New Roman" panose="02020603050405020304" pitchFamily="18" charset="0"/>
              </a:rPr>
              <a:t>Mowszowski</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L., Duffy, S., </a:t>
            </a:r>
            <a:r>
              <a:rPr lang="en-IN" sz="1200" kern="100" dirty="0" err="1">
                <a:latin typeface="Times New Roman" panose="02020603050405020304" pitchFamily="18" charset="0"/>
                <a:ea typeface="Calibri" panose="020F0502020204030204" pitchFamily="34" charset="0"/>
                <a:cs typeface="Times New Roman" panose="02020603050405020304" pitchFamily="18" charset="0"/>
              </a:rPr>
              <a:t>Seeher</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K. and Rauch, A., 2023. A systematic review of quality dementia clinical guidelines for the development of WHO’s package of interventions for rehabilitation.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The Gerontologist</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63</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(9), pp.1536-1555. </a:t>
            </a:r>
            <a:r>
              <a:rPr lang="en-IN"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https://academic.oup.com/gerontologist/article-pdf/63/9/1536/52191032/gnac105.pdf</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kern="100" dirty="0">
                <a:latin typeface="Times New Roman" panose="02020603050405020304" pitchFamily="18" charset="0"/>
                <a:ea typeface="Calibri" panose="020F0502020204030204" pitchFamily="34" charset="0"/>
                <a:cs typeface="Times New Roman" panose="02020603050405020304" pitchFamily="18" charset="0"/>
              </a:rPr>
              <a:t>Pit, S.W., </a:t>
            </a:r>
            <a:r>
              <a:rPr lang="en-IN" sz="1200" kern="100" dirty="0" err="1">
                <a:latin typeface="Times New Roman" panose="02020603050405020304" pitchFamily="18" charset="0"/>
                <a:ea typeface="Calibri" panose="020F0502020204030204" pitchFamily="34" charset="0"/>
                <a:cs typeface="Times New Roman" panose="02020603050405020304" pitchFamily="18" charset="0"/>
              </a:rPr>
              <a:t>Horstmanshof</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L., </a:t>
            </a:r>
            <a:r>
              <a:rPr lang="en-IN" sz="1200" kern="100" dirty="0" err="1">
                <a:latin typeface="Times New Roman" panose="02020603050405020304" pitchFamily="18" charset="0"/>
                <a:ea typeface="Calibri" panose="020F0502020204030204" pitchFamily="34" charset="0"/>
                <a:cs typeface="Times New Roman" panose="02020603050405020304" pitchFamily="18" charset="0"/>
              </a:rPr>
              <a:t>Moehead</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 Hayes, O., </a:t>
            </a:r>
            <a:r>
              <a:rPr lang="en-IN" sz="1200" kern="100" dirty="0" err="1">
                <a:latin typeface="Times New Roman" panose="02020603050405020304" pitchFamily="18" charset="0"/>
                <a:ea typeface="Calibri" panose="020F0502020204030204" pitchFamily="34" charset="0"/>
                <a:cs typeface="Times New Roman" panose="02020603050405020304" pitchFamily="18" charset="0"/>
              </a:rPr>
              <a:t>Schache</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V. and Parkinson, L., 2024. International standards for dementia workforce education and training: A scoping review.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The gerontologist</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64</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(2), p.gnad023. </a:t>
            </a:r>
            <a:r>
              <a:rPr lang="en-IN"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https://academic.oup.com/gerontologist/article-pdf/doi/10.1093/geront/gnad023/56454383/gnad023.pdf</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kern="100" dirty="0">
                <a:latin typeface="Times New Roman" panose="02020603050405020304" pitchFamily="18" charset="0"/>
                <a:ea typeface="Calibri" panose="020F0502020204030204" pitchFamily="34" charset="0"/>
                <a:cs typeface="Times New Roman" panose="02020603050405020304" pitchFamily="18" charset="0"/>
              </a:rPr>
              <a:t>Smith, H.C., Petersen, I., Hayes, J.F., Jordan, K.P., Boman, M., Banerjee, S., Walters, K., Cooper, C. and Bazo-Alvarez, J.C., 2025. Antipsychotic prescriptions in people with dementia in primary care: a cohort study investigating adherence of dose and duration to UK clinical guidelines.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The Lancet Psychiatry</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12</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(10), pp.758-767. </a:t>
            </a:r>
            <a:r>
              <a:rPr lang="en-IN"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https://www.thelancet.com/pdfs/journals/lanpsy/PIIS2215-0366(25)00261-5.pdf</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kern="100" dirty="0">
                <a:latin typeface="Times New Roman" panose="02020603050405020304" pitchFamily="18" charset="0"/>
                <a:ea typeface="Calibri" panose="020F0502020204030204" pitchFamily="34" charset="0"/>
                <a:cs typeface="Times New Roman" panose="02020603050405020304" pitchFamily="18" charset="0"/>
              </a:rPr>
              <a:t>Vinay, R. and Biller-</a:t>
            </a:r>
            <a:r>
              <a:rPr lang="en-IN" sz="1200" kern="100" dirty="0" err="1">
                <a:latin typeface="Times New Roman" panose="02020603050405020304" pitchFamily="18" charset="0"/>
                <a:ea typeface="Calibri" panose="020F0502020204030204" pitchFamily="34" charset="0"/>
                <a:cs typeface="Times New Roman" panose="02020603050405020304" pitchFamily="18" charset="0"/>
              </a:rPr>
              <a:t>Andorno</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N., 2023. A critical analysis of national dementia care </a:t>
            </a:r>
            <a:r>
              <a:rPr lang="en-IN" sz="1200" kern="100" dirty="0" err="1">
                <a:latin typeface="Times New Roman" panose="02020603050405020304" pitchFamily="18" charset="0"/>
                <a:ea typeface="Calibri" panose="020F0502020204030204" pitchFamily="34" charset="0"/>
                <a:cs typeface="Times New Roman" panose="02020603050405020304" pitchFamily="18" charset="0"/>
              </a:rPr>
              <a:t>guidances</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Health Policy</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130</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p.104736. </a:t>
            </a:r>
            <a:r>
              <a:rPr lang="en-IN"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https://www.sciencedirect.com/science/article/pii/S0168851023000398</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kern="100" dirty="0">
                <a:latin typeface="Times New Roman" panose="02020603050405020304" pitchFamily="18" charset="0"/>
                <a:ea typeface="Calibri" panose="020F0502020204030204" pitchFamily="34" charset="0"/>
                <a:cs typeface="Times New Roman" panose="02020603050405020304" pitchFamily="18" charset="0"/>
              </a:rPr>
              <a:t>Wang, C., Song, P. and Niu, Y., 2022. The management of dementia worldwide: a review on policy practices, clinical guidelines, end-of-life care, and challenge along with aging population.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Bioscience trends</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16</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(2), pp.119-129. </a:t>
            </a:r>
            <a:r>
              <a:rPr lang="en-IN"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https://www.jstage.jst.go.jp/article/bst/16/2/16_2022.01042/_pdf</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buNone/>
            </a:pP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What is Dementia? Symptoms, Causes &amp; Treatment</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(no date) </a:t>
            </a:r>
            <a:r>
              <a:rPr lang="en-IN" sz="1200" i="1" kern="100" dirty="0">
                <a:latin typeface="Times New Roman" panose="02020603050405020304" pitchFamily="18" charset="0"/>
                <a:ea typeface="Calibri" panose="020F0502020204030204" pitchFamily="34" charset="0"/>
                <a:cs typeface="Times New Roman" panose="02020603050405020304" pitchFamily="18" charset="0"/>
              </a:rPr>
              <a:t>Alzheimer’s Association</a:t>
            </a:r>
            <a:r>
              <a:rPr lang="en-IN" sz="1200" kern="100" dirty="0">
                <a:latin typeface="Times New Roman" panose="02020603050405020304" pitchFamily="18" charset="0"/>
                <a:ea typeface="Calibri" panose="020F0502020204030204" pitchFamily="34" charset="0"/>
                <a:cs typeface="Times New Roman" panose="02020603050405020304" pitchFamily="18" charset="0"/>
              </a:rPr>
              <a:t>. Available at: https://www.alz.org/alzheimers-dementia/what-is-dementia (Accessed: 5 December 2025).</a:t>
            </a:r>
          </a:p>
        </p:txBody>
      </p:sp>
    </p:spTree>
    <p:extLst>
      <p:ext uri="{BB962C8B-B14F-4D97-AF65-F5344CB8AC3E}">
        <p14:creationId xmlns:p14="http://schemas.microsoft.com/office/powerpoint/2010/main" val="1642460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E5467-8C2E-EFF3-253E-75DB1AE68A0C}"/>
            </a:ext>
          </a:extLst>
        </p:cNvPr>
        <p:cNvGrpSpPr/>
        <p:nvPr/>
      </p:nvGrpSpPr>
      <p:grpSpPr>
        <a:xfrm>
          <a:off x="0" y="0"/>
          <a:ext cx="0" cy="0"/>
          <a:chOff x="0" y="0"/>
          <a:chExt cx="0" cy="0"/>
        </a:xfrm>
      </p:grpSpPr>
      <p:pic>
        <p:nvPicPr>
          <p:cNvPr id="2050" name="Picture 2" descr="Thank you slide Images - Free Download on Freepik">
            <a:extLst>
              <a:ext uri="{FF2B5EF4-FFF2-40B4-BE49-F238E27FC236}">
                <a16:creationId xmlns:a16="http://schemas.microsoft.com/office/drawing/2014/main" id="{5CFC089A-4C80-5014-A11C-2784132A40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7504" y="2374132"/>
            <a:ext cx="4876800" cy="3479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06567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30</TotalTime>
  <Words>3250</Words>
  <Application>Microsoft Office PowerPoint</Application>
  <PresentationFormat>Widescreen</PresentationFormat>
  <Paragraphs>140</Paragraphs>
  <Slides>19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Times New Roman</vt:lpstr>
      <vt:lpstr>Trebuchet MS</vt:lpstr>
      <vt:lpstr>Berlin</vt:lpstr>
      <vt:lpstr>Dementia Community Care and Management of Longer-term Conditions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Community Care and Management of Longer-term Conditions </dc:title>
  <dc:creator>user</dc:creator>
  <cp:lastModifiedBy>17563</cp:lastModifiedBy>
  <cp:revision>5</cp:revision>
  <dcterms:created xsi:type="dcterms:W3CDTF">2025-12-05T07:54:07Z</dcterms:created>
  <dcterms:modified xsi:type="dcterms:W3CDTF">2025-12-05T08:35:07Z</dcterms:modified>
</cp:coreProperties>
</file>