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70" r:id="rId4"/>
    <p:sldId id="269" r:id="rId5"/>
    <p:sldId id="267" r:id="rId6"/>
    <p:sldId id="268" r:id="rId7"/>
    <p:sldId id="266"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AA5186-91AB-0D42-9CF4-3482E3A0A32D}" v="1" dt="2025-01-14T15:02:03.1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0" autoAdjust="0"/>
    <p:restoredTop sz="94693"/>
  </p:normalViewPr>
  <p:slideViewPr>
    <p:cSldViewPr snapToGrid="0">
      <p:cViewPr varScale="1">
        <p:scale>
          <a:sx n="118" d="100"/>
          <a:sy n="118" d="100"/>
        </p:scale>
        <p:origin x="33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Doyle (2305596)" userId="10d010bb-d350-4d13-a896-37c552b93d02" providerId="ADAL" clId="{86AA5186-91AB-0D42-9CF4-3482E3A0A32D}"/>
    <pc:docChg chg="undo custSel delSld modSld">
      <pc:chgData name="Caitlin Doyle (2305596)" userId="10d010bb-d350-4d13-a896-37c552b93d02" providerId="ADAL" clId="{86AA5186-91AB-0D42-9CF4-3482E3A0A32D}" dt="2025-01-14T15:14:39.021" v="328" actId="2696"/>
      <pc:docMkLst>
        <pc:docMk/>
      </pc:docMkLst>
      <pc:sldChg chg="del">
        <pc:chgData name="Caitlin Doyle (2305596)" userId="10d010bb-d350-4d13-a896-37c552b93d02" providerId="ADAL" clId="{86AA5186-91AB-0D42-9CF4-3482E3A0A32D}" dt="2025-01-14T15:14:39.021" v="328" actId="2696"/>
        <pc:sldMkLst>
          <pc:docMk/>
          <pc:sldMk cId="2137980883" sldId="261"/>
        </pc:sldMkLst>
      </pc:sldChg>
      <pc:sldChg chg="del">
        <pc:chgData name="Caitlin Doyle (2305596)" userId="10d010bb-d350-4d13-a896-37c552b93d02" providerId="ADAL" clId="{86AA5186-91AB-0D42-9CF4-3482E3A0A32D}" dt="2025-01-14T15:02:14.051" v="295" actId="2696"/>
        <pc:sldMkLst>
          <pc:docMk/>
          <pc:sldMk cId="4212839866" sldId="262"/>
        </pc:sldMkLst>
      </pc:sldChg>
      <pc:sldChg chg="modSp mod">
        <pc:chgData name="Caitlin Doyle (2305596)" userId="10d010bb-d350-4d13-a896-37c552b93d02" providerId="ADAL" clId="{86AA5186-91AB-0D42-9CF4-3482E3A0A32D}" dt="2025-01-14T15:01:03.621" v="292" actId="20577"/>
        <pc:sldMkLst>
          <pc:docMk/>
          <pc:sldMk cId="1508888008" sldId="265"/>
        </pc:sldMkLst>
        <pc:spChg chg="mod">
          <ac:chgData name="Caitlin Doyle (2305596)" userId="10d010bb-d350-4d13-a896-37c552b93d02" providerId="ADAL" clId="{86AA5186-91AB-0D42-9CF4-3482E3A0A32D}" dt="2025-01-14T15:01:03.621" v="292" actId="20577"/>
          <ac:spMkLst>
            <pc:docMk/>
            <pc:sldMk cId="1508888008" sldId="265"/>
            <ac:spMk id="3" creationId="{4B3CE8CB-E39C-4854-08FA-D5D9855B7BB6}"/>
          </ac:spMkLst>
        </pc:spChg>
      </pc:sldChg>
      <pc:sldChg chg="addSp delSp modSp mod">
        <pc:chgData name="Caitlin Doyle (2305596)" userId="10d010bb-d350-4d13-a896-37c552b93d02" providerId="ADAL" clId="{86AA5186-91AB-0D42-9CF4-3482E3A0A32D}" dt="2025-01-14T15:04:34.960" v="303" actId="14100"/>
        <pc:sldMkLst>
          <pc:docMk/>
          <pc:sldMk cId="2025222914" sldId="267"/>
        </pc:sldMkLst>
        <pc:spChg chg="del">
          <ac:chgData name="Caitlin Doyle (2305596)" userId="10d010bb-d350-4d13-a896-37c552b93d02" providerId="ADAL" clId="{86AA5186-91AB-0D42-9CF4-3482E3A0A32D}" dt="2025-01-14T15:04:11.504" v="297" actId="21"/>
          <ac:spMkLst>
            <pc:docMk/>
            <pc:sldMk cId="2025222914" sldId="267"/>
            <ac:spMk id="3" creationId="{4B3CE8CB-E39C-4854-08FA-D5D9855B7BB6}"/>
          </ac:spMkLst>
        </pc:spChg>
        <pc:spChg chg="add mod">
          <ac:chgData name="Caitlin Doyle (2305596)" userId="10d010bb-d350-4d13-a896-37c552b93d02" providerId="ADAL" clId="{86AA5186-91AB-0D42-9CF4-3482E3A0A32D}" dt="2025-01-14T15:04:34.960" v="303" actId="14100"/>
          <ac:spMkLst>
            <pc:docMk/>
            <pc:sldMk cId="2025222914" sldId="267"/>
            <ac:spMk id="8" creationId="{D4D48045-0534-8627-1EC3-FCCD40264A8E}"/>
          </ac:spMkLst>
        </pc:spChg>
        <pc:spChg chg="add del mod">
          <ac:chgData name="Caitlin Doyle (2305596)" userId="10d010bb-d350-4d13-a896-37c552b93d02" providerId="ADAL" clId="{86AA5186-91AB-0D42-9CF4-3482E3A0A32D}" dt="2025-01-14T15:04:23.102" v="301" actId="21"/>
          <ac:spMkLst>
            <pc:docMk/>
            <pc:sldMk cId="2025222914" sldId="267"/>
            <ac:spMk id="10" creationId="{3B2C4654-38C0-DB22-53DC-BA397B491E92}"/>
          </ac:spMkLst>
        </pc:spChg>
      </pc:sldChg>
      <pc:sldChg chg="addSp delSp modSp mod">
        <pc:chgData name="Caitlin Doyle (2305596)" userId="10d010bb-d350-4d13-a896-37c552b93d02" providerId="ADAL" clId="{86AA5186-91AB-0D42-9CF4-3482E3A0A32D}" dt="2025-01-14T15:10:33" v="327" actId="20577"/>
        <pc:sldMkLst>
          <pc:docMk/>
          <pc:sldMk cId="102398982" sldId="268"/>
        </pc:sldMkLst>
        <pc:spChg chg="del">
          <ac:chgData name="Caitlin Doyle (2305596)" userId="10d010bb-d350-4d13-a896-37c552b93d02" providerId="ADAL" clId="{86AA5186-91AB-0D42-9CF4-3482E3A0A32D}" dt="2025-01-14T15:07:14.741" v="305" actId="21"/>
          <ac:spMkLst>
            <pc:docMk/>
            <pc:sldMk cId="102398982" sldId="268"/>
            <ac:spMk id="3" creationId="{4B3CE8CB-E39C-4854-08FA-D5D9855B7BB6}"/>
          </ac:spMkLst>
        </pc:spChg>
        <pc:spChg chg="del">
          <ac:chgData name="Caitlin Doyle (2305596)" userId="10d010bb-d350-4d13-a896-37c552b93d02" providerId="ADAL" clId="{86AA5186-91AB-0D42-9CF4-3482E3A0A32D}" dt="2025-01-14T15:07:21.989" v="307" actId="21"/>
          <ac:spMkLst>
            <pc:docMk/>
            <pc:sldMk cId="102398982" sldId="268"/>
            <ac:spMk id="4" creationId="{B5620AAE-04A8-0318-B726-F4654DD3AD50}"/>
          </ac:spMkLst>
        </pc:spChg>
        <pc:spChg chg="add mod">
          <ac:chgData name="Caitlin Doyle (2305596)" userId="10d010bb-d350-4d13-a896-37c552b93d02" providerId="ADAL" clId="{86AA5186-91AB-0D42-9CF4-3482E3A0A32D}" dt="2025-01-14T15:10:33" v="327" actId="20577"/>
          <ac:spMkLst>
            <pc:docMk/>
            <pc:sldMk cId="102398982" sldId="268"/>
            <ac:spMk id="7" creationId="{AB48F3AA-034A-D9CF-A8CB-D449D2021AE6}"/>
          </ac:spMkLst>
        </pc:spChg>
        <pc:spChg chg="add del mod">
          <ac:chgData name="Caitlin Doyle (2305596)" userId="10d010bb-d350-4d13-a896-37c552b93d02" providerId="ADAL" clId="{86AA5186-91AB-0D42-9CF4-3482E3A0A32D}" dt="2025-01-14T15:07:18.155" v="306" actId="21"/>
          <ac:spMkLst>
            <pc:docMk/>
            <pc:sldMk cId="102398982" sldId="268"/>
            <ac:spMk id="9" creationId="{CA5B427B-BBB8-E269-5768-5638C7E75530}"/>
          </ac:spMkLst>
        </pc:spChg>
      </pc:sldChg>
      <pc:sldChg chg="delSp modSp mod">
        <pc:chgData name="Caitlin Doyle (2305596)" userId="10d010bb-d350-4d13-a896-37c552b93d02" providerId="ADAL" clId="{86AA5186-91AB-0D42-9CF4-3482E3A0A32D}" dt="2025-01-14T15:02:03.100" v="294" actId="1076"/>
        <pc:sldMkLst>
          <pc:docMk/>
          <pc:sldMk cId="1334806215" sldId="270"/>
        </pc:sldMkLst>
        <pc:spChg chg="del">
          <ac:chgData name="Caitlin Doyle (2305596)" userId="10d010bb-d350-4d13-a896-37c552b93d02" providerId="ADAL" clId="{86AA5186-91AB-0D42-9CF4-3482E3A0A32D}" dt="2025-01-14T15:01:58.125" v="293" actId="21"/>
          <ac:spMkLst>
            <pc:docMk/>
            <pc:sldMk cId="1334806215" sldId="270"/>
            <ac:spMk id="7" creationId="{737D2352-9647-BBFE-BF36-BDEFD58F807D}"/>
          </ac:spMkLst>
        </pc:spChg>
        <pc:picChg chg="mod">
          <ac:chgData name="Caitlin Doyle (2305596)" userId="10d010bb-d350-4d13-a896-37c552b93d02" providerId="ADAL" clId="{86AA5186-91AB-0D42-9CF4-3482E3A0A32D}" dt="2025-01-14T15:02:03.100" v="294" actId="1076"/>
          <ac:picMkLst>
            <pc:docMk/>
            <pc:sldMk cId="1334806215" sldId="270"/>
            <ac:picMk id="1026" creationId="{94614947-6DE9-8B92-8098-54B64B66BF0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14/01/2025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24HRS IN PHOTO — ERIK KESSELS">
            <a:extLst>
              <a:ext uri="{FF2B5EF4-FFF2-40B4-BE49-F238E27FC236}">
                <a16:creationId xmlns:a16="http://schemas.microsoft.com/office/drawing/2014/main" id="{954AF100-7AAC-B489-50C6-26ED981CA9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944" b="5944"/>
          <a:stretch/>
        </p:blipFill>
        <p:spPr bwMode="auto">
          <a:xfrm>
            <a:off x="0" y="1"/>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477982"/>
            <a:ext cx="10162309" cy="1018309"/>
          </a:xfrm>
          <a:solidFill>
            <a:srgbClr val="FFD5E4"/>
          </a:solidFill>
        </p:spPr>
        <p:txBody>
          <a:bodyPr lIns="72000" tIns="144000" rIns="72000" bIns="72000" anchor="ctr">
            <a:normAutofit fontScale="90000"/>
          </a:bodyPr>
          <a:lstStyle/>
          <a:p>
            <a:r>
              <a:rPr lang="en-GB" dirty="0">
                <a:latin typeface="Futura" pitchFamily="50" charset="0"/>
              </a:rPr>
              <a:t>IMAGE ANALYSIS 1 - CONTENT</a:t>
            </a:r>
          </a:p>
        </p:txBody>
      </p:sp>
    </p:spTree>
    <p:extLst>
      <p:ext uri="{BB962C8B-B14F-4D97-AF65-F5344CB8AC3E}">
        <p14:creationId xmlns:p14="http://schemas.microsoft.com/office/powerpoint/2010/main" val="1234169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Visual Studies 1</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GB" sz="1300" dirty="0"/>
              <a:t>Write a short paragraph about your chosen image from the PowerPoint, discussing what it tells about photography.</a:t>
            </a:r>
          </a:p>
          <a:p>
            <a:pPr marL="0" indent="0">
              <a:buNone/>
            </a:pPr>
            <a:endParaRPr lang="en-GB" sz="1300" dirty="0"/>
          </a:p>
          <a:p>
            <a:pPr marL="0" indent="0" algn="l">
              <a:buNone/>
            </a:pPr>
            <a:r>
              <a:rPr lang="en-GB" sz="1300" b="0" i="0" u="none" strike="noStrike" dirty="0">
                <a:solidFill>
                  <a:srgbClr val="000000"/>
                </a:solidFill>
                <a:effectLst/>
              </a:rPr>
              <a:t>Visual studies is an area of education that looks at how images and visual media, like photos, videos, art affect the way we see and understand the world. It explores how visuals communicate messages, shape culture, and influence our thoughts and identities. It goes beyond just studying art and everyday visuals, it focuses on understanding how visuals can reflect and shape power, beliefs, and ideas in society. In short, visual studies helps us think critically about the images we see every day and how they impact our lives and the world around us. </a:t>
            </a:r>
            <a:r>
              <a:rPr lang="en-GB" sz="1300" dirty="0">
                <a:solidFill>
                  <a:srgbClr val="000000"/>
                </a:solidFill>
              </a:rPr>
              <a:t>Educating myself  in visual studies will shape me and my art to have depth and understanding and provide validity to my ideas and theories.</a:t>
            </a:r>
            <a:endParaRPr lang="en-GB" sz="1300" b="0" i="0" u="none" strike="noStrike" dirty="0">
              <a:solidFill>
                <a:srgbClr val="000000"/>
              </a:solidFill>
              <a:effectLst/>
            </a:endParaRPr>
          </a:p>
          <a:p>
            <a:pPr marL="0" indent="0">
              <a:buNone/>
            </a:pPr>
            <a:endParaRPr lang="en-GB" sz="1300" dirty="0"/>
          </a:p>
        </p:txBody>
      </p:sp>
      <p:pic>
        <p:nvPicPr>
          <p:cNvPr id="10" name="Picture 9" descr="A screenshot of a computer&#10;&#10;Description automatically generated">
            <a:extLst>
              <a:ext uri="{FF2B5EF4-FFF2-40B4-BE49-F238E27FC236}">
                <a16:creationId xmlns:a16="http://schemas.microsoft.com/office/drawing/2014/main" id="{EC94BB94-1AB7-0400-633D-4A7D952BEFB3}"/>
              </a:ext>
            </a:extLst>
          </p:cNvPr>
          <p:cNvPicPr>
            <a:picLocks noChangeAspect="1"/>
          </p:cNvPicPr>
          <p:nvPr/>
        </p:nvPicPr>
        <p:blipFill>
          <a:blip r:embed="rId2">
            <a:extLst>
              <a:ext uri="{28A0092B-C50C-407E-A947-70E740481C1C}">
                <a14:useLocalDpi xmlns:a14="http://schemas.microsoft.com/office/drawing/2010/main" val="0"/>
              </a:ext>
            </a:extLst>
          </a:blip>
          <a:srcRect l="20241" t="39820" r="2946" b="13840"/>
          <a:stretch/>
        </p:blipFill>
        <p:spPr>
          <a:xfrm>
            <a:off x="6096000" y="1845129"/>
            <a:ext cx="5529816" cy="3167742"/>
          </a:xfrm>
          <a:prstGeom prst="rect">
            <a:avLst/>
          </a:prstGeom>
        </p:spPr>
      </p:pic>
    </p:spTree>
    <p:extLst>
      <p:ext uri="{BB962C8B-B14F-4D97-AF65-F5344CB8AC3E}">
        <p14:creationId xmlns:p14="http://schemas.microsoft.com/office/powerpoint/2010/main" val="1508888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4" y="86621"/>
            <a:ext cx="12009895" cy="1325563"/>
          </a:xfrm>
        </p:spPr>
        <p:txBody>
          <a:bodyPr>
            <a:normAutofit/>
          </a:bodyPr>
          <a:lstStyle/>
          <a:p>
            <a:r>
              <a:rPr lang="en-GB" sz="4000" i="1" dirty="0">
                <a:latin typeface="Futura" pitchFamily="50" charset="0"/>
              </a:rPr>
              <a:t>Garden Of Earthly Delights</a:t>
            </a:r>
            <a:r>
              <a:rPr lang="en-GB" sz="4000" dirty="0">
                <a:latin typeface="Futura" pitchFamily="50" charset="0"/>
              </a:rPr>
              <a:t>. </a:t>
            </a:r>
            <a:r>
              <a:rPr lang="en-GB" sz="4000" dirty="0" err="1">
                <a:latin typeface="Futura" pitchFamily="50" charset="0"/>
              </a:rPr>
              <a:t>Hieronymous</a:t>
            </a:r>
            <a:r>
              <a:rPr lang="en-GB" sz="4000" dirty="0">
                <a:latin typeface="Futura" pitchFamily="50" charset="0"/>
              </a:rPr>
              <a:t> Bosch. 1515.</a:t>
            </a:r>
          </a:p>
        </p:txBody>
      </p:sp>
      <p:pic>
        <p:nvPicPr>
          <p:cNvPr id="1026" name="Picture 2" descr="A group of paintings of people and animals&#10;&#10;Description automatically generated">
            <a:extLst>
              <a:ext uri="{FF2B5EF4-FFF2-40B4-BE49-F238E27FC236}">
                <a16:creationId xmlns:a16="http://schemas.microsoft.com/office/drawing/2014/main" id="{94614947-6DE9-8B92-8098-54B64B66BF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42116" y="1804534"/>
            <a:ext cx="5707767" cy="32489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4806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Image Grid</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11295888" cy="1827555"/>
          </a:xfrm>
          <a:ln>
            <a:solidFill>
              <a:schemeClr val="tx1"/>
            </a:solidFill>
          </a:ln>
        </p:spPr>
        <p:txBody>
          <a:bodyPr>
            <a:normAutofit/>
          </a:bodyPr>
          <a:lstStyle/>
          <a:p>
            <a:pPr marL="0" indent="0">
              <a:buNone/>
            </a:pPr>
            <a:r>
              <a:rPr lang="en-GB" sz="1300" dirty="0"/>
              <a:t>Write about the similarities and differences between your grid and the image. Did you know what you were drawing? Was it something or lines/shapes/tones etc. Include your full image description from the session as a group.</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3429000"/>
            <a:ext cx="5501640" cy="304495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Include your image grid and the original.</a:t>
            </a:r>
          </a:p>
        </p:txBody>
      </p:sp>
      <p:sp>
        <p:nvSpPr>
          <p:cNvPr id="4" name="Content Placeholder 2">
            <a:extLst>
              <a:ext uri="{FF2B5EF4-FFF2-40B4-BE49-F238E27FC236}">
                <a16:creationId xmlns:a16="http://schemas.microsoft.com/office/drawing/2014/main" id="{16CF158F-2BA4-9D11-C0B1-3FDA629E6FC2}"/>
              </a:ext>
            </a:extLst>
          </p:cNvPr>
          <p:cNvSpPr txBox="1">
            <a:spLocks/>
          </p:cNvSpPr>
          <p:nvPr/>
        </p:nvSpPr>
        <p:spPr>
          <a:xfrm>
            <a:off x="301752" y="3429000"/>
            <a:ext cx="5501640" cy="304495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Include your image grid and the original.</a:t>
            </a:r>
          </a:p>
        </p:txBody>
      </p:sp>
    </p:spTree>
    <p:extLst>
      <p:ext uri="{BB962C8B-B14F-4D97-AF65-F5344CB8AC3E}">
        <p14:creationId xmlns:p14="http://schemas.microsoft.com/office/powerpoint/2010/main" val="1167476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Pinhole 1</a:t>
            </a:r>
            <a:r>
              <a:rPr lang="en-GB" sz="4000" dirty="0">
                <a:latin typeface="Futura" pitchFamily="50" charset="0"/>
              </a:rPr>
              <a:t>. Caitlin Doyle. 2024.</a:t>
            </a:r>
          </a:p>
        </p:txBody>
      </p:sp>
      <p:pic>
        <p:nvPicPr>
          <p:cNvPr id="6" name="Picture 5" descr="A person with long hair&#10;&#10;Description automatically generated">
            <a:extLst>
              <a:ext uri="{FF2B5EF4-FFF2-40B4-BE49-F238E27FC236}">
                <a16:creationId xmlns:a16="http://schemas.microsoft.com/office/drawing/2014/main" id="{33C486F0-17B8-E005-2A0B-7D00A6BCEA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63630" y="1016005"/>
            <a:ext cx="2834075" cy="5457946"/>
          </a:xfrm>
          <a:prstGeom prst="rect">
            <a:avLst/>
          </a:prstGeom>
        </p:spPr>
      </p:pic>
      <p:sp>
        <p:nvSpPr>
          <p:cNvPr id="8" name="TextBox 7">
            <a:extLst>
              <a:ext uri="{FF2B5EF4-FFF2-40B4-BE49-F238E27FC236}">
                <a16:creationId xmlns:a16="http://schemas.microsoft.com/office/drawing/2014/main" id="{D4D48045-0534-8627-1EC3-FCCD40264A8E}"/>
              </a:ext>
            </a:extLst>
          </p:cNvPr>
          <p:cNvSpPr txBox="1"/>
          <p:nvPr/>
        </p:nvSpPr>
        <p:spPr>
          <a:xfrm>
            <a:off x="454478" y="1412184"/>
            <a:ext cx="4923065" cy="3693319"/>
          </a:xfrm>
          <a:prstGeom prst="rect">
            <a:avLst/>
          </a:prstGeom>
          <a:noFill/>
        </p:spPr>
        <p:txBody>
          <a:bodyPr wrap="square">
            <a:spAutoFit/>
          </a:bodyPr>
          <a:lstStyle/>
          <a:p>
            <a:r>
              <a:rPr lang="en-GB" b="0" i="0" u="none" strike="noStrike" dirty="0">
                <a:solidFill>
                  <a:srgbClr val="000000"/>
                </a:solidFill>
                <a:effectLst/>
                <a:latin typeface="-webkit-standard"/>
              </a:rPr>
              <a:t>This is a self-portrait made using a pinhole camera, which produces simple, blurry, and high-contrast images. The photo shows a person wearing a shirt with text, though the words are not fully clear. The background includes a tree and part of a building or sign, adding some context to the setting. Since pinhole cameras capture images in negative, the light and dark areas are reversed, creating a unique and striking effect. The soft focus and reversed tones give the photo an artistic, dreamlike quality, reflecting the experimental nature of pinhole photography and its ability to create intriguing, minimalistic visuals.</a:t>
            </a:r>
            <a:endParaRPr lang="en-US" dirty="0"/>
          </a:p>
        </p:txBody>
      </p:sp>
    </p:spTree>
    <p:extLst>
      <p:ext uri="{BB962C8B-B14F-4D97-AF65-F5344CB8AC3E}">
        <p14:creationId xmlns:p14="http://schemas.microsoft.com/office/powerpoint/2010/main" val="2025222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0" y="83905"/>
            <a:ext cx="12358238" cy="1325563"/>
          </a:xfrm>
        </p:spPr>
        <p:txBody>
          <a:bodyPr>
            <a:normAutofit/>
          </a:bodyPr>
          <a:lstStyle/>
          <a:p>
            <a:r>
              <a:rPr lang="en-GB" sz="4000" i="1" dirty="0">
                <a:latin typeface="Futura" pitchFamily="50" charset="0"/>
              </a:rPr>
              <a:t>Friendly Fire (Margaret Thatcher)</a:t>
            </a:r>
            <a:r>
              <a:rPr lang="en-GB" sz="4000" dirty="0">
                <a:latin typeface="Futura" pitchFamily="50" charset="0"/>
              </a:rPr>
              <a:t>. Anna Fox. 1989.</a:t>
            </a:r>
          </a:p>
        </p:txBody>
      </p:sp>
      <p:pic>
        <p:nvPicPr>
          <p:cNvPr id="2050" name="Picture 2">
            <a:extLst>
              <a:ext uri="{FF2B5EF4-FFF2-40B4-BE49-F238E27FC236}">
                <a16:creationId xmlns:a16="http://schemas.microsoft.com/office/drawing/2014/main" id="{94D40ABB-01AA-8821-B52A-DF5A01CA7D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3005" y="1805504"/>
            <a:ext cx="5507243" cy="400594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B48F3AA-034A-D9CF-A8CB-D449D2021AE6}"/>
              </a:ext>
            </a:extLst>
          </p:cNvPr>
          <p:cNvSpPr txBox="1"/>
          <p:nvPr/>
        </p:nvSpPr>
        <p:spPr>
          <a:xfrm>
            <a:off x="192894" y="1409468"/>
            <a:ext cx="5794248" cy="3416320"/>
          </a:xfrm>
          <a:prstGeom prst="rect">
            <a:avLst/>
          </a:prstGeom>
          <a:noFill/>
        </p:spPr>
        <p:txBody>
          <a:bodyPr wrap="square">
            <a:spAutoFit/>
          </a:bodyPr>
          <a:lstStyle/>
          <a:p>
            <a:pPr algn="l"/>
            <a:r>
              <a:rPr lang="en-GB" b="0" i="0" u="none" strike="noStrike" dirty="0">
                <a:solidFill>
                  <a:srgbClr val="000000"/>
                </a:solidFill>
                <a:effectLst/>
              </a:rPr>
              <a:t>This photo shows a life-size cutout of Margaret Thatcher, a former British Prime Minister, covered in bright orange paint. The paint is splattered across her face and body, standing out sharply against the dark, cloudy sky and trees in the background. The orange paint suggests an act of protest or criticism, with the defacement of Thatcher's image symbolizing opposition to her leadership. Thatcher was a controversial figure</a:t>
            </a:r>
            <a:r>
              <a:rPr lang="en-GB" dirty="0">
                <a:solidFill>
                  <a:srgbClr val="000000"/>
                </a:solidFill>
              </a:rPr>
              <a:t>. </a:t>
            </a:r>
            <a:r>
              <a:rPr lang="en-GB" b="0" i="0" u="none" strike="noStrike" dirty="0">
                <a:solidFill>
                  <a:srgbClr val="000000"/>
                </a:solidFill>
                <a:effectLst/>
              </a:rPr>
              <a:t>The mix of the bright paint and the dark background gives the photo a dramatic feel. It captures both the artistic and political expression of dissent, making a bold visual statement about public sentiment toward her influence.</a:t>
            </a:r>
          </a:p>
        </p:txBody>
      </p:sp>
    </p:spTree>
    <p:extLst>
      <p:ext uri="{BB962C8B-B14F-4D97-AF65-F5344CB8AC3E}">
        <p14:creationId xmlns:p14="http://schemas.microsoft.com/office/powerpoint/2010/main" val="102398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dirty="0" err="1">
                <a:latin typeface="Futura" pitchFamily="50" charset="0"/>
              </a:rPr>
              <a:t>Metalheadz</a:t>
            </a:r>
            <a:r>
              <a:rPr lang="en-GB" sz="4000" i="1" dirty="0">
                <a:latin typeface="Futura" pitchFamily="50" charset="0"/>
              </a:rPr>
              <a:t>, Blue Note London</a:t>
            </a:r>
            <a:r>
              <a:rPr lang="en-GB" sz="4000" dirty="0">
                <a:latin typeface="Futura" pitchFamily="50" charset="0"/>
              </a:rPr>
              <a:t>. Eddie </a:t>
            </a:r>
            <a:r>
              <a:rPr lang="en-GB" sz="4000" dirty="0" err="1">
                <a:latin typeface="Futura" pitchFamily="50" charset="0"/>
              </a:rPr>
              <a:t>Otchere</a:t>
            </a:r>
            <a:r>
              <a:rPr lang="en-GB" sz="4000" dirty="0">
                <a:latin typeface="Futura" pitchFamily="50" charset="0"/>
              </a:rPr>
              <a:t>. 1994.</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412184"/>
            <a:ext cx="5315277" cy="5061767"/>
          </a:xfrm>
          <a:ln>
            <a:solidFill>
              <a:schemeClr val="tx1"/>
            </a:solidFill>
          </a:ln>
        </p:spPr>
        <p:txBody>
          <a:bodyPr>
            <a:normAutofit/>
          </a:bodyPr>
          <a:lstStyle/>
          <a:p>
            <a:pPr marL="0" indent="0">
              <a:buNone/>
            </a:pPr>
            <a:r>
              <a:rPr lang="en-GB" sz="1300" dirty="0"/>
              <a:t>100-300 words Content description.</a:t>
            </a:r>
          </a:p>
        </p:txBody>
      </p:sp>
      <p:pic>
        <p:nvPicPr>
          <p:cNvPr id="3076" name="Picture 4">
            <a:extLst>
              <a:ext uri="{FF2B5EF4-FFF2-40B4-BE49-F238E27FC236}">
                <a16:creationId xmlns:a16="http://schemas.microsoft.com/office/drawing/2014/main" id="{887DA209-53C7-3275-560D-72F4F68573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39046" y="1115464"/>
            <a:ext cx="3694087" cy="53750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35523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942</TotalTime>
  <Words>495</Words>
  <Application>Microsoft Macintosh PowerPoint</Application>
  <PresentationFormat>Widescreen</PresentationFormat>
  <Paragraphs>16</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-webkit-standard</vt:lpstr>
      <vt:lpstr>Aptos</vt:lpstr>
      <vt:lpstr>Aptos Display</vt:lpstr>
      <vt:lpstr>Arial</vt:lpstr>
      <vt:lpstr>Futura</vt:lpstr>
      <vt:lpstr>Office Theme</vt:lpstr>
      <vt:lpstr>IMAGE ANALYSIS 1 - CONTENT</vt:lpstr>
      <vt:lpstr>Visual Studies 1</vt:lpstr>
      <vt:lpstr>Garden Of Earthly Delights. Hieronymous Bosch. 1515.</vt:lpstr>
      <vt:lpstr>Image Grid</vt:lpstr>
      <vt:lpstr>Pinhole 1. Caitlin Doyle. 2024.</vt:lpstr>
      <vt:lpstr>Friendly Fire (Margaret Thatcher). Anna Fox. 1989.</vt:lpstr>
      <vt:lpstr>Metalheadz, Blue Note London. Eddie Otchere. 1994.</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Coleman (0750363)</dc:creator>
  <cp:lastModifiedBy>Caitlin Doyle (2305596)</cp:lastModifiedBy>
  <cp:revision>2</cp:revision>
  <dcterms:created xsi:type="dcterms:W3CDTF">2024-09-17T10:29:53Z</dcterms:created>
  <dcterms:modified xsi:type="dcterms:W3CDTF">2025-01-14T15:14:49Z</dcterms:modified>
</cp:coreProperties>
</file>