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 id="2147483672" r:id="rId3"/>
    <p:sldMasterId id="2147483684" r:id="rId4"/>
  </p:sldMasterIdLst>
  <p:notesMasterIdLst>
    <p:notesMasterId r:id="rId23"/>
  </p:notesMasterIdLst>
  <p:sldIdLst>
    <p:sldId id="280" r:id="rId5"/>
    <p:sldId id="297" r:id="rId6"/>
    <p:sldId id="299" r:id="rId7"/>
    <p:sldId id="317" r:id="rId8"/>
    <p:sldId id="318" r:id="rId9"/>
    <p:sldId id="304" r:id="rId10"/>
    <p:sldId id="356" r:id="rId11"/>
    <p:sldId id="305" r:id="rId12"/>
    <p:sldId id="360" r:id="rId13"/>
    <p:sldId id="306" r:id="rId14"/>
    <p:sldId id="362" r:id="rId15"/>
    <p:sldId id="307" r:id="rId16"/>
    <p:sldId id="275" r:id="rId17"/>
    <p:sldId id="308" r:id="rId18"/>
    <p:sldId id="264" r:id="rId19"/>
    <p:sldId id="310" r:id="rId20"/>
    <p:sldId id="289" r:id="rId21"/>
    <p:sldId id="295"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0" d="100"/>
          <a:sy n="100" d="100"/>
        </p:scale>
        <p:origin x="954" y="90"/>
      </p:cViewPr>
      <p:guideLst/>
    </p:cSldViewPr>
  </p:slideViewPr>
  <p:notesTextViewPr>
    <p:cViewPr>
      <p:scale>
        <a:sx n="1" d="1"/>
        <a:sy n="1" d="1"/>
      </p:scale>
      <p:origin x="0" y="0"/>
    </p:cViewPr>
  </p:notesTextViewPr>
  <p:sorterViewPr>
    <p:cViewPr varScale="1">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slideMaster" Target="slideMasters/slideMaster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9253279-A3ED-4753-AB85-5E2EDC858655}" type="datetimeFigureOut">
              <a:rPr lang="en-GB" smtClean="0"/>
              <a:t>31/10/2024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67DE7BB-7C27-4D53-B9AD-C826A3F7C726}" type="slidenum">
              <a:rPr lang="en-GB" smtClean="0"/>
              <a:t>‹#›</a:t>
            </a:fld>
            <a:endParaRPr lang="en-GB"/>
          </a:p>
        </p:txBody>
      </p:sp>
    </p:spTree>
    <p:extLst>
      <p:ext uri="{BB962C8B-B14F-4D97-AF65-F5344CB8AC3E}">
        <p14:creationId xmlns:p14="http://schemas.microsoft.com/office/powerpoint/2010/main" val="33601643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44FDFB-7AB4-CBEB-E7DF-BA1551A7F3A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229D2F9-A54D-E61A-52BB-E6820260B31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1065D29-D82E-2027-C326-3806ABEF7772}"/>
              </a:ext>
            </a:extLst>
          </p:cNvPr>
          <p:cNvSpPr>
            <a:spLocks noGrp="1"/>
          </p:cNvSpPr>
          <p:nvPr>
            <p:ph type="dt" sz="half" idx="10"/>
          </p:nvPr>
        </p:nvSpPr>
        <p:spPr/>
        <p:txBody>
          <a:bodyPr/>
          <a:lstStyle/>
          <a:p>
            <a:fld id="{32D25E03-5307-47F5-A8B3-774C1759F3E3}" type="datetimeFigureOut">
              <a:rPr lang="en-GB" smtClean="0"/>
              <a:t>31/10/2024</a:t>
            </a:fld>
            <a:endParaRPr lang="en-GB"/>
          </a:p>
        </p:txBody>
      </p:sp>
      <p:sp>
        <p:nvSpPr>
          <p:cNvPr id="5" name="Footer Placeholder 4">
            <a:extLst>
              <a:ext uri="{FF2B5EF4-FFF2-40B4-BE49-F238E27FC236}">
                <a16:creationId xmlns:a16="http://schemas.microsoft.com/office/drawing/2014/main" id="{4CDBAE01-07F7-FBF1-8DEC-210758CCFD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81E6E00-8576-4C33-FCEB-2F13BDE5B3FC}"/>
              </a:ext>
            </a:extLst>
          </p:cNvPr>
          <p:cNvSpPr>
            <a:spLocks noGrp="1"/>
          </p:cNvSpPr>
          <p:nvPr>
            <p:ph type="sldNum" sz="quarter" idx="12"/>
          </p:nvPr>
        </p:nvSpPr>
        <p:spPr/>
        <p:txBody>
          <a:bodyPr/>
          <a:lstStyle/>
          <a:p>
            <a:fld id="{1A990856-54D3-44CE-94F9-409D312F61FA}" type="slidenum">
              <a:rPr lang="en-GB" smtClean="0"/>
              <a:t>‹#›</a:t>
            </a:fld>
            <a:endParaRPr lang="en-GB"/>
          </a:p>
        </p:txBody>
      </p:sp>
    </p:spTree>
    <p:extLst>
      <p:ext uri="{BB962C8B-B14F-4D97-AF65-F5344CB8AC3E}">
        <p14:creationId xmlns:p14="http://schemas.microsoft.com/office/powerpoint/2010/main" val="20134108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817A5A-1F45-3BE5-9A4B-22EC0D0FDC9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203B206-0C26-2B2A-BAC6-6F1214614FD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AB561E-37C5-69E3-03AE-4E506C4316DE}"/>
              </a:ext>
            </a:extLst>
          </p:cNvPr>
          <p:cNvSpPr>
            <a:spLocks noGrp="1"/>
          </p:cNvSpPr>
          <p:nvPr>
            <p:ph type="dt" sz="half" idx="10"/>
          </p:nvPr>
        </p:nvSpPr>
        <p:spPr/>
        <p:txBody>
          <a:bodyPr/>
          <a:lstStyle/>
          <a:p>
            <a:fld id="{32D25E03-5307-47F5-A8B3-774C1759F3E3}" type="datetimeFigureOut">
              <a:rPr lang="en-GB" smtClean="0"/>
              <a:t>31/10/2024</a:t>
            </a:fld>
            <a:endParaRPr lang="en-GB"/>
          </a:p>
        </p:txBody>
      </p:sp>
      <p:sp>
        <p:nvSpPr>
          <p:cNvPr id="5" name="Footer Placeholder 4">
            <a:extLst>
              <a:ext uri="{FF2B5EF4-FFF2-40B4-BE49-F238E27FC236}">
                <a16:creationId xmlns:a16="http://schemas.microsoft.com/office/drawing/2014/main" id="{4B8D9C29-BEA2-82E4-9579-79D04EF1E3E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7ACA98C-2882-631F-AC08-03C6FE26C7D0}"/>
              </a:ext>
            </a:extLst>
          </p:cNvPr>
          <p:cNvSpPr>
            <a:spLocks noGrp="1"/>
          </p:cNvSpPr>
          <p:nvPr>
            <p:ph type="sldNum" sz="quarter" idx="12"/>
          </p:nvPr>
        </p:nvSpPr>
        <p:spPr/>
        <p:txBody>
          <a:bodyPr/>
          <a:lstStyle/>
          <a:p>
            <a:fld id="{1A990856-54D3-44CE-94F9-409D312F61FA}" type="slidenum">
              <a:rPr lang="en-GB" smtClean="0"/>
              <a:t>‹#›</a:t>
            </a:fld>
            <a:endParaRPr lang="en-GB"/>
          </a:p>
        </p:txBody>
      </p:sp>
    </p:spTree>
    <p:extLst>
      <p:ext uri="{BB962C8B-B14F-4D97-AF65-F5344CB8AC3E}">
        <p14:creationId xmlns:p14="http://schemas.microsoft.com/office/powerpoint/2010/main" val="30419704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93F24C-B9A9-01FC-D53A-3E132DB5CEB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7752F89-804D-4810-108F-012E40B8E54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D74CDE6-D297-9ACF-5ACE-E7AB92D76021}"/>
              </a:ext>
            </a:extLst>
          </p:cNvPr>
          <p:cNvSpPr>
            <a:spLocks noGrp="1"/>
          </p:cNvSpPr>
          <p:nvPr>
            <p:ph type="dt" sz="half" idx="10"/>
          </p:nvPr>
        </p:nvSpPr>
        <p:spPr/>
        <p:txBody>
          <a:bodyPr/>
          <a:lstStyle/>
          <a:p>
            <a:fld id="{32D25E03-5307-47F5-A8B3-774C1759F3E3}" type="datetimeFigureOut">
              <a:rPr lang="en-GB" smtClean="0"/>
              <a:t>31/10/2024</a:t>
            </a:fld>
            <a:endParaRPr lang="en-GB"/>
          </a:p>
        </p:txBody>
      </p:sp>
      <p:sp>
        <p:nvSpPr>
          <p:cNvPr id="5" name="Footer Placeholder 4">
            <a:extLst>
              <a:ext uri="{FF2B5EF4-FFF2-40B4-BE49-F238E27FC236}">
                <a16:creationId xmlns:a16="http://schemas.microsoft.com/office/drawing/2014/main" id="{7627ECD3-A848-8484-0990-2103A566412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F73E72A-098A-E95F-B6E8-EF669C1F87E5}"/>
              </a:ext>
            </a:extLst>
          </p:cNvPr>
          <p:cNvSpPr>
            <a:spLocks noGrp="1"/>
          </p:cNvSpPr>
          <p:nvPr>
            <p:ph type="sldNum" sz="quarter" idx="12"/>
          </p:nvPr>
        </p:nvSpPr>
        <p:spPr/>
        <p:txBody>
          <a:bodyPr/>
          <a:lstStyle/>
          <a:p>
            <a:fld id="{1A990856-54D3-44CE-94F9-409D312F61FA}" type="slidenum">
              <a:rPr lang="en-GB" smtClean="0"/>
              <a:t>‹#›</a:t>
            </a:fld>
            <a:endParaRPr lang="en-GB"/>
          </a:p>
        </p:txBody>
      </p:sp>
    </p:spTree>
    <p:extLst>
      <p:ext uri="{BB962C8B-B14F-4D97-AF65-F5344CB8AC3E}">
        <p14:creationId xmlns:p14="http://schemas.microsoft.com/office/powerpoint/2010/main" val="9226965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79E806-7FFB-6FFA-8D8C-9B786386916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373E690-DDAD-AA51-4DA9-467CF51B714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B5D62D9-F6EF-49C3-4FB2-4063315C0A2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85A8F4D-EC34-915C-0597-3E2C63F6C353}"/>
              </a:ext>
            </a:extLst>
          </p:cNvPr>
          <p:cNvSpPr>
            <a:spLocks noGrp="1"/>
          </p:cNvSpPr>
          <p:nvPr>
            <p:ph type="dt" sz="half" idx="10"/>
          </p:nvPr>
        </p:nvSpPr>
        <p:spPr/>
        <p:txBody>
          <a:bodyPr/>
          <a:lstStyle/>
          <a:p>
            <a:fld id="{32D25E03-5307-47F5-A8B3-774C1759F3E3}" type="datetimeFigureOut">
              <a:rPr lang="en-GB" smtClean="0"/>
              <a:t>31/10/2024</a:t>
            </a:fld>
            <a:endParaRPr lang="en-GB"/>
          </a:p>
        </p:txBody>
      </p:sp>
      <p:sp>
        <p:nvSpPr>
          <p:cNvPr id="6" name="Footer Placeholder 5">
            <a:extLst>
              <a:ext uri="{FF2B5EF4-FFF2-40B4-BE49-F238E27FC236}">
                <a16:creationId xmlns:a16="http://schemas.microsoft.com/office/drawing/2014/main" id="{72BA50C7-3D12-AB94-64EE-2DE0EBC99BB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4A0888C-64A3-4D8D-E753-682718AB4A14}"/>
              </a:ext>
            </a:extLst>
          </p:cNvPr>
          <p:cNvSpPr>
            <a:spLocks noGrp="1"/>
          </p:cNvSpPr>
          <p:nvPr>
            <p:ph type="sldNum" sz="quarter" idx="12"/>
          </p:nvPr>
        </p:nvSpPr>
        <p:spPr/>
        <p:txBody>
          <a:bodyPr/>
          <a:lstStyle/>
          <a:p>
            <a:fld id="{1A990856-54D3-44CE-94F9-409D312F61FA}" type="slidenum">
              <a:rPr lang="en-GB" smtClean="0"/>
              <a:t>‹#›</a:t>
            </a:fld>
            <a:endParaRPr lang="en-GB"/>
          </a:p>
        </p:txBody>
      </p:sp>
    </p:spTree>
    <p:extLst>
      <p:ext uri="{BB962C8B-B14F-4D97-AF65-F5344CB8AC3E}">
        <p14:creationId xmlns:p14="http://schemas.microsoft.com/office/powerpoint/2010/main" val="15927325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99FD99-7797-CEED-81CA-1BDF6B45FEF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09FD3D0-3877-0A3A-D3AD-CEF4907144C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BE30FBF-B2C6-5C42-0F48-0BD394B643D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52A8D9E-9116-3A0F-14FE-5CCB8B5CB01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7D055BE-AE4A-5FAB-B92D-73747613D6B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F996A0D-6236-D218-6B9B-0CB045AE7A23}"/>
              </a:ext>
            </a:extLst>
          </p:cNvPr>
          <p:cNvSpPr>
            <a:spLocks noGrp="1"/>
          </p:cNvSpPr>
          <p:nvPr>
            <p:ph type="dt" sz="half" idx="10"/>
          </p:nvPr>
        </p:nvSpPr>
        <p:spPr/>
        <p:txBody>
          <a:bodyPr/>
          <a:lstStyle/>
          <a:p>
            <a:fld id="{32D25E03-5307-47F5-A8B3-774C1759F3E3}" type="datetimeFigureOut">
              <a:rPr lang="en-GB" smtClean="0"/>
              <a:t>31/10/2024</a:t>
            </a:fld>
            <a:endParaRPr lang="en-GB"/>
          </a:p>
        </p:txBody>
      </p:sp>
      <p:sp>
        <p:nvSpPr>
          <p:cNvPr id="8" name="Footer Placeholder 7">
            <a:extLst>
              <a:ext uri="{FF2B5EF4-FFF2-40B4-BE49-F238E27FC236}">
                <a16:creationId xmlns:a16="http://schemas.microsoft.com/office/drawing/2014/main" id="{8AA91990-58E7-3CE0-C7BC-18CA54EA7EA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B4DBF43-785B-E2A2-593C-CE4AD83C32F9}"/>
              </a:ext>
            </a:extLst>
          </p:cNvPr>
          <p:cNvSpPr>
            <a:spLocks noGrp="1"/>
          </p:cNvSpPr>
          <p:nvPr>
            <p:ph type="sldNum" sz="quarter" idx="12"/>
          </p:nvPr>
        </p:nvSpPr>
        <p:spPr/>
        <p:txBody>
          <a:bodyPr/>
          <a:lstStyle/>
          <a:p>
            <a:fld id="{1A990856-54D3-44CE-94F9-409D312F61FA}" type="slidenum">
              <a:rPr lang="en-GB" smtClean="0"/>
              <a:t>‹#›</a:t>
            </a:fld>
            <a:endParaRPr lang="en-GB"/>
          </a:p>
        </p:txBody>
      </p:sp>
    </p:spTree>
    <p:extLst>
      <p:ext uri="{BB962C8B-B14F-4D97-AF65-F5344CB8AC3E}">
        <p14:creationId xmlns:p14="http://schemas.microsoft.com/office/powerpoint/2010/main" val="9197807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3C9F13-C2A7-D05C-270D-2F6A4F0FFA4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D5EAFEE-FA3E-FB07-5A71-3BB8EB8D204E}"/>
              </a:ext>
            </a:extLst>
          </p:cNvPr>
          <p:cNvSpPr>
            <a:spLocks noGrp="1"/>
          </p:cNvSpPr>
          <p:nvPr>
            <p:ph type="dt" sz="half" idx="10"/>
          </p:nvPr>
        </p:nvSpPr>
        <p:spPr/>
        <p:txBody>
          <a:bodyPr/>
          <a:lstStyle/>
          <a:p>
            <a:fld id="{32D25E03-5307-47F5-A8B3-774C1759F3E3}" type="datetimeFigureOut">
              <a:rPr lang="en-GB" smtClean="0"/>
              <a:t>31/10/2024</a:t>
            </a:fld>
            <a:endParaRPr lang="en-GB"/>
          </a:p>
        </p:txBody>
      </p:sp>
      <p:sp>
        <p:nvSpPr>
          <p:cNvPr id="4" name="Footer Placeholder 3">
            <a:extLst>
              <a:ext uri="{FF2B5EF4-FFF2-40B4-BE49-F238E27FC236}">
                <a16:creationId xmlns:a16="http://schemas.microsoft.com/office/drawing/2014/main" id="{A86E2355-BED2-24CB-90F0-D7803BA8667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3E36B60-06A7-64E4-AB62-F943636BBAAA}"/>
              </a:ext>
            </a:extLst>
          </p:cNvPr>
          <p:cNvSpPr>
            <a:spLocks noGrp="1"/>
          </p:cNvSpPr>
          <p:nvPr>
            <p:ph type="sldNum" sz="quarter" idx="12"/>
          </p:nvPr>
        </p:nvSpPr>
        <p:spPr/>
        <p:txBody>
          <a:bodyPr/>
          <a:lstStyle/>
          <a:p>
            <a:fld id="{1A990856-54D3-44CE-94F9-409D312F61FA}" type="slidenum">
              <a:rPr lang="en-GB" smtClean="0"/>
              <a:t>‹#›</a:t>
            </a:fld>
            <a:endParaRPr lang="en-GB"/>
          </a:p>
        </p:txBody>
      </p:sp>
    </p:spTree>
    <p:extLst>
      <p:ext uri="{BB962C8B-B14F-4D97-AF65-F5344CB8AC3E}">
        <p14:creationId xmlns:p14="http://schemas.microsoft.com/office/powerpoint/2010/main" val="22997803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90A589C-689B-1081-B967-CCDA747B0228}"/>
              </a:ext>
            </a:extLst>
          </p:cNvPr>
          <p:cNvSpPr>
            <a:spLocks noGrp="1"/>
          </p:cNvSpPr>
          <p:nvPr>
            <p:ph type="dt" sz="half" idx="10"/>
          </p:nvPr>
        </p:nvSpPr>
        <p:spPr/>
        <p:txBody>
          <a:bodyPr/>
          <a:lstStyle/>
          <a:p>
            <a:fld id="{32D25E03-5307-47F5-A8B3-774C1759F3E3}" type="datetimeFigureOut">
              <a:rPr lang="en-GB" smtClean="0"/>
              <a:t>31/10/2024</a:t>
            </a:fld>
            <a:endParaRPr lang="en-GB"/>
          </a:p>
        </p:txBody>
      </p:sp>
      <p:sp>
        <p:nvSpPr>
          <p:cNvPr id="3" name="Footer Placeholder 2">
            <a:extLst>
              <a:ext uri="{FF2B5EF4-FFF2-40B4-BE49-F238E27FC236}">
                <a16:creationId xmlns:a16="http://schemas.microsoft.com/office/drawing/2014/main" id="{1C9C3BB7-3438-2965-9E53-9912DB71FA3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C7AAA71-3B8F-C8F2-654B-48E6A3221C35}"/>
              </a:ext>
            </a:extLst>
          </p:cNvPr>
          <p:cNvSpPr>
            <a:spLocks noGrp="1"/>
          </p:cNvSpPr>
          <p:nvPr>
            <p:ph type="sldNum" sz="quarter" idx="12"/>
          </p:nvPr>
        </p:nvSpPr>
        <p:spPr/>
        <p:txBody>
          <a:bodyPr/>
          <a:lstStyle/>
          <a:p>
            <a:fld id="{1A990856-54D3-44CE-94F9-409D312F61FA}" type="slidenum">
              <a:rPr lang="en-GB" smtClean="0"/>
              <a:t>‹#›</a:t>
            </a:fld>
            <a:endParaRPr lang="en-GB"/>
          </a:p>
        </p:txBody>
      </p:sp>
    </p:spTree>
    <p:extLst>
      <p:ext uri="{BB962C8B-B14F-4D97-AF65-F5344CB8AC3E}">
        <p14:creationId xmlns:p14="http://schemas.microsoft.com/office/powerpoint/2010/main" val="38264055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31F874-A2F7-72D0-5965-8F97779A067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0E91FE7-2869-421E-DFC4-CF38D22C231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64A19B0-3C0E-2B03-7D84-C4EFE75DECE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ED6138F-346B-EFCB-0DAF-43527E3B06B2}"/>
              </a:ext>
            </a:extLst>
          </p:cNvPr>
          <p:cNvSpPr>
            <a:spLocks noGrp="1"/>
          </p:cNvSpPr>
          <p:nvPr>
            <p:ph type="dt" sz="half" idx="10"/>
          </p:nvPr>
        </p:nvSpPr>
        <p:spPr/>
        <p:txBody>
          <a:bodyPr/>
          <a:lstStyle/>
          <a:p>
            <a:fld id="{32D25E03-5307-47F5-A8B3-774C1759F3E3}" type="datetimeFigureOut">
              <a:rPr lang="en-GB" smtClean="0"/>
              <a:t>31/10/2024</a:t>
            </a:fld>
            <a:endParaRPr lang="en-GB"/>
          </a:p>
        </p:txBody>
      </p:sp>
      <p:sp>
        <p:nvSpPr>
          <p:cNvPr id="6" name="Footer Placeholder 5">
            <a:extLst>
              <a:ext uri="{FF2B5EF4-FFF2-40B4-BE49-F238E27FC236}">
                <a16:creationId xmlns:a16="http://schemas.microsoft.com/office/drawing/2014/main" id="{9F51C8A3-D7A0-3703-F7AE-A6B40E3255A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D3293E7-6A4F-8F3D-1737-BD9139663197}"/>
              </a:ext>
            </a:extLst>
          </p:cNvPr>
          <p:cNvSpPr>
            <a:spLocks noGrp="1"/>
          </p:cNvSpPr>
          <p:nvPr>
            <p:ph type="sldNum" sz="quarter" idx="12"/>
          </p:nvPr>
        </p:nvSpPr>
        <p:spPr/>
        <p:txBody>
          <a:bodyPr/>
          <a:lstStyle/>
          <a:p>
            <a:fld id="{1A990856-54D3-44CE-94F9-409D312F61FA}" type="slidenum">
              <a:rPr lang="en-GB" smtClean="0"/>
              <a:t>‹#›</a:t>
            </a:fld>
            <a:endParaRPr lang="en-GB"/>
          </a:p>
        </p:txBody>
      </p:sp>
    </p:spTree>
    <p:extLst>
      <p:ext uri="{BB962C8B-B14F-4D97-AF65-F5344CB8AC3E}">
        <p14:creationId xmlns:p14="http://schemas.microsoft.com/office/powerpoint/2010/main" val="18028233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9D4D92-3A0E-F45C-7972-FA4FBCBBA9B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9F510C9-EE7A-1AD1-ABFA-4E2ED134120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D852609-48C2-236E-36CD-4C8E810E88E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77139C6-888E-F72B-D526-678E19B90ADD}"/>
              </a:ext>
            </a:extLst>
          </p:cNvPr>
          <p:cNvSpPr>
            <a:spLocks noGrp="1"/>
          </p:cNvSpPr>
          <p:nvPr>
            <p:ph type="dt" sz="half" idx="10"/>
          </p:nvPr>
        </p:nvSpPr>
        <p:spPr/>
        <p:txBody>
          <a:bodyPr/>
          <a:lstStyle/>
          <a:p>
            <a:fld id="{32D25E03-5307-47F5-A8B3-774C1759F3E3}" type="datetimeFigureOut">
              <a:rPr lang="en-GB" smtClean="0"/>
              <a:t>31/10/2024</a:t>
            </a:fld>
            <a:endParaRPr lang="en-GB"/>
          </a:p>
        </p:txBody>
      </p:sp>
      <p:sp>
        <p:nvSpPr>
          <p:cNvPr id="6" name="Footer Placeholder 5">
            <a:extLst>
              <a:ext uri="{FF2B5EF4-FFF2-40B4-BE49-F238E27FC236}">
                <a16:creationId xmlns:a16="http://schemas.microsoft.com/office/drawing/2014/main" id="{D2CFD69C-6809-B5F5-EC09-C11B7D58BDE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F39A2D1-959E-AB40-7D12-F1F169DAC9A4}"/>
              </a:ext>
            </a:extLst>
          </p:cNvPr>
          <p:cNvSpPr>
            <a:spLocks noGrp="1"/>
          </p:cNvSpPr>
          <p:nvPr>
            <p:ph type="sldNum" sz="quarter" idx="12"/>
          </p:nvPr>
        </p:nvSpPr>
        <p:spPr/>
        <p:txBody>
          <a:bodyPr/>
          <a:lstStyle/>
          <a:p>
            <a:fld id="{1A990856-54D3-44CE-94F9-409D312F61FA}" type="slidenum">
              <a:rPr lang="en-GB" smtClean="0"/>
              <a:t>‹#›</a:t>
            </a:fld>
            <a:endParaRPr lang="en-GB"/>
          </a:p>
        </p:txBody>
      </p:sp>
    </p:spTree>
    <p:extLst>
      <p:ext uri="{BB962C8B-B14F-4D97-AF65-F5344CB8AC3E}">
        <p14:creationId xmlns:p14="http://schemas.microsoft.com/office/powerpoint/2010/main" val="13358682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463E6F-B522-CBF6-3CE6-79D51CFE2FC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8CF0E6B-3113-123D-4146-7676ABE9AD9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006DE91-5C02-55EB-5AC7-15BA339AFE70}"/>
              </a:ext>
            </a:extLst>
          </p:cNvPr>
          <p:cNvSpPr>
            <a:spLocks noGrp="1"/>
          </p:cNvSpPr>
          <p:nvPr>
            <p:ph type="dt" sz="half" idx="10"/>
          </p:nvPr>
        </p:nvSpPr>
        <p:spPr/>
        <p:txBody>
          <a:bodyPr/>
          <a:lstStyle/>
          <a:p>
            <a:fld id="{32D25E03-5307-47F5-A8B3-774C1759F3E3}" type="datetimeFigureOut">
              <a:rPr lang="en-GB" smtClean="0"/>
              <a:t>31/10/2024</a:t>
            </a:fld>
            <a:endParaRPr lang="en-GB"/>
          </a:p>
        </p:txBody>
      </p:sp>
      <p:sp>
        <p:nvSpPr>
          <p:cNvPr id="5" name="Footer Placeholder 4">
            <a:extLst>
              <a:ext uri="{FF2B5EF4-FFF2-40B4-BE49-F238E27FC236}">
                <a16:creationId xmlns:a16="http://schemas.microsoft.com/office/drawing/2014/main" id="{548187AE-92B4-0695-7F5C-1862494D5D9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CFB0BED-F94A-CE81-012F-05C33AE48537}"/>
              </a:ext>
            </a:extLst>
          </p:cNvPr>
          <p:cNvSpPr>
            <a:spLocks noGrp="1"/>
          </p:cNvSpPr>
          <p:nvPr>
            <p:ph type="sldNum" sz="quarter" idx="12"/>
          </p:nvPr>
        </p:nvSpPr>
        <p:spPr/>
        <p:txBody>
          <a:bodyPr/>
          <a:lstStyle/>
          <a:p>
            <a:fld id="{1A990856-54D3-44CE-94F9-409D312F61FA}" type="slidenum">
              <a:rPr lang="en-GB" smtClean="0"/>
              <a:t>‹#›</a:t>
            </a:fld>
            <a:endParaRPr lang="en-GB"/>
          </a:p>
        </p:txBody>
      </p:sp>
    </p:spTree>
    <p:extLst>
      <p:ext uri="{BB962C8B-B14F-4D97-AF65-F5344CB8AC3E}">
        <p14:creationId xmlns:p14="http://schemas.microsoft.com/office/powerpoint/2010/main" val="294562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0D195CB-18E7-D16F-038A-0E351CF848A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BFEA117-54C3-C4B2-6948-1C53D8BBAE5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8C5E246-8E8F-FAB0-4F86-3AFF0401E048}"/>
              </a:ext>
            </a:extLst>
          </p:cNvPr>
          <p:cNvSpPr>
            <a:spLocks noGrp="1"/>
          </p:cNvSpPr>
          <p:nvPr>
            <p:ph type="dt" sz="half" idx="10"/>
          </p:nvPr>
        </p:nvSpPr>
        <p:spPr/>
        <p:txBody>
          <a:bodyPr/>
          <a:lstStyle/>
          <a:p>
            <a:fld id="{32D25E03-5307-47F5-A8B3-774C1759F3E3}" type="datetimeFigureOut">
              <a:rPr lang="en-GB" smtClean="0"/>
              <a:t>31/10/2024</a:t>
            </a:fld>
            <a:endParaRPr lang="en-GB"/>
          </a:p>
        </p:txBody>
      </p:sp>
      <p:sp>
        <p:nvSpPr>
          <p:cNvPr id="5" name="Footer Placeholder 4">
            <a:extLst>
              <a:ext uri="{FF2B5EF4-FFF2-40B4-BE49-F238E27FC236}">
                <a16:creationId xmlns:a16="http://schemas.microsoft.com/office/drawing/2014/main" id="{AAB819DD-F3CD-3BEF-0C5C-3D80ACEF2D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DA64DCF-0C11-20BB-68E4-F6C0D6532ACE}"/>
              </a:ext>
            </a:extLst>
          </p:cNvPr>
          <p:cNvSpPr>
            <a:spLocks noGrp="1"/>
          </p:cNvSpPr>
          <p:nvPr>
            <p:ph type="sldNum" sz="quarter" idx="12"/>
          </p:nvPr>
        </p:nvSpPr>
        <p:spPr/>
        <p:txBody>
          <a:bodyPr/>
          <a:lstStyle/>
          <a:p>
            <a:fld id="{1A990856-54D3-44CE-94F9-409D312F61FA}" type="slidenum">
              <a:rPr lang="en-GB" smtClean="0"/>
              <a:t>‹#›</a:t>
            </a:fld>
            <a:endParaRPr lang="en-GB"/>
          </a:p>
        </p:txBody>
      </p:sp>
    </p:spTree>
    <p:extLst>
      <p:ext uri="{BB962C8B-B14F-4D97-AF65-F5344CB8AC3E}">
        <p14:creationId xmlns:p14="http://schemas.microsoft.com/office/powerpoint/2010/main" val="50073766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02A26486-0814-4A28-8881-71828916A19E}" type="datetime1">
              <a:rPr lang="en-GB" smtClean="0">
                <a:solidFill>
                  <a:prstClr val="black">
                    <a:tint val="75000"/>
                  </a:prstClr>
                </a:solidFill>
              </a:rPr>
              <a:t>31/10/2024</a:t>
            </a:fld>
            <a:endParaRPr lang="en-GB">
              <a:solidFill>
                <a:prstClr val="black">
                  <a:tint val="75000"/>
                </a:prstClr>
              </a:solidFill>
            </a:endParaRPr>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0969389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1A24D4E-2E0F-4452-AFE0-3758E54037B8}" type="datetime1">
              <a:rPr lang="en-GB" smtClean="0">
                <a:solidFill>
                  <a:prstClr val="black">
                    <a:tint val="75000"/>
                  </a:prstClr>
                </a:solidFill>
              </a:rPr>
              <a:t>31/10/2024</a:t>
            </a:fld>
            <a:endParaRPr lang="en-GB">
              <a:solidFill>
                <a:prstClr val="black">
                  <a:tint val="75000"/>
                </a:prstClr>
              </a:solidFill>
            </a:endParaRPr>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75591033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938DC55-7D36-441D-9439-46052DE8440E}" type="datetime1">
              <a:rPr lang="en-GB" smtClean="0">
                <a:solidFill>
                  <a:prstClr val="black">
                    <a:tint val="75000"/>
                  </a:prstClr>
                </a:solidFill>
              </a:rPr>
              <a:t>31/10/2024</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46559155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BDF9688-2A04-458D-A985-E26403BA82EE}" type="datetime1">
              <a:rPr lang="en-GB" smtClean="0">
                <a:solidFill>
                  <a:prstClr val="black">
                    <a:tint val="75000"/>
                  </a:prstClr>
                </a:solidFill>
              </a:rPr>
              <a:t>31/10/2024</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58619909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A563B5B-752C-4BD5-9B9C-881DE4D926A2}" type="datetime1">
              <a:rPr lang="en-GB" smtClean="0">
                <a:solidFill>
                  <a:prstClr val="black">
                    <a:tint val="75000"/>
                  </a:prstClr>
                </a:solidFill>
              </a:rPr>
              <a:t>31/10/2024</a:t>
            </a:fld>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71803546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DBA2521F-0142-4EA1-8DB4-7362C288FBE1}" type="datetime1">
              <a:rPr lang="en-GB" smtClean="0">
                <a:solidFill>
                  <a:prstClr val="black">
                    <a:tint val="75000"/>
                  </a:prstClr>
                </a:solidFill>
              </a:rPr>
              <a:t>31/10/2024</a:t>
            </a:fld>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44487638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F7E7417-B358-4C9C-911A-38E139D8013C}" type="datetime1">
              <a:rPr lang="en-GB" smtClean="0">
                <a:solidFill>
                  <a:prstClr val="black">
                    <a:tint val="75000"/>
                  </a:prstClr>
                </a:solidFill>
              </a:rPr>
              <a:t>31/10/2024</a:t>
            </a:fld>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13091315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B621C14-68E0-478D-B732-E8E2015DFB60}" type="datetime1">
              <a:rPr lang="en-GB" smtClean="0">
                <a:solidFill>
                  <a:prstClr val="black">
                    <a:tint val="75000"/>
                  </a:prstClr>
                </a:solidFill>
              </a:rPr>
              <a:t>31/10/2024</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63478190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64D69D7-B680-4D8E-907F-F9140E45BF91}" type="datetime1">
              <a:rPr lang="en-GB" smtClean="0">
                <a:solidFill>
                  <a:prstClr val="black">
                    <a:tint val="75000"/>
                  </a:prstClr>
                </a:solidFill>
              </a:rPr>
              <a:t>31/10/2024</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01282008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061ACD3-B208-46DB-81D0-0A07978BE086}" type="datetime1">
              <a:rPr lang="en-GB" smtClean="0">
                <a:solidFill>
                  <a:prstClr val="black">
                    <a:tint val="75000"/>
                  </a:prstClr>
                </a:solidFill>
              </a:rPr>
              <a:t>31/10/2024</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3868854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77A5C42-F322-47C7-832A-50BF833C3BE4}" type="datetime1">
              <a:rPr lang="en-GB" smtClean="0">
                <a:solidFill>
                  <a:prstClr val="black">
                    <a:tint val="75000"/>
                  </a:prstClr>
                </a:solidFill>
              </a:rPr>
              <a:t>31/10/2024</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0490596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E1C3BB2F-2635-4AF2-9575-D8797358793D}" type="datetime1">
              <a:rPr lang="en-US" smtClean="0"/>
              <a:t>10/31/2024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66291829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CEB53C9-420A-4B59-8CD7-9759A3997B9C}" type="datetime1">
              <a:rPr lang="en-US" smtClean="0"/>
              <a:t>10/31/2024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65499291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A1950F3-B5F5-45E9-B322-23CE15A3729F}" type="datetime1">
              <a:rPr lang="en-US" smtClean="0"/>
              <a:t>10/31/2024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76994438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34A0B25B-933A-44B5-852F-82BCE849A77D}" type="datetime1">
              <a:rPr lang="en-US" smtClean="0"/>
              <a:t>10/31/2024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60528965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A2038469-2D72-497A-A88D-4149065A40E8}" type="datetime1">
              <a:rPr lang="en-US" smtClean="0"/>
              <a:t>10/31/2024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23334488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DD82719D-3331-46D3-84FF-EC21DA82AF55}" type="datetime1">
              <a:rPr lang="en-US" smtClean="0"/>
              <a:t>10/31/2024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15140774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4AD40C6-B3A7-44B3-BDC6-16245C722195}" type="datetime1">
              <a:rPr lang="en-US" smtClean="0"/>
              <a:t>10/31/2024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43996168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F209B4B-E2BF-4E80-BA4A-9CCA6DD0E8BD}" type="datetime1">
              <a:rPr lang="en-US" smtClean="0"/>
              <a:t>10/31/2024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46943178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64C660E-1D88-4805-95C2-B0BF235A8831}" type="datetime1">
              <a:rPr lang="en-US" smtClean="0"/>
              <a:t>10/31/2024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63278845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D049C02-36EE-4958-A377-5EC8BB47DB89}" type="datetime1">
              <a:rPr lang="en-US" smtClean="0"/>
              <a:t>10/31/2024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9173903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8019CF4-195E-478C-8EDB-2ABA3DAB12F6}" type="datetime1">
              <a:rPr lang="en-US" smtClean="0"/>
              <a:t>10/31/2024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8713321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40BE6D-89F1-4809-8A94-8C6BBD4D98A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2C53E1D-0C87-480F-B47F-630579871C5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40A17BB-E8E1-40CB-8F3E-EA93A1E637E4}"/>
              </a:ext>
            </a:extLst>
          </p:cNvPr>
          <p:cNvSpPr>
            <a:spLocks noGrp="1"/>
          </p:cNvSpPr>
          <p:nvPr>
            <p:ph type="dt" sz="half" idx="10"/>
          </p:nvPr>
        </p:nvSpPr>
        <p:spPr/>
        <p:txBody>
          <a:bodyPr/>
          <a:lstStyle/>
          <a:p>
            <a:fld id="{23351D54-28D2-4064-A288-527AA59FD035}" type="datetimeFigureOut">
              <a:rPr lang="en-GB" smtClean="0"/>
              <a:t>31/10/2024</a:t>
            </a:fld>
            <a:endParaRPr lang="en-GB"/>
          </a:p>
        </p:txBody>
      </p:sp>
      <p:sp>
        <p:nvSpPr>
          <p:cNvPr id="5" name="Footer Placeholder 4">
            <a:extLst>
              <a:ext uri="{FF2B5EF4-FFF2-40B4-BE49-F238E27FC236}">
                <a16:creationId xmlns:a16="http://schemas.microsoft.com/office/drawing/2014/main" id="{05D17F97-AFD4-4477-82C3-FF223F8600E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EFD741-41CA-45D1-B631-E804000CA5F1}"/>
              </a:ext>
            </a:extLst>
          </p:cNvPr>
          <p:cNvSpPr>
            <a:spLocks noGrp="1"/>
          </p:cNvSpPr>
          <p:nvPr>
            <p:ph type="sldNum" sz="quarter" idx="12"/>
          </p:nvPr>
        </p:nvSpPr>
        <p:spPr/>
        <p:txBody>
          <a:bodyPr/>
          <a:lstStyle/>
          <a:p>
            <a:fld id="{43C24FEE-16D6-4882-B6C6-A64CD03B7924}" type="slidenum">
              <a:rPr lang="en-GB" smtClean="0"/>
              <a:t>‹#›</a:t>
            </a:fld>
            <a:endParaRPr lang="en-GB"/>
          </a:p>
        </p:txBody>
      </p:sp>
    </p:spTree>
    <p:extLst>
      <p:ext uri="{BB962C8B-B14F-4D97-AF65-F5344CB8AC3E}">
        <p14:creationId xmlns:p14="http://schemas.microsoft.com/office/powerpoint/2010/main" val="67392778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31/10/2024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7520255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F017945-A889-31B9-CF7E-4546DA65E19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D10380A-187D-CF8B-41F2-4FF1B378A8C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7AD28B0-6800-B0F8-EEF1-2818D1A0E43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2D25E03-5307-47F5-A8B3-774C1759F3E3}" type="datetimeFigureOut">
              <a:rPr lang="en-GB" smtClean="0"/>
              <a:t>31/10/2024</a:t>
            </a:fld>
            <a:endParaRPr lang="en-GB"/>
          </a:p>
        </p:txBody>
      </p:sp>
      <p:sp>
        <p:nvSpPr>
          <p:cNvPr id="5" name="Footer Placeholder 4">
            <a:extLst>
              <a:ext uri="{FF2B5EF4-FFF2-40B4-BE49-F238E27FC236}">
                <a16:creationId xmlns:a16="http://schemas.microsoft.com/office/drawing/2014/main" id="{D7A3E140-C3E4-B891-9661-CBCD90FC1EC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41CB0D9A-6A1A-1B26-8D5A-2A33730126B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A990856-54D3-44CE-94F9-409D312F61FA}" type="slidenum">
              <a:rPr lang="en-GB" smtClean="0"/>
              <a:t>‹#›</a:t>
            </a:fld>
            <a:endParaRPr lang="en-GB"/>
          </a:p>
        </p:txBody>
      </p:sp>
    </p:spTree>
    <p:extLst>
      <p:ext uri="{BB962C8B-B14F-4D97-AF65-F5344CB8AC3E}">
        <p14:creationId xmlns:p14="http://schemas.microsoft.com/office/powerpoint/2010/main" val="60058021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3CCC24C7-2529-4B5E-B1CF-3154BA8D5642}" type="datetime1">
              <a:rPr lang="en-GB" smtClean="0">
                <a:solidFill>
                  <a:prstClr val="black">
                    <a:tint val="75000"/>
                  </a:prstClr>
                </a:solidFill>
              </a:rPr>
              <a:t>31/10/2024</a:t>
            </a:fld>
            <a:endParaRPr lang="en-GB" dirty="0">
              <a:solidFill>
                <a:prstClr val="black">
                  <a:tint val="75000"/>
                </a:prstClr>
              </a:solidFill>
            </a:endParaRPr>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268450101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F8B6907-9A71-4A8E-AB9F-751083922A5D}" type="datetime1">
              <a:rPr lang="en-US" smtClean="0"/>
              <a:t>10/31/2024</a:t>
            </a:fld>
            <a:endParaRPr lang="en-US"/>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82656669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579CE80-43EE-4CE4-88F5-1FC8C862E81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5DC7402-3152-44E1-9943-478CEA0AAE0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C61CFF5-1FE7-4E9C-8D18-ADD31899931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3351D54-28D2-4064-A288-527AA59FD035}" type="datetimeFigureOut">
              <a:rPr lang="en-GB" smtClean="0"/>
              <a:t>31/10/2024</a:t>
            </a:fld>
            <a:endParaRPr lang="en-GB"/>
          </a:p>
        </p:txBody>
      </p:sp>
      <p:sp>
        <p:nvSpPr>
          <p:cNvPr id="5" name="Footer Placeholder 4">
            <a:extLst>
              <a:ext uri="{FF2B5EF4-FFF2-40B4-BE49-F238E27FC236}">
                <a16:creationId xmlns:a16="http://schemas.microsoft.com/office/drawing/2014/main" id="{A416E346-8DF4-4949-89F5-D12AB5ACFA7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91796A1-75E1-4048-A4E6-3581EF80DE8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3C24FEE-16D6-4882-B6C6-A64CD03B7924}" type="slidenum">
              <a:rPr lang="en-GB" smtClean="0"/>
              <a:t>‹#›</a:t>
            </a:fld>
            <a:endParaRPr lang="en-GB"/>
          </a:p>
        </p:txBody>
      </p:sp>
    </p:spTree>
    <p:extLst>
      <p:ext uri="{BB962C8B-B14F-4D97-AF65-F5344CB8AC3E}">
        <p14:creationId xmlns:p14="http://schemas.microsoft.com/office/powerpoint/2010/main" val="3027352908"/>
      </p:ext>
    </p:extLst>
  </p:cSld>
  <p:clrMap bg1="lt1" tx1="dk1" bg2="lt2" tx2="dk2" accent1="accent1" accent2="accent2" accent3="accent3" accent4="accent4" accent5="accent5" accent6="accent6" hlink="hlink" folHlink="folHlink"/>
  <p:sldLayoutIdLst>
    <p:sldLayoutId id="2147483685" r:id="rId1"/>
    <p:sldLayoutId id="2147483686"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3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3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1.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4.png"/><Relationship Id="rId1" Type="http://schemas.openxmlformats.org/officeDocument/2006/relationships/slideLayout" Target="../slideLayouts/slideLayout34.xml"/><Relationship Id="rId4" Type="http://schemas.openxmlformats.org/officeDocument/2006/relationships/image" Target="../media/image6.jp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3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5.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4.png"/><Relationship Id="rId1" Type="http://schemas.openxmlformats.org/officeDocument/2006/relationships/slideLayout" Target="../slideLayouts/slideLayout34.xml"/></Relationships>
</file>

<file path=ppt/slides/_rels/slide1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4.xml"/></Relationships>
</file>

<file path=ppt/slides/_rels/slide17.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image" Target="../media/image4.png"/><Relationship Id="rId1" Type="http://schemas.openxmlformats.org/officeDocument/2006/relationships/slideLayout" Target="../slideLayouts/slideLayout34.xml"/></Relationships>
</file>

<file path=ppt/slides/_rels/slide1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67459" y="1245870"/>
            <a:ext cx="9068131" cy="3263250"/>
          </a:xfrm>
        </p:spPr>
        <p:txBody>
          <a:bodyPr>
            <a:normAutofit/>
          </a:bodyPr>
          <a:lstStyle/>
          <a:p>
            <a:r>
              <a:rPr lang="en-GB" sz="5400" b="1" dirty="0">
                <a:solidFill>
                  <a:schemeClr val="bg1"/>
                </a:solidFill>
              </a:rPr>
              <a:t>BMPL5013</a:t>
            </a:r>
            <a:br>
              <a:rPr lang="en-GB" sz="5400" b="1" dirty="0">
                <a:solidFill>
                  <a:schemeClr val="bg1"/>
                </a:solidFill>
              </a:rPr>
            </a:br>
            <a:r>
              <a:rPr lang="en-GB" sz="5400" b="1" dirty="0">
                <a:solidFill>
                  <a:schemeClr val="bg1"/>
                </a:solidFill>
              </a:rPr>
              <a:t>5. Partnership Working</a:t>
            </a:r>
          </a:p>
        </p:txBody>
      </p:sp>
      <p:sp>
        <p:nvSpPr>
          <p:cNvPr id="4" name="Subtitle 2"/>
          <p:cNvSpPr>
            <a:spLocks noGrp="1"/>
          </p:cNvSpPr>
          <p:nvPr>
            <p:ph type="subTitle" idx="1"/>
          </p:nvPr>
        </p:nvSpPr>
        <p:spPr>
          <a:xfrm>
            <a:off x="1847528" y="4725144"/>
            <a:ext cx="3744416" cy="1080120"/>
          </a:xfrm>
        </p:spPr>
        <p:txBody>
          <a:bodyPr>
            <a:normAutofit/>
          </a:bodyPr>
          <a:lstStyle/>
          <a:p>
            <a:r>
              <a:rPr lang="en-GB" sz="5400" b="1" dirty="0">
                <a:solidFill>
                  <a:schemeClr val="bg1"/>
                </a:solidFill>
              </a:rPr>
              <a:t>2024</a:t>
            </a:r>
          </a:p>
        </p:txBody>
      </p:sp>
      <p:sp>
        <p:nvSpPr>
          <p:cNvPr id="3" name="Slide Number Placeholder 2"/>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C82685A-BD3A-4230-8D85-804689F67293}" type="slidenum">
              <a:rPr kumimoji="0" lang="en-GB" sz="1200" b="0" i="0" u="none" strike="noStrike" kern="1200" cap="none" spc="0" normalizeH="0" baseline="0" noProof="0">
                <a:ln>
                  <a:noFill/>
                </a:ln>
                <a:solidFill>
                  <a:prstClr val="black">
                    <a:tint val="75000"/>
                  </a:prstClr>
                </a:solidFill>
                <a:effectLst/>
                <a:uLnTx/>
                <a:uFillTx/>
                <a:latin typeface="Myriad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tint val="75000"/>
                </a:prstClr>
              </a:solidFill>
              <a:effectLst/>
              <a:uLnTx/>
              <a:uFillTx/>
              <a:latin typeface="Myriad Pro"/>
              <a:ea typeface="+mn-ea"/>
              <a:cs typeface="+mn-cs"/>
            </a:endParaRPr>
          </a:p>
        </p:txBody>
      </p:sp>
    </p:spTree>
    <p:extLst>
      <p:ext uri="{BB962C8B-B14F-4D97-AF65-F5344CB8AC3E}">
        <p14:creationId xmlns:p14="http://schemas.microsoft.com/office/powerpoint/2010/main" val="34545571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6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a:endParaRPr>
          </a:p>
        </p:txBody>
      </p:sp>
      <p:sp>
        <p:nvSpPr>
          <p:cNvPr id="11" name="Freeform: Shape 1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a:endParaRPr>
          </a:p>
        </p:txBody>
      </p:sp>
      <p:sp>
        <p:nvSpPr>
          <p:cNvPr id="2" name="Title 1">
            <a:extLst>
              <a:ext uri="{FF2B5EF4-FFF2-40B4-BE49-F238E27FC236}">
                <a16:creationId xmlns:a16="http://schemas.microsoft.com/office/drawing/2014/main" id="{809872E5-F988-454F-B544-577B89E07DD9}"/>
              </a:ext>
            </a:extLst>
          </p:cNvPr>
          <p:cNvSpPr>
            <a:spLocks noGrp="1"/>
          </p:cNvSpPr>
          <p:nvPr>
            <p:ph type="title"/>
          </p:nvPr>
        </p:nvSpPr>
        <p:spPr>
          <a:xfrm>
            <a:off x="2039125" y="1153573"/>
            <a:ext cx="2400300" cy="4461163"/>
          </a:xfrm>
        </p:spPr>
        <p:txBody>
          <a:bodyPr>
            <a:normAutofit/>
          </a:bodyPr>
          <a:lstStyle/>
          <a:p>
            <a:r>
              <a:rPr lang="en-GB" sz="4100">
                <a:solidFill>
                  <a:srgbClr val="FFFFFF"/>
                </a:solidFill>
              </a:rPr>
              <a:t>Objectives</a:t>
            </a:r>
          </a:p>
        </p:txBody>
      </p:sp>
      <p:sp>
        <p:nvSpPr>
          <p:cNvPr id="13"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186802" y="2455480"/>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solidFill>
                <a:prstClr val="black"/>
              </a:solidFill>
              <a:latin typeface="Calibri"/>
            </a:endParaRPr>
          </a:p>
        </p:txBody>
      </p:sp>
      <p:sp>
        <p:nvSpPr>
          <p:cNvPr id="3" name="Content Placeholder 2">
            <a:extLst>
              <a:ext uri="{FF2B5EF4-FFF2-40B4-BE49-F238E27FC236}">
                <a16:creationId xmlns:a16="http://schemas.microsoft.com/office/drawing/2014/main" id="{8330FB85-DE02-4349-87C3-388EAC55FE6E}"/>
              </a:ext>
            </a:extLst>
          </p:cNvPr>
          <p:cNvSpPr>
            <a:spLocks noGrp="1"/>
          </p:cNvSpPr>
          <p:nvPr>
            <p:ph idx="1"/>
          </p:nvPr>
        </p:nvSpPr>
        <p:spPr>
          <a:xfrm>
            <a:off x="4859242" y="0"/>
            <a:ext cx="5598969" cy="5491163"/>
          </a:xfrm>
        </p:spPr>
        <p:txBody>
          <a:bodyPr anchor="ctr">
            <a:normAutofit/>
          </a:bodyPr>
          <a:lstStyle/>
          <a:p>
            <a:r>
              <a:rPr lang="en-GB" dirty="0"/>
              <a:t>The nature of partnership working</a:t>
            </a:r>
          </a:p>
          <a:p>
            <a:r>
              <a:rPr lang="en-GB" dirty="0"/>
              <a:t>Insights and examples from policing thanks to Inspector Lynne Bowen-Jones and Sergeant Jordan Davies</a:t>
            </a:r>
          </a:p>
        </p:txBody>
      </p:sp>
      <p:sp>
        <p:nvSpPr>
          <p:cNvPr id="4" name="Slide Number Placeholder 3">
            <a:extLst>
              <a:ext uri="{FF2B5EF4-FFF2-40B4-BE49-F238E27FC236}">
                <a16:creationId xmlns:a16="http://schemas.microsoft.com/office/drawing/2014/main" id="{0DD91131-3719-4F22-A5FD-421DEE65174B}"/>
              </a:ext>
            </a:extLst>
          </p:cNvPr>
          <p:cNvSpPr>
            <a:spLocks noGrp="1"/>
          </p:cNvSpPr>
          <p:nvPr>
            <p:ph type="sldNum" sz="quarter" idx="12"/>
          </p:nvPr>
        </p:nvSpPr>
        <p:spPr>
          <a:xfrm>
            <a:off x="8680173" y="6356351"/>
            <a:ext cx="1359176" cy="365125"/>
          </a:xfrm>
        </p:spPr>
        <p:txBody>
          <a:bodyPr>
            <a:normAutofit/>
          </a:bodyPr>
          <a:lstStyle/>
          <a:p>
            <a:pPr>
              <a:spcAft>
                <a:spcPts val="600"/>
              </a:spcAft>
            </a:pPr>
            <a:fld id="{B6F15528-21DE-4FAA-801E-634DDDAF4B2B}" type="slidenum">
              <a:rPr lang="en-US">
                <a:solidFill>
                  <a:prstClr val="black">
                    <a:tint val="75000"/>
                  </a:prstClr>
                </a:solidFill>
                <a:latin typeface="Calibri"/>
              </a:rPr>
              <a:pPr>
                <a:spcAft>
                  <a:spcPts val="600"/>
                </a:spcAft>
              </a:pPr>
              <a:t>2</a:t>
            </a:fld>
            <a:endParaRPr lang="en-US">
              <a:solidFill>
                <a:prstClr val="black">
                  <a:tint val="75000"/>
                </a:prstClr>
              </a:solidFill>
              <a:latin typeface="Calibri"/>
            </a:endParaRPr>
          </a:p>
        </p:txBody>
      </p:sp>
    </p:spTree>
    <p:extLst>
      <p:ext uri="{BB962C8B-B14F-4D97-AF65-F5344CB8AC3E}">
        <p14:creationId xmlns:p14="http://schemas.microsoft.com/office/powerpoint/2010/main" val="4904700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6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a:endParaRPr>
          </a:p>
        </p:txBody>
      </p:sp>
      <p:sp>
        <p:nvSpPr>
          <p:cNvPr id="11" name="Freeform: Shape 1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a:endParaRPr>
          </a:p>
        </p:txBody>
      </p:sp>
      <p:sp>
        <p:nvSpPr>
          <p:cNvPr id="4" name="Title 3"/>
          <p:cNvSpPr>
            <a:spLocks noGrp="1"/>
          </p:cNvSpPr>
          <p:nvPr>
            <p:ph type="title"/>
          </p:nvPr>
        </p:nvSpPr>
        <p:spPr>
          <a:xfrm>
            <a:off x="2039125" y="1153573"/>
            <a:ext cx="2400300" cy="4461163"/>
          </a:xfrm>
        </p:spPr>
        <p:txBody>
          <a:bodyPr>
            <a:normAutofit/>
          </a:bodyPr>
          <a:lstStyle/>
          <a:p>
            <a:r>
              <a:rPr lang="en-GB" sz="4100" dirty="0">
                <a:solidFill>
                  <a:srgbClr val="FFFFFF"/>
                </a:solidFill>
              </a:rPr>
              <a:t>The business world</a:t>
            </a:r>
          </a:p>
        </p:txBody>
      </p:sp>
      <p:sp>
        <p:nvSpPr>
          <p:cNvPr id="13"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186802" y="2455480"/>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solidFill>
                <a:prstClr val="black"/>
              </a:solidFill>
              <a:latin typeface="Calibri"/>
            </a:endParaRPr>
          </a:p>
        </p:txBody>
      </p:sp>
      <p:sp>
        <p:nvSpPr>
          <p:cNvPr id="2" name="Content Placeholder 1"/>
          <p:cNvSpPr>
            <a:spLocks noGrp="1"/>
          </p:cNvSpPr>
          <p:nvPr>
            <p:ph idx="1"/>
          </p:nvPr>
        </p:nvSpPr>
        <p:spPr>
          <a:xfrm>
            <a:off x="4859481" y="591345"/>
            <a:ext cx="5179868" cy="5585619"/>
          </a:xfrm>
        </p:spPr>
        <p:txBody>
          <a:bodyPr anchor="ctr">
            <a:normAutofit/>
          </a:bodyPr>
          <a:lstStyle/>
          <a:p>
            <a:pPr>
              <a:lnSpc>
                <a:spcPct val="90000"/>
              </a:lnSpc>
            </a:pPr>
            <a:r>
              <a:rPr lang="en-GB" dirty="0"/>
              <a:t>Partnership working in the commercial world</a:t>
            </a:r>
          </a:p>
          <a:p>
            <a:pPr>
              <a:lnSpc>
                <a:spcPct val="90000"/>
              </a:lnSpc>
            </a:pPr>
            <a:r>
              <a:rPr lang="en-GB" dirty="0"/>
              <a:t>Without the money, there’s no activity</a:t>
            </a:r>
          </a:p>
          <a:p>
            <a:pPr>
              <a:lnSpc>
                <a:spcPct val="90000"/>
              </a:lnSpc>
            </a:pPr>
            <a:r>
              <a:rPr lang="en-GB" dirty="0"/>
              <a:t>Spreadsheet public policy (if it’s not ‘sales’ then performance certainly matters!)</a:t>
            </a:r>
          </a:p>
          <a:p>
            <a:pPr>
              <a:lnSpc>
                <a:spcPct val="90000"/>
              </a:lnSpc>
            </a:pPr>
            <a:r>
              <a:rPr lang="en-GB" dirty="0"/>
              <a:t>Public sector partnerships</a:t>
            </a:r>
          </a:p>
        </p:txBody>
      </p:sp>
      <p:sp>
        <p:nvSpPr>
          <p:cNvPr id="3" name="Slide Number Placeholder 2"/>
          <p:cNvSpPr>
            <a:spLocks noGrp="1"/>
          </p:cNvSpPr>
          <p:nvPr>
            <p:ph type="sldNum" sz="quarter" idx="12"/>
          </p:nvPr>
        </p:nvSpPr>
        <p:spPr>
          <a:xfrm>
            <a:off x="8680173" y="6356351"/>
            <a:ext cx="1359176" cy="365125"/>
          </a:xfrm>
        </p:spPr>
        <p:txBody>
          <a:bodyPr>
            <a:normAutofit/>
          </a:bodyPr>
          <a:lstStyle/>
          <a:p>
            <a:pPr>
              <a:spcAft>
                <a:spcPts val="600"/>
              </a:spcAft>
            </a:pPr>
            <a:fld id="{B6F15528-21DE-4FAA-801E-634DDDAF4B2B}" type="slidenum">
              <a:rPr lang="en-US">
                <a:solidFill>
                  <a:prstClr val="black">
                    <a:tint val="75000"/>
                  </a:prstClr>
                </a:solidFill>
                <a:latin typeface="Calibri"/>
              </a:rPr>
              <a:pPr>
                <a:spcAft>
                  <a:spcPts val="600"/>
                </a:spcAft>
              </a:pPr>
              <a:t>3</a:t>
            </a:fld>
            <a:endParaRPr lang="en-US">
              <a:solidFill>
                <a:prstClr val="black">
                  <a:tint val="75000"/>
                </a:prstClr>
              </a:solidFill>
              <a:latin typeface="Calibri"/>
            </a:endParaRPr>
          </a:p>
        </p:txBody>
      </p:sp>
    </p:spTree>
    <p:extLst>
      <p:ext uri="{BB962C8B-B14F-4D97-AF65-F5344CB8AC3E}">
        <p14:creationId xmlns:p14="http://schemas.microsoft.com/office/powerpoint/2010/main" val="7348200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xEl>
                                              <p:pRg st="1" end="1"/>
                                            </p:txEl>
                                          </p:spTgt>
                                        </p:tgtEl>
                                        <p:attrNameLst>
                                          <p:attrName>style.visibility</p:attrName>
                                        </p:attrNameLst>
                                      </p:cBhvr>
                                      <p:to>
                                        <p:strVal val="visible"/>
                                      </p:to>
                                    </p:set>
                                    <p:anim calcmode="lin" valueType="num">
                                      <p:cBhvr additive="base">
                                        <p:cTn id="13"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anim calcmode="lin" valueType="num">
                                      <p:cBhvr additive="base">
                                        <p:cTn id="19"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2">
                                            <p:txEl>
                                              <p:pRg st="3" end="3"/>
                                            </p:txEl>
                                          </p:spTgt>
                                        </p:tgtEl>
                                        <p:attrNameLst>
                                          <p:attrName>style.visibility</p:attrName>
                                        </p:attrNameLst>
                                      </p:cBhvr>
                                      <p:to>
                                        <p:strVal val="visible"/>
                                      </p:to>
                                    </p:set>
                                    <p:anim calcmode="lin" valueType="num">
                                      <p:cBhvr additive="base">
                                        <p:cTn id="25"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FA04554-1A51-BAFF-134E-0CF9D8E7048F}"/>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0376ECC-9FF0-B3E6-5BED-E6F4E3D515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6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a:endParaRPr>
          </a:p>
        </p:txBody>
      </p:sp>
      <p:sp>
        <p:nvSpPr>
          <p:cNvPr id="11" name="Freeform: Shape 10">
            <a:extLst>
              <a:ext uri="{FF2B5EF4-FFF2-40B4-BE49-F238E27FC236}">
                <a16:creationId xmlns:a16="http://schemas.microsoft.com/office/drawing/2014/main" id="{89094534-A70E-F4F0-A514-B39AD3C12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a:endParaRPr>
          </a:p>
        </p:txBody>
      </p:sp>
      <p:sp>
        <p:nvSpPr>
          <p:cNvPr id="4" name="Title 3">
            <a:extLst>
              <a:ext uri="{FF2B5EF4-FFF2-40B4-BE49-F238E27FC236}">
                <a16:creationId xmlns:a16="http://schemas.microsoft.com/office/drawing/2014/main" id="{CA66C92A-80DE-D1D0-30C5-D4EF1584E337}"/>
              </a:ext>
            </a:extLst>
          </p:cNvPr>
          <p:cNvSpPr>
            <a:spLocks noGrp="1"/>
          </p:cNvSpPr>
          <p:nvPr>
            <p:ph type="title"/>
          </p:nvPr>
        </p:nvSpPr>
        <p:spPr>
          <a:xfrm>
            <a:off x="2039125" y="1153573"/>
            <a:ext cx="2400300" cy="4461163"/>
          </a:xfrm>
        </p:spPr>
        <p:txBody>
          <a:bodyPr>
            <a:normAutofit/>
          </a:bodyPr>
          <a:lstStyle/>
          <a:p>
            <a:r>
              <a:rPr lang="en-GB" sz="4100" dirty="0">
                <a:solidFill>
                  <a:srgbClr val="FFFFFF"/>
                </a:solidFill>
              </a:rPr>
              <a:t>The business world</a:t>
            </a:r>
          </a:p>
        </p:txBody>
      </p:sp>
      <p:sp>
        <p:nvSpPr>
          <p:cNvPr id="13" name="Arc 12">
            <a:extLst>
              <a:ext uri="{FF2B5EF4-FFF2-40B4-BE49-F238E27FC236}">
                <a16:creationId xmlns:a16="http://schemas.microsoft.com/office/drawing/2014/main" id="{8929A845-F5E0-8CB1-4512-F03D6CFA42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186802" y="2455480"/>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solidFill>
                <a:prstClr val="black"/>
              </a:solidFill>
              <a:latin typeface="Calibri"/>
            </a:endParaRPr>
          </a:p>
        </p:txBody>
      </p:sp>
      <p:sp>
        <p:nvSpPr>
          <p:cNvPr id="2" name="Content Placeholder 1">
            <a:extLst>
              <a:ext uri="{FF2B5EF4-FFF2-40B4-BE49-F238E27FC236}">
                <a16:creationId xmlns:a16="http://schemas.microsoft.com/office/drawing/2014/main" id="{A328C2DC-B99A-536A-489E-928E69FF015B}"/>
              </a:ext>
            </a:extLst>
          </p:cNvPr>
          <p:cNvSpPr>
            <a:spLocks noGrp="1"/>
          </p:cNvSpPr>
          <p:nvPr>
            <p:ph idx="1"/>
          </p:nvPr>
        </p:nvSpPr>
        <p:spPr>
          <a:xfrm>
            <a:off x="4823787" y="-519893"/>
            <a:ext cx="6599094" cy="5585619"/>
          </a:xfrm>
        </p:spPr>
        <p:txBody>
          <a:bodyPr anchor="ctr">
            <a:normAutofit/>
          </a:bodyPr>
          <a:lstStyle/>
          <a:p>
            <a:pPr>
              <a:lnSpc>
                <a:spcPct val="90000"/>
              </a:lnSpc>
            </a:pPr>
            <a:r>
              <a:rPr lang="en-GB" dirty="0"/>
              <a:t>Entrepreneur and venture capitalist Guy Kawasaki thinks partnership working is a complete waste of time</a:t>
            </a:r>
          </a:p>
          <a:p>
            <a:pPr>
              <a:lnSpc>
                <a:spcPct val="90000"/>
              </a:lnSpc>
            </a:pPr>
            <a:r>
              <a:rPr lang="en-GB" dirty="0"/>
              <a:t>In business spreadsheets matter</a:t>
            </a:r>
          </a:p>
          <a:p>
            <a:pPr>
              <a:lnSpc>
                <a:spcPct val="90000"/>
              </a:lnSpc>
            </a:pPr>
            <a:r>
              <a:rPr lang="en-GB" dirty="0"/>
              <a:t>In public services things are much more complicated</a:t>
            </a:r>
          </a:p>
        </p:txBody>
      </p:sp>
      <p:sp>
        <p:nvSpPr>
          <p:cNvPr id="3" name="Slide Number Placeholder 2">
            <a:extLst>
              <a:ext uri="{FF2B5EF4-FFF2-40B4-BE49-F238E27FC236}">
                <a16:creationId xmlns:a16="http://schemas.microsoft.com/office/drawing/2014/main" id="{3173F52D-B85F-7BF6-9DB6-201AEFA2391A}"/>
              </a:ext>
            </a:extLst>
          </p:cNvPr>
          <p:cNvSpPr>
            <a:spLocks noGrp="1"/>
          </p:cNvSpPr>
          <p:nvPr>
            <p:ph type="sldNum" sz="quarter" idx="12"/>
          </p:nvPr>
        </p:nvSpPr>
        <p:spPr>
          <a:xfrm>
            <a:off x="8680173" y="6356351"/>
            <a:ext cx="1359176" cy="365125"/>
          </a:xfrm>
        </p:spPr>
        <p:txBody>
          <a:bodyPr>
            <a:normAutofit/>
          </a:bodyPr>
          <a:lstStyle/>
          <a:p>
            <a:pPr>
              <a:spcAft>
                <a:spcPts val="600"/>
              </a:spcAft>
            </a:pPr>
            <a:fld id="{B6F15528-21DE-4FAA-801E-634DDDAF4B2B}" type="slidenum">
              <a:rPr lang="en-US">
                <a:solidFill>
                  <a:prstClr val="black">
                    <a:tint val="75000"/>
                  </a:prstClr>
                </a:solidFill>
                <a:latin typeface="Calibri"/>
              </a:rPr>
              <a:pPr>
                <a:spcAft>
                  <a:spcPts val="600"/>
                </a:spcAft>
              </a:pPr>
              <a:t>4</a:t>
            </a:fld>
            <a:endParaRPr lang="en-US">
              <a:solidFill>
                <a:prstClr val="black">
                  <a:tint val="75000"/>
                </a:prstClr>
              </a:solidFill>
              <a:latin typeface="Calibri"/>
            </a:endParaRPr>
          </a:p>
        </p:txBody>
      </p:sp>
      <p:pic>
        <p:nvPicPr>
          <p:cNvPr id="5" name="Picture 4">
            <a:extLst>
              <a:ext uri="{FF2B5EF4-FFF2-40B4-BE49-F238E27FC236}">
                <a16:creationId xmlns:a16="http://schemas.microsoft.com/office/drawing/2014/main" id="{C2EDF2D9-DCEE-523A-FD9C-F7BD758C71D3}"/>
              </a:ext>
            </a:extLst>
          </p:cNvPr>
          <p:cNvPicPr>
            <a:picLocks noChangeAspect="1"/>
          </p:cNvPicPr>
          <p:nvPr/>
        </p:nvPicPr>
        <p:blipFill>
          <a:blip r:embed="rId2"/>
          <a:stretch>
            <a:fillRect/>
          </a:stretch>
        </p:blipFill>
        <p:spPr>
          <a:xfrm>
            <a:off x="5652969" y="3840689"/>
            <a:ext cx="4011516" cy="2255716"/>
          </a:xfrm>
          <a:prstGeom prst="rect">
            <a:avLst/>
          </a:prstGeom>
        </p:spPr>
      </p:pic>
    </p:spTree>
    <p:extLst>
      <p:ext uri="{BB962C8B-B14F-4D97-AF65-F5344CB8AC3E}">
        <p14:creationId xmlns:p14="http://schemas.microsoft.com/office/powerpoint/2010/main" val="28925082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xEl>
                                              <p:pRg st="1" end="1"/>
                                            </p:txEl>
                                          </p:spTgt>
                                        </p:tgtEl>
                                        <p:attrNameLst>
                                          <p:attrName>style.visibility</p:attrName>
                                        </p:attrNameLst>
                                      </p:cBhvr>
                                      <p:to>
                                        <p:strVal val="visible"/>
                                      </p:to>
                                    </p:set>
                                    <p:anim calcmode="lin" valueType="num">
                                      <p:cBhvr additive="base">
                                        <p:cTn id="13"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anim calcmode="lin" valueType="num">
                                      <p:cBhvr additive="base">
                                        <p:cTn id="19"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CA6E553-47AE-2B6B-D03A-2FFC8BFBCD5D}"/>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2B87722-DA5A-EADA-11EB-9A7CEB82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6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a:endParaRPr>
          </a:p>
        </p:txBody>
      </p:sp>
      <p:sp>
        <p:nvSpPr>
          <p:cNvPr id="11" name="Freeform: Shape 10">
            <a:extLst>
              <a:ext uri="{FF2B5EF4-FFF2-40B4-BE49-F238E27FC236}">
                <a16:creationId xmlns:a16="http://schemas.microsoft.com/office/drawing/2014/main" id="{9D876EC0-FD92-71D2-5205-2B7B660447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a:endParaRPr>
          </a:p>
        </p:txBody>
      </p:sp>
      <p:sp>
        <p:nvSpPr>
          <p:cNvPr id="4" name="Title 3">
            <a:extLst>
              <a:ext uri="{FF2B5EF4-FFF2-40B4-BE49-F238E27FC236}">
                <a16:creationId xmlns:a16="http://schemas.microsoft.com/office/drawing/2014/main" id="{31A9B9FE-C95B-C58F-F97B-FDC9A642CD95}"/>
              </a:ext>
            </a:extLst>
          </p:cNvPr>
          <p:cNvSpPr>
            <a:spLocks noGrp="1"/>
          </p:cNvSpPr>
          <p:nvPr>
            <p:ph type="title"/>
          </p:nvPr>
        </p:nvSpPr>
        <p:spPr>
          <a:xfrm>
            <a:off x="2039125" y="1153573"/>
            <a:ext cx="2400300" cy="4461163"/>
          </a:xfrm>
        </p:spPr>
        <p:txBody>
          <a:bodyPr>
            <a:normAutofit/>
          </a:bodyPr>
          <a:lstStyle/>
          <a:p>
            <a:r>
              <a:rPr lang="en-GB" sz="4100" dirty="0">
                <a:solidFill>
                  <a:srgbClr val="FFFFFF"/>
                </a:solidFill>
              </a:rPr>
              <a:t>Lessons from Mr K for us?</a:t>
            </a:r>
          </a:p>
        </p:txBody>
      </p:sp>
      <p:sp>
        <p:nvSpPr>
          <p:cNvPr id="13" name="Arc 12">
            <a:extLst>
              <a:ext uri="{FF2B5EF4-FFF2-40B4-BE49-F238E27FC236}">
                <a16:creationId xmlns:a16="http://schemas.microsoft.com/office/drawing/2014/main" id="{E572E594-4C1A-FC41-7C4A-B7535086B1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186802" y="2455480"/>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solidFill>
                <a:prstClr val="black"/>
              </a:solidFill>
              <a:latin typeface="Calibri"/>
            </a:endParaRPr>
          </a:p>
        </p:txBody>
      </p:sp>
      <p:sp>
        <p:nvSpPr>
          <p:cNvPr id="2" name="Content Placeholder 1">
            <a:extLst>
              <a:ext uri="{FF2B5EF4-FFF2-40B4-BE49-F238E27FC236}">
                <a16:creationId xmlns:a16="http://schemas.microsoft.com/office/drawing/2014/main" id="{8F8B4D73-15C2-AA66-06F3-71C3A7B0D023}"/>
              </a:ext>
            </a:extLst>
          </p:cNvPr>
          <p:cNvSpPr>
            <a:spLocks noGrp="1"/>
          </p:cNvSpPr>
          <p:nvPr>
            <p:ph idx="1"/>
          </p:nvPr>
        </p:nvSpPr>
        <p:spPr>
          <a:xfrm>
            <a:off x="4866539" y="879474"/>
            <a:ext cx="6599094" cy="5585619"/>
          </a:xfrm>
        </p:spPr>
        <p:txBody>
          <a:bodyPr anchor="ctr">
            <a:normAutofit/>
          </a:bodyPr>
          <a:lstStyle/>
          <a:p>
            <a:pPr>
              <a:lnSpc>
                <a:spcPct val="90000"/>
              </a:lnSpc>
            </a:pPr>
            <a:r>
              <a:rPr lang="en-GB" dirty="0"/>
              <a:t>Without the money there is no activity</a:t>
            </a:r>
          </a:p>
          <a:p>
            <a:pPr>
              <a:lnSpc>
                <a:spcPct val="90000"/>
              </a:lnSpc>
            </a:pPr>
            <a:r>
              <a:rPr lang="en-GB" dirty="0"/>
              <a:t>Money is always tight – even when there is plenty of it</a:t>
            </a:r>
          </a:p>
          <a:p>
            <a:pPr>
              <a:lnSpc>
                <a:spcPct val="90000"/>
              </a:lnSpc>
            </a:pPr>
            <a:r>
              <a:rPr lang="en-GB" dirty="0"/>
              <a:t>No governmental service ever comes with the stamp of sustainability</a:t>
            </a:r>
          </a:p>
          <a:p>
            <a:pPr>
              <a:lnSpc>
                <a:spcPct val="90000"/>
              </a:lnSpc>
            </a:pPr>
            <a:r>
              <a:rPr lang="en-GB" dirty="0"/>
              <a:t>But – we have to get the job done and meet increasing demands</a:t>
            </a:r>
          </a:p>
          <a:p>
            <a:pPr>
              <a:lnSpc>
                <a:spcPct val="90000"/>
              </a:lnSpc>
            </a:pPr>
            <a:endParaRPr lang="en-GB" dirty="0"/>
          </a:p>
          <a:p>
            <a:pPr>
              <a:lnSpc>
                <a:spcPct val="90000"/>
              </a:lnSpc>
            </a:pPr>
            <a:endParaRPr lang="en-GB" dirty="0"/>
          </a:p>
        </p:txBody>
      </p:sp>
      <p:sp>
        <p:nvSpPr>
          <p:cNvPr id="3" name="Slide Number Placeholder 2">
            <a:extLst>
              <a:ext uri="{FF2B5EF4-FFF2-40B4-BE49-F238E27FC236}">
                <a16:creationId xmlns:a16="http://schemas.microsoft.com/office/drawing/2014/main" id="{07AE449B-E48A-8DA7-D7E1-354B8F4E10DB}"/>
              </a:ext>
            </a:extLst>
          </p:cNvPr>
          <p:cNvSpPr>
            <a:spLocks noGrp="1"/>
          </p:cNvSpPr>
          <p:nvPr>
            <p:ph type="sldNum" sz="quarter" idx="12"/>
          </p:nvPr>
        </p:nvSpPr>
        <p:spPr>
          <a:xfrm>
            <a:off x="8680173" y="6356351"/>
            <a:ext cx="1359176" cy="365125"/>
          </a:xfrm>
        </p:spPr>
        <p:txBody>
          <a:bodyPr>
            <a:normAutofit/>
          </a:bodyPr>
          <a:lstStyle/>
          <a:p>
            <a:pPr>
              <a:spcAft>
                <a:spcPts val="600"/>
              </a:spcAft>
            </a:pPr>
            <a:fld id="{B6F15528-21DE-4FAA-801E-634DDDAF4B2B}" type="slidenum">
              <a:rPr lang="en-US">
                <a:solidFill>
                  <a:prstClr val="black">
                    <a:tint val="75000"/>
                  </a:prstClr>
                </a:solidFill>
                <a:latin typeface="Calibri"/>
              </a:rPr>
              <a:pPr>
                <a:spcAft>
                  <a:spcPts val="600"/>
                </a:spcAft>
              </a:pPr>
              <a:t>5</a:t>
            </a:fld>
            <a:endParaRPr lang="en-US">
              <a:solidFill>
                <a:prstClr val="black">
                  <a:tint val="75000"/>
                </a:prstClr>
              </a:solidFill>
              <a:latin typeface="Calibri"/>
            </a:endParaRPr>
          </a:p>
        </p:txBody>
      </p:sp>
    </p:spTree>
    <p:extLst>
      <p:ext uri="{BB962C8B-B14F-4D97-AF65-F5344CB8AC3E}">
        <p14:creationId xmlns:p14="http://schemas.microsoft.com/office/powerpoint/2010/main" val="7497995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xEl>
                                              <p:pRg st="1" end="1"/>
                                            </p:txEl>
                                          </p:spTgt>
                                        </p:tgtEl>
                                        <p:attrNameLst>
                                          <p:attrName>style.visibility</p:attrName>
                                        </p:attrNameLst>
                                      </p:cBhvr>
                                      <p:to>
                                        <p:strVal val="visible"/>
                                      </p:to>
                                    </p:set>
                                    <p:anim calcmode="lin" valueType="num">
                                      <p:cBhvr additive="base">
                                        <p:cTn id="13"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anim calcmode="lin" valueType="num">
                                      <p:cBhvr additive="base">
                                        <p:cTn id="19"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2">
                                            <p:txEl>
                                              <p:pRg st="3" end="3"/>
                                            </p:txEl>
                                          </p:spTgt>
                                        </p:tgtEl>
                                        <p:attrNameLst>
                                          <p:attrName>style.visibility</p:attrName>
                                        </p:attrNameLst>
                                      </p:cBhvr>
                                      <p:to>
                                        <p:strVal val="visible"/>
                                      </p:to>
                                    </p:set>
                                    <p:anim calcmode="lin" valueType="num">
                                      <p:cBhvr additive="base">
                                        <p:cTn id="25"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6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a:endParaRPr>
          </a:p>
        </p:txBody>
      </p:sp>
      <p:sp>
        <p:nvSpPr>
          <p:cNvPr id="11" name="Freeform: Shape 1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a:endParaRPr>
          </a:p>
        </p:txBody>
      </p:sp>
      <p:sp>
        <p:nvSpPr>
          <p:cNvPr id="2" name="Title 1"/>
          <p:cNvSpPr>
            <a:spLocks noGrp="1"/>
          </p:cNvSpPr>
          <p:nvPr>
            <p:ph type="title"/>
          </p:nvPr>
        </p:nvSpPr>
        <p:spPr>
          <a:xfrm>
            <a:off x="1595120" y="1153573"/>
            <a:ext cx="2844305" cy="4461163"/>
          </a:xfrm>
        </p:spPr>
        <p:txBody>
          <a:bodyPr>
            <a:normAutofit/>
          </a:bodyPr>
          <a:lstStyle/>
          <a:p>
            <a:r>
              <a:rPr lang="en-GB" sz="4000" dirty="0">
                <a:solidFill>
                  <a:srgbClr val="FFFFFF"/>
                </a:solidFill>
              </a:rPr>
              <a:t>Why partnership?</a:t>
            </a:r>
          </a:p>
        </p:txBody>
      </p:sp>
      <p:sp>
        <p:nvSpPr>
          <p:cNvPr id="13"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186802" y="2455480"/>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solidFill>
                <a:prstClr val="black"/>
              </a:solidFill>
              <a:latin typeface="Calibri"/>
            </a:endParaRPr>
          </a:p>
        </p:txBody>
      </p:sp>
      <p:sp>
        <p:nvSpPr>
          <p:cNvPr id="3" name="Content Placeholder 2"/>
          <p:cNvSpPr>
            <a:spLocks noGrp="1"/>
          </p:cNvSpPr>
          <p:nvPr>
            <p:ph idx="1"/>
          </p:nvPr>
        </p:nvSpPr>
        <p:spPr>
          <a:xfrm>
            <a:off x="4859481" y="953294"/>
            <a:ext cx="5806234" cy="5585619"/>
          </a:xfrm>
        </p:spPr>
        <p:txBody>
          <a:bodyPr anchor="ctr">
            <a:normAutofit/>
          </a:bodyPr>
          <a:lstStyle/>
          <a:p>
            <a:pPr marL="274320" indent="-274320">
              <a:lnSpc>
                <a:spcPct val="90000"/>
              </a:lnSpc>
              <a:buClr>
                <a:schemeClr val="accent3"/>
              </a:buClr>
              <a:buFont typeface="Wingdings 2"/>
              <a:buChar char=""/>
              <a:defRPr/>
            </a:pPr>
            <a:r>
              <a:rPr lang="en-GB" sz="3000" dirty="0">
                <a:latin typeface="Arial" panose="020B0604020202020204" pitchFamily="34" charset="0"/>
                <a:cs typeface="Arial" panose="020B0604020202020204" pitchFamily="34" charset="0"/>
              </a:rPr>
              <a:t>To ensure that there is a co-ordinated network of public service provision.</a:t>
            </a:r>
          </a:p>
          <a:p>
            <a:pPr marL="274320" indent="-274320">
              <a:lnSpc>
                <a:spcPct val="90000"/>
              </a:lnSpc>
              <a:buClr>
                <a:schemeClr val="accent3"/>
              </a:buClr>
              <a:buFont typeface="Wingdings 2"/>
              <a:buChar char=""/>
              <a:defRPr/>
            </a:pPr>
            <a:r>
              <a:rPr lang="en-GB" sz="3000" dirty="0">
                <a:latin typeface="Arial" panose="020B0604020202020204" pitchFamily="34" charset="0"/>
                <a:cs typeface="Arial" panose="020B0604020202020204" pitchFamily="34" charset="0"/>
              </a:rPr>
              <a:t>To make best use of the range of statutory and independent sector bodies that contribute to the provision of public services.</a:t>
            </a:r>
          </a:p>
          <a:p>
            <a:pPr marL="274320" indent="-274320">
              <a:lnSpc>
                <a:spcPct val="90000"/>
              </a:lnSpc>
              <a:buClr>
                <a:schemeClr val="accent3"/>
              </a:buClr>
              <a:buFont typeface="Wingdings 2"/>
              <a:buChar char=""/>
              <a:defRPr/>
            </a:pPr>
            <a:r>
              <a:rPr lang="en-GB" sz="3000" dirty="0">
                <a:latin typeface="Arial" panose="020B0604020202020204" pitchFamily="34" charset="0"/>
                <a:cs typeface="Arial" panose="020B0604020202020204" pitchFamily="34" charset="0"/>
              </a:rPr>
              <a:t>To make the best use of resources.</a:t>
            </a:r>
          </a:p>
          <a:p>
            <a:pPr marL="274320" indent="-274320">
              <a:lnSpc>
                <a:spcPct val="90000"/>
              </a:lnSpc>
              <a:buClr>
                <a:schemeClr val="accent3"/>
              </a:buClr>
              <a:buFont typeface="Wingdings 2"/>
              <a:buChar char=""/>
              <a:defRPr/>
            </a:pPr>
            <a:endParaRPr lang="en-GB" sz="3000" dirty="0">
              <a:latin typeface="Arial" panose="020B0604020202020204" pitchFamily="34" charset="0"/>
              <a:cs typeface="Arial" panose="020B0604020202020204" pitchFamily="34" charset="0"/>
            </a:endParaRPr>
          </a:p>
          <a:p>
            <a:pPr marL="274320" indent="-274320">
              <a:lnSpc>
                <a:spcPct val="90000"/>
              </a:lnSpc>
              <a:buClr>
                <a:schemeClr val="accent3"/>
              </a:buClr>
              <a:buFont typeface="Wingdings 2"/>
              <a:buChar char=""/>
              <a:defRPr/>
            </a:pPr>
            <a:endParaRPr lang="en-GB" sz="3000" dirty="0"/>
          </a:p>
        </p:txBody>
      </p:sp>
      <p:sp>
        <p:nvSpPr>
          <p:cNvPr id="4" name="Slide Number Placeholder 3"/>
          <p:cNvSpPr>
            <a:spLocks noGrp="1"/>
          </p:cNvSpPr>
          <p:nvPr>
            <p:ph type="sldNum" sz="quarter" idx="12"/>
          </p:nvPr>
        </p:nvSpPr>
        <p:spPr>
          <a:xfrm>
            <a:off x="8680173" y="6356351"/>
            <a:ext cx="1359176" cy="365125"/>
          </a:xfrm>
        </p:spPr>
        <p:txBody>
          <a:bodyPr>
            <a:normAutofit/>
          </a:bodyPr>
          <a:lstStyle/>
          <a:p>
            <a:pPr>
              <a:spcAft>
                <a:spcPts val="600"/>
              </a:spcAft>
              <a:defRPr/>
            </a:pPr>
            <a:fld id="{1A182F8E-27A2-4996-BCAF-3AE9C457B522}" type="slidenum">
              <a:rPr lang="en-GB">
                <a:solidFill>
                  <a:prstClr val="black">
                    <a:tint val="75000"/>
                  </a:prstClr>
                </a:solidFill>
                <a:latin typeface="Calibri"/>
              </a:rPr>
              <a:pPr>
                <a:spcAft>
                  <a:spcPts val="600"/>
                </a:spcAft>
                <a:defRPr/>
              </a:pPr>
              <a:t>6</a:t>
            </a:fld>
            <a:endParaRPr lang="en-GB">
              <a:solidFill>
                <a:prstClr val="black">
                  <a:tint val="75000"/>
                </a:prstClr>
              </a:solidFill>
              <a:latin typeface="Calibri"/>
            </a:endParaRPr>
          </a:p>
        </p:txBody>
      </p:sp>
    </p:spTree>
    <p:extLst>
      <p:ext uri="{BB962C8B-B14F-4D97-AF65-F5344CB8AC3E}">
        <p14:creationId xmlns:p14="http://schemas.microsoft.com/office/powerpoint/2010/main" val="41085612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Picture 6">
            <a:extLst>
              <a:ext uri="{FF2B5EF4-FFF2-40B4-BE49-F238E27FC236}">
                <a16:creationId xmlns:a16="http://schemas.microsoft.com/office/drawing/2014/main" id="{7B8F6309-7FCB-49DA-88E2-2F9F77929603}"/>
              </a:ext>
            </a:extLst>
          </p:cNvPr>
          <p:cNvPicPr>
            <a:picLocks noChangeAspect="1"/>
          </p:cNvPicPr>
          <p:nvPr/>
        </p:nvPicPr>
        <p:blipFill rotWithShape="1">
          <a:blip r:embed="rId2"/>
          <a:srcRect t="10185" b="10309"/>
          <a:stretch/>
        </p:blipFill>
        <p:spPr>
          <a:xfrm>
            <a:off x="1" y="28744"/>
            <a:ext cx="12191999" cy="6857990"/>
          </a:xfrm>
          <a:prstGeom prst="rect">
            <a:avLst/>
          </a:prstGeom>
        </p:spPr>
      </p:pic>
      <p:sp>
        <p:nvSpPr>
          <p:cNvPr id="32" name="Rectangle 31">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Oval 1">
            <a:extLst>
              <a:ext uri="{FF2B5EF4-FFF2-40B4-BE49-F238E27FC236}">
                <a16:creationId xmlns:a16="http://schemas.microsoft.com/office/drawing/2014/main" id="{DA63E4A9-D9CE-4FAC-B363-8C70002ED40A}"/>
              </a:ext>
            </a:extLst>
          </p:cNvPr>
          <p:cNvSpPr/>
          <p:nvPr/>
        </p:nvSpPr>
        <p:spPr>
          <a:xfrm>
            <a:off x="4086131" y="1659009"/>
            <a:ext cx="4848219" cy="245928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white"/>
                </a:solidFill>
                <a:effectLst/>
                <a:uLnTx/>
                <a:uFillTx/>
                <a:latin typeface="Calibri" panose="020F0502020204030204"/>
                <a:ea typeface="+mn-ea"/>
                <a:cs typeface="+mn-cs"/>
              </a:rPr>
              <a:t>Visibility and Accessibility</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white"/>
                </a:solidFill>
                <a:effectLst/>
                <a:uLnTx/>
                <a:uFillTx/>
                <a:latin typeface="Calibri" panose="020F0502020204030204"/>
                <a:ea typeface="+mn-ea"/>
                <a:cs typeface="+mn-cs"/>
              </a:rPr>
              <a:t>Targeted Engagement</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white"/>
                </a:solidFill>
                <a:effectLst/>
                <a:uLnTx/>
                <a:uFillTx/>
                <a:latin typeface="Calibri" panose="020F0502020204030204"/>
                <a:ea typeface="+mn-ea"/>
                <a:cs typeface="+mn-cs"/>
              </a:rPr>
              <a:t>Partnership working</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white"/>
                </a:solidFill>
                <a:effectLst/>
                <a:uLnTx/>
                <a:uFillTx/>
                <a:latin typeface="Calibri" panose="020F0502020204030204"/>
                <a:ea typeface="+mn-ea"/>
                <a:cs typeface="+mn-cs"/>
              </a:rPr>
              <a:t>Problem Solving</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white"/>
                </a:solidFill>
                <a:effectLst/>
                <a:uLnTx/>
                <a:uFillTx/>
                <a:latin typeface="Calibri" panose="020F0502020204030204"/>
                <a:ea typeface="+mn-ea"/>
                <a:cs typeface="+mn-cs"/>
              </a:rPr>
              <a:t>Community Cohesion</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white"/>
                </a:solidFill>
                <a:effectLst/>
                <a:uLnTx/>
                <a:uFillTx/>
                <a:latin typeface="Calibri" panose="020F0502020204030204"/>
                <a:ea typeface="+mn-ea"/>
                <a:cs typeface="+mn-cs"/>
              </a:rPr>
              <a:t>Demand Reduction </a:t>
            </a:r>
          </a:p>
        </p:txBody>
      </p:sp>
      <p:sp>
        <p:nvSpPr>
          <p:cNvPr id="3" name="TextBox 2">
            <a:extLst>
              <a:ext uri="{FF2B5EF4-FFF2-40B4-BE49-F238E27FC236}">
                <a16:creationId xmlns:a16="http://schemas.microsoft.com/office/drawing/2014/main" id="{AC06685A-BE5D-4CC0-B996-2113C448CFD6}"/>
              </a:ext>
            </a:extLst>
          </p:cNvPr>
          <p:cNvSpPr txBox="1"/>
          <p:nvPr/>
        </p:nvSpPr>
        <p:spPr>
          <a:xfrm>
            <a:off x="3761117" y="488382"/>
            <a:ext cx="5072332" cy="107721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srgbClr val="E7E6E6"/>
                </a:solidFill>
                <a:effectLst/>
                <a:uLnTx/>
                <a:uFillTx/>
                <a:latin typeface="Calibri" panose="020F0502020204030204"/>
                <a:ea typeface="+mn-ea"/>
                <a:cs typeface="+mn-cs"/>
              </a:rPr>
              <a:t>        </a:t>
            </a:r>
            <a:r>
              <a:rPr kumimoji="0" lang="en-GB" sz="3200" b="1" i="0" u="none" strike="noStrike" kern="1200" cap="none" spc="0" normalizeH="0" baseline="0" noProof="0" dirty="0">
                <a:ln>
                  <a:noFill/>
                </a:ln>
                <a:solidFill>
                  <a:prstClr val="white"/>
                </a:solidFill>
                <a:effectLst/>
                <a:uLnTx/>
                <a:uFillTx/>
                <a:latin typeface="Calibri" panose="020F0502020204030204"/>
                <a:ea typeface="+mn-ea"/>
                <a:cs typeface="+mn-cs"/>
              </a:rPr>
              <a:t>Neighbourhood Policing     	COP Core Objectives</a:t>
            </a:r>
          </a:p>
        </p:txBody>
      </p:sp>
      <p:sp>
        <p:nvSpPr>
          <p:cNvPr id="4" name="Oval 3">
            <a:extLst>
              <a:ext uri="{FF2B5EF4-FFF2-40B4-BE49-F238E27FC236}">
                <a16:creationId xmlns:a16="http://schemas.microsoft.com/office/drawing/2014/main" id="{553EBA05-A33D-4413-A767-35E6051D5F7E}"/>
              </a:ext>
            </a:extLst>
          </p:cNvPr>
          <p:cNvSpPr/>
          <p:nvPr/>
        </p:nvSpPr>
        <p:spPr>
          <a:xfrm>
            <a:off x="8833448" y="4457463"/>
            <a:ext cx="2167923" cy="102520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Safer sustainable communities</a:t>
            </a:r>
          </a:p>
        </p:txBody>
      </p:sp>
      <p:sp>
        <p:nvSpPr>
          <p:cNvPr id="8" name="Oval 7">
            <a:extLst>
              <a:ext uri="{FF2B5EF4-FFF2-40B4-BE49-F238E27FC236}">
                <a16:creationId xmlns:a16="http://schemas.microsoft.com/office/drawing/2014/main" id="{2C636861-A9E6-462C-A123-1692B69E72C7}"/>
              </a:ext>
            </a:extLst>
          </p:cNvPr>
          <p:cNvSpPr/>
          <p:nvPr/>
        </p:nvSpPr>
        <p:spPr>
          <a:xfrm>
            <a:off x="9530436" y="2370250"/>
            <a:ext cx="1811548" cy="98341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Build trust and confidence</a:t>
            </a:r>
          </a:p>
        </p:txBody>
      </p:sp>
      <p:sp>
        <p:nvSpPr>
          <p:cNvPr id="9" name="Oval 8">
            <a:extLst>
              <a:ext uri="{FF2B5EF4-FFF2-40B4-BE49-F238E27FC236}">
                <a16:creationId xmlns:a16="http://schemas.microsoft.com/office/drawing/2014/main" id="{2AFAA472-BA68-4CDF-AA96-8BDCF76F272D}"/>
              </a:ext>
            </a:extLst>
          </p:cNvPr>
          <p:cNvSpPr/>
          <p:nvPr/>
        </p:nvSpPr>
        <p:spPr>
          <a:xfrm>
            <a:off x="5430260" y="5298286"/>
            <a:ext cx="2167923" cy="98341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libri" panose="020F0502020204030204"/>
                <a:ea typeface="+mn-ea"/>
                <a:cs typeface="+mn-cs"/>
              </a:rPr>
              <a:t>Reduce Threat, risk &amp; harm </a:t>
            </a:r>
          </a:p>
        </p:txBody>
      </p:sp>
      <p:sp>
        <p:nvSpPr>
          <p:cNvPr id="10" name="Oval 9">
            <a:extLst>
              <a:ext uri="{FF2B5EF4-FFF2-40B4-BE49-F238E27FC236}">
                <a16:creationId xmlns:a16="http://schemas.microsoft.com/office/drawing/2014/main" id="{FAEBE0F7-490D-4DF1-9EBE-70F8A28F737D}"/>
              </a:ext>
            </a:extLst>
          </p:cNvPr>
          <p:cNvSpPr/>
          <p:nvPr/>
        </p:nvSpPr>
        <p:spPr>
          <a:xfrm>
            <a:off x="2137418" y="4563624"/>
            <a:ext cx="2167923" cy="116430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libri" panose="020F0502020204030204"/>
                <a:ea typeface="+mn-ea"/>
                <a:cs typeface="+mn-cs"/>
              </a:rPr>
              <a:t>Reduce Offenders </a:t>
            </a:r>
          </a:p>
        </p:txBody>
      </p:sp>
      <p:sp>
        <p:nvSpPr>
          <p:cNvPr id="11" name="Oval 10">
            <a:extLst>
              <a:ext uri="{FF2B5EF4-FFF2-40B4-BE49-F238E27FC236}">
                <a16:creationId xmlns:a16="http://schemas.microsoft.com/office/drawing/2014/main" id="{583A0E51-832C-4469-BC79-9680D65C143F}"/>
              </a:ext>
            </a:extLst>
          </p:cNvPr>
          <p:cNvSpPr/>
          <p:nvPr/>
        </p:nvSpPr>
        <p:spPr>
          <a:xfrm>
            <a:off x="1555717" y="2445583"/>
            <a:ext cx="1894850" cy="98341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libri" panose="020F0502020204030204"/>
                <a:ea typeface="+mn-ea"/>
                <a:cs typeface="+mn-cs"/>
              </a:rPr>
              <a:t>Reduce Victims </a:t>
            </a:r>
          </a:p>
        </p:txBody>
      </p:sp>
      <p:cxnSp>
        <p:nvCxnSpPr>
          <p:cNvPr id="6" name="Straight Arrow Connector 5">
            <a:extLst>
              <a:ext uri="{FF2B5EF4-FFF2-40B4-BE49-F238E27FC236}">
                <a16:creationId xmlns:a16="http://schemas.microsoft.com/office/drawing/2014/main" id="{5B69E60C-7C2A-4706-98A0-3999490BAB90}"/>
              </a:ext>
            </a:extLst>
          </p:cNvPr>
          <p:cNvCxnSpPr/>
          <p:nvPr/>
        </p:nvCxnSpPr>
        <p:spPr>
          <a:xfrm>
            <a:off x="8833449" y="2684439"/>
            <a:ext cx="905774" cy="0"/>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BF30FA54-1453-4FFA-BF3A-F2D3973654D2}"/>
              </a:ext>
            </a:extLst>
          </p:cNvPr>
          <p:cNvCxnSpPr/>
          <p:nvPr/>
        </p:nvCxnSpPr>
        <p:spPr>
          <a:xfrm>
            <a:off x="8074325" y="3428995"/>
            <a:ext cx="1362973" cy="1351087"/>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06EE94B7-8ECE-40AF-9EE7-6B0B2546123E}"/>
              </a:ext>
            </a:extLst>
          </p:cNvPr>
          <p:cNvCxnSpPr/>
          <p:nvPr/>
        </p:nvCxnSpPr>
        <p:spPr>
          <a:xfrm flipV="1">
            <a:off x="6510240" y="3788675"/>
            <a:ext cx="0" cy="1581073"/>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2EB61FCC-322F-4CC0-858A-245A73FAD57E}"/>
              </a:ext>
            </a:extLst>
          </p:cNvPr>
          <p:cNvCxnSpPr/>
          <p:nvPr/>
        </p:nvCxnSpPr>
        <p:spPr>
          <a:xfrm flipV="1">
            <a:off x="3583183" y="3428995"/>
            <a:ext cx="1402885" cy="1351087"/>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C5C23C96-3F86-499D-AA62-2678DD1DD1AA}"/>
              </a:ext>
            </a:extLst>
          </p:cNvPr>
          <p:cNvCxnSpPr>
            <a:cxnSpLocks/>
          </p:cNvCxnSpPr>
          <p:nvPr/>
        </p:nvCxnSpPr>
        <p:spPr>
          <a:xfrm flipH="1" flipV="1">
            <a:off x="3302782" y="2844402"/>
            <a:ext cx="911610" cy="1"/>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460841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6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a:endParaRPr>
          </a:p>
        </p:txBody>
      </p:sp>
      <p:sp>
        <p:nvSpPr>
          <p:cNvPr id="73" name="Freeform: Shape 72">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a:endParaRPr>
          </a:p>
        </p:txBody>
      </p:sp>
      <p:sp>
        <p:nvSpPr>
          <p:cNvPr id="2" name="Title 1"/>
          <p:cNvSpPr>
            <a:spLocks noGrp="1"/>
          </p:cNvSpPr>
          <p:nvPr>
            <p:ph type="title"/>
          </p:nvPr>
        </p:nvSpPr>
        <p:spPr>
          <a:xfrm>
            <a:off x="1524000" y="1153573"/>
            <a:ext cx="2915425" cy="4461163"/>
          </a:xfrm>
        </p:spPr>
        <p:txBody>
          <a:bodyPr>
            <a:normAutofit/>
          </a:bodyPr>
          <a:lstStyle/>
          <a:p>
            <a:r>
              <a:rPr lang="en-GB" sz="4000" dirty="0">
                <a:solidFill>
                  <a:srgbClr val="FFFFFF"/>
                </a:solidFill>
              </a:rPr>
              <a:t>Why partnership?</a:t>
            </a:r>
          </a:p>
        </p:txBody>
      </p:sp>
      <p:sp>
        <p:nvSpPr>
          <p:cNvPr id="75" name="Arc 74">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186802" y="2455480"/>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solidFill>
                <a:prstClr val="black"/>
              </a:solidFill>
              <a:latin typeface="Calibri"/>
            </a:endParaRPr>
          </a:p>
        </p:txBody>
      </p:sp>
      <p:sp>
        <p:nvSpPr>
          <p:cNvPr id="8194" name="Content Placeholder 2"/>
          <p:cNvSpPr>
            <a:spLocks noGrp="1"/>
          </p:cNvSpPr>
          <p:nvPr>
            <p:ph idx="1"/>
          </p:nvPr>
        </p:nvSpPr>
        <p:spPr>
          <a:xfrm>
            <a:off x="4859481" y="591345"/>
            <a:ext cx="5179868" cy="5585619"/>
          </a:xfrm>
        </p:spPr>
        <p:txBody>
          <a:bodyPr anchor="ctr">
            <a:normAutofit/>
          </a:bodyPr>
          <a:lstStyle/>
          <a:p>
            <a:pPr>
              <a:lnSpc>
                <a:spcPct val="90000"/>
              </a:lnSpc>
            </a:pPr>
            <a:endParaRPr lang="en-GB" altLang="en-US" sz="3000" dirty="0">
              <a:latin typeface="Arial" panose="020B0604020202020204" pitchFamily="34" charset="0"/>
              <a:cs typeface="Arial" panose="020B0604020202020204" pitchFamily="34" charset="0"/>
            </a:endParaRPr>
          </a:p>
          <a:p>
            <a:pPr>
              <a:lnSpc>
                <a:spcPct val="90000"/>
              </a:lnSpc>
            </a:pPr>
            <a:r>
              <a:rPr lang="en-GB" altLang="en-US" sz="3000" dirty="0">
                <a:latin typeface="Arial" panose="020B0604020202020204" pitchFamily="34" charset="0"/>
                <a:cs typeface="Arial" panose="020B0604020202020204" pitchFamily="34" charset="0"/>
              </a:rPr>
              <a:t>To enable services to be responsive to the needs and views of users. </a:t>
            </a:r>
          </a:p>
          <a:p>
            <a:pPr>
              <a:lnSpc>
                <a:spcPct val="90000"/>
              </a:lnSpc>
            </a:pPr>
            <a:r>
              <a:rPr lang="en-GB" altLang="en-US" sz="3000" dirty="0">
                <a:latin typeface="Arial" panose="020B0604020202020204" pitchFamily="34" charset="0"/>
                <a:cs typeface="Arial" panose="020B0604020202020204" pitchFamily="34" charset="0"/>
              </a:rPr>
              <a:t>To develop and share best practice.</a:t>
            </a:r>
          </a:p>
          <a:p>
            <a:pPr>
              <a:lnSpc>
                <a:spcPct val="90000"/>
              </a:lnSpc>
            </a:pPr>
            <a:r>
              <a:rPr lang="en-GB" altLang="en-US" sz="3000" dirty="0">
                <a:latin typeface="Arial" panose="020B0604020202020204" pitchFamily="34" charset="0"/>
                <a:cs typeface="Arial" panose="020B0604020202020204" pitchFamily="34" charset="0"/>
              </a:rPr>
              <a:t>To strengthen joint working through pooled budgets and integrated service provision.</a:t>
            </a:r>
          </a:p>
          <a:p>
            <a:pPr>
              <a:lnSpc>
                <a:spcPct val="90000"/>
              </a:lnSpc>
            </a:pPr>
            <a:endParaRPr lang="en-GB" altLang="en-US" sz="3000" dirty="0"/>
          </a:p>
        </p:txBody>
      </p:sp>
      <p:sp>
        <p:nvSpPr>
          <p:cNvPr id="3" name="Slide Number Placeholder 2"/>
          <p:cNvSpPr>
            <a:spLocks noGrp="1"/>
          </p:cNvSpPr>
          <p:nvPr>
            <p:ph type="sldNum" sz="quarter" idx="12"/>
          </p:nvPr>
        </p:nvSpPr>
        <p:spPr>
          <a:xfrm>
            <a:off x="8680173" y="6356351"/>
            <a:ext cx="1359176" cy="365125"/>
          </a:xfrm>
        </p:spPr>
        <p:txBody>
          <a:bodyPr>
            <a:normAutofit/>
          </a:bodyPr>
          <a:lstStyle/>
          <a:p>
            <a:pPr>
              <a:spcAft>
                <a:spcPts val="600"/>
              </a:spcAft>
              <a:defRPr/>
            </a:pPr>
            <a:fld id="{1A182F8E-27A2-4996-BCAF-3AE9C457B522}" type="slidenum">
              <a:rPr lang="en-GB">
                <a:solidFill>
                  <a:prstClr val="black">
                    <a:tint val="75000"/>
                  </a:prstClr>
                </a:solidFill>
                <a:latin typeface="Calibri"/>
              </a:rPr>
              <a:pPr>
                <a:spcAft>
                  <a:spcPts val="600"/>
                </a:spcAft>
                <a:defRPr/>
              </a:pPr>
              <a:t>8</a:t>
            </a:fld>
            <a:endParaRPr lang="en-GB">
              <a:solidFill>
                <a:prstClr val="black">
                  <a:tint val="75000"/>
                </a:prstClr>
              </a:solidFill>
              <a:latin typeface="Calibri"/>
            </a:endParaRPr>
          </a:p>
        </p:txBody>
      </p:sp>
    </p:spTree>
    <p:extLst>
      <p:ext uri="{BB962C8B-B14F-4D97-AF65-F5344CB8AC3E}">
        <p14:creationId xmlns:p14="http://schemas.microsoft.com/office/powerpoint/2010/main" val="37917876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194">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19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19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4"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Picture 6">
            <a:extLst>
              <a:ext uri="{FF2B5EF4-FFF2-40B4-BE49-F238E27FC236}">
                <a16:creationId xmlns:a16="http://schemas.microsoft.com/office/drawing/2014/main" id="{7B8F6309-7FCB-49DA-88E2-2F9F77929603}"/>
              </a:ext>
            </a:extLst>
          </p:cNvPr>
          <p:cNvPicPr>
            <a:picLocks noChangeAspect="1"/>
          </p:cNvPicPr>
          <p:nvPr/>
        </p:nvPicPr>
        <p:blipFill rotWithShape="1">
          <a:blip r:embed="rId2"/>
          <a:srcRect t="10185" b="10309"/>
          <a:stretch/>
        </p:blipFill>
        <p:spPr>
          <a:xfrm>
            <a:off x="-3049" y="61849"/>
            <a:ext cx="12191999" cy="6857990"/>
          </a:xfrm>
          <a:prstGeom prst="rect">
            <a:avLst/>
          </a:prstGeom>
        </p:spPr>
      </p:pic>
      <p:sp>
        <p:nvSpPr>
          <p:cNvPr id="32" name="Rectangle 31">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Rounded Rectangle 4">
            <a:extLst>
              <a:ext uri="{FF2B5EF4-FFF2-40B4-BE49-F238E27FC236}">
                <a16:creationId xmlns:a16="http://schemas.microsoft.com/office/drawing/2014/main" id="{252792A6-31DE-6FA9-5A1D-75096A0FBAD6}"/>
              </a:ext>
            </a:extLst>
          </p:cNvPr>
          <p:cNvSpPr/>
          <p:nvPr/>
        </p:nvSpPr>
        <p:spPr>
          <a:xfrm>
            <a:off x="3317011" y="750277"/>
            <a:ext cx="7591426" cy="768902"/>
          </a:xfrm>
          <a:prstGeom prst="roundRect">
            <a:avLst/>
          </a:prstGeom>
          <a:solidFill>
            <a:srgbClr val="73C6E3"/>
          </a:solidFill>
          <a:ln w="5715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8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libri" panose="020F0502020204030204"/>
                <a:ea typeface="+mn-ea"/>
                <a:cs typeface="+mn-cs"/>
              </a:rPr>
              <a:t>Why do we Problem Solve?</a:t>
            </a:r>
          </a:p>
        </p:txBody>
      </p:sp>
      <p:sp>
        <p:nvSpPr>
          <p:cNvPr id="5" name="Rounded Rectangle 37">
            <a:extLst>
              <a:ext uri="{FF2B5EF4-FFF2-40B4-BE49-F238E27FC236}">
                <a16:creationId xmlns:a16="http://schemas.microsoft.com/office/drawing/2014/main" id="{AA9CC442-9728-1876-7300-604C9D390904}"/>
              </a:ext>
            </a:extLst>
          </p:cNvPr>
          <p:cNvSpPr/>
          <p:nvPr/>
        </p:nvSpPr>
        <p:spPr>
          <a:xfrm>
            <a:off x="1656996" y="2207601"/>
            <a:ext cx="2057299" cy="1283243"/>
          </a:xfrm>
          <a:prstGeom prst="roundRect">
            <a:avLst/>
          </a:prstGeom>
          <a:solidFill>
            <a:schemeClr val="accent2"/>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libri" panose="020F0502020204030204"/>
                <a:ea typeface="+mn-ea"/>
                <a:cs typeface="+mn-cs"/>
              </a:rPr>
              <a:t>Reduce Victims </a:t>
            </a:r>
          </a:p>
        </p:txBody>
      </p:sp>
      <p:sp>
        <p:nvSpPr>
          <p:cNvPr id="6" name="Rounded Rectangle 39">
            <a:extLst>
              <a:ext uri="{FF2B5EF4-FFF2-40B4-BE49-F238E27FC236}">
                <a16:creationId xmlns:a16="http://schemas.microsoft.com/office/drawing/2014/main" id="{3AC9ADB1-2E72-12A5-E864-8A403E010814}"/>
              </a:ext>
            </a:extLst>
          </p:cNvPr>
          <p:cNvSpPr/>
          <p:nvPr/>
        </p:nvSpPr>
        <p:spPr>
          <a:xfrm>
            <a:off x="4187776" y="2207602"/>
            <a:ext cx="1992162" cy="1221398"/>
          </a:xfrm>
          <a:prstGeom prst="roundRect">
            <a:avLst/>
          </a:prstGeom>
          <a:solidFill>
            <a:srgbClr val="92D050"/>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libri" panose="020F0502020204030204"/>
                <a:ea typeface="+mn-ea"/>
                <a:cs typeface="+mn-cs"/>
              </a:rPr>
              <a:t>Reduce Offending</a:t>
            </a:r>
          </a:p>
        </p:txBody>
      </p:sp>
      <p:sp>
        <p:nvSpPr>
          <p:cNvPr id="8" name="Rounded Rectangle 41">
            <a:extLst>
              <a:ext uri="{FF2B5EF4-FFF2-40B4-BE49-F238E27FC236}">
                <a16:creationId xmlns:a16="http://schemas.microsoft.com/office/drawing/2014/main" id="{C0B153CC-7456-95BD-9400-E2899653A0E7}"/>
              </a:ext>
            </a:extLst>
          </p:cNvPr>
          <p:cNvSpPr/>
          <p:nvPr/>
        </p:nvSpPr>
        <p:spPr>
          <a:xfrm>
            <a:off x="6540276" y="2207603"/>
            <a:ext cx="1927450" cy="1221398"/>
          </a:xfrm>
          <a:prstGeom prst="roundRect">
            <a:avLst/>
          </a:prstGeom>
          <a:solidFill>
            <a:srgbClr val="4DCDD3"/>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libri" panose="020F0502020204030204"/>
                <a:ea typeface="+mn-ea"/>
                <a:cs typeface="+mn-cs"/>
              </a:rPr>
              <a:t>Reduce Threat, Risk and Harm </a:t>
            </a:r>
          </a:p>
        </p:txBody>
      </p:sp>
      <p:sp>
        <p:nvSpPr>
          <p:cNvPr id="9" name="Rounded Rectangle 39">
            <a:extLst>
              <a:ext uri="{FF2B5EF4-FFF2-40B4-BE49-F238E27FC236}">
                <a16:creationId xmlns:a16="http://schemas.microsoft.com/office/drawing/2014/main" id="{99F84556-D023-9D5F-0BCF-B66F0057D75E}"/>
              </a:ext>
            </a:extLst>
          </p:cNvPr>
          <p:cNvSpPr/>
          <p:nvPr/>
        </p:nvSpPr>
        <p:spPr>
          <a:xfrm>
            <a:off x="8828065" y="2207601"/>
            <a:ext cx="1927450" cy="1283243"/>
          </a:xfrm>
          <a:prstGeom prst="roundRect">
            <a:avLst/>
          </a:prstGeom>
          <a:solidFill>
            <a:srgbClr val="7030A0"/>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libri" panose="020F0502020204030204"/>
                <a:ea typeface="+mn-ea"/>
                <a:cs typeface="+mn-cs"/>
              </a:rPr>
              <a:t>Reduce Demand on Policing</a:t>
            </a:r>
          </a:p>
        </p:txBody>
      </p:sp>
      <p:sp>
        <p:nvSpPr>
          <p:cNvPr id="11" name="Rounded Rectangle 39">
            <a:extLst>
              <a:ext uri="{FF2B5EF4-FFF2-40B4-BE49-F238E27FC236}">
                <a16:creationId xmlns:a16="http://schemas.microsoft.com/office/drawing/2014/main" id="{3A89EED5-5410-AE62-5657-32EBAD887CF0}"/>
              </a:ext>
            </a:extLst>
          </p:cNvPr>
          <p:cNvSpPr/>
          <p:nvPr/>
        </p:nvSpPr>
        <p:spPr>
          <a:xfrm>
            <a:off x="6258698" y="3933823"/>
            <a:ext cx="3609202" cy="1619251"/>
          </a:xfrm>
          <a:prstGeom prst="roundRect">
            <a:avLst/>
          </a:prstGeom>
          <a:solidFill>
            <a:schemeClr val="accent4">
              <a:lumMod val="60000"/>
              <a:lumOff val="40000"/>
            </a:schemeClr>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libri" panose="020F0502020204030204"/>
                <a:ea typeface="+mn-ea"/>
                <a:cs typeface="+mn-cs"/>
              </a:rPr>
              <a:t>Build Trust and Confidence</a:t>
            </a:r>
          </a:p>
        </p:txBody>
      </p:sp>
      <p:sp>
        <p:nvSpPr>
          <p:cNvPr id="12" name="Rounded Rectangle 37">
            <a:extLst>
              <a:ext uri="{FF2B5EF4-FFF2-40B4-BE49-F238E27FC236}">
                <a16:creationId xmlns:a16="http://schemas.microsoft.com/office/drawing/2014/main" id="{4DDF50EF-79D2-A56E-D4EC-BB6E592F54EE}"/>
              </a:ext>
            </a:extLst>
          </p:cNvPr>
          <p:cNvSpPr/>
          <p:nvPr/>
        </p:nvSpPr>
        <p:spPr>
          <a:xfrm>
            <a:off x="2324100" y="3933823"/>
            <a:ext cx="3686175" cy="1695451"/>
          </a:xfrm>
          <a:prstGeom prst="roundRect">
            <a:avLst/>
          </a:prstGeom>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libri" panose="020F0502020204030204"/>
                <a:ea typeface="+mn-ea"/>
                <a:cs typeface="+mn-cs"/>
              </a:rPr>
              <a:t>Safer Sustainable  Communities</a:t>
            </a:r>
          </a:p>
        </p:txBody>
      </p:sp>
    </p:spTree>
    <p:extLst>
      <p:ext uri="{BB962C8B-B14F-4D97-AF65-F5344CB8AC3E}">
        <p14:creationId xmlns:p14="http://schemas.microsoft.com/office/powerpoint/2010/main" val="19427883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6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a:endParaRPr>
          </a:p>
        </p:txBody>
      </p:sp>
      <p:sp>
        <p:nvSpPr>
          <p:cNvPr id="73" name="Freeform: Shape 72">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a:endParaRPr>
          </a:p>
        </p:txBody>
      </p:sp>
      <p:sp>
        <p:nvSpPr>
          <p:cNvPr id="3" name="Title 2">
            <a:extLst>
              <a:ext uri="{FF2B5EF4-FFF2-40B4-BE49-F238E27FC236}">
                <a16:creationId xmlns:a16="http://schemas.microsoft.com/office/drawing/2014/main" id="{7291B4BC-F7C3-4C46-8796-2C67D5ECEA16}"/>
              </a:ext>
            </a:extLst>
          </p:cNvPr>
          <p:cNvSpPr>
            <a:spLocks noGrp="1"/>
          </p:cNvSpPr>
          <p:nvPr>
            <p:ph type="title"/>
          </p:nvPr>
        </p:nvSpPr>
        <p:spPr>
          <a:xfrm>
            <a:off x="1625600" y="1153573"/>
            <a:ext cx="2813825" cy="4461163"/>
          </a:xfrm>
        </p:spPr>
        <p:txBody>
          <a:bodyPr>
            <a:normAutofit/>
          </a:bodyPr>
          <a:lstStyle/>
          <a:p>
            <a:r>
              <a:rPr lang="en-GB" sz="4000" dirty="0">
                <a:solidFill>
                  <a:srgbClr val="FFFFFF"/>
                </a:solidFill>
              </a:rPr>
              <a:t>Partnership and processes</a:t>
            </a:r>
          </a:p>
        </p:txBody>
      </p:sp>
      <p:sp>
        <p:nvSpPr>
          <p:cNvPr id="75" name="Arc 74">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186802" y="2455480"/>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solidFill>
                <a:prstClr val="black"/>
              </a:solidFill>
              <a:latin typeface="Calibri"/>
            </a:endParaRPr>
          </a:p>
        </p:txBody>
      </p:sp>
      <p:sp>
        <p:nvSpPr>
          <p:cNvPr id="9218" name="Content Placeholder 2"/>
          <p:cNvSpPr>
            <a:spLocks noGrp="1"/>
          </p:cNvSpPr>
          <p:nvPr>
            <p:ph idx="1"/>
          </p:nvPr>
        </p:nvSpPr>
        <p:spPr>
          <a:xfrm>
            <a:off x="4859481" y="591345"/>
            <a:ext cx="5179868" cy="5585619"/>
          </a:xfrm>
        </p:spPr>
        <p:txBody>
          <a:bodyPr anchor="ctr">
            <a:normAutofit/>
          </a:bodyPr>
          <a:lstStyle/>
          <a:p>
            <a:pPr lvl="1">
              <a:buFont typeface="Wingdings" panose="05000000000000000000" pitchFamily="2" charset="2"/>
              <a:buChar char="§"/>
            </a:pPr>
            <a:r>
              <a:rPr lang="en-GB" altLang="en-US" dirty="0">
                <a:latin typeface="Arial" panose="020B0604020202020204" pitchFamily="34" charset="0"/>
                <a:cs typeface="Arial" panose="020B0604020202020204" pitchFamily="34" charset="0"/>
              </a:rPr>
              <a:t>Working in partnership incorporates a complex network of relationships with a range of bodies which feed into the process of commissioning and delivering services at every stage.</a:t>
            </a:r>
          </a:p>
          <a:p>
            <a:pPr lvl="1">
              <a:buFont typeface="Wingdings" panose="05000000000000000000" pitchFamily="2" charset="2"/>
              <a:buChar char="§"/>
            </a:pPr>
            <a:r>
              <a:rPr lang="en-GB" altLang="en-US" dirty="0">
                <a:latin typeface="Arial" panose="020B0604020202020204" pitchFamily="34" charset="0"/>
                <a:cs typeface="Arial" panose="020B0604020202020204" pitchFamily="34" charset="0"/>
              </a:rPr>
              <a:t>It applies to the following processes:</a:t>
            </a:r>
          </a:p>
          <a:p>
            <a:endParaRPr lang="en-GB" altLang="en-US" dirty="0"/>
          </a:p>
        </p:txBody>
      </p:sp>
      <p:sp>
        <p:nvSpPr>
          <p:cNvPr id="2" name="Slide Number Placeholder 1"/>
          <p:cNvSpPr>
            <a:spLocks noGrp="1"/>
          </p:cNvSpPr>
          <p:nvPr>
            <p:ph type="sldNum" sz="quarter" idx="12"/>
          </p:nvPr>
        </p:nvSpPr>
        <p:spPr>
          <a:xfrm>
            <a:off x="8680173" y="6356351"/>
            <a:ext cx="1359176" cy="365125"/>
          </a:xfrm>
        </p:spPr>
        <p:txBody>
          <a:bodyPr>
            <a:normAutofit/>
          </a:bodyPr>
          <a:lstStyle/>
          <a:p>
            <a:pPr>
              <a:spcAft>
                <a:spcPts val="600"/>
              </a:spcAft>
              <a:defRPr/>
            </a:pPr>
            <a:fld id="{1A182F8E-27A2-4996-BCAF-3AE9C457B522}" type="slidenum">
              <a:rPr lang="en-GB">
                <a:solidFill>
                  <a:prstClr val="black">
                    <a:tint val="75000"/>
                  </a:prstClr>
                </a:solidFill>
                <a:latin typeface="Calibri"/>
              </a:rPr>
              <a:pPr>
                <a:spcAft>
                  <a:spcPts val="600"/>
                </a:spcAft>
                <a:defRPr/>
              </a:pPr>
              <a:t>10</a:t>
            </a:fld>
            <a:endParaRPr lang="en-GB">
              <a:solidFill>
                <a:prstClr val="black">
                  <a:tint val="75000"/>
                </a:prstClr>
              </a:solidFill>
              <a:latin typeface="Calibri"/>
            </a:endParaRPr>
          </a:p>
        </p:txBody>
      </p:sp>
    </p:spTree>
    <p:extLst>
      <p:ext uri="{BB962C8B-B14F-4D97-AF65-F5344CB8AC3E}">
        <p14:creationId xmlns:p14="http://schemas.microsoft.com/office/powerpoint/2010/main" val="3984707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218">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9218">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8"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Picture 6">
            <a:extLst>
              <a:ext uri="{FF2B5EF4-FFF2-40B4-BE49-F238E27FC236}">
                <a16:creationId xmlns:a16="http://schemas.microsoft.com/office/drawing/2014/main" id="{7B8F6309-7FCB-49DA-88E2-2F9F77929603}"/>
              </a:ext>
            </a:extLst>
          </p:cNvPr>
          <p:cNvPicPr>
            <a:picLocks noChangeAspect="1"/>
          </p:cNvPicPr>
          <p:nvPr/>
        </p:nvPicPr>
        <p:blipFill rotWithShape="1">
          <a:blip r:embed="rId2"/>
          <a:srcRect t="10185" b="10309"/>
          <a:stretch/>
        </p:blipFill>
        <p:spPr>
          <a:xfrm>
            <a:off x="-200025" y="0"/>
            <a:ext cx="12191999" cy="6857990"/>
          </a:xfrm>
          <a:prstGeom prst="rect">
            <a:avLst/>
          </a:prstGeom>
        </p:spPr>
      </p:pic>
      <p:sp>
        <p:nvSpPr>
          <p:cNvPr id="32" name="Rectangle 31">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Timeline&#10;&#10;Description automatically generated">
            <a:extLst>
              <a:ext uri="{FF2B5EF4-FFF2-40B4-BE49-F238E27FC236}">
                <a16:creationId xmlns:a16="http://schemas.microsoft.com/office/drawing/2014/main" id="{192B64B2-4DCE-46F7-BD5C-070AFFE829A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18943" y="932000"/>
            <a:ext cx="4377032" cy="5744470"/>
          </a:xfrm>
          <a:prstGeom prst="rect">
            <a:avLst/>
          </a:prstGeom>
          <a:ln>
            <a:solidFill>
              <a:schemeClr val="tx1"/>
            </a:solidFill>
          </a:ln>
        </p:spPr>
      </p:pic>
      <p:sp>
        <p:nvSpPr>
          <p:cNvPr id="2" name="TextBox 1">
            <a:extLst>
              <a:ext uri="{FF2B5EF4-FFF2-40B4-BE49-F238E27FC236}">
                <a16:creationId xmlns:a16="http://schemas.microsoft.com/office/drawing/2014/main" id="{9A980FAC-197B-4660-8FB1-D2C34A98D724}"/>
              </a:ext>
            </a:extLst>
          </p:cNvPr>
          <p:cNvSpPr txBox="1"/>
          <p:nvPr/>
        </p:nvSpPr>
        <p:spPr>
          <a:xfrm>
            <a:off x="2628900" y="112057"/>
            <a:ext cx="8820869" cy="70788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000" b="1" i="0" u="none" strike="noStrike" kern="1200" cap="none" spc="0" normalizeH="0" baseline="0" noProof="0" dirty="0">
                <a:ln>
                  <a:noFill/>
                </a:ln>
                <a:solidFill>
                  <a:prstClr val="white"/>
                </a:solidFill>
                <a:effectLst/>
                <a:uLnTx/>
                <a:uFillTx/>
                <a:latin typeface="Calibri" panose="020F0502020204030204"/>
                <a:ea typeface="+mn-ea"/>
                <a:cs typeface="+mn-cs"/>
              </a:rPr>
              <a:t>Problem Solving Plans - POPS &amp; OSARA </a:t>
            </a:r>
          </a:p>
        </p:txBody>
      </p:sp>
      <p:pic>
        <p:nvPicPr>
          <p:cNvPr id="4" name="Picture 3">
            <a:extLst>
              <a:ext uri="{FF2B5EF4-FFF2-40B4-BE49-F238E27FC236}">
                <a16:creationId xmlns:a16="http://schemas.microsoft.com/office/drawing/2014/main" id="{BB8C752E-153B-4079-A8EA-C1376A55D56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867527" y="900879"/>
            <a:ext cx="4281782" cy="5775591"/>
          </a:xfrm>
          <a:prstGeom prst="rect">
            <a:avLst/>
          </a:prstGeom>
        </p:spPr>
      </p:pic>
    </p:spTree>
    <p:extLst>
      <p:ext uri="{BB962C8B-B14F-4D97-AF65-F5344CB8AC3E}">
        <p14:creationId xmlns:p14="http://schemas.microsoft.com/office/powerpoint/2010/main" val="23613737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6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a:endParaRPr>
          </a:p>
        </p:txBody>
      </p:sp>
      <p:sp>
        <p:nvSpPr>
          <p:cNvPr id="73" name="Freeform: Shape 72">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a:endParaRPr>
          </a:p>
        </p:txBody>
      </p:sp>
      <p:sp>
        <p:nvSpPr>
          <p:cNvPr id="2" name="Title 1"/>
          <p:cNvSpPr>
            <a:spLocks noGrp="1"/>
          </p:cNvSpPr>
          <p:nvPr>
            <p:ph type="title"/>
          </p:nvPr>
        </p:nvSpPr>
        <p:spPr>
          <a:xfrm>
            <a:off x="2039125" y="1153573"/>
            <a:ext cx="2400300" cy="4461163"/>
          </a:xfrm>
        </p:spPr>
        <p:txBody>
          <a:bodyPr>
            <a:normAutofit/>
          </a:bodyPr>
          <a:lstStyle/>
          <a:p>
            <a:r>
              <a:rPr lang="en-GB" sz="4100">
                <a:solidFill>
                  <a:srgbClr val="FFFFFF"/>
                </a:solidFill>
              </a:rPr>
              <a:t>Processes</a:t>
            </a:r>
          </a:p>
        </p:txBody>
      </p:sp>
      <p:sp>
        <p:nvSpPr>
          <p:cNvPr id="75" name="Arc 74">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186802" y="2455480"/>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solidFill>
                <a:prstClr val="black"/>
              </a:solidFill>
              <a:latin typeface="Calibri"/>
            </a:endParaRPr>
          </a:p>
        </p:txBody>
      </p:sp>
      <p:sp>
        <p:nvSpPr>
          <p:cNvPr id="10242" name="Content Placeholder 2"/>
          <p:cNvSpPr>
            <a:spLocks noGrp="1"/>
          </p:cNvSpPr>
          <p:nvPr>
            <p:ph idx="1"/>
          </p:nvPr>
        </p:nvSpPr>
        <p:spPr>
          <a:xfrm>
            <a:off x="4859481" y="591345"/>
            <a:ext cx="5179868" cy="5585619"/>
          </a:xfrm>
        </p:spPr>
        <p:txBody>
          <a:bodyPr anchor="ctr">
            <a:normAutofit/>
          </a:bodyPr>
          <a:lstStyle/>
          <a:p>
            <a:r>
              <a:rPr lang="en-GB" altLang="en-US">
                <a:latin typeface="Arial" panose="020B0604020202020204" pitchFamily="34" charset="0"/>
                <a:cs typeface="Arial" panose="020B0604020202020204" pitchFamily="34" charset="0"/>
              </a:rPr>
              <a:t>Planning</a:t>
            </a:r>
          </a:p>
          <a:p>
            <a:r>
              <a:rPr lang="en-GB" altLang="en-US">
                <a:latin typeface="Arial" panose="020B0604020202020204" pitchFamily="34" charset="0"/>
                <a:cs typeface="Arial" panose="020B0604020202020204" pitchFamily="34" charset="0"/>
              </a:rPr>
              <a:t>Joint commissioning and integrated service delivery</a:t>
            </a:r>
          </a:p>
          <a:p>
            <a:r>
              <a:rPr lang="en-GB" altLang="en-US">
                <a:latin typeface="Arial" panose="020B0604020202020204" pitchFamily="34" charset="0"/>
                <a:cs typeface="Arial" panose="020B0604020202020204" pitchFamily="34" charset="0"/>
              </a:rPr>
              <a:t>Contracting</a:t>
            </a:r>
          </a:p>
          <a:p>
            <a:r>
              <a:rPr lang="en-GB" altLang="en-US">
                <a:latin typeface="Arial" panose="020B0604020202020204" pitchFamily="34" charset="0"/>
                <a:cs typeface="Arial" panose="020B0604020202020204" pitchFamily="34" charset="0"/>
              </a:rPr>
              <a:t>Staff development and training</a:t>
            </a:r>
          </a:p>
          <a:p>
            <a:r>
              <a:rPr lang="en-GB" altLang="en-US">
                <a:latin typeface="Arial" panose="020B0604020202020204" pitchFamily="34" charset="0"/>
                <a:cs typeface="Arial" panose="020B0604020202020204" pitchFamily="34" charset="0"/>
              </a:rPr>
              <a:t>Monitoring, review and regulation</a:t>
            </a:r>
          </a:p>
          <a:p>
            <a:r>
              <a:rPr lang="en-GB" altLang="en-US">
                <a:latin typeface="Arial" panose="020B0604020202020204" pitchFamily="34" charset="0"/>
                <a:cs typeface="Arial" panose="020B0604020202020204" pitchFamily="34" charset="0"/>
              </a:rPr>
              <a:t>Learning and lobbying</a:t>
            </a:r>
          </a:p>
          <a:p>
            <a:endParaRPr lang="en-GB" altLang="en-US" dirty="0"/>
          </a:p>
        </p:txBody>
      </p:sp>
      <p:sp>
        <p:nvSpPr>
          <p:cNvPr id="3" name="Slide Number Placeholder 2"/>
          <p:cNvSpPr>
            <a:spLocks noGrp="1"/>
          </p:cNvSpPr>
          <p:nvPr>
            <p:ph type="sldNum" sz="quarter" idx="12"/>
          </p:nvPr>
        </p:nvSpPr>
        <p:spPr>
          <a:xfrm>
            <a:off x="8680173" y="6356351"/>
            <a:ext cx="1359176" cy="365125"/>
          </a:xfrm>
        </p:spPr>
        <p:txBody>
          <a:bodyPr>
            <a:normAutofit/>
          </a:bodyPr>
          <a:lstStyle/>
          <a:p>
            <a:pPr>
              <a:spcAft>
                <a:spcPts val="600"/>
              </a:spcAft>
              <a:defRPr/>
            </a:pPr>
            <a:fld id="{1A182F8E-27A2-4996-BCAF-3AE9C457B522}" type="slidenum">
              <a:rPr lang="en-GB">
                <a:solidFill>
                  <a:prstClr val="black">
                    <a:tint val="75000"/>
                  </a:prstClr>
                </a:solidFill>
                <a:latin typeface="Calibri"/>
              </a:rPr>
              <a:pPr>
                <a:spcAft>
                  <a:spcPts val="600"/>
                </a:spcAft>
                <a:defRPr/>
              </a:pPr>
              <a:t>12</a:t>
            </a:fld>
            <a:endParaRPr lang="en-GB">
              <a:solidFill>
                <a:prstClr val="black">
                  <a:tint val="75000"/>
                </a:prstClr>
              </a:solidFill>
              <a:latin typeface="Calibri"/>
            </a:endParaRPr>
          </a:p>
        </p:txBody>
      </p:sp>
    </p:spTree>
    <p:extLst>
      <p:ext uri="{BB962C8B-B14F-4D97-AF65-F5344CB8AC3E}">
        <p14:creationId xmlns:p14="http://schemas.microsoft.com/office/powerpoint/2010/main" val="13116403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24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24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24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24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24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024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2"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Picture 6">
            <a:extLst>
              <a:ext uri="{FF2B5EF4-FFF2-40B4-BE49-F238E27FC236}">
                <a16:creationId xmlns:a16="http://schemas.microsoft.com/office/drawing/2014/main" id="{7B8F6309-7FCB-49DA-88E2-2F9F77929603}"/>
              </a:ext>
            </a:extLst>
          </p:cNvPr>
          <p:cNvPicPr>
            <a:picLocks noChangeAspect="1"/>
          </p:cNvPicPr>
          <p:nvPr/>
        </p:nvPicPr>
        <p:blipFill rotWithShape="1">
          <a:blip r:embed="rId2"/>
          <a:srcRect t="10185" b="10309"/>
          <a:stretch/>
        </p:blipFill>
        <p:spPr>
          <a:xfrm>
            <a:off x="85726" y="1116"/>
            <a:ext cx="12191999" cy="6857990"/>
          </a:xfrm>
          <a:prstGeom prst="rect">
            <a:avLst/>
          </a:prstGeom>
        </p:spPr>
      </p:pic>
      <p:sp>
        <p:nvSpPr>
          <p:cNvPr id="32" name="Rectangle 31">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39160E22-A230-46E9-8602-EF755E174B95}"/>
              </a:ext>
            </a:extLst>
          </p:cNvPr>
          <p:cNvSpPr txBox="1"/>
          <p:nvPr/>
        </p:nvSpPr>
        <p:spPr>
          <a:xfrm>
            <a:off x="3167743" y="2747219"/>
            <a:ext cx="6335484"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Calibri" panose="020F0502020204030204"/>
                <a:ea typeface="+mn-ea"/>
                <a:cs typeface="+mn-cs"/>
              </a:rPr>
              <a:t> </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9" name="Rounded Rectangle 39">
            <a:extLst>
              <a:ext uri="{FF2B5EF4-FFF2-40B4-BE49-F238E27FC236}">
                <a16:creationId xmlns:a16="http://schemas.microsoft.com/office/drawing/2014/main" id="{29807675-74C7-410B-A4B4-66352451DE6B}"/>
              </a:ext>
            </a:extLst>
          </p:cNvPr>
          <p:cNvSpPr/>
          <p:nvPr/>
        </p:nvSpPr>
        <p:spPr>
          <a:xfrm>
            <a:off x="6312779" y="2701841"/>
            <a:ext cx="2527069" cy="1384995"/>
          </a:xfrm>
          <a:prstGeom prst="roundRect">
            <a:avLst/>
          </a:prstGeom>
          <a:solidFill>
            <a:schemeClr val="bg2">
              <a:lumMod val="9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libri" panose="020F0502020204030204"/>
                <a:ea typeface="+mn-ea"/>
                <a:cs typeface="+mn-cs"/>
              </a:rPr>
              <a:t>Problem Solve to reduce victims and offending</a:t>
            </a:r>
          </a:p>
        </p:txBody>
      </p:sp>
      <p:sp>
        <p:nvSpPr>
          <p:cNvPr id="12" name="Rounded Rectangle 41">
            <a:extLst>
              <a:ext uri="{FF2B5EF4-FFF2-40B4-BE49-F238E27FC236}">
                <a16:creationId xmlns:a16="http://schemas.microsoft.com/office/drawing/2014/main" id="{94E3D9E0-14A1-41A8-81EF-001D484B30C5}"/>
              </a:ext>
            </a:extLst>
          </p:cNvPr>
          <p:cNvSpPr/>
          <p:nvPr/>
        </p:nvSpPr>
        <p:spPr>
          <a:xfrm>
            <a:off x="9168796" y="2701841"/>
            <a:ext cx="2527069" cy="1384995"/>
          </a:xfrm>
          <a:prstGeom prst="roundRect">
            <a:avLst/>
          </a:prstGeom>
          <a:solidFill>
            <a:schemeClr val="accent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libri" panose="020F0502020204030204"/>
                <a:ea typeface="+mn-ea"/>
                <a:cs typeface="+mn-cs"/>
              </a:rPr>
              <a:t>Reduce Threat, Risk and Harm and demand on Policing </a:t>
            </a:r>
          </a:p>
        </p:txBody>
      </p:sp>
      <p:sp>
        <p:nvSpPr>
          <p:cNvPr id="19" name="Rounded Rectangle 39">
            <a:extLst>
              <a:ext uri="{FF2B5EF4-FFF2-40B4-BE49-F238E27FC236}">
                <a16:creationId xmlns:a16="http://schemas.microsoft.com/office/drawing/2014/main" id="{7BEEEFE3-03A3-49E2-9413-6F911DA450DC}"/>
              </a:ext>
            </a:extLst>
          </p:cNvPr>
          <p:cNvSpPr/>
          <p:nvPr/>
        </p:nvSpPr>
        <p:spPr>
          <a:xfrm>
            <a:off x="6335485" y="4825030"/>
            <a:ext cx="2527070" cy="1336369"/>
          </a:xfrm>
          <a:prstGeom prst="roundRect">
            <a:avLst/>
          </a:prstGeom>
          <a:solidFill>
            <a:schemeClr val="accent4">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libri" panose="020F0502020204030204"/>
                <a:ea typeface="+mn-ea"/>
                <a:cs typeface="+mn-cs"/>
              </a:rPr>
              <a:t>Builds Trust and Confidence</a:t>
            </a:r>
          </a:p>
        </p:txBody>
      </p:sp>
      <p:sp>
        <p:nvSpPr>
          <p:cNvPr id="22" name="Rounded Rectangle 41">
            <a:extLst>
              <a:ext uri="{FF2B5EF4-FFF2-40B4-BE49-F238E27FC236}">
                <a16:creationId xmlns:a16="http://schemas.microsoft.com/office/drawing/2014/main" id="{98BBBFC0-1E65-41A3-93DA-3DFD1A33B50D}"/>
              </a:ext>
            </a:extLst>
          </p:cNvPr>
          <p:cNvSpPr/>
          <p:nvPr/>
        </p:nvSpPr>
        <p:spPr>
          <a:xfrm>
            <a:off x="9203104" y="4776404"/>
            <a:ext cx="2527069" cy="1384995"/>
          </a:xfrm>
          <a:prstGeom prst="roundRect">
            <a:avLst/>
          </a:prstGeom>
          <a:solidFill>
            <a:srgbClr val="00B05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libri" panose="020F0502020204030204"/>
                <a:ea typeface="+mn-ea"/>
                <a:cs typeface="+mn-cs"/>
              </a:rPr>
              <a:t>To Deliver Chief Constable’s  Delivery Plan</a:t>
            </a:r>
          </a:p>
        </p:txBody>
      </p:sp>
      <p:sp>
        <p:nvSpPr>
          <p:cNvPr id="24" name="Rounded Rectangle 37">
            <a:extLst>
              <a:ext uri="{FF2B5EF4-FFF2-40B4-BE49-F238E27FC236}">
                <a16:creationId xmlns:a16="http://schemas.microsoft.com/office/drawing/2014/main" id="{9233F3F4-8194-4061-86FB-1DD40BE08A3A}"/>
              </a:ext>
            </a:extLst>
          </p:cNvPr>
          <p:cNvSpPr/>
          <p:nvPr/>
        </p:nvSpPr>
        <p:spPr>
          <a:xfrm>
            <a:off x="3463736" y="4853657"/>
            <a:ext cx="2527069" cy="1336369"/>
          </a:xfrm>
          <a:prstGeom prst="roundRect">
            <a:avLst/>
          </a:prstGeom>
          <a:solidFill>
            <a:srgbClr val="FF9966"/>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libri" panose="020F0502020204030204"/>
                <a:ea typeface="+mn-ea"/>
                <a:cs typeface="+mn-cs"/>
              </a:rPr>
              <a:t>Creates Safer Sustainable  Communities</a:t>
            </a:r>
          </a:p>
        </p:txBody>
      </p:sp>
      <p:sp>
        <p:nvSpPr>
          <p:cNvPr id="25" name="Rounded Rectangle 39">
            <a:extLst>
              <a:ext uri="{FF2B5EF4-FFF2-40B4-BE49-F238E27FC236}">
                <a16:creationId xmlns:a16="http://schemas.microsoft.com/office/drawing/2014/main" id="{57B95487-CF03-42FC-B16C-39986D4E84B3}"/>
              </a:ext>
            </a:extLst>
          </p:cNvPr>
          <p:cNvSpPr/>
          <p:nvPr/>
        </p:nvSpPr>
        <p:spPr>
          <a:xfrm>
            <a:off x="657393" y="4891114"/>
            <a:ext cx="2527069" cy="1384995"/>
          </a:xfrm>
          <a:prstGeom prst="roundRect">
            <a:avLst/>
          </a:prstGeom>
          <a:solidFill>
            <a:schemeClr val="accent1">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libri" panose="020F0502020204030204"/>
                <a:ea typeface="+mn-ea"/>
                <a:cs typeface="+mn-cs"/>
              </a:rPr>
              <a:t>Feedback to our communities to build community cohesion</a:t>
            </a:r>
          </a:p>
        </p:txBody>
      </p:sp>
      <p:sp>
        <p:nvSpPr>
          <p:cNvPr id="26" name="Rounded Rectangle 39">
            <a:extLst>
              <a:ext uri="{FF2B5EF4-FFF2-40B4-BE49-F238E27FC236}">
                <a16:creationId xmlns:a16="http://schemas.microsoft.com/office/drawing/2014/main" id="{27E9BC85-6178-4BA5-BD6B-B3D78A9F8ED6}"/>
              </a:ext>
            </a:extLst>
          </p:cNvPr>
          <p:cNvSpPr/>
          <p:nvPr/>
        </p:nvSpPr>
        <p:spPr>
          <a:xfrm>
            <a:off x="3422455" y="2686235"/>
            <a:ext cx="2527069" cy="1384995"/>
          </a:xfrm>
          <a:prstGeom prst="roundRect">
            <a:avLst/>
          </a:prstGeom>
          <a:solidFill>
            <a:srgbClr val="92D05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libri" panose="020F0502020204030204"/>
                <a:ea typeface="+mn-ea"/>
                <a:cs typeface="+mn-cs"/>
              </a:rPr>
              <a:t>Identify issues, concerns and problems</a:t>
            </a:r>
          </a:p>
        </p:txBody>
      </p:sp>
      <p:sp>
        <p:nvSpPr>
          <p:cNvPr id="33" name="Rounded Rectangle 39">
            <a:extLst>
              <a:ext uri="{FF2B5EF4-FFF2-40B4-BE49-F238E27FC236}">
                <a16:creationId xmlns:a16="http://schemas.microsoft.com/office/drawing/2014/main" id="{09A2EA78-85B0-4888-A137-9C46F356DA12}"/>
              </a:ext>
            </a:extLst>
          </p:cNvPr>
          <p:cNvSpPr/>
          <p:nvPr/>
        </p:nvSpPr>
        <p:spPr>
          <a:xfrm>
            <a:off x="657393" y="2701841"/>
            <a:ext cx="2527070" cy="1336369"/>
          </a:xfrm>
          <a:prstGeom prst="roundRect">
            <a:avLst/>
          </a:prstGeom>
          <a:solidFill>
            <a:schemeClr val="accent4">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libri" panose="020F0502020204030204"/>
                <a:ea typeface="+mn-ea"/>
                <a:cs typeface="+mn-cs"/>
              </a:rPr>
              <a:t>Enables us to better understand and protect our communities</a:t>
            </a:r>
          </a:p>
        </p:txBody>
      </p:sp>
      <p:sp>
        <p:nvSpPr>
          <p:cNvPr id="34" name="TextBox 33">
            <a:extLst>
              <a:ext uri="{FF2B5EF4-FFF2-40B4-BE49-F238E27FC236}">
                <a16:creationId xmlns:a16="http://schemas.microsoft.com/office/drawing/2014/main" id="{0DC283C2-5E32-425D-B603-5FB40AB95789}"/>
              </a:ext>
            </a:extLst>
          </p:cNvPr>
          <p:cNvSpPr txBox="1"/>
          <p:nvPr/>
        </p:nvSpPr>
        <p:spPr>
          <a:xfrm>
            <a:off x="3679372" y="1539628"/>
            <a:ext cx="5655128" cy="954107"/>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white">
                    <a:lumMod val="95000"/>
                  </a:prstClr>
                </a:solidFill>
                <a:effectLst>
                  <a:outerShdw blurRad="38100" dist="38100" dir="2700000" algn="tl">
                    <a:srgbClr val="000000">
                      <a:alpha val="43137"/>
                    </a:srgbClr>
                  </a:outerShdw>
                </a:effectLst>
                <a:uLnTx/>
                <a:uFillTx/>
                <a:latin typeface="Calibri" panose="020F0502020204030204"/>
                <a:ea typeface="+mn-ea"/>
                <a:cs typeface="+mn-cs"/>
              </a:rPr>
              <a:t>Why are engagements with our communities so important </a:t>
            </a:r>
            <a:r>
              <a:rPr kumimoji="0" lang="en-GB" sz="3200" b="1" i="0" u="none" strike="noStrike" kern="1200" cap="none" spc="0" normalizeH="0" baseline="0" noProof="0" dirty="0">
                <a:ln>
                  <a:noFill/>
                </a:ln>
                <a:solidFill>
                  <a:prstClr val="white">
                    <a:lumMod val="95000"/>
                  </a:prstClr>
                </a:solidFill>
                <a:effectLst>
                  <a:outerShdw blurRad="38100" dist="38100" dir="2700000" algn="tl">
                    <a:srgbClr val="000000">
                      <a:alpha val="43137"/>
                    </a:srgbClr>
                  </a:outerShdw>
                </a:effectLst>
                <a:uLnTx/>
                <a:uFillTx/>
                <a:latin typeface="Calibri" panose="020F0502020204030204"/>
                <a:ea typeface="+mn-ea"/>
                <a:cs typeface="+mn-cs"/>
              </a:rPr>
              <a:t>?</a:t>
            </a:r>
          </a:p>
        </p:txBody>
      </p:sp>
      <p:sp>
        <p:nvSpPr>
          <p:cNvPr id="3" name="TextBox 2">
            <a:extLst>
              <a:ext uri="{FF2B5EF4-FFF2-40B4-BE49-F238E27FC236}">
                <a16:creationId xmlns:a16="http://schemas.microsoft.com/office/drawing/2014/main" id="{340ABF59-6527-D160-D4F2-14891ADF4004}"/>
              </a:ext>
            </a:extLst>
          </p:cNvPr>
          <p:cNvSpPr txBox="1"/>
          <p:nvPr/>
        </p:nvSpPr>
        <p:spPr>
          <a:xfrm>
            <a:off x="3422455" y="494023"/>
            <a:ext cx="7464309" cy="6530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600" b="1" i="0" u="sng" strike="noStrike" kern="1200" cap="none" spc="0" normalizeH="0" baseline="0" noProof="0" dirty="0">
                <a:ln>
                  <a:noFill/>
                </a:ln>
                <a:solidFill>
                  <a:prstClr val="white"/>
                </a:solidFill>
                <a:effectLst/>
                <a:uLnTx/>
                <a:uFillTx/>
                <a:latin typeface="Calibri" panose="020F0502020204030204"/>
                <a:ea typeface="+mn-ea"/>
                <a:cs typeface="+mn-cs"/>
              </a:rPr>
              <a:t>Core Principle – Engagement</a:t>
            </a:r>
            <a:endParaRPr kumimoji="0" lang="en-GB" sz="3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517679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6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a:endParaRPr>
          </a:p>
        </p:txBody>
      </p:sp>
      <p:sp>
        <p:nvSpPr>
          <p:cNvPr id="73" name="Freeform: Shape 72">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a:endParaRPr>
          </a:p>
        </p:txBody>
      </p:sp>
      <p:sp>
        <p:nvSpPr>
          <p:cNvPr id="2" name="Title 1"/>
          <p:cNvSpPr>
            <a:spLocks noGrp="1"/>
          </p:cNvSpPr>
          <p:nvPr>
            <p:ph type="title"/>
          </p:nvPr>
        </p:nvSpPr>
        <p:spPr>
          <a:xfrm>
            <a:off x="1524000" y="1153573"/>
            <a:ext cx="2915425" cy="4461163"/>
          </a:xfrm>
        </p:spPr>
        <p:txBody>
          <a:bodyPr>
            <a:normAutofit/>
          </a:bodyPr>
          <a:lstStyle/>
          <a:p>
            <a:r>
              <a:rPr lang="en-GB" sz="4000" dirty="0">
                <a:solidFill>
                  <a:srgbClr val="FFFFFF"/>
                </a:solidFill>
              </a:rPr>
              <a:t>Government</a:t>
            </a:r>
          </a:p>
        </p:txBody>
      </p:sp>
      <p:sp>
        <p:nvSpPr>
          <p:cNvPr id="75" name="Arc 74">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186802" y="2455480"/>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solidFill>
                <a:prstClr val="black"/>
              </a:solidFill>
              <a:latin typeface="Calibri"/>
            </a:endParaRPr>
          </a:p>
        </p:txBody>
      </p:sp>
      <p:sp>
        <p:nvSpPr>
          <p:cNvPr id="11266" name="Content Placeholder 2"/>
          <p:cNvSpPr>
            <a:spLocks noGrp="1"/>
          </p:cNvSpPr>
          <p:nvPr>
            <p:ph idx="1"/>
          </p:nvPr>
        </p:nvSpPr>
        <p:spPr>
          <a:xfrm>
            <a:off x="4866139" y="533401"/>
            <a:ext cx="5179868" cy="5687165"/>
          </a:xfrm>
        </p:spPr>
        <p:txBody>
          <a:bodyPr anchor="ctr">
            <a:normAutofit/>
          </a:bodyPr>
          <a:lstStyle/>
          <a:p>
            <a:pPr>
              <a:lnSpc>
                <a:spcPct val="90000"/>
              </a:lnSpc>
            </a:pPr>
            <a:r>
              <a:rPr lang="en-GB" altLang="en-US" sz="2700" dirty="0">
                <a:latin typeface="Arial" panose="020B0604020202020204" pitchFamily="34" charset="0"/>
                <a:cs typeface="Arial" panose="020B0604020202020204" pitchFamily="34" charset="0"/>
              </a:rPr>
              <a:t>One of the overriding objectives for local and national government has been to improve partnership in the public sector, so that through joint working the best services can be available for service users. </a:t>
            </a:r>
          </a:p>
          <a:p>
            <a:pPr>
              <a:lnSpc>
                <a:spcPct val="90000"/>
              </a:lnSpc>
            </a:pPr>
            <a:r>
              <a:rPr lang="en-GB" altLang="en-US" sz="2700" dirty="0">
                <a:latin typeface="Arial" panose="020B0604020202020204" pitchFamily="34" charset="0"/>
                <a:cs typeface="Arial" panose="020B0604020202020204" pitchFamily="34" charset="0"/>
              </a:rPr>
              <a:t> A commitment to joint working, and to breaking down unnecessary barriers.</a:t>
            </a:r>
          </a:p>
        </p:txBody>
      </p:sp>
      <p:sp>
        <p:nvSpPr>
          <p:cNvPr id="3" name="Slide Number Placeholder 2"/>
          <p:cNvSpPr>
            <a:spLocks noGrp="1"/>
          </p:cNvSpPr>
          <p:nvPr>
            <p:ph type="sldNum" sz="quarter" idx="12"/>
          </p:nvPr>
        </p:nvSpPr>
        <p:spPr>
          <a:xfrm>
            <a:off x="8680173" y="6356351"/>
            <a:ext cx="1359176" cy="365125"/>
          </a:xfrm>
        </p:spPr>
        <p:txBody>
          <a:bodyPr>
            <a:normAutofit/>
          </a:bodyPr>
          <a:lstStyle/>
          <a:p>
            <a:pPr>
              <a:spcAft>
                <a:spcPts val="600"/>
              </a:spcAft>
              <a:defRPr/>
            </a:pPr>
            <a:fld id="{1A182F8E-27A2-4996-BCAF-3AE9C457B522}" type="slidenum">
              <a:rPr lang="en-GB">
                <a:solidFill>
                  <a:prstClr val="black">
                    <a:tint val="75000"/>
                  </a:prstClr>
                </a:solidFill>
                <a:latin typeface="Calibri"/>
              </a:rPr>
              <a:pPr>
                <a:spcAft>
                  <a:spcPts val="600"/>
                </a:spcAft>
                <a:defRPr/>
              </a:pPr>
              <a:t>14</a:t>
            </a:fld>
            <a:endParaRPr lang="en-GB">
              <a:solidFill>
                <a:prstClr val="black">
                  <a:tint val="75000"/>
                </a:prstClr>
              </a:solidFill>
              <a:latin typeface="Calibri"/>
            </a:endParaRPr>
          </a:p>
        </p:txBody>
      </p:sp>
    </p:spTree>
    <p:extLst>
      <p:ext uri="{BB962C8B-B14F-4D97-AF65-F5344CB8AC3E}">
        <p14:creationId xmlns:p14="http://schemas.microsoft.com/office/powerpoint/2010/main" val="30477326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26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266">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6"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Picture 6">
            <a:extLst>
              <a:ext uri="{FF2B5EF4-FFF2-40B4-BE49-F238E27FC236}">
                <a16:creationId xmlns:a16="http://schemas.microsoft.com/office/drawing/2014/main" id="{7B8F6309-7FCB-49DA-88E2-2F9F77929603}"/>
              </a:ext>
            </a:extLst>
          </p:cNvPr>
          <p:cNvPicPr>
            <a:picLocks noChangeAspect="1"/>
          </p:cNvPicPr>
          <p:nvPr/>
        </p:nvPicPr>
        <p:blipFill rotWithShape="1">
          <a:blip r:embed="rId2"/>
          <a:srcRect t="10185" b="10309"/>
          <a:stretch/>
        </p:blipFill>
        <p:spPr>
          <a:xfrm>
            <a:off x="304457" y="0"/>
            <a:ext cx="12191999" cy="6857990"/>
          </a:xfrm>
          <a:prstGeom prst="rect">
            <a:avLst/>
          </a:prstGeom>
        </p:spPr>
      </p:pic>
      <p:sp>
        <p:nvSpPr>
          <p:cNvPr id="32" name="Rectangle 31">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descr="Diagram&#10;&#10;Description automatically generated">
            <a:extLst>
              <a:ext uri="{FF2B5EF4-FFF2-40B4-BE49-F238E27FC236}">
                <a16:creationId xmlns:a16="http://schemas.microsoft.com/office/drawing/2014/main" id="{A6936D49-1673-4600-9E25-9BFE41C6594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656510" y="1002400"/>
            <a:ext cx="7125789" cy="5498960"/>
          </a:xfrm>
          <a:prstGeom prst="rect">
            <a:avLst/>
          </a:prstGeom>
        </p:spPr>
      </p:pic>
      <p:sp>
        <p:nvSpPr>
          <p:cNvPr id="9" name="TextBox 8">
            <a:extLst>
              <a:ext uri="{FF2B5EF4-FFF2-40B4-BE49-F238E27FC236}">
                <a16:creationId xmlns:a16="http://schemas.microsoft.com/office/drawing/2014/main" id="{AA665C33-77E2-476F-AFCA-A104A99ACA6E}"/>
              </a:ext>
            </a:extLst>
          </p:cNvPr>
          <p:cNvSpPr txBox="1"/>
          <p:nvPr/>
        </p:nvSpPr>
        <p:spPr>
          <a:xfrm>
            <a:off x="3313611" y="187686"/>
            <a:ext cx="7125789" cy="76944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white">
                    <a:lumMod val="95000"/>
                  </a:prstClr>
                </a:solidFill>
                <a:effectLst/>
                <a:uLnTx/>
                <a:uFillTx/>
                <a:latin typeface="Calibri" panose="020F0502020204030204"/>
                <a:ea typeface="+mn-ea"/>
                <a:cs typeface="+mn-cs"/>
              </a:rPr>
              <a:t>         </a:t>
            </a:r>
            <a:r>
              <a:rPr kumimoji="0" lang="en-GB" sz="4400" b="0" i="0" u="none" strike="noStrike" kern="1200" cap="none" spc="0" normalizeH="0" baseline="0" noProof="0" dirty="0">
                <a:ln>
                  <a:noFill/>
                </a:ln>
                <a:solidFill>
                  <a:prstClr val="white">
                    <a:lumMod val="95000"/>
                  </a:prstClr>
                </a:solidFill>
                <a:effectLst/>
                <a:uLnTx/>
                <a:uFillTx/>
                <a:latin typeface="Calibri" panose="020F0502020204030204"/>
                <a:ea typeface="+mn-ea"/>
                <a:cs typeface="+mn-cs"/>
              </a:rPr>
              <a:t>Community Engagement</a:t>
            </a:r>
          </a:p>
        </p:txBody>
      </p:sp>
    </p:spTree>
    <p:extLst>
      <p:ext uri="{BB962C8B-B14F-4D97-AF65-F5344CB8AC3E}">
        <p14:creationId xmlns:p14="http://schemas.microsoft.com/office/powerpoint/2010/main" val="322765697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p:cNvPicPr>
            <a:picLocks noChangeAspect="1"/>
          </p:cNvPicPr>
          <p:nvPr/>
        </p:nvPicPr>
        <p:blipFill rotWithShape="1">
          <a:blip r:embed="rId2"/>
          <a:srcRect t="23298" b="16328"/>
          <a:stretch/>
        </p:blipFill>
        <p:spPr>
          <a:xfrm>
            <a:off x="6035331" y="-1"/>
            <a:ext cx="4632671" cy="2937954"/>
          </a:xfrm>
          <a:prstGeom prst="rect">
            <a:avLst/>
          </a:prstGeom>
        </p:spPr>
      </p:pic>
      <p:pic>
        <p:nvPicPr>
          <p:cNvPr id="5" name="Picture 4"/>
          <p:cNvPicPr>
            <a:picLocks noChangeAspect="1"/>
          </p:cNvPicPr>
          <p:nvPr/>
        </p:nvPicPr>
        <p:blipFill rotWithShape="1">
          <a:blip r:embed="rId3"/>
          <a:srcRect l="1748"/>
          <a:stretch/>
        </p:blipFill>
        <p:spPr>
          <a:xfrm>
            <a:off x="4676728" y="2937954"/>
            <a:ext cx="5991270" cy="3920047"/>
          </a:xfrm>
          <a:prstGeom prst="rect">
            <a:avLst/>
          </a:prstGeom>
        </p:spPr>
      </p:pic>
      <p:sp>
        <p:nvSpPr>
          <p:cNvPr id="14" name="Freeform: Shape 13">
            <a:extLst>
              <a:ext uri="{FF2B5EF4-FFF2-40B4-BE49-F238E27FC236}">
                <a16:creationId xmlns:a16="http://schemas.microsoft.com/office/drawing/2014/main" id="{8F23F8A3-8FD7-4779-8323-FDC26BE99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524000" y="-478"/>
            <a:ext cx="5894850" cy="6858478"/>
          </a:xfrm>
          <a:custGeom>
            <a:avLst/>
            <a:gdLst>
              <a:gd name="connsiteX0" fmla="*/ 7859800 w 7859800"/>
              <a:gd name="connsiteY0" fmla="*/ 6858478 h 6858478"/>
              <a:gd name="connsiteX1" fmla="*/ 435245 w 7859800"/>
              <a:gd name="connsiteY1" fmla="*/ 6858478 h 6858478"/>
              <a:gd name="connsiteX2" fmla="*/ 435505 w 7859800"/>
              <a:gd name="connsiteY2" fmla="*/ 6857916 h 6858478"/>
              <a:gd name="connsiteX3" fmla="*/ 0 w 7859800"/>
              <a:gd name="connsiteY3" fmla="*/ 6857916 h 6858478"/>
              <a:gd name="connsiteX4" fmla="*/ 0 w 7859800"/>
              <a:gd name="connsiteY4" fmla="*/ 0 h 6858478"/>
              <a:gd name="connsiteX5" fmla="*/ 3611620 w 7859800"/>
              <a:gd name="connsiteY5" fmla="*/ 0 h 6858478"/>
              <a:gd name="connsiteX6" fmla="*/ 4677848 w 7859800"/>
              <a:gd name="connsiteY6" fmla="*/ 0 h 6858478"/>
              <a:gd name="connsiteX7" fmla="*/ 4683425 w 7859800"/>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859800" h="6858478">
                <a:moveTo>
                  <a:pt x="7859800" y="6858478"/>
                </a:moveTo>
                <a:lnTo>
                  <a:pt x="435245" y="6858478"/>
                </a:lnTo>
                <a:lnTo>
                  <a:pt x="435505" y="6857916"/>
                </a:lnTo>
                <a:lnTo>
                  <a:pt x="0" y="6857916"/>
                </a:lnTo>
                <a:lnTo>
                  <a:pt x="0" y="0"/>
                </a:lnTo>
                <a:lnTo>
                  <a:pt x="3611620" y="0"/>
                </a:lnTo>
                <a:lnTo>
                  <a:pt x="4677848" y="0"/>
                </a:lnTo>
                <a:lnTo>
                  <a:pt x="4683425"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Calibri"/>
            </a:endParaRPr>
          </a:p>
        </p:txBody>
      </p:sp>
      <p:sp>
        <p:nvSpPr>
          <p:cNvPr id="16" name="Freeform: Shape 15">
            <a:extLst>
              <a:ext uri="{FF2B5EF4-FFF2-40B4-BE49-F238E27FC236}">
                <a16:creationId xmlns:a16="http://schemas.microsoft.com/office/drawing/2014/main" id="{F605C4CC-A25C-416F-8333-7CB7DC97D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524000" y="-478"/>
            <a:ext cx="5573380" cy="6858478"/>
          </a:xfrm>
          <a:custGeom>
            <a:avLst/>
            <a:gdLst>
              <a:gd name="connsiteX0" fmla="*/ 7431174 w 7431174"/>
              <a:gd name="connsiteY0" fmla="*/ 6858478 h 6858478"/>
              <a:gd name="connsiteX1" fmla="*/ 6619 w 7431174"/>
              <a:gd name="connsiteY1" fmla="*/ 6858478 h 6858478"/>
              <a:gd name="connsiteX2" fmla="*/ 6879 w 7431174"/>
              <a:gd name="connsiteY2" fmla="*/ 6857916 h 6858478"/>
              <a:gd name="connsiteX3" fmla="*/ 0 w 7431174"/>
              <a:gd name="connsiteY3" fmla="*/ 6857916 h 6858478"/>
              <a:gd name="connsiteX4" fmla="*/ 0 w 7431174"/>
              <a:gd name="connsiteY4" fmla="*/ 0 h 6858478"/>
              <a:gd name="connsiteX5" fmla="*/ 3182994 w 7431174"/>
              <a:gd name="connsiteY5" fmla="*/ 0 h 6858478"/>
              <a:gd name="connsiteX6" fmla="*/ 4249222 w 7431174"/>
              <a:gd name="connsiteY6" fmla="*/ 0 h 6858478"/>
              <a:gd name="connsiteX7" fmla="*/ 4254799 w 7431174"/>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31174" h="6858478">
                <a:moveTo>
                  <a:pt x="7431174" y="6858478"/>
                </a:moveTo>
                <a:lnTo>
                  <a:pt x="6619" y="6858478"/>
                </a:lnTo>
                <a:lnTo>
                  <a:pt x="6879" y="6857916"/>
                </a:lnTo>
                <a:lnTo>
                  <a:pt x="0" y="6857916"/>
                </a:lnTo>
                <a:lnTo>
                  <a:pt x="0" y="0"/>
                </a:lnTo>
                <a:lnTo>
                  <a:pt x="3182994" y="0"/>
                </a:lnTo>
                <a:lnTo>
                  <a:pt x="4249222" y="0"/>
                </a:lnTo>
                <a:lnTo>
                  <a:pt x="4254799"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Calibri"/>
            </a:endParaRPr>
          </a:p>
        </p:txBody>
      </p:sp>
      <p:sp>
        <p:nvSpPr>
          <p:cNvPr id="2" name="Title 1"/>
          <p:cNvSpPr>
            <a:spLocks noGrp="1"/>
          </p:cNvSpPr>
          <p:nvPr>
            <p:ph type="title"/>
          </p:nvPr>
        </p:nvSpPr>
        <p:spPr>
          <a:xfrm>
            <a:off x="1752600" y="365126"/>
            <a:ext cx="5181600" cy="1325563"/>
          </a:xfrm>
        </p:spPr>
        <p:txBody>
          <a:bodyPr>
            <a:normAutofit/>
          </a:bodyPr>
          <a:lstStyle/>
          <a:p>
            <a:pPr algn="l">
              <a:lnSpc>
                <a:spcPct val="90000"/>
              </a:lnSpc>
            </a:pPr>
            <a:r>
              <a:rPr lang="en-GB" dirty="0"/>
              <a:t>Proof of the pudding?</a:t>
            </a:r>
          </a:p>
        </p:txBody>
      </p:sp>
      <p:sp>
        <p:nvSpPr>
          <p:cNvPr id="3" name="Content Placeholder 2"/>
          <p:cNvSpPr>
            <a:spLocks noGrp="1"/>
          </p:cNvSpPr>
          <p:nvPr>
            <p:ph idx="1"/>
          </p:nvPr>
        </p:nvSpPr>
        <p:spPr>
          <a:xfrm>
            <a:off x="1615135" y="1600200"/>
            <a:ext cx="3949616" cy="4348162"/>
          </a:xfrm>
        </p:spPr>
        <p:txBody>
          <a:bodyPr>
            <a:noAutofit/>
          </a:bodyPr>
          <a:lstStyle/>
          <a:p>
            <a:r>
              <a:rPr lang="en-GB" sz="2400" dirty="0"/>
              <a:t>Do the statistics show that new, innovative ways of working are effective?</a:t>
            </a:r>
          </a:p>
          <a:p>
            <a:r>
              <a:rPr lang="en-GB" sz="2400" dirty="0"/>
              <a:t>If there is no measurable improvement in performance, then should we simply continue along the path we have set ourselves?</a:t>
            </a:r>
          </a:p>
          <a:p>
            <a:r>
              <a:rPr lang="en-GB" sz="2400" dirty="0"/>
              <a:t>Or should we pause, reflect and change direction</a:t>
            </a:r>
          </a:p>
        </p:txBody>
      </p:sp>
      <p:sp>
        <p:nvSpPr>
          <p:cNvPr id="4" name="Slide Number Placeholder 3"/>
          <p:cNvSpPr>
            <a:spLocks noGrp="1"/>
          </p:cNvSpPr>
          <p:nvPr>
            <p:ph type="sldNum" sz="quarter" idx="12"/>
          </p:nvPr>
        </p:nvSpPr>
        <p:spPr>
          <a:xfrm>
            <a:off x="8238105" y="6356351"/>
            <a:ext cx="569214" cy="365125"/>
          </a:xfrm>
        </p:spPr>
        <p:txBody>
          <a:bodyPr anchor="ctr">
            <a:normAutofit/>
          </a:bodyPr>
          <a:lstStyle/>
          <a:p>
            <a:pPr>
              <a:spcAft>
                <a:spcPts val="600"/>
              </a:spcAft>
            </a:pPr>
            <a:fld id="{FE8C7D6C-C2F6-40D2-B529-A01F2268EA7F}" type="slidenum">
              <a:rPr lang="en-GB">
                <a:solidFill>
                  <a:srgbClr val="FFFFFF">
                    <a:alpha val="80000"/>
                  </a:srgbClr>
                </a:solidFill>
                <a:latin typeface="Calibri"/>
              </a:rPr>
              <a:pPr>
                <a:spcAft>
                  <a:spcPts val="600"/>
                </a:spcAft>
              </a:pPr>
              <a:t>16</a:t>
            </a:fld>
            <a:endParaRPr lang="en-GB">
              <a:solidFill>
                <a:srgbClr val="FFFFFF">
                  <a:alpha val="80000"/>
                </a:srgbClr>
              </a:solidFill>
              <a:latin typeface="Calibri"/>
            </a:endParaRPr>
          </a:p>
        </p:txBody>
      </p:sp>
    </p:spTree>
    <p:extLst>
      <p:ext uri="{BB962C8B-B14F-4D97-AF65-F5344CB8AC3E}">
        <p14:creationId xmlns:p14="http://schemas.microsoft.com/office/powerpoint/2010/main" val="10693801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Picture 6">
            <a:extLst>
              <a:ext uri="{FF2B5EF4-FFF2-40B4-BE49-F238E27FC236}">
                <a16:creationId xmlns:a16="http://schemas.microsoft.com/office/drawing/2014/main" id="{7B8F6309-7FCB-49DA-88E2-2F9F77929603}"/>
              </a:ext>
            </a:extLst>
          </p:cNvPr>
          <p:cNvPicPr>
            <a:picLocks noChangeAspect="1"/>
          </p:cNvPicPr>
          <p:nvPr/>
        </p:nvPicPr>
        <p:blipFill rotWithShape="1">
          <a:blip r:embed="rId2"/>
          <a:srcRect t="10185" b="10309"/>
          <a:stretch/>
        </p:blipFill>
        <p:spPr>
          <a:xfrm>
            <a:off x="307504" y="10"/>
            <a:ext cx="12191999" cy="6857990"/>
          </a:xfrm>
          <a:prstGeom prst="rect">
            <a:avLst/>
          </a:prstGeom>
        </p:spPr>
      </p:pic>
      <p:sp>
        <p:nvSpPr>
          <p:cNvPr id="32" name="Rectangle 31">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75B89530-E14F-4CB5-9110-DC5A4AF818A3}"/>
              </a:ext>
            </a:extLst>
          </p:cNvPr>
          <p:cNvSpPr txBox="1"/>
          <p:nvPr/>
        </p:nvSpPr>
        <p:spPr>
          <a:xfrm>
            <a:off x="3494454" y="349479"/>
            <a:ext cx="7942217" cy="954107"/>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srgbClr val="E7E6E6"/>
                </a:solidFill>
                <a:effectLst/>
                <a:uLnTx/>
                <a:uFillTx/>
                <a:latin typeface="Calibri" panose="020F0502020204030204"/>
                <a:ea typeface="+mn-ea"/>
                <a:cs typeface="+mn-cs"/>
              </a:rPr>
              <a:t>Correlation between Reflective Work Force (RWF) &amp; Community Cohesion     </a:t>
            </a:r>
            <a:r>
              <a:rPr kumimoji="0" lang="en-GB" sz="1200" b="1" i="1" u="none" strike="noStrike" kern="1200" cap="none" spc="0" normalizeH="0" baseline="0" noProof="0" dirty="0">
                <a:ln>
                  <a:noFill/>
                </a:ln>
                <a:solidFill>
                  <a:srgbClr val="E7E6E6"/>
                </a:solidFill>
                <a:effectLst/>
                <a:uLnTx/>
                <a:uFillTx/>
                <a:latin typeface="Calibri" panose="020F0502020204030204"/>
                <a:ea typeface="+mn-ea"/>
                <a:cs typeface="+mn-cs"/>
              </a:rPr>
              <a:t>Slide – Supt Tim Morgan</a:t>
            </a:r>
            <a:r>
              <a:rPr kumimoji="0" lang="en-GB" sz="1200" b="1" i="0" u="none" strike="noStrike" kern="1200" cap="none" spc="0" normalizeH="0" baseline="0" noProof="0" dirty="0">
                <a:ln>
                  <a:noFill/>
                </a:ln>
                <a:solidFill>
                  <a:srgbClr val="E7E6E6"/>
                </a:solidFill>
                <a:effectLst/>
                <a:uLnTx/>
                <a:uFillTx/>
                <a:latin typeface="Calibri" panose="020F0502020204030204"/>
                <a:ea typeface="+mn-ea"/>
                <a:cs typeface="+mn-cs"/>
              </a:rPr>
              <a:t> </a:t>
            </a:r>
          </a:p>
        </p:txBody>
      </p:sp>
      <p:pic>
        <p:nvPicPr>
          <p:cNvPr id="4" name="Picture 3" descr="Diagram&#10;&#10;Description automatically generated">
            <a:extLst>
              <a:ext uri="{FF2B5EF4-FFF2-40B4-BE49-F238E27FC236}">
                <a16:creationId xmlns:a16="http://schemas.microsoft.com/office/drawing/2014/main" id="{7871343E-250F-463E-A934-35C39D05B89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4452" y="1779028"/>
            <a:ext cx="10509633" cy="4664898"/>
          </a:xfrm>
          <a:prstGeom prst="rect">
            <a:avLst/>
          </a:prstGeom>
        </p:spPr>
      </p:pic>
    </p:spTree>
    <p:extLst>
      <p:ext uri="{BB962C8B-B14F-4D97-AF65-F5344CB8AC3E}">
        <p14:creationId xmlns:p14="http://schemas.microsoft.com/office/powerpoint/2010/main" val="286318000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B61DD695-4678-4A39-AD04-7C0568D6FF58}"/>
              </a:ext>
            </a:extLst>
          </p:cNvPr>
          <p:cNvSpPr>
            <a:spLocks noGrp="1"/>
          </p:cNvSpPr>
          <p:nvPr>
            <p:ph type="sldNum" sz="quarter" idx="12"/>
          </p:nvPr>
        </p:nvSpPr>
        <p:spPr>
          <a:xfrm>
            <a:off x="8077200" y="6356351"/>
            <a:ext cx="2133600" cy="365125"/>
          </a:xfrm>
        </p:spPr>
        <p:txBody>
          <a:bodyPr/>
          <a:lstStyle/>
          <a:p>
            <a:pPr>
              <a:defRPr/>
            </a:pPr>
            <a:fld id="{B6F15528-21DE-4FAA-801E-634DDDAF4B2B}" type="slidenum">
              <a:rPr lang="en-US">
                <a:solidFill>
                  <a:prstClr val="black">
                    <a:tint val="75000"/>
                  </a:prstClr>
                </a:solidFill>
                <a:latin typeface="Calibri"/>
              </a:rPr>
              <a:pPr>
                <a:defRPr/>
              </a:pPr>
              <a:t>18</a:t>
            </a:fld>
            <a:endParaRPr lang="en-US">
              <a:solidFill>
                <a:prstClr val="black">
                  <a:tint val="75000"/>
                </a:prstClr>
              </a:solidFill>
              <a:latin typeface="Calibri"/>
            </a:endParaRPr>
          </a:p>
        </p:txBody>
      </p:sp>
      <p:pic>
        <p:nvPicPr>
          <p:cNvPr id="5" name="Picture 4">
            <a:extLst>
              <a:ext uri="{FF2B5EF4-FFF2-40B4-BE49-F238E27FC236}">
                <a16:creationId xmlns:a16="http://schemas.microsoft.com/office/drawing/2014/main" id="{BCC1357F-B168-4205-A728-272A169A7731}"/>
              </a:ext>
            </a:extLst>
          </p:cNvPr>
          <p:cNvPicPr>
            <a:picLocks noChangeAspect="1"/>
          </p:cNvPicPr>
          <p:nvPr/>
        </p:nvPicPr>
        <p:blipFill>
          <a:blip r:embed="rId2"/>
          <a:stretch>
            <a:fillRect/>
          </a:stretch>
        </p:blipFill>
        <p:spPr>
          <a:xfrm>
            <a:off x="2153426" y="0"/>
            <a:ext cx="7885148" cy="6858000"/>
          </a:xfrm>
          <a:prstGeom prst="rect">
            <a:avLst/>
          </a:prstGeom>
        </p:spPr>
      </p:pic>
    </p:spTree>
    <p:extLst>
      <p:ext uri="{BB962C8B-B14F-4D97-AF65-F5344CB8AC3E}">
        <p14:creationId xmlns:p14="http://schemas.microsoft.com/office/powerpoint/2010/main" val="192199228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2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15</TotalTime>
  <Words>551</Words>
  <Application>Microsoft Office PowerPoint</Application>
  <PresentationFormat>Widescreen</PresentationFormat>
  <Paragraphs>90</Paragraphs>
  <Slides>18</Slides>
  <Notes>0</Notes>
  <HiddenSlides>0</HiddenSlides>
  <MMClips>0</MMClips>
  <ScaleCrop>false</ScaleCrop>
  <HeadingPairs>
    <vt:vector size="6" baseType="variant">
      <vt:variant>
        <vt:lpstr>Fonts Used</vt:lpstr>
      </vt:variant>
      <vt:variant>
        <vt:i4>8</vt:i4>
      </vt:variant>
      <vt:variant>
        <vt:lpstr>Theme</vt:lpstr>
      </vt:variant>
      <vt:variant>
        <vt:i4>4</vt:i4>
      </vt:variant>
      <vt:variant>
        <vt:lpstr>Slide Titles</vt:lpstr>
      </vt:variant>
      <vt:variant>
        <vt:i4>18</vt:i4>
      </vt:variant>
    </vt:vector>
  </HeadingPairs>
  <TitlesOfParts>
    <vt:vector size="30" baseType="lpstr">
      <vt:lpstr>Aptos</vt:lpstr>
      <vt:lpstr>Aptos Display</vt:lpstr>
      <vt:lpstr>Arial</vt:lpstr>
      <vt:lpstr>Calibri</vt:lpstr>
      <vt:lpstr>Calibri Light</vt:lpstr>
      <vt:lpstr>Myriad Pro</vt:lpstr>
      <vt:lpstr>Wingdings</vt:lpstr>
      <vt:lpstr>Wingdings 2</vt:lpstr>
      <vt:lpstr>Office Theme</vt:lpstr>
      <vt:lpstr>20140311PresentationUWTSDTemplate</vt:lpstr>
      <vt:lpstr>1_Office Theme</vt:lpstr>
      <vt:lpstr>2_Office Theme</vt:lpstr>
      <vt:lpstr>BMPL5013 5. Partnership Working</vt:lpstr>
      <vt:lpstr>Objectives</vt:lpstr>
      <vt:lpstr>The business world</vt:lpstr>
      <vt:lpstr>The business world</vt:lpstr>
      <vt:lpstr>Lessons from Mr K for us?</vt:lpstr>
      <vt:lpstr>Why partnership?</vt:lpstr>
      <vt:lpstr>PowerPoint Presentation</vt:lpstr>
      <vt:lpstr>Why partnership?</vt:lpstr>
      <vt:lpstr>PowerPoint Presentation</vt:lpstr>
      <vt:lpstr>Partnership and processes</vt:lpstr>
      <vt:lpstr>PowerPoint Presentation</vt:lpstr>
      <vt:lpstr>Processes</vt:lpstr>
      <vt:lpstr>PowerPoint Presentation</vt:lpstr>
      <vt:lpstr>Government</vt:lpstr>
      <vt:lpstr>PowerPoint Presentation</vt:lpstr>
      <vt:lpstr>Proof of the pudding?</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BMPL5013 6. Partnership Working</dc:title>
  <dc:creator>Mike Durke</dc:creator>
  <cp:lastModifiedBy>Mike Durke</cp:lastModifiedBy>
  <cp:revision>7</cp:revision>
  <dcterms:created xsi:type="dcterms:W3CDTF">2024-09-16T13:45:37Z</dcterms:created>
  <dcterms:modified xsi:type="dcterms:W3CDTF">2024-10-31T16:15:20Z</dcterms:modified>
</cp:coreProperties>
</file>