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72" r:id="rId7"/>
    <p:sldId id="273" r:id="rId8"/>
    <p:sldId id="259" r:id="rId9"/>
    <p:sldId id="263" r:id="rId10"/>
    <p:sldId id="264" r:id="rId11"/>
    <p:sldId id="262" r:id="rId12"/>
    <p:sldId id="265" r:id="rId13"/>
    <p:sldId id="266" r:id="rId14"/>
    <p:sldId id="267" r:id="rId15"/>
    <p:sldId id="268" r:id="rId16"/>
    <p:sldId id="269" r:id="rId17"/>
    <p:sldId id="270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2970D4-927F-0C43-A518-89CC0A6517F4}" v="863" dt="2022-11-30T12:15:25.192"/>
    <p1510:client id="{4087D6C9-4006-8ECF-6126-DFC93C3B9D7C}" v="489" dt="2022-12-01T14:27:10.560"/>
    <p1510:client id="{5617E2B6-C538-869A-0AE5-42C78159A31F}" v="11" dt="2022-12-05T17:03:16.167"/>
    <p1510:client id="{5DADB5AB-B571-3F53-527F-2878ABB5F2BB}" v="716" dt="2022-11-28T11:04:42.042"/>
    <p1510:client id="{6E6C9F7D-BB5F-696B-5399-5C978B4175E5}" v="6" dt="2022-12-05T13:28:52.433"/>
    <p1510:client id="{A46129E9-FF06-4783-565F-89FBF5566191}" v="1" dt="2022-11-25T16:08:36.625"/>
    <p1510:client id="{FD3CA29C-FAF4-4161-9282-9DCF57C6D9AB}" v="323" dt="2022-11-25T16:03:17.6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m58rVxvpmFA?start=14&amp;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nversation.com/rugby-world-cup-injuries-thats-gotta-hurt-3101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nd/3.0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E614F1C-2D93-42D0-B229-768199449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403089" y="0"/>
            <a:ext cx="4788912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4735" y="640081"/>
            <a:ext cx="3377183" cy="3708895"/>
          </a:xfrm>
          <a:noFill/>
        </p:spPr>
        <p:txBody>
          <a:bodyPr>
            <a:normAutofit/>
          </a:bodyPr>
          <a:lstStyle/>
          <a:p>
            <a:pPr algn="l"/>
            <a:endParaRPr lang="en-US" sz="44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74735" y="4571999"/>
            <a:ext cx="3377184" cy="1645921"/>
          </a:xfrm>
          <a:noFill/>
        </p:spPr>
        <p:txBody>
          <a:bodyPr>
            <a:normAutofit/>
          </a:bodyPr>
          <a:lstStyle/>
          <a:p>
            <a:pPr algn="l"/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5" name="Picture 5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4E3806B3-FBA8-5309-85E5-D29C95DE0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0" y="-3219"/>
            <a:ext cx="12203501" cy="69219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865F62-46A9-BD78-0B58-FD2F5FB67F8F}"/>
              </a:ext>
            </a:extLst>
          </p:cNvPr>
          <p:cNvSpPr txBox="1"/>
          <p:nvPr/>
        </p:nvSpPr>
        <p:spPr>
          <a:xfrm>
            <a:off x="7228998" y="5087085"/>
            <a:ext cx="4005352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cs typeface="Calibri"/>
              </a:rPr>
              <a:t>Emerging Issues BMHP6022</a:t>
            </a:r>
          </a:p>
          <a:p>
            <a:r>
              <a:rPr lang="en-US" sz="2000" b="1" dirty="0">
                <a:cs typeface="Calibri"/>
              </a:rPr>
              <a:t>By Jadie Henthorn</a:t>
            </a:r>
          </a:p>
          <a:p>
            <a:r>
              <a:rPr lang="en-US" sz="2000" b="1" dirty="0">
                <a:cs typeface="Calibri"/>
              </a:rPr>
              <a:t>2015026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5551F-29B8-C369-217D-5B31007BB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>
                <a:latin typeface="Arial Nova"/>
                <a:cs typeface="Calibri Light"/>
              </a:rPr>
              <a:t>      Is Rugby Having an impact on players developing brain trauma: </a:t>
            </a:r>
            <a:br>
              <a:rPr lang="en-US" sz="2400" b="1" dirty="0">
                <a:latin typeface="Arial Nova"/>
                <a:cs typeface="Calibri Light"/>
              </a:rPr>
            </a:br>
            <a:r>
              <a:rPr lang="en-US" sz="2400" b="1" dirty="0">
                <a:latin typeface="Arial Nova"/>
                <a:cs typeface="Calibri Light"/>
              </a:rPr>
              <a:t>                     The long-term Effect of Repeated Concussion.</a:t>
            </a:r>
            <a:endParaRPr lang="en-US" sz="2400" b="1" dirty="0">
              <a:cs typeface="Calibri Light"/>
            </a:endParaRPr>
          </a:p>
        </p:txBody>
      </p:sp>
      <p:pic>
        <p:nvPicPr>
          <p:cNvPr id="4" name="Picture 4" descr="A picture containing text, ground, businesscard&#10;&#10;Description automatically generated">
            <a:extLst>
              <a:ext uri="{FF2B5EF4-FFF2-40B4-BE49-F238E27FC236}">
                <a16:creationId xmlns:a16="http://schemas.microsoft.com/office/drawing/2014/main" id="{459E45AF-6847-CF27-0A52-901E2CF569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30456" y="1825625"/>
            <a:ext cx="6531089" cy="4351338"/>
          </a:xfrm>
        </p:spPr>
      </p:pic>
    </p:spTree>
    <p:extLst>
      <p:ext uri="{BB962C8B-B14F-4D97-AF65-F5344CB8AC3E}">
        <p14:creationId xmlns:p14="http://schemas.microsoft.com/office/powerpoint/2010/main" val="2166118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37D0B-5050-4868-961D-CC5B0A7E6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rgbClr val="C00000"/>
                </a:solidFill>
                <a:cs typeface="Calibri Light"/>
              </a:rPr>
              <a:t>Ryan Jones</a:t>
            </a:r>
            <a:endParaRPr lang="en-US" sz="4400">
              <a:solidFill>
                <a:srgbClr val="C00000"/>
              </a:solidFill>
              <a:cs typeface="Calibri Light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D151B3-401F-5869-367F-2D2D3F6EEB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178377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cs typeface="Calibri"/>
              </a:rPr>
              <a:t>* 15 times more likely to develop a Neurological Disease.</a:t>
            </a:r>
          </a:p>
          <a:p>
            <a:r>
              <a:rPr lang="en-US" sz="2400" b="1" dirty="0">
                <a:cs typeface="Calibri"/>
              </a:rPr>
              <a:t>* Twice as likely to develop Dementia.</a:t>
            </a:r>
          </a:p>
          <a:p>
            <a:r>
              <a:rPr lang="en-US" sz="2400" b="1" dirty="0">
                <a:cs typeface="Calibri"/>
              </a:rPr>
              <a:t>* Three times more likely to develop Parkinsons Disease.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 descr="A picture containing person, player, person, athletic game&#10;&#10;Description automatically generated">
            <a:extLst>
              <a:ext uri="{FF2B5EF4-FFF2-40B4-BE49-F238E27FC236}">
                <a16:creationId xmlns:a16="http://schemas.microsoft.com/office/drawing/2014/main" id="{5AE6F426-B9C6-B2EC-338D-E66331B7A6E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21859" r="27859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5B62CA-45DF-D0E4-8364-E0A15240DA5D}"/>
              </a:ext>
            </a:extLst>
          </p:cNvPr>
          <p:cNvSpPr txBox="1"/>
          <p:nvPr/>
        </p:nvSpPr>
        <p:spPr>
          <a:xfrm>
            <a:off x="673547" y="5359317"/>
            <a:ext cx="591754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Alzheimer's Research Uk (2022).</a:t>
            </a:r>
          </a:p>
          <a:p>
            <a:r>
              <a:rPr lang="en-US" dirty="0">
                <a:cs typeface="Calibri"/>
              </a:rPr>
              <a:t>Stephens (2021).</a:t>
            </a:r>
          </a:p>
          <a:p>
            <a:r>
              <a:rPr lang="en-US" dirty="0">
                <a:cs typeface="Calibri"/>
              </a:rPr>
              <a:t>Imperial College of London (2021).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293EB5-32E5-B299-C272-2FE37606EDFE}"/>
              </a:ext>
            </a:extLst>
          </p:cNvPr>
          <p:cNvSpPr txBox="1"/>
          <p:nvPr/>
        </p:nvSpPr>
        <p:spPr>
          <a:xfrm>
            <a:off x="901958" y="6329265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2640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9F0B5D-09BC-F52D-54B3-5668765F5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/>
              <a:t>High Tackles</a:t>
            </a:r>
          </a:p>
        </p:txBody>
      </p:sp>
      <p:sp>
        <p:nvSpPr>
          <p:cNvPr id="3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A7CAA3-B338-1CDB-A7FE-9E32E5B646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4383" y="2671616"/>
            <a:ext cx="5451285" cy="441334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b="1" dirty="0">
                <a:cs typeface="Calibri"/>
              </a:rPr>
              <a:t> Upper and lower body impact head position on the correct </a:t>
            </a:r>
            <a:r>
              <a:rPr lang="en-US" dirty="0">
                <a:cs typeface="Calibri"/>
              </a:rPr>
              <a:t>side of the ball carrier resulted in less head assessments.</a:t>
            </a:r>
            <a:endParaRPr lang="en-US"/>
          </a:p>
          <a:p>
            <a:pPr indent="-228600">
              <a:buChar char="•"/>
            </a:pPr>
            <a:r>
              <a:rPr lang="en-US" b="1" dirty="0"/>
              <a:t>75% of head injury assessments are because of poorly executed tackles.</a:t>
            </a:r>
            <a:endParaRPr lang="en-US" dirty="0">
              <a:cs typeface="Calibri"/>
            </a:endParaRPr>
          </a:p>
          <a:p>
            <a:pPr indent="-228600">
              <a:buChar char="•"/>
            </a:pPr>
            <a:r>
              <a:rPr lang="en-US" b="1" dirty="0"/>
              <a:t>Lower body contact and avoiding the upper leg area will </a:t>
            </a:r>
            <a:r>
              <a:rPr lang="en-US" b="1" dirty="0" err="1"/>
              <a:t>minimise</a:t>
            </a:r>
            <a:r>
              <a:rPr lang="en-US" b="1" dirty="0"/>
              <a:t> the risk of head injury.</a:t>
            </a:r>
            <a:endParaRPr lang="en-US" b="1" dirty="0">
              <a:cs typeface="Calibri"/>
            </a:endParaRPr>
          </a:p>
          <a:p>
            <a:endParaRPr lang="en-US" b="1" dirty="0">
              <a:cs typeface="Calibri"/>
            </a:endParaRPr>
          </a:p>
          <a:p>
            <a:pPr indent="-228600">
              <a:buChar char="•"/>
            </a:pPr>
            <a:r>
              <a:rPr lang="en-US" b="1" dirty="0">
                <a:cs typeface="Calibri"/>
              </a:rPr>
              <a:t> Rafter, Tucker, and Falvey (2021).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/>
              <a:t>Tucker et al (2017).</a:t>
            </a:r>
            <a:endParaRPr lang="en-US" b="1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/>
              <a:t>Tierney and </a:t>
            </a:r>
            <a:r>
              <a:rPr lang="en-US" b="1" dirty="0" err="1"/>
              <a:t>simms</a:t>
            </a:r>
            <a:r>
              <a:rPr lang="en-US" b="1" dirty="0"/>
              <a:t> (2018).</a:t>
            </a:r>
            <a:endParaRPr lang="en-US" b="1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>
                <a:cs typeface="Calibri"/>
              </a:rPr>
              <a:t>Granly and McMahon (2018).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>
                <a:cs typeface="Calibri"/>
              </a:rPr>
              <a:t>Stitt et al (2022).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>
                <a:cs typeface="Calibri"/>
              </a:rPr>
              <a:t>Menger, Menger, and Nanda (2016).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b="1" dirty="0">
              <a:cs typeface="Calibri" panose="020F0502020204030204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b="1">
              <a:cs typeface="Calibri" panose="020F0502020204030204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>
              <a:cs typeface="Calibri" panose="020F0502020204030204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E43AA24-A8AC-0F09-8058-6274AC8ADE2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8012" r="21806"/>
          <a:stretch/>
        </p:blipFill>
        <p:spPr>
          <a:xfrm>
            <a:off x="5915551" y="10"/>
            <a:ext cx="6907529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7A6F19-2592-A11E-C901-0A57ABE5F2CD}"/>
              </a:ext>
            </a:extLst>
          </p:cNvPr>
          <p:cNvSpPr txBox="1"/>
          <p:nvPr/>
        </p:nvSpPr>
        <p:spPr>
          <a:xfrm flipH="1" flipV="1">
            <a:off x="7835347" y="4574500"/>
            <a:ext cx="3241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36566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37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D76CA-6EE7-2B9E-316D-3D83EE208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Incidence of Concussion</a:t>
            </a:r>
          </a:p>
        </p:txBody>
      </p:sp>
      <p:sp>
        <p:nvSpPr>
          <p:cNvPr id="5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50C9EE-B41C-A337-5CBB-3075F1BD3C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Concussion in rugby is increasing</a:t>
            </a:r>
            <a:endParaRPr lang="en-US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Introducing viscoelastic headguards will reduce impact by 75%</a:t>
            </a:r>
            <a:endParaRPr lang="en-US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Law 4 of medical requirements, the viscoelastic headguards were introduced in 2019</a:t>
            </a:r>
            <a:endParaRPr lang="en-US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Granly and McMahon (2018).</a:t>
            </a:r>
            <a:endParaRPr lang="en-US" sz="1200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Stitt et al (2022).</a:t>
            </a:r>
            <a:endParaRPr lang="en-US" sz="1200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Menger, Menger and Nanda (2016).                                                                                              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 </a:t>
            </a:r>
            <a:endParaRPr lang="en-US" sz="1200" dirty="0">
              <a:cs typeface="Calibri"/>
            </a:endParaRPr>
          </a:p>
        </p:txBody>
      </p:sp>
      <p:pic>
        <p:nvPicPr>
          <p:cNvPr id="5" name="Picture 5" descr="Chart, bar chart&#10;&#10;Description automatically generated">
            <a:extLst>
              <a:ext uri="{FF2B5EF4-FFF2-40B4-BE49-F238E27FC236}">
                <a16:creationId xmlns:a16="http://schemas.microsoft.com/office/drawing/2014/main" id="{81FCC118-9E85-AEA4-E82F-09E002658AC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6699" r="6699"/>
          <a:stretch/>
        </p:blipFill>
        <p:spPr>
          <a:xfrm>
            <a:off x="6099048" y="1273755"/>
            <a:ext cx="5458968" cy="4310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021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73190-8F5A-A298-06C9-389841A60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Protection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3EA5E-3CFF-1FB1-BE88-3F073AC362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 Viscoelastic Headguards</a:t>
            </a:r>
            <a:endParaRPr lang="en-US" dirty="0"/>
          </a:p>
        </p:txBody>
      </p:sp>
      <p:pic>
        <p:nvPicPr>
          <p:cNvPr id="7" name="Picture 7" descr="A picture containing chain&#10;&#10;Description automatically generated">
            <a:extLst>
              <a:ext uri="{FF2B5EF4-FFF2-40B4-BE49-F238E27FC236}">
                <a16:creationId xmlns:a16="http://schemas.microsoft.com/office/drawing/2014/main" id="{E5D4E1C8-9DC4-30A7-614A-3E3859CE0E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806981" y="2505075"/>
            <a:ext cx="3223401" cy="3684588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94AA3B-B9D4-4E0F-EDA9-38FFCB551D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Microchip Mouth guard</a:t>
            </a:r>
            <a:endParaRPr lang="en-US" dirty="0"/>
          </a:p>
        </p:txBody>
      </p:sp>
      <p:pic>
        <p:nvPicPr>
          <p:cNvPr id="8" name="Picture 8" descr="Diagram&#10;&#10;Description automatically generated">
            <a:extLst>
              <a:ext uri="{FF2B5EF4-FFF2-40B4-BE49-F238E27FC236}">
                <a16:creationId xmlns:a16="http://schemas.microsoft.com/office/drawing/2014/main" id="{A4BA74A7-962C-86C8-6B44-8947835AD03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172200" y="2959480"/>
            <a:ext cx="5183188" cy="277577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1748B8E-10B0-0072-9ECE-660D5B0E6668}"/>
              </a:ext>
            </a:extLst>
          </p:cNvPr>
          <p:cNvSpPr txBox="1"/>
          <p:nvPr/>
        </p:nvSpPr>
        <p:spPr>
          <a:xfrm>
            <a:off x="882594" y="5726003"/>
            <a:ext cx="504234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Chalmers (1998).</a:t>
            </a:r>
          </a:p>
          <a:p>
            <a:r>
              <a:rPr lang="en-US" dirty="0" err="1">
                <a:cs typeface="Calibri"/>
              </a:rPr>
              <a:t>McCroy</a:t>
            </a:r>
            <a:r>
              <a:rPr lang="en-US" dirty="0">
                <a:cs typeface="Calibri"/>
              </a:rPr>
              <a:t> (2001).</a:t>
            </a:r>
          </a:p>
          <a:p>
            <a:r>
              <a:rPr lang="en-US" dirty="0">
                <a:cs typeface="Calibri"/>
              </a:rPr>
              <a:t>Engineering and Technology (2021).</a:t>
            </a:r>
          </a:p>
        </p:txBody>
      </p:sp>
    </p:spTree>
    <p:extLst>
      <p:ext uri="{BB962C8B-B14F-4D97-AF65-F5344CB8AC3E}">
        <p14:creationId xmlns:p14="http://schemas.microsoft.com/office/powerpoint/2010/main" val="1392869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e Limits of Rugby Headgear">
            <a:hlinkClick r:id="" action="ppaction://media"/>
            <a:extLst>
              <a:ext uri="{FF2B5EF4-FFF2-40B4-BE49-F238E27FC236}">
                <a16:creationId xmlns:a16="http://schemas.microsoft.com/office/drawing/2014/main" id="{298E9993-F461-7CE6-0DA0-B4FD06C0BB5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04831" y="526092"/>
            <a:ext cx="9239847" cy="571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641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96C1EE8F-5E9D-71E8-579F-515F3F5D4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James (2020).</a:t>
            </a: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BBC News (2020).</a:t>
            </a: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Guardian (2020).</a:t>
            </a: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Rugby world (2022).</a:t>
            </a: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Telegraph (2022).</a:t>
            </a: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text, sign, outdoor, sky&#10;&#10;Description automatically generated">
            <a:extLst>
              <a:ext uri="{FF2B5EF4-FFF2-40B4-BE49-F238E27FC236}">
                <a16:creationId xmlns:a16="http://schemas.microsoft.com/office/drawing/2014/main" id="{1497C889-CADD-4C05-5A22-B5E2CA9FDF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754895"/>
            <a:ext cx="7214616" cy="5320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299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95990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596551-52F2-4D44-87DA-C5C8D82A1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7" y="4551036"/>
            <a:ext cx="4284420" cy="168714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1600" dirty="0">
                <a:solidFill>
                  <a:schemeClr val="bg1"/>
                </a:solidFill>
                <a:latin typeface="Arial Nova"/>
              </a:rPr>
              <a:t>* Strict Punishment for teams not limiting contact in training.</a:t>
            </a:r>
            <a:br>
              <a:rPr lang="en-US" sz="1600" dirty="0">
                <a:solidFill>
                  <a:schemeClr val="bg1"/>
                </a:solidFill>
                <a:latin typeface="Arial Nova"/>
              </a:rPr>
            </a:br>
            <a:r>
              <a:rPr lang="en-US" sz="1600" dirty="0">
                <a:solidFill>
                  <a:schemeClr val="bg1"/>
                </a:solidFill>
                <a:latin typeface="Arial Nova"/>
              </a:rPr>
              <a:t>* More red cards for head contact.</a:t>
            </a:r>
            <a:br>
              <a:rPr lang="en-US" sz="1600" dirty="0">
                <a:solidFill>
                  <a:schemeClr val="bg1"/>
                </a:solidFill>
                <a:latin typeface="Arial Nova"/>
              </a:rPr>
            </a:br>
            <a:r>
              <a:rPr lang="en-US" sz="1600" dirty="0">
                <a:solidFill>
                  <a:schemeClr val="bg1"/>
                </a:solidFill>
                <a:latin typeface="Arial Nova"/>
              </a:rPr>
              <a:t>* New definitions for what is a dangerous tackle, lowing height, acceleration into the tackle and how it is executed.</a:t>
            </a:r>
            <a:br>
              <a:rPr lang="en-US" sz="1600" dirty="0">
                <a:solidFill>
                  <a:schemeClr val="bg1"/>
                </a:solidFill>
                <a:latin typeface="Arial Nova"/>
              </a:rPr>
            </a:br>
            <a:r>
              <a:rPr lang="en-US" sz="1600" dirty="0">
                <a:solidFill>
                  <a:schemeClr val="bg1"/>
                </a:solidFill>
                <a:latin typeface="Arial Nova"/>
              </a:rPr>
              <a:t>* Escalate the importance of brain health.</a:t>
            </a:r>
            <a:br>
              <a:rPr lang="en-US" sz="1600" dirty="0">
                <a:solidFill>
                  <a:schemeClr val="bg1"/>
                </a:solidFill>
                <a:latin typeface="Arial Nova"/>
              </a:rPr>
            </a:br>
            <a:r>
              <a:rPr lang="en-US" sz="1600" dirty="0">
                <a:solidFill>
                  <a:schemeClr val="bg1"/>
                </a:solidFill>
                <a:latin typeface="Arial Nova"/>
              </a:rPr>
              <a:t>* New protocol for down time after concussion.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Logo&#10;&#10;Description automatically generated">
            <a:extLst>
              <a:ext uri="{FF2B5EF4-FFF2-40B4-BE49-F238E27FC236}">
                <a16:creationId xmlns:a16="http://schemas.microsoft.com/office/drawing/2014/main" id="{5DF49107-D25D-FBAE-11CA-CF5C6CFF7EC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14819" r="1" b="14820"/>
          <a:stretch/>
        </p:blipFill>
        <p:spPr>
          <a:xfrm>
            <a:off x="1155556" y="637762"/>
            <a:ext cx="9889765" cy="357930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4650" y="4544112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3AA680-A582-4F0F-7DE3-59CD116CFC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34649" y="4750698"/>
            <a:ext cx="4310672" cy="14638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Wales Online (2022).</a:t>
            </a:r>
            <a:endParaRPr lang="en-US" dirty="0"/>
          </a:p>
          <a:p>
            <a:r>
              <a:rPr lang="en-US" dirty="0">
                <a:cs typeface="Calibri"/>
              </a:rPr>
              <a:t>Rugby World (2021).</a:t>
            </a:r>
          </a:p>
          <a:p>
            <a:r>
              <a:rPr lang="en-US" dirty="0">
                <a:cs typeface="Calibri"/>
              </a:rPr>
              <a:t>World Rugby (2019).</a:t>
            </a:r>
          </a:p>
          <a:p>
            <a:r>
              <a:rPr lang="en-US" dirty="0">
                <a:cs typeface="Calibri"/>
              </a:rPr>
              <a:t>Inside the Games (2021).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720092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9CCDBD72-F3CE-D253-56B8-B272D37576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016254"/>
            <a:ext cx="10905066" cy="48254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32D1978-BAE6-F6E2-03E2-A7CE37F3B322}"/>
              </a:ext>
            </a:extLst>
          </p:cNvPr>
          <p:cNvSpPr txBox="1"/>
          <p:nvPr/>
        </p:nvSpPr>
        <p:spPr>
          <a:xfrm>
            <a:off x="828260" y="5827206"/>
            <a:ext cx="923871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cs typeface="Calibri"/>
              </a:rPr>
              <a:t>Cross et al (2019)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963553-6DFF-A6B2-51F1-C90B10774302}"/>
              </a:ext>
            </a:extLst>
          </p:cNvPr>
          <p:cNvSpPr txBox="1"/>
          <p:nvPr/>
        </p:nvSpPr>
        <p:spPr>
          <a:xfrm>
            <a:off x="1258956" y="149400"/>
            <a:ext cx="1000071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cs typeface="Calibri"/>
              </a:rPr>
              <a:t>Stability    </a:t>
            </a:r>
            <a:r>
              <a:rPr lang="en-US" b="1" dirty="0">
                <a:cs typeface="Calibri"/>
              </a:rPr>
              <a:t>  </a:t>
            </a:r>
            <a:r>
              <a:rPr lang="en-US" dirty="0">
                <a:cs typeface="Calibri"/>
              </a:rPr>
              <a:t>                                            </a:t>
            </a:r>
            <a:r>
              <a:rPr lang="en-US" sz="2400" dirty="0">
                <a:cs typeface="Calibri"/>
              </a:rPr>
              <a:t> </a:t>
            </a:r>
            <a:r>
              <a:rPr lang="en-US" sz="2400" b="1" dirty="0">
                <a:cs typeface="Calibri"/>
              </a:rPr>
              <a:t>Growth </a:t>
            </a:r>
            <a:r>
              <a:rPr lang="en-US" b="1" dirty="0">
                <a:cs typeface="Calibri"/>
              </a:rPr>
              <a:t>       </a:t>
            </a:r>
            <a:r>
              <a:rPr lang="en-US" dirty="0">
                <a:cs typeface="Calibri"/>
              </a:rPr>
              <a:t>                                      </a:t>
            </a:r>
            <a:r>
              <a:rPr lang="en-US" sz="2400" dirty="0">
                <a:cs typeface="Calibri"/>
              </a:rPr>
              <a:t> </a:t>
            </a:r>
            <a:r>
              <a:rPr lang="en-US" sz="2400" b="1" dirty="0" err="1">
                <a:cs typeface="Calibri"/>
              </a:rPr>
              <a:t>Stabilisation</a:t>
            </a:r>
            <a:endParaRPr lang="en-US" sz="2400" b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48805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E265FECE-A14A-2522-BF20-A44668A4C1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9532" y="995683"/>
            <a:ext cx="8235349" cy="48810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43A416-BB44-77F7-1289-E16D2FB954A3}"/>
              </a:ext>
            </a:extLst>
          </p:cNvPr>
          <p:cNvSpPr txBox="1"/>
          <p:nvPr/>
        </p:nvSpPr>
        <p:spPr>
          <a:xfrm>
            <a:off x="1492898" y="108857"/>
            <a:ext cx="887963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cs typeface="Calibri"/>
              </a:rPr>
              <a:t>           How concussion has been monitored from 2003 to 2020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6E1FE5-7824-AEE0-E064-EEB01182725E}"/>
              </a:ext>
            </a:extLst>
          </p:cNvPr>
          <p:cNvSpPr txBox="1"/>
          <p:nvPr/>
        </p:nvSpPr>
        <p:spPr>
          <a:xfrm>
            <a:off x="2070338" y="5828699"/>
            <a:ext cx="30564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Cross et al (2019).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2426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person, outdoor, athletic game, sport&#10;&#10;Description automatically generated">
            <a:extLst>
              <a:ext uri="{FF2B5EF4-FFF2-40B4-BE49-F238E27FC236}">
                <a16:creationId xmlns:a16="http://schemas.microsoft.com/office/drawing/2014/main" id="{1694CF6F-4630-C6EB-46D9-DD04D40CCBF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3808" b="909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4C225A-7851-8026-6B71-8F82A7806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>
                <a:cs typeface="Calibri Light"/>
              </a:rPr>
              <a:t>Qualified Medics</a:t>
            </a:r>
            <a:endParaRPr lang="en-US" sz="28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0451DB-1FB5-48FE-3EB3-4D185B13AB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094" y="2718054"/>
            <a:ext cx="4014000" cy="38398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cs typeface="Calibri"/>
              </a:rPr>
              <a:t>Head injury assessments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 err="1">
                <a:cs typeface="Calibri"/>
              </a:rPr>
              <a:t>Recognise</a:t>
            </a:r>
            <a:r>
              <a:rPr lang="en-US" sz="1700" dirty="0">
                <a:cs typeface="Calibri"/>
              </a:rPr>
              <a:t> and diagnose head injuries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cs typeface="Calibri"/>
              </a:rPr>
              <a:t>Extending return to play after a head injury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cs typeface="Calibri"/>
              </a:rPr>
              <a:t>But is this enough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cs typeface="Calibri"/>
              </a:rPr>
              <a:t>Should the game be changed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cs typeface="Calibri"/>
              </a:rPr>
              <a:t>This is not easy to do.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cs typeface="Calibri"/>
              </a:rPr>
              <a:t>The game originated in 1823</a:t>
            </a:r>
          </a:p>
          <a:p>
            <a:endParaRPr lang="en-US" sz="1700" dirty="0">
              <a:cs typeface="Calibri"/>
            </a:endParaRPr>
          </a:p>
          <a:p>
            <a:r>
              <a:rPr lang="en-US" sz="1700" dirty="0">
                <a:cs typeface="Calibri"/>
              </a:rPr>
              <a:t>British Journal of sports medicine (2021).</a:t>
            </a:r>
            <a:endParaRPr lang="en-US" dirty="0"/>
          </a:p>
          <a:p>
            <a:endParaRPr lang="en-US" sz="1700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4CC9B6-DD29-773D-6BDE-D3F28B2E15F3}"/>
              </a:ext>
            </a:extLst>
          </p:cNvPr>
          <p:cNvSpPr txBox="1"/>
          <p:nvPr/>
        </p:nvSpPr>
        <p:spPr>
          <a:xfrm>
            <a:off x="9851296" y="6657945"/>
            <a:ext cx="234070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034601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AFDDF7B4-F98E-A2CC-D827-CB96B6D318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8230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153EDB2-4AAD-43F4-AE78-4D326C813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3CB7779-72E2-4E92-AE18-6BBC335DD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7625" y="0"/>
            <a:ext cx="11097905" cy="6858000"/>
            <a:chOff x="547625" y="0"/>
            <a:chExt cx="11097905" cy="6858000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175B9DA5-08BD-40EA-B06C-3D3CCD06A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07575" y="0"/>
              <a:ext cx="10345003" cy="6858000"/>
            </a:xfrm>
            <a:custGeom>
              <a:avLst/>
              <a:gdLst>
                <a:gd name="connsiteX0" fmla="*/ 7551973 w 9174595"/>
                <a:gd name="connsiteY0" fmla="*/ 0 h 6858000"/>
                <a:gd name="connsiteX1" fmla="*/ 5634635 w 9174595"/>
                <a:gd name="connsiteY1" fmla="*/ 0 h 6858000"/>
                <a:gd name="connsiteX2" fmla="*/ 5550590 w 9174595"/>
                <a:gd name="connsiteY2" fmla="*/ 0 h 6858000"/>
                <a:gd name="connsiteX3" fmla="*/ 5480986 w 9174595"/>
                <a:gd name="connsiteY3" fmla="*/ 0 h 6858000"/>
                <a:gd name="connsiteX4" fmla="*/ 4886240 w 9174595"/>
                <a:gd name="connsiteY4" fmla="*/ 0 h 6858000"/>
                <a:gd name="connsiteX5" fmla="*/ 4816638 w 9174595"/>
                <a:gd name="connsiteY5" fmla="*/ 0 h 6858000"/>
                <a:gd name="connsiteX6" fmla="*/ 4357958 w 9174595"/>
                <a:gd name="connsiteY6" fmla="*/ 0 h 6858000"/>
                <a:gd name="connsiteX7" fmla="*/ 4288354 w 9174595"/>
                <a:gd name="connsiteY7" fmla="*/ 0 h 6858000"/>
                <a:gd name="connsiteX8" fmla="*/ 3693608 w 9174595"/>
                <a:gd name="connsiteY8" fmla="*/ 0 h 6858000"/>
                <a:gd name="connsiteX9" fmla="*/ 3624006 w 9174595"/>
                <a:gd name="connsiteY9" fmla="*/ 0 h 6858000"/>
                <a:gd name="connsiteX10" fmla="*/ 3276448 w 9174595"/>
                <a:gd name="connsiteY10" fmla="*/ 0 h 6858000"/>
                <a:gd name="connsiteX11" fmla="*/ 1622622 w 9174595"/>
                <a:gd name="connsiteY11" fmla="*/ 0 h 6858000"/>
                <a:gd name="connsiteX12" fmla="*/ 1600504 w 9174595"/>
                <a:gd name="connsiteY12" fmla="*/ 14997 h 6858000"/>
                <a:gd name="connsiteX13" fmla="*/ 0 w 9174595"/>
                <a:gd name="connsiteY13" fmla="*/ 3621656 h 6858000"/>
                <a:gd name="connsiteX14" fmla="*/ 1873886 w 9174595"/>
                <a:gd name="connsiteY14" fmla="*/ 6374814 h 6858000"/>
                <a:gd name="connsiteX15" fmla="*/ 2390406 w 9174595"/>
                <a:gd name="connsiteY15" fmla="*/ 6780599 h 6858000"/>
                <a:gd name="connsiteX16" fmla="*/ 2502136 w 9174595"/>
                <a:gd name="connsiteY16" fmla="*/ 6858000 h 6858000"/>
                <a:gd name="connsiteX17" fmla="*/ 3276448 w 9174595"/>
                <a:gd name="connsiteY17" fmla="*/ 6858000 h 6858000"/>
                <a:gd name="connsiteX18" fmla="*/ 3624006 w 9174595"/>
                <a:gd name="connsiteY18" fmla="*/ 6858000 h 6858000"/>
                <a:gd name="connsiteX19" fmla="*/ 3693608 w 9174595"/>
                <a:gd name="connsiteY19" fmla="*/ 6858000 h 6858000"/>
                <a:gd name="connsiteX20" fmla="*/ 4288354 w 9174595"/>
                <a:gd name="connsiteY20" fmla="*/ 6858000 h 6858000"/>
                <a:gd name="connsiteX21" fmla="*/ 4357958 w 9174595"/>
                <a:gd name="connsiteY21" fmla="*/ 6858000 h 6858000"/>
                <a:gd name="connsiteX22" fmla="*/ 4816638 w 9174595"/>
                <a:gd name="connsiteY22" fmla="*/ 6858000 h 6858000"/>
                <a:gd name="connsiteX23" fmla="*/ 4886240 w 9174595"/>
                <a:gd name="connsiteY23" fmla="*/ 6858000 h 6858000"/>
                <a:gd name="connsiteX24" fmla="*/ 5480986 w 9174595"/>
                <a:gd name="connsiteY24" fmla="*/ 6858000 h 6858000"/>
                <a:gd name="connsiteX25" fmla="*/ 5550590 w 9174595"/>
                <a:gd name="connsiteY25" fmla="*/ 6858000 h 6858000"/>
                <a:gd name="connsiteX26" fmla="*/ 5634635 w 9174595"/>
                <a:gd name="connsiteY26" fmla="*/ 6858000 h 6858000"/>
                <a:gd name="connsiteX27" fmla="*/ 6672460 w 9174595"/>
                <a:gd name="connsiteY27" fmla="*/ 6858000 h 6858000"/>
                <a:gd name="connsiteX28" fmla="*/ 6784188 w 9174595"/>
                <a:gd name="connsiteY28" fmla="*/ 6780599 h 6858000"/>
                <a:gd name="connsiteX29" fmla="*/ 7300708 w 9174595"/>
                <a:gd name="connsiteY29" fmla="*/ 6374814 h 6858000"/>
                <a:gd name="connsiteX30" fmla="*/ 9174595 w 9174595"/>
                <a:gd name="connsiteY30" fmla="*/ 3621656 h 6858000"/>
                <a:gd name="connsiteX31" fmla="*/ 7574092 w 9174595"/>
                <a:gd name="connsiteY3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9174595" h="6858000">
                  <a:moveTo>
                    <a:pt x="7551973" y="0"/>
                  </a:moveTo>
                  <a:lnTo>
                    <a:pt x="5634635" y="0"/>
                  </a:lnTo>
                  <a:lnTo>
                    <a:pt x="5550590" y="0"/>
                  </a:lnTo>
                  <a:lnTo>
                    <a:pt x="5480986" y="0"/>
                  </a:lnTo>
                  <a:lnTo>
                    <a:pt x="4886240" y="0"/>
                  </a:lnTo>
                  <a:lnTo>
                    <a:pt x="4816638" y="0"/>
                  </a:lnTo>
                  <a:lnTo>
                    <a:pt x="4357958" y="0"/>
                  </a:lnTo>
                  <a:lnTo>
                    <a:pt x="4288354" y="0"/>
                  </a:lnTo>
                  <a:lnTo>
                    <a:pt x="3693608" y="0"/>
                  </a:lnTo>
                  <a:lnTo>
                    <a:pt x="3624006" y="0"/>
                  </a:lnTo>
                  <a:lnTo>
                    <a:pt x="3276448" y="0"/>
                  </a:lnTo>
                  <a:lnTo>
                    <a:pt x="1622622" y="0"/>
                  </a:lnTo>
                  <a:lnTo>
                    <a:pt x="1600504" y="14997"/>
                  </a:lnTo>
                  <a:cubicBezTo>
                    <a:pt x="573594" y="754641"/>
                    <a:pt x="0" y="2093192"/>
                    <a:pt x="0" y="3621656"/>
                  </a:cubicBezTo>
                  <a:cubicBezTo>
                    <a:pt x="0" y="4969131"/>
                    <a:pt x="928496" y="5602839"/>
                    <a:pt x="1873886" y="6374814"/>
                  </a:cubicBezTo>
                  <a:cubicBezTo>
                    <a:pt x="2046046" y="6515397"/>
                    <a:pt x="2216632" y="6653108"/>
                    <a:pt x="2390406" y="6780599"/>
                  </a:cubicBezTo>
                  <a:lnTo>
                    <a:pt x="2502136" y="6858000"/>
                  </a:lnTo>
                  <a:lnTo>
                    <a:pt x="3276448" y="6858000"/>
                  </a:lnTo>
                  <a:lnTo>
                    <a:pt x="3624006" y="6858000"/>
                  </a:lnTo>
                  <a:lnTo>
                    <a:pt x="3693608" y="6858000"/>
                  </a:lnTo>
                  <a:lnTo>
                    <a:pt x="4288354" y="6858000"/>
                  </a:lnTo>
                  <a:lnTo>
                    <a:pt x="4357958" y="6858000"/>
                  </a:lnTo>
                  <a:lnTo>
                    <a:pt x="4816638" y="6858000"/>
                  </a:lnTo>
                  <a:lnTo>
                    <a:pt x="4886240" y="6858000"/>
                  </a:lnTo>
                  <a:lnTo>
                    <a:pt x="5480986" y="6858000"/>
                  </a:lnTo>
                  <a:lnTo>
                    <a:pt x="5550590" y="6858000"/>
                  </a:lnTo>
                  <a:lnTo>
                    <a:pt x="5634635" y="6858000"/>
                  </a:lnTo>
                  <a:lnTo>
                    <a:pt x="6672460" y="6858000"/>
                  </a:lnTo>
                  <a:lnTo>
                    <a:pt x="6784188" y="6780599"/>
                  </a:lnTo>
                  <a:cubicBezTo>
                    <a:pt x="6957963" y="6653108"/>
                    <a:pt x="7128548" y="6515397"/>
                    <a:pt x="7300708" y="6374814"/>
                  </a:cubicBezTo>
                  <a:cubicBezTo>
                    <a:pt x="8246100" y="5602839"/>
                    <a:pt x="9174595" y="4969131"/>
                    <a:pt x="9174595" y="3621656"/>
                  </a:cubicBezTo>
                  <a:cubicBezTo>
                    <a:pt x="9174595" y="2093192"/>
                    <a:pt x="8601001" y="754641"/>
                    <a:pt x="7574092" y="149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EE62D72-11EF-40E9-BF23-0FCAEACD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08673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76336F2-6633-4E26-8760-05F94D87D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75235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9F3102E-7749-422F-8F51-A148252B8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47625" y="0"/>
              <a:ext cx="2209181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71191CD-1211-4C40-9D45-449D9BE65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36349" y="0"/>
              <a:ext cx="2209181" cy="6858000"/>
            </a:xfrm>
            <a:custGeom>
              <a:avLst/>
              <a:gdLst>
                <a:gd name="connsiteX0" fmla="*/ 937727 w 2209181"/>
                <a:gd name="connsiteY0" fmla="*/ 0 h 6858000"/>
                <a:gd name="connsiteX1" fmla="*/ 955085 w 2209181"/>
                <a:gd name="connsiteY1" fmla="*/ 0 h 6858000"/>
                <a:gd name="connsiteX2" fmla="*/ 982018 w 2209181"/>
                <a:gd name="connsiteY2" fmla="*/ 25210 h 6858000"/>
                <a:gd name="connsiteX3" fmla="*/ 2202283 w 2209181"/>
                <a:gd name="connsiteY3" fmla="*/ 3810283 h 6858000"/>
                <a:gd name="connsiteX4" fmla="*/ 236958 w 2209181"/>
                <a:gd name="connsiteY4" fmla="*/ 6682507 h 6858000"/>
                <a:gd name="connsiteX5" fmla="*/ 19349 w 2209181"/>
                <a:gd name="connsiteY5" fmla="*/ 6858000 h 6858000"/>
                <a:gd name="connsiteX6" fmla="*/ 0 w 2209181"/>
                <a:gd name="connsiteY6" fmla="*/ 6858000 h 6858000"/>
                <a:gd name="connsiteX7" fmla="*/ 218679 w 2209181"/>
                <a:gd name="connsiteY7" fmla="*/ 6681644 h 6858000"/>
                <a:gd name="connsiteX8" fmla="*/ 2184004 w 2209181"/>
                <a:gd name="connsiteY8" fmla="*/ 3809420 h 6858000"/>
                <a:gd name="connsiteX9" fmla="*/ 963738 w 2209181"/>
                <a:gd name="connsiteY9" fmla="*/ 2434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37727" y="0"/>
                  </a:moveTo>
                  <a:lnTo>
                    <a:pt x="955085" y="0"/>
                  </a:lnTo>
                  <a:lnTo>
                    <a:pt x="982018" y="25210"/>
                  </a:lnTo>
                  <a:cubicBezTo>
                    <a:pt x="1836289" y="886318"/>
                    <a:pt x="2270080" y="2270266"/>
                    <a:pt x="2202283" y="3810283"/>
                  </a:cubicBezTo>
                  <a:cubicBezTo>
                    <a:pt x="2138530" y="5258455"/>
                    <a:pt x="1199288" y="5896573"/>
                    <a:pt x="236958" y="6682507"/>
                  </a:cubicBezTo>
                  <a:lnTo>
                    <a:pt x="19349" y="6858000"/>
                  </a:lnTo>
                  <a:lnTo>
                    <a:pt x="0" y="6858000"/>
                  </a:lnTo>
                  <a:lnTo>
                    <a:pt x="218679" y="6681644"/>
                  </a:lnTo>
                  <a:cubicBezTo>
                    <a:pt x="1181008" y="5895709"/>
                    <a:pt x="2120250" y="5257592"/>
                    <a:pt x="2184004" y="3809420"/>
                  </a:cubicBezTo>
                  <a:cubicBezTo>
                    <a:pt x="2251801" y="2269402"/>
                    <a:pt x="1818009" y="885455"/>
                    <a:pt x="963738" y="24346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pic>
        <p:nvPicPr>
          <p:cNvPr id="2" name="Picture 2" descr="Text, whiteboard&#10;&#10;Description automatically generated">
            <a:extLst>
              <a:ext uri="{FF2B5EF4-FFF2-40B4-BE49-F238E27FC236}">
                <a16:creationId xmlns:a16="http://schemas.microsoft.com/office/drawing/2014/main" id="{46BDC42F-159C-6C51-A358-DC718C229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0938" y="1260780"/>
            <a:ext cx="7560860" cy="4234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1272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37A7E67-BA0E-6BAA-0F67-39CCE5C06A6A}"/>
              </a:ext>
            </a:extLst>
          </p:cNvPr>
          <p:cNvSpPr txBox="1"/>
          <p:nvPr/>
        </p:nvSpPr>
        <p:spPr>
          <a:xfrm>
            <a:off x="439948" y="885646"/>
            <a:ext cx="6941388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WordVisi_MSFontService"/>
                <a:cs typeface="Segoe UI"/>
              </a:rPr>
              <a:t>BBC News (2020) </a:t>
            </a:r>
            <a:r>
              <a:rPr lang="en-US" sz="1200" i="1" dirty="0">
                <a:latin typeface="WordVisi_MSFontService"/>
                <a:cs typeface="Segoe UI"/>
              </a:rPr>
              <a:t>Shane Williams: Rugby Concussion and Me.</a:t>
            </a:r>
            <a:r>
              <a:rPr lang="en-US" sz="1200" dirty="0">
                <a:latin typeface="WordVisi_MSFontService"/>
                <a:cs typeface="Segoe UI"/>
              </a:rPr>
              <a:t> Available at: https://www.bbc.co.uk (Accessed 26 October 2022).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British Journal of Sports Medicine (2021) </a:t>
            </a:r>
            <a:r>
              <a:rPr lang="en-US" sz="1200" i="1" dirty="0">
                <a:latin typeface="WordVisi_MSFontService"/>
                <a:cs typeface="Segoe UI"/>
              </a:rPr>
              <a:t>‘Concussion in professional men’s rugby union: Improvement in detection or increased risk?</a:t>
            </a:r>
            <a:r>
              <a:rPr lang="en-US" sz="1200" dirty="0">
                <a:latin typeface="WordVisi_MSFontService"/>
                <a:cs typeface="Segoe UI"/>
              </a:rPr>
              <a:t> Available at: https://blogs.bmj.com (Accessed 2 November 2022).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Chalmers, D.J. (1998) </a:t>
            </a:r>
            <a:r>
              <a:rPr lang="en-US" sz="1200" i="1" dirty="0">
                <a:latin typeface="WordVisi_MSFontService"/>
                <a:cs typeface="Segoe UI"/>
              </a:rPr>
              <a:t>Mouthguards. Sports Medicine</a:t>
            </a:r>
            <a:r>
              <a:rPr lang="en-US" sz="1200" dirty="0">
                <a:latin typeface="WordVisi_MSFontService"/>
                <a:cs typeface="Segoe UI"/>
              </a:rPr>
              <a:t>, 25(5), pp.339-349.</a:t>
            </a:r>
          </a:p>
          <a:p>
            <a:endParaRPr lang="en-US" dirty="0"/>
          </a:p>
          <a:p>
            <a:r>
              <a:rPr lang="en-US" sz="1200" dirty="0">
                <a:latin typeface="WordVisi_MSFontService"/>
                <a:cs typeface="Segoe UI"/>
              </a:rPr>
              <a:t>Cross, M.J., Tucker, R., Raftery, M., Hester, B., Williams, S., Stokes, K.A., Ranson, C., Mathema, P. and Kemp, S. (2019) ‘Tackling concussion in professional rugby union: a case–control study of tackle-based risk factors and recommendations for primary prevention’. </a:t>
            </a:r>
            <a:r>
              <a:rPr lang="en-US" sz="1200" i="1" dirty="0">
                <a:latin typeface="WordVisi_MSFontService"/>
                <a:cs typeface="Segoe UI"/>
              </a:rPr>
              <a:t>British journal of sports medicine,</a:t>
            </a:r>
            <a:r>
              <a:rPr lang="en-US" sz="1200" dirty="0">
                <a:latin typeface="WordVisi_MSFontService"/>
                <a:cs typeface="Segoe UI"/>
              </a:rPr>
              <a:t> 53(16), pp.1021-1025.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Engineering and Technology (2021) </a:t>
            </a:r>
            <a:r>
              <a:rPr lang="en-US" sz="1200" i="1" dirty="0">
                <a:latin typeface="WordVisi_MSFontService"/>
                <a:cs typeface="Segoe UI"/>
              </a:rPr>
              <a:t>World Rugby turns to mouthguard and eye tracking tech to probe head injuries.</a:t>
            </a:r>
            <a:r>
              <a:rPr lang="en-US" sz="1200" dirty="0">
                <a:latin typeface="WordVisi_MSFontService"/>
                <a:cs typeface="Segoe UI"/>
              </a:rPr>
              <a:t> Available at: https://eandt.theiet.org (Accessed 21 October 2022).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Fuller, C.W., Clarke, L. and Molloy, M.G. (2010) ‘Risk of injury associated with rugby union played on artificial turf’. </a:t>
            </a:r>
            <a:r>
              <a:rPr lang="en-US" sz="1200" i="1" dirty="0">
                <a:latin typeface="WordVisi_MSFontService"/>
                <a:cs typeface="Segoe UI"/>
              </a:rPr>
              <a:t>Journal of sports sciences,</a:t>
            </a:r>
            <a:r>
              <a:rPr lang="en-US" sz="1200" dirty="0">
                <a:latin typeface="WordVisi_MSFontService"/>
                <a:cs typeface="Segoe UI"/>
              </a:rPr>
              <a:t> 28(5), pp.563-570.</a:t>
            </a:r>
          </a:p>
          <a:p>
            <a:endParaRPr lang="en-US" dirty="0"/>
          </a:p>
          <a:p>
            <a:r>
              <a:rPr lang="en-US" sz="1200" dirty="0">
                <a:latin typeface="WordVisi_MSFontService"/>
                <a:cs typeface="Segoe UI"/>
              </a:rPr>
              <a:t>Ganly, M. and McMahon, J.M. (2018) ‘New generation of headgear for rugby: impact reduction of linear and rotational forces by a viscoelastic material-based rugby head guard.’ </a:t>
            </a:r>
            <a:r>
              <a:rPr lang="en-US" sz="1200" i="1" dirty="0">
                <a:latin typeface="WordVisi_MSFontService"/>
                <a:cs typeface="Segoe UI"/>
              </a:rPr>
              <a:t>British Medical Journal Open Sport &amp; Exercise Medicine</a:t>
            </a:r>
            <a:r>
              <a:rPr lang="en-US" sz="1200" dirty="0">
                <a:latin typeface="WordVisi_MSFontService"/>
                <a:cs typeface="Segoe UI"/>
              </a:rPr>
              <a:t>, 4(1), p.e000464.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Gardner, A.J., Iverson, G.L., Williams, W.H., Baker, S. and Stanwell, P. (2014) ‘A systematic review and meta-analysis of concussion in rugby union.’ </a:t>
            </a:r>
            <a:r>
              <a:rPr lang="en-US" sz="1200" i="1" dirty="0">
                <a:latin typeface="WordVisi_MSFontService"/>
                <a:cs typeface="Segoe UI"/>
              </a:rPr>
              <a:t>Sports medicine,</a:t>
            </a:r>
            <a:r>
              <a:rPr lang="en-US" sz="1200" dirty="0">
                <a:latin typeface="WordVisi_MSFontService"/>
                <a:cs typeface="Segoe UI"/>
              </a:rPr>
              <a:t> 44(12), pp.1717-1731.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_MSFontService"/>
              <a:cs typeface="Segoe U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DF0060-085B-2897-2B75-0E9A0F413DDA}"/>
              </a:ext>
            </a:extLst>
          </p:cNvPr>
          <p:cNvSpPr txBox="1"/>
          <p:nvPr/>
        </p:nvSpPr>
        <p:spPr>
          <a:xfrm>
            <a:off x="496165" y="193361"/>
            <a:ext cx="3660295" cy="3837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cs typeface="Calibri"/>
              </a:rPr>
              <a:t>Reference List</a:t>
            </a:r>
            <a:endParaRPr lang="en-US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37885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F4535F3-99DD-7F5D-B5F3-6B2861E65510}"/>
              </a:ext>
            </a:extLst>
          </p:cNvPr>
          <p:cNvSpPr txBox="1"/>
          <p:nvPr/>
        </p:nvSpPr>
        <p:spPr>
          <a:xfrm>
            <a:off x="411193" y="598099"/>
            <a:ext cx="7818407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WordVisi_MSFontService"/>
                <a:cs typeface="Segoe UI"/>
              </a:rPr>
              <a:t>Hugh James (2020)</a:t>
            </a:r>
            <a:r>
              <a:rPr lang="en-US" sz="1200" i="1" dirty="0">
                <a:latin typeface="WordVisi_MSFontService"/>
                <a:cs typeface="Segoe UI"/>
              </a:rPr>
              <a:t> Insight from the blog. BBC documentary – Shane Williams: rugby, concussion, and me</a:t>
            </a:r>
            <a:r>
              <a:rPr lang="en-US" sz="1200" dirty="0">
                <a:latin typeface="WordVisi_MSFontService"/>
                <a:cs typeface="Segoe UI"/>
              </a:rPr>
              <a:t>. Available at: https://www.hughjames.com (Accessed 26 October 2022)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r>
              <a:rPr lang="en-US" sz="1200" dirty="0">
                <a:latin typeface="WordVisi_MSFontService"/>
                <a:cs typeface="Segoe UI"/>
              </a:rPr>
              <a:t>Imperial College London (2021) </a:t>
            </a:r>
            <a:r>
              <a:rPr lang="en-US" sz="1200" i="1" dirty="0">
                <a:latin typeface="WordVisi_MSFontService"/>
                <a:cs typeface="Segoe UI"/>
              </a:rPr>
              <a:t>Professional rugby may be associated with changes in brain structure. </a:t>
            </a:r>
            <a:r>
              <a:rPr lang="en-US" sz="1200" dirty="0">
                <a:latin typeface="WordVisi_MSFontService"/>
                <a:cs typeface="Segoe UI"/>
              </a:rPr>
              <a:t>Available at: http://www.imperial.ac.uk (Accessed 26 October 2022).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Indeed (2022) </a:t>
            </a:r>
            <a:r>
              <a:rPr lang="en-US" sz="1200" i="1" dirty="0">
                <a:latin typeface="WordVisi_MSFontService"/>
                <a:cs typeface="Segoe UI"/>
              </a:rPr>
              <a:t>What is agenda-setting theory and what factors impact it?</a:t>
            </a:r>
            <a:r>
              <a:rPr lang="en-US" sz="1200" dirty="0">
                <a:latin typeface="WordVisi_MSFontService"/>
                <a:cs typeface="Segoe UI"/>
              </a:rPr>
              <a:t> Available at: https://uk.indeed.com (Accessed 27 October 2022).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Inside the games (2021) </a:t>
            </a:r>
            <a:r>
              <a:rPr lang="en-US" sz="1200" i="1" dirty="0">
                <a:latin typeface="WordVisi_MSFontService"/>
                <a:cs typeface="Segoe UI"/>
              </a:rPr>
              <a:t>World Rugby Launches campaign to increase players’ understanding of brain health</a:t>
            </a:r>
            <a:r>
              <a:rPr lang="en-US" sz="1200" dirty="0">
                <a:latin typeface="WordVisi_MSFontService"/>
                <a:cs typeface="Segoe UI"/>
              </a:rPr>
              <a:t>. Available at: https://wwwinsidethegames.biz (Accessed 29 October 2022).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Menger, R., Menger, A. and Nanda, A. (2016) ‘Rugby headgear and concussion prevention: misconceptions could increase aggressive play.</a:t>
            </a:r>
            <a:r>
              <a:rPr lang="en-US" sz="1200" i="1" dirty="0">
                <a:latin typeface="WordVisi_MSFontService"/>
                <a:cs typeface="Segoe UI"/>
              </a:rPr>
              <a:t> Neurosurgical focus, </a:t>
            </a:r>
            <a:r>
              <a:rPr lang="en-US" sz="1200" dirty="0">
                <a:latin typeface="WordVisi_MSFontService"/>
                <a:cs typeface="Segoe UI"/>
              </a:rPr>
              <a:t>40(4), p.E12.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McCombs, M. (2002) June. The agenda-setting role of the mass media in the shaping of public opinion. In Mass Media Economics 2002 Conference, </a:t>
            </a:r>
            <a:r>
              <a:rPr lang="en-US" sz="1200" i="1" dirty="0">
                <a:latin typeface="WordVisi_MSFontService"/>
                <a:cs typeface="Segoe UI"/>
              </a:rPr>
              <a:t>London School of Economics: http://sticerd. </a:t>
            </a:r>
            <a:r>
              <a:rPr lang="en-US" sz="1200" i="1" dirty="0" err="1">
                <a:latin typeface="WordVisi_MSFontService"/>
                <a:cs typeface="Segoe UI"/>
              </a:rPr>
              <a:t>lse</a:t>
            </a:r>
            <a:r>
              <a:rPr lang="en-US" sz="1200" i="1" dirty="0">
                <a:latin typeface="WordVisi_MSFontService"/>
                <a:cs typeface="Segoe UI"/>
              </a:rPr>
              <a:t>. ac. </a:t>
            </a:r>
            <a:r>
              <a:rPr lang="en-US" sz="1200" i="1" dirty="0" err="1">
                <a:latin typeface="WordVisi_MSFontService"/>
                <a:cs typeface="Segoe UI"/>
              </a:rPr>
              <a:t>uk</a:t>
            </a:r>
            <a:r>
              <a:rPr lang="en-US" sz="1200" i="1" dirty="0">
                <a:latin typeface="WordVisi_MSFontService"/>
                <a:cs typeface="Segoe UI"/>
              </a:rPr>
              <a:t>/</a:t>
            </a:r>
            <a:r>
              <a:rPr lang="en-US" sz="1200" i="1" dirty="0" err="1">
                <a:latin typeface="WordVisi_MSFontService"/>
                <a:cs typeface="Segoe UI"/>
              </a:rPr>
              <a:t>dps</a:t>
            </a:r>
            <a:r>
              <a:rPr lang="en-US" sz="1200" i="1" dirty="0">
                <a:latin typeface="WordVisi_MSFontService"/>
                <a:cs typeface="Segoe UI"/>
              </a:rPr>
              <a:t>/extra/McCombs. Pdf.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Mutz, D. and Goldman, S. (2010) Mass media.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Oomen, A.G. and De Groot, G.M. (2017) </a:t>
            </a:r>
            <a:r>
              <a:rPr lang="en-US" sz="1200" i="1" dirty="0">
                <a:latin typeface="WordVisi_MSFontService"/>
                <a:cs typeface="Segoe UI"/>
              </a:rPr>
              <a:t>Evaluation of health risks of playing sports on synthetic turf pitches with rubber granulate</a:t>
            </a:r>
            <a:r>
              <a:rPr lang="en-US" sz="1200" dirty="0">
                <a:latin typeface="WordVisi_MSFontService"/>
                <a:cs typeface="Segoe UI"/>
              </a:rPr>
              <a:t>. Available at: https://www.rivm.nl (Accessed 2 November 2022).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Parry, K., White, A.J., Cleland, J., Hardwicke, J., Batten, J., Piggin, J. and Howarth, N., (2022) ‘Masculinities, media, and the rugby mind: An analysis of stakeholder views on the relationship between rugby union, the media, masculine-influenced views on injury, and concussion’.</a:t>
            </a:r>
            <a:r>
              <a:rPr lang="en-US" sz="1200" i="1" dirty="0">
                <a:latin typeface="WordVisi_MSFontService"/>
                <a:cs typeface="Segoe UI"/>
              </a:rPr>
              <a:t> Communication &amp; Sport,</a:t>
            </a:r>
            <a:r>
              <a:rPr lang="en-US" sz="1200" dirty="0">
                <a:latin typeface="WordVisi_MSFontService"/>
                <a:cs typeface="Segoe UI"/>
              </a:rPr>
              <a:t> 10(3), pp.564-586.</a:t>
            </a:r>
            <a:r>
              <a:rPr lang="en-US" sz="1200" dirty="0">
                <a:latin typeface="WordVisiPilcrow_MSFontService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1833960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A88516C-4C86-0181-E52B-9707CFC0EA28}"/>
              </a:ext>
            </a:extLst>
          </p:cNvPr>
          <p:cNvSpPr txBox="1"/>
          <p:nvPr/>
        </p:nvSpPr>
        <p:spPr>
          <a:xfrm>
            <a:off x="540589" y="641231"/>
            <a:ext cx="6927011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WordVisi_MSFontService"/>
                <a:cs typeface="Segoe UI"/>
              </a:rPr>
              <a:t>Raftery, M., Tucker, R. and Falvey, É.C. (2021)’ Getting tough on concussion: how welfare-driven law change may improve player safety—a Rugby Union experience’.</a:t>
            </a:r>
            <a:r>
              <a:rPr lang="en-US" sz="1200" i="1" dirty="0">
                <a:latin typeface="WordVisi_MSFontService"/>
                <a:cs typeface="Segoe UI"/>
              </a:rPr>
              <a:t> British journal of sports medicine,</a:t>
            </a:r>
            <a:r>
              <a:rPr lang="en-US" sz="1200" dirty="0">
                <a:latin typeface="WordVisi_MSFontService"/>
                <a:cs typeface="Segoe UI"/>
              </a:rPr>
              <a:t> 55(10), pp.527-529.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Raftery, M. (2014) ‘Concussion and chronic traumatic encephalopathy: International Rugby Board’s response’. </a:t>
            </a:r>
            <a:r>
              <a:rPr lang="en-US" sz="1200" i="1" dirty="0">
                <a:latin typeface="WordVisi_MSFontService"/>
                <a:cs typeface="Segoe UI"/>
              </a:rPr>
              <a:t>British journal of sports medicine</a:t>
            </a:r>
            <a:r>
              <a:rPr lang="en-US" sz="1200" dirty="0">
                <a:latin typeface="WordVisi_MSFontService"/>
                <a:cs typeface="Segoe UI"/>
              </a:rPr>
              <a:t>, 48(2), pp.79-80.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Razzak, A. and </a:t>
            </a:r>
            <a:r>
              <a:rPr lang="en-US" sz="1200" dirty="0" err="1">
                <a:latin typeface="WordVisi_MSFontService"/>
                <a:cs typeface="Segoe UI"/>
              </a:rPr>
              <a:t>Messahel</a:t>
            </a:r>
            <a:r>
              <a:rPr lang="en-US" sz="1200" dirty="0">
                <a:latin typeface="WordVisi_MSFontService"/>
                <a:cs typeface="Segoe UI"/>
              </a:rPr>
              <a:t>, A. (2019) ‘The use of mouthguards in grappling sports: a survey of grapplers in the United Kingdom’. </a:t>
            </a:r>
            <a:r>
              <a:rPr lang="en-US" sz="1200" i="1" dirty="0">
                <a:latin typeface="WordVisi_MSFontService"/>
                <a:cs typeface="Segoe UI"/>
              </a:rPr>
              <a:t>British Dental Journal</a:t>
            </a:r>
            <a:r>
              <a:rPr lang="en-US" sz="1200" dirty="0">
                <a:latin typeface="WordVisi_MSFontService"/>
                <a:cs typeface="Segoe UI"/>
              </a:rPr>
              <a:t>, 227(10), pp.901-905.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Rugby Dome (2021) </a:t>
            </a:r>
            <a:r>
              <a:rPr lang="en-US" sz="1200" i="1" dirty="0">
                <a:latin typeface="WordVisi_MSFontService"/>
                <a:cs typeface="Segoe UI"/>
              </a:rPr>
              <a:t>Artificial Pitches in Rugby (Explained)</a:t>
            </a:r>
            <a:r>
              <a:rPr lang="en-US" sz="1200" dirty="0">
                <a:latin typeface="WordVisi_MSFontService"/>
                <a:cs typeface="Segoe UI"/>
              </a:rPr>
              <a:t>. Available at: https://www.rugbydome.com (Accessed 27 October 2022).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Rugby Pass (2021) ‘The cuts are brutal. It's crazy. You have boys getting skin grafts’ Available at: https://www.amp.rugbypass.com (Accessed 27 October).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Rugby World (2022) </a:t>
            </a:r>
            <a:r>
              <a:rPr lang="en-US" sz="1200" i="1" dirty="0">
                <a:latin typeface="WordVisi_MSFontService"/>
                <a:cs typeface="Segoe UI"/>
              </a:rPr>
              <a:t>BBC airing Steve Thompson documentary.</a:t>
            </a:r>
            <a:r>
              <a:rPr lang="en-US" sz="1200" dirty="0">
                <a:latin typeface="WordVisi_MSFontService"/>
                <a:cs typeface="Segoe UI"/>
              </a:rPr>
              <a:t> Available at: https://www.rugbyworld.com (Accessed 27 October 2022).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Rugby World (2021) </a:t>
            </a:r>
            <a:r>
              <a:rPr lang="en-US" sz="1200" i="1" dirty="0">
                <a:latin typeface="WordVisi_MSFontService"/>
                <a:cs typeface="Segoe UI"/>
              </a:rPr>
              <a:t>Rugby red cards: Sanctions for head contact explained</a:t>
            </a:r>
            <a:r>
              <a:rPr lang="en-US" sz="1200" dirty="0">
                <a:latin typeface="WordVisi_MSFontService"/>
                <a:cs typeface="Segoe UI"/>
              </a:rPr>
              <a:t>. Available at: https://www.rugbyworld.com (Accessed 27 October 2022).</a:t>
            </a:r>
            <a:r>
              <a:rPr lang="en-US" sz="1200" dirty="0">
                <a:latin typeface="WordVisiPilcrow_MSFontService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5825870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153FE9-F260-167F-8684-552EB923FF01}"/>
              </a:ext>
            </a:extLst>
          </p:cNvPr>
          <p:cNvSpPr txBox="1"/>
          <p:nvPr/>
        </p:nvSpPr>
        <p:spPr>
          <a:xfrm>
            <a:off x="698740" y="583721"/>
            <a:ext cx="676886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WordVisi_MSFontService"/>
                <a:cs typeface="Segoe UI"/>
              </a:rPr>
              <a:t>Russell, E.R., Mackay, D.F., Lyall, D., Stewart, K., MacLean, J.A., Robson, J., Pell, J.P. and Stewart, W. (2022) ‘neurodegenerative disease risk among former international rugby union players' </a:t>
            </a:r>
            <a:r>
              <a:rPr lang="en-US" sz="1200" i="1" dirty="0">
                <a:latin typeface="WordVisi_MSFontService"/>
                <a:cs typeface="Segoe UI"/>
              </a:rPr>
              <a:t>Journal of Neurology, Neurosurgery &amp; Psychiatry.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Stephens, K., (2021) MRI Shows Professional Rugby May Be Associated with Brain Structure Changes.</a:t>
            </a:r>
            <a:r>
              <a:rPr lang="en-US" sz="1200" i="1" dirty="0">
                <a:latin typeface="WordVisi_MSFontService"/>
                <a:cs typeface="Segoe UI"/>
              </a:rPr>
              <a:t> AXIS Imaging News.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Stitt, D., </a:t>
            </a:r>
            <a:r>
              <a:rPr lang="en-US" sz="1200" dirty="0" err="1">
                <a:latin typeface="WordVisi_MSFontService"/>
                <a:cs typeface="Segoe UI"/>
              </a:rPr>
              <a:t>Kabaliuk</a:t>
            </a:r>
            <a:r>
              <a:rPr lang="en-US" sz="1200" dirty="0">
                <a:latin typeface="WordVisi_MSFontService"/>
                <a:cs typeface="Segoe UI"/>
              </a:rPr>
              <a:t>, N., Alexander, K. and Draper, N. (2022) ‘Potential of Soft-Shell Rugby Headgear to Mitigate Linear and Rotational Peak Accelerations’. </a:t>
            </a:r>
            <a:r>
              <a:rPr lang="en-US" sz="1200" i="1" dirty="0">
                <a:latin typeface="WordVisi_MSFontService"/>
                <a:cs typeface="Segoe UI"/>
              </a:rPr>
              <a:t>Annals of Biomedical Engineering</a:t>
            </a:r>
            <a:r>
              <a:rPr lang="en-US" sz="1200" dirty="0">
                <a:latin typeface="WordVisi_MSFontService"/>
                <a:cs typeface="Segoe UI"/>
              </a:rPr>
              <a:t>, pp.1-19.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The Telegraph (2022)</a:t>
            </a:r>
            <a:r>
              <a:rPr lang="en-US" sz="1200" i="1" dirty="0">
                <a:latin typeface="WordVisi_MSFontService"/>
                <a:cs typeface="Segoe UI"/>
              </a:rPr>
              <a:t> Head on: Rugby, Dementia and Me, review: Steve Thompson’s bravery.</a:t>
            </a:r>
            <a:r>
              <a:rPr lang="en-US" sz="1200" dirty="0">
                <a:latin typeface="WordVisi_MSFontService"/>
                <a:cs typeface="Segoe UI"/>
              </a:rPr>
              <a:t> Available at https://www.telegraph.co.uk (Accessed 27 October 2022).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Tierney, G.J., Denvir, K., Farrell, G. and Simms, C.K., (2018)’ The effect of tackler technique on head injury assessment risk in elite rugby union.’ </a:t>
            </a:r>
            <a:r>
              <a:rPr lang="en-US" sz="1200" i="1" dirty="0">
                <a:latin typeface="WordVisi_MSFontService"/>
                <a:cs typeface="Segoe UI"/>
              </a:rPr>
              <a:t>Medicine &amp; Science in Sports &amp; Exercise, </a:t>
            </a:r>
            <a:r>
              <a:rPr lang="en-US" sz="1200" dirty="0">
                <a:latin typeface="WordVisi_MSFontService"/>
                <a:cs typeface="Segoe UI"/>
              </a:rPr>
              <a:t>50(3), pp.603-608.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Tierney, G.J. and Simms, C.K., (2018'Can tackle height influence head injury assessment risk in elite rugby union?’. </a:t>
            </a:r>
            <a:r>
              <a:rPr lang="en-US" sz="1200" i="1" dirty="0">
                <a:latin typeface="WordVisi_MSFontService"/>
                <a:cs typeface="Segoe UI"/>
              </a:rPr>
              <a:t>Journal of Science and Medicine in Sport</a:t>
            </a:r>
            <a:r>
              <a:rPr lang="en-US" sz="1200" dirty="0">
                <a:latin typeface="WordVisi_MSFontService"/>
                <a:cs typeface="Segoe UI"/>
              </a:rPr>
              <a:t>, 21(12), pp.1210-1214.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r>
              <a:rPr lang="en-US" sz="1200" dirty="0">
                <a:latin typeface="WordVisi_MSFontService"/>
                <a:cs typeface="Segoe UI"/>
              </a:rPr>
              <a:t>Tucker, R., Raftery, M., Fuller, G.W., Hester, B., Kemp, S. and Cross, M.J., (2017) ‘A video analysis of head injuries satisfying the criteria for a head injury assessment in professional Rugby Union: a prospective cohort study’.</a:t>
            </a:r>
            <a:r>
              <a:rPr lang="en-US" sz="1200" i="1" dirty="0">
                <a:latin typeface="WordVisi_MSFontService"/>
                <a:cs typeface="Segoe UI"/>
              </a:rPr>
              <a:t> British journal of sports medicine, </a:t>
            </a:r>
            <a:r>
              <a:rPr lang="en-US" sz="1200" dirty="0">
                <a:latin typeface="WordVisi_MSFontService"/>
                <a:cs typeface="Segoe UI"/>
              </a:rPr>
              <a:t>51(15), pp.1147-1151.</a:t>
            </a:r>
            <a:r>
              <a:rPr lang="en-US" sz="1200" dirty="0">
                <a:latin typeface="WordVisiPilcrow_MSFontService"/>
              </a:rPr>
              <a:t> </a:t>
            </a:r>
          </a:p>
          <a:p>
            <a:endParaRPr lang="en-US" sz="1200" dirty="0">
              <a:latin typeface="WordVisiPilcrow_MSFontService"/>
              <a:cs typeface="Segoe UI"/>
            </a:endParaRPr>
          </a:p>
          <a:p>
            <a:r>
              <a:rPr lang="en-US" sz="1200" dirty="0">
                <a:latin typeface="WordVisi_MSFontService"/>
                <a:cs typeface="Segoe UI"/>
              </a:rPr>
              <a:t>World Rugby (2019)</a:t>
            </a:r>
            <a:r>
              <a:rPr lang="en-US" sz="1200" i="1" dirty="0">
                <a:latin typeface="WordVisi_MSFontService"/>
                <a:cs typeface="Segoe UI"/>
              </a:rPr>
              <a:t> Law Application Guidelines: Decision-making framework for high tackles.</a:t>
            </a:r>
            <a:r>
              <a:rPr lang="en-US" sz="1200" dirty="0">
                <a:latin typeface="WordVisi_MSFontService"/>
                <a:cs typeface="Segoe UI"/>
              </a:rPr>
              <a:t> Available at:// https://www.world.rugby (Accessed 27 October 2022)</a:t>
            </a:r>
          </a:p>
        </p:txBody>
      </p:sp>
    </p:spTree>
    <p:extLst>
      <p:ext uri="{BB962C8B-B14F-4D97-AF65-F5344CB8AC3E}">
        <p14:creationId xmlns:p14="http://schemas.microsoft.com/office/powerpoint/2010/main" val="30644047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PowerPoint Presentation</vt:lpstr>
      <vt:lpstr>      Is Rugby Having an impact on players developing brain trauma:                       The long-term Effect of Repeated Concussion.</vt:lpstr>
      <vt:lpstr>Ryan Jones</vt:lpstr>
      <vt:lpstr>High Tackles</vt:lpstr>
      <vt:lpstr>Incidence of Concussion</vt:lpstr>
      <vt:lpstr>Protection</vt:lpstr>
      <vt:lpstr>PowerPoint Presentation</vt:lpstr>
      <vt:lpstr>James (2020). BBC News (2020). The Guardian (2020). Rugby world (2022). The Telegraph (2022).  </vt:lpstr>
      <vt:lpstr>* Strict Punishment for teams not limiting contact in training. * More red cards for head contact. * New definitions for what is a dangerous tackle, lowing height, acceleration into the tackle and how it is executed. * Escalate the importance of brain health. * New protocol for down time after concussion.</vt:lpstr>
      <vt:lpstr>PowerPoint Presentation</vt:lpstr>
      <vt:lpstr>PowerPoint Presentation</vt:lpstr>
      <vt:lpstr>Qualified Medics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619</cp:revision>
  <dcterms:created xsi:type="dcterms:W3CDTF">2022-11-25T15:31:46Z</dcterms:created>
  <dcterms:modified xsi:type="dcterms:W3CDTF">2022-12-05T17:40:35Z</dcterms:modified>
</cp:coreProperties>
</file>