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936" r:id="rId1"/>
  </p:sldMasterIdLst>
  <p:notesMasterIdLst>
    <p:notesMasterId r:id="rId16"/>
  </p:notesMasterIdLst>
  <p:handoutMasterIdLst>
    <p:handoutMasterId r:id="rId17"/>
  </p:handoutMasterIdLst>
  <p:sldIdLst>
    <p:sldId id="343" r:id="rId2"/>
    <p:sldId id="344" r:id="rId3"/>
    <p:sldId id="345" r:id="rId4"/>
    <p:sldId id="346" r:id="rId5"/>
    <p:sldId id="347" r:id="rId6"/>
    <p:sldId id="348" r:id="rId7"/>
    <p:sldId id="349" r:id="rId8"/>
    <p:sldId id="350" r:id="rId9"/>
    <p:sldId id="351" r:id="rId10"/>
    <p:sldId id="352" r:id="rId11"/>
    <p:sldId id="353" r:id="rId12"/>
    <p:sldId id="354" r:id="rId13"/>
    <p:sldId id="355" r:id="rId14"/>
    <p:sldId id="356" r:id="rId15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2065" autoAdjust="0"/>
  </p:normalViewPr>
  <p:slideViewPr>
    <p:cSldViewPr>
      <p:cViewPr varScale="1">
        <p:scale>
          <a:sx n="37" d="100"/>
          <a:sy n="37" d="100"/>
        </p:scale>
        <p:origin x="2346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16663995-8822-47D2-B86D-7610B2618D59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2893703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11D9B4F2-BDC0-4579-BD76-EAD4711A8E5B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42304145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79334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10294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80763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79166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5323F88-F415-493F-A5D8-D2A5A431A6A8}" type="slidenum">
              <a:rPr lang="cy-GB" altLang="en-US" sz="1200" smtClean="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06359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baseline="0" dirty="0">
                <a:latin typeface="Arial" panose="020B0604020202020204" pitchFamily="34" charset="0"/>
              </a:rPr>
              <a:t>)</a:t>
            </a:r>
          </a:p>
          <a:p>
            <a:endParaRPr lang="en-GB" altLang="en-US" baseline="0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39FFE4-0185-4F9B-862B-44548B0E4463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42148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baseline="0" dirty="0"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753A59-3A03-4A17-BC3A-4A53B4CCD5B3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7297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66725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04874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b="1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84675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11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87724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97185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27990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1D9B4F2-BDC0-4579-BD76-EAD4711A8E5B}" type="slidenum">
              <a:rPr lang="cy-GB" altLang="en-US" smtClean="0"/>
              <a:pPr>
                <a:defRPr/>
              </a:pPr>
              <a:t>14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2017151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154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26007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5407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947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485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759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629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303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4162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14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407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11/08/2021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5215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4981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  <p:sldLayoutId id="214748394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y-GB" sz="40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3600" b="1" dirty="0">
                <a:latin typeface="Lucida Sans" panose="020B0602030504020204" pitchFamily="34" charset="0"/>
              </a:rPr>
              <a:t>ECGE4003PC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dirty="0">
              <a:latin typeface="Lucida Sans" panose="020B06020305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dirty="0">
              <a:latin typeface="Lucida Sans" panose="020B06020305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dirty="0">
                <a:latin typeface="Lucida Sans" panose="020B0602030504020204" pitchFamily="34" charset="0"/>
              </a:rPr>
              <a:t>Cyfeirnodi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dirty="0">
                <a:latin typeface="Lucida Sans" panose="020B0602030504020204" pitchFamily="34" charset="0"/>
              </a:rPr>
              <a:t>- Llyfrau ac E-lyfrau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24428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3600" b="1" dirty="0">
                <a:solidFill>
                  <a:srgbClr val="0000FF"/>
                </a:solidFill>
                <a:latin typeface="Lucida Sans" panose="020B0602030504020204" pitchFamily="34" charset="0"/>
              </a:rPr>
              <a:t>ECGE4003P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Referencing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- Books and E-books</a:t>
            </a:r>
          </a:p>
        </p:txBody>
      </p:sp>
    </p:spTree>
    <p:extLst>
      <p:ext uri="{BB962C8B-B14F-4D97-AF65-F5344CB8AC3E}">
        <p14:creationId xmlns:p14="http://schemas.microsoft.com/office/powerpoint/2010/main" val="2539661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en-US" sz="32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Cynnwys</a:t>
            </a:r>
            <a:r>
              <a:rPr lang="en-GB" altLang="en-US" sz="32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		             </a:t>
            </a:r>
            <a:r>
              <a:rPr lang="en-GB" altLang="en-US" sz="32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Content</a:t>
            </a:r>
            <a:endParaRPr lang="cy-GB" sz="40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51520" y="1417638"/>
            <a:ext cx="4244280" cy="47085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cy-GB" altLang="en-US" sz="28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Ailymweld a’r ddarlith flaenorol</a:t>
            </a:r>
          </a:p>
          <a:p>
            <a:pPr>
              <a:buFontTx/>
              <a:buChar char="•"/>
              <a:defRPr/>
            </a:pPr>
            <a:r>
              <a:rPr lang="cy-GB" altLang="en-US" sz="28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Rhestrau cyfeirnodi</a:t>
            </a:r>
          </a:p>
          <a:p>
            <a:pPr>
              <a:buFontTx/>
              <a:buChar char="•"/>
              <a:defRPr/>
            </a:pPr>
            <a:r>
              <a:rPr lang="cy-GB" altLang="en-US" sz="28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Cyfeirnodi uniongyrchol</a:t>
            </a:r>
          </a:p>
          <a:p>
            <a:pPr>
              <a:buFontTx/>
              <a:buChar char="•"/>
              <a:defRPr/>
            </a:pPr>
            <a:r>
              <a:rPr lang="cy-GB" altLang="en-US" sz="28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Cyfeirnodi anuniongyrchol</a:t>
            </a:r>
          </a:p>
          <a:p>
            <a:pPr>
              <a:buFontTx/>
              <a:buChar char="•"/>
              <a:defRPr/>
            </a:pPr>
            <a:r>
              <a:rPr lang="cy-GB" altLang="en-US" sz="28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Llyfrau/E-lyfrau</a:t>
            </a:r>
            <a:endParaRPr lang="cy-GB" sz="28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417638"/>
            <a:ext cx="4038600" cy="47085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Recap of previous lecture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Reference lists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Direct referencing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Indirect referencing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Books/E-books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21548295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en-US" sz="32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Adnoddau</a:t>
            </a:r>
            <a:br>
              <a:rPr lang="cy-GB" altLang="en-US" sz="32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</a:br>
            <a:r>
              <a:rPr lang="en-GB" altLang="en-US" sz="32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Resources</a:t>
            </a:r>
            <a:endParaRPr lang="cy-GB" sz="4000" dirty="0">
              <a:solidFill>
                <a:srgbClr val="0000FF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Cyflwyniad</a:t>
            </a:r>
            <a:r>
              <a:rPr lang="en-GB" dirty="0">
                <a:latin typeface="Lucida Sans" panose="020B0602030504020204" pitchFamily="34" charset="0"/>
              </a:rPr>
              <a:t> PP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Llawlyfr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cyfeirnodi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Gweithgareddau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cyfeirnodi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Llyfrau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defnyddiol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PP Presentation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Referencing handbook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Referencing activities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Useful books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51520" y="1417638"/>
            <a:ext cx="4244280" cy="47085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endParaRPr lang="cy-GB" sz="28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417638"/>
            <a:ext cx="4038600" cy="47085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26032914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en-US" sz="32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Rhestrau cyfeirnodi</a:t>
            </a:r>
            <a:br>
              <a:rPr lang="en-GB" altLang="en-US" sz="32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</a:br>
            <a:r>
              <a:rPr lang="en-GB" altLang="en-US" sz="32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Reference lists</a:t>
            </a:r>
            <a:endParaRPr lang="cy-GB" sz="40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51520" y="1417638"/>
            <a:ext cx="4244280" cy="47085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cy-GB" sz="4000" dirty="0"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endParaRPr lang="cy-GB" sz="4000" dirty="0"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r>
              <a:rPr lang="cy-GB" sz="4000" dirty="0">
                <a:latin typeface="Lucida Sans" panose="020B0602030504020204" pitchFamily="34" charset="0"/>
              </a:rPr>
              <a:t>Beth ydych chi’n cofio?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417638"/>
            <a:ext cx="4038600" cy="47085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en-GB" altLang="en-US" sz="4000" kern="0" dirty="0">
              <a:solidFill>
                <a:srgbClr val="0000FF"/>
              </a:solidFill>
              <a:latin typeface="Lucida Sans" panose="020B0602040502020204" pitchFamily="34" charset="0"/>
              <a:ea typeface="ＭＳ Ｐゴシック" pitchFamily="34" charset="-128"/>
            </a:endParaRPr>
          </a:p>
          <a:p>
            <a:pPr marL="0" indent="0">
              <a:buNone/>
              <a:defRPr/>
            </a:pPr>
            <a:endParaRPr lang="en-GB" altLang="en-US" sz="4000" kern="0" dirty="0">
              <a:solidFill>
                <a:srgbClr val="0000FF"/>
              </a:solidFill>
              <a:latin typeface="Lucida Sans" panose="020B0602040502020204" pitchFamily="34" charset="0"/>
              <a:ea typeface="ＭＳ Ｐゴシック" pitchFamily="34" charset="-128"/>
            </a:endParaRPr>
          </a:p>
          <a:p>
            <a:pPr marL="0" indent="0">
              <a:buNone/>
              <a:defRPr/>
            </a:pPr>
            <a:r>
              <a:rPr lang="en-GB" altLang="en-US" sz="40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What do you remember?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27404754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en-US" sz="3600">
                <a:latin typeface="Lucida Sans" panose="020B0602030504020204" pitchFamily="34" charset="0"/>
              </a:rPr>
              <a:t>Cyfeirnodi o fewn testun</a:t>
            </a:r>
            <a:br>
              <a:rPr lang="en-GB" altLang="en-US" sz="3600">
                <a:latin typeface="Lucida Sans" panose="020B0602030504020204" pitchFamily="34" charset="0"/>
              </a:rPr>
            </a:br>
            <a:r>
              <a:rPr lang="en-GB" altLang="en-US" sz="3600">
                <a:solidFill>
                  <a:srgbClr val="0000FF"/>
                </a:solidFill>
                <a:latin typeface="Lucida Sans" panose="020B0602030504020204" pitchFamily="34" charset="0"/>
              </a:rPr>
              <a:t>Referencing within text</a:t>
            </a:r>
            <a:endParaRPr lang="cy-GB" altLang="en-US" sz="360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sz="2400" dirty="0">
                <a:latin typeface="Lucida Sans" panose="020B0602040502020204" pitchFamily="34" charset="0"/>
              </a:rPr>
              <a:t>Er mwyn dilysu’r hyn rydych wedi’i ysgrifennu</a:t>
            </a:r>
          </a:p>
          <a:p>
            <a:pPr>
              <a:defRPr/>
            </a:pPr>
            <a:r>
              <a:rPr lang="cy-GB" sz="2400" dirty="0">
                <a:latin typeface="Lucida Sans" panose="020B0602040502020204" pitchFamily="34" charset="0"/>
              </a:rPr>
              <a:t>Er mwyn dangos ystod a dyfnder eich ymchwil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400" dirty="0">
              <a:latin typeface="Lucida Sans" panose="020B06020405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2400" b="1" dirty="0">
                <a:latin typeface="Lucida Sans" panose="020B0602040502020204" pitchFamily="34" charset="0"/>
              </a:rPr>
              <a:t>Rhaid cydnabod y cynnwys er mwyn osgoi LLÊN-LADRAD.</a:t>
            </a:r>
          </a:p>
        </p:txBody>
      </p:sp>
      <p:sp>
        <p:nvSpPr>
          <p:cNvPr id="4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To validate what you have written</a:t>
            </a:r>
          </a:p>
          <a:p>
            <a:pPr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To show the scope and depth of your research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4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400" b="1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b="1" dirty="0">
                <a:solidFill>
                  <a:srgbClr val="0000FF"/>
                </a:solidFill>
                <a:latin typeface="Lucida Sans" panose="020B0602040502020204" pitchFamily="34" charset="0"/>
              </a:rPr>
              <a:t>The content must be acknowledged to avoid PLAGIARISM.</a:t>
            </a:r>
            <a:endParaRPr lang="cy-GB" sz="2400" b="1" dirty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07758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628650" y="116632"/>
            <a:ext cx="7886700" cy="911275"/>
          </a:xfrm>
        </p:spPr>
        <p:txBody>
          <a:bodyPr>
            <a:normAutofit fontScale="90000"/>
          </a:bodyPr>
          <a:lstStyle/>
          <a:p>
            <a:r>
              <a:rPr lang="en-GB" altLang="en-US" sz="3200" dirty="0" err="1">
                <a:latin typeface="Lucida Sans" panose="020B0602030504020204" pitchFamily="34" charset="0"/>
              </a:rPr>
              <a:t>Cyfeirnodi</a:t>
            </a:r>
            <a:r>
              <a:rPr lang="en-GB" altLang="en-US" sz="3200" dirty="0">
                <a:latin typeface="Lucida Sans" panose="020B0602030504020204" pitchFamily="34" charset="0"/>
              </a:rPr>
              <a:t> </a:t>
            </a:r>
            <a:r>
              <a:rPr lang="en-GB" altLang="en-US" sz="3200" dirty="0" err="1">
                <a:latin typeface="Lucida Sans" panose="020B0602030504020204" pitchFamily="34" charset="0"/>
              </a:rPr>
              <a:t>uniongyrchol</a:t>
            </a:r>
            <a:br>
              <a:rPr lang="en-GB" altLang="en-US" sz="3200" dirty="0">
                <a:latin typeface="Lucida Sans" panose="020B0602030504020204" pitchFamily="34" charset="0"/>
              </a:rPr>
            </a:br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Direct referencing</a:t>
            </a:r>
            <a:endParaRPr lang="cy-GB" alt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1196752"/>
            <a:ext cx="4244280" cy="4357118"/>
          </a:xfrm>
        </p:spPr>
        <p:txBody>
          <a:bodyPr>
            <a:normAutofit fontScale="92500"/>
          </a:bodyPr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Awgryma Jones (2008) fod chwarae yn yr awyr agored yn rhoi sgiliau cymdeithasol pwysig i blant.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cy-GB" altLang="cy-GB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Mae chwarae yn yr awyr agored yn darparu nifer o sgiliau cymdeithasol pwysig. Cefnogir y </a:t>
            </a:r>
            <a:r>
              <a:rPr lang="cy-GB" altLang="cy-GB" kern="0" dirty="0" err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farn</a:t>
            </a: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 hon gan Jones (2008).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4929411"/>
          </a:xfrm>
        </p:spPr>
        <p:txBody>
          <a:bodyPr>
            <a:normAutofit fontScale="92500"/>
          </a:bodyPr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Jones (2008) suggests that outdoor play provides children with important social skills.</a:t>
            </a:r>
          </a:p>
          <a:p>
            <a:pPr>
              <a:defRPr/>
            </a:pPr>
            <a:endParaRPr lang="en-US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Outdoor play provides several important social skills. This view is supported by Jones (2008).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22220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>
                <a:latin typeface="Lucida Sans" panose="020B0602030504020204" pitchFamily="34" charset="0"/>
              </a:rPr>
              <a:t>Cyfeirnodi anuniongyrchol</a:t>
            </a:r>
            <a:br>
              <a:rPr lang="en-GB" altLang="en-US" sz="3600">
                <a:latin typeface="Lucida Sans" panose="020B0602030504020204" pitchFamily="34" charset="0"/>
              </a:rPr>
            </a:br>
            <a:r>
              <a:rPr lang="en-GB" altLang="en-US" sz="3600">
                <a:solidFill>
                  <a:srgbClr val="0000FF"/>
                </a:solidFill>
                <a:latin typeface="Lucida Sans" panose="020B0602030504020204" pitchFamily="34" charset="0"/>
              </a:rPr>
              <a:t>Indirect referencing</a:t>
            </a:r>
            <a:endParaRPr lang="cy-GB" altLang="en-US" sz="360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</a:rPr>
              <a:t>Mae chwarae yn yr awyr agored yn rhoi nifer o sgiliau cymdeithasol pwysig i blant (Jones, 2008). 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Outdoor play provides children with several important social skills (Jones, 2008). </a:t>
            </a:r>
            <a:endParaRPr lang="cy-GB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cy-GB" altLang="cy-GB" sz="3200" kern="0" dirty="0">
              <a:solidFill>
                <a:srgbClr val="000000"/>
              </a:solidFill>
              <a:latin typeface="Lucida Sans" pitchFamily="34" charset="0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cy-GB" altLang="cy-GB" sz="3200" kern="0" dirty="0">
              <a:solidFill>
                <a:srgbClr val="000000"/>
              </a:solidFill>
              <a:latin typeface="Lucida Sans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897523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en-US" sz="36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Beth sydd angen cofnodi?</a:t>
            </a:r>
            <a:br>
              <a:rPr lang="cy-GB" altLang="en-US" sz="36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</a:br>
            <a:r>
              <a:rPr lang="en-GB" altLang="en-US" sz="36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What should be recorded?</a:t>
            </a:r>
            <a:endParaRPr lang="cy-GB" sz="3600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417638"/>
            <a:ext cx="4746376" cy="4708525"/>
          </a:xfrm>
        </p:spPr>
        <p:txBody>
          <a:bodyPr>
            <a:normAutofit/>
          </a:bodyPr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Llyf/E-lyfr: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Cyfenw’r awdur a’r flaenlythyren gyntaf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Blwyddyn gyhoeddi mewn cromfachau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Teitl y llyfr mewn ffont italig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Argraffiad (os yn berthnasol)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Man cyhoeddi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Enw’r cyhoeddwr</a:t>
            </a: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925888" y="1417638"/>
            <a:ext cx="4038600" cy="4708525"/>
          </a:xfrm>
        </p:spPr>
        <p:txBody>
          <a:bodyPr>
            <a:normAutofit/>
          </a:bodyPr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Book/E-book:</a:t>
            </a:r>
          </a:p>
          <a:p>
            <a:pPr>
              <a:buFontTx/>
              <a:buChar char="•"/>
              <a:defRPr/>
            </a:pPr>
            <a:r>
              <a:rPr lang="en-US" altLang="en-US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Author’s surname and first initial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Publication year</a:t>
            </a:r>
            <a:r>
              <a:rPr lang="en-US" altLang="en-US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 in brackets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Title of book </a:t>
            </a:r>
            <a:r>
              <a:rPr lang="en-US" altLang="en-US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in italics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Edition (</a:t>
            </a:r>
            <a:r>
              <a:rPr lang="en-US" altLang="en-US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if relevant)</a:t>
            </a:r>
          </a:p>
          <a:p>
            <a:pPr>
              <a:buFontTx/>
              <a:buChar char="•"/>
              <a:defRPr/>
            </a:pPr>
            <a:r>
              <a:rPr lang="en-US" altLang="en-US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Place of publication</a:t>
            </a:r>
          </a:p>
          <a:p>
            <a:pPr>
              <a:buFontTx/>
              <a:buChar char="•"/>
              <a:defRPr/>
            </a:pPr>
            <a:r>
              <a:rPr lang="en-US" altLang="en-US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Name of publisher</a:t>
            </a:r>
            <a:endParaRPr lang="cy-GB" sz="2400" dirty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47638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en-US" sz="36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Esiampl – 1 awdur</a:t>
            </a:r>
            <a:br>
              <a:rPr lang="cy-GB" altLang="en-US" sz="36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</a:br>
            <a:r>
              <a:rPr lang="en-GB" altLang="en-US" sz="36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Example – 1 author</a:t>
            </a:r>
            <a:endParaRPr lang="cy-GB" sz="36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417638"/>
            <a:ext cx="2170584" cy="3595538"/>
          </a:xfrm>
        </p:spPr>
      </p:pic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2627784" y="1600200"/>
            <a:ext cx="6264696" cy="3989388"/>
          </a:xfrm>
        </p:spPr>
        <p:txBody>
          <a:bodyPr/>
          <a:lstStyle/>
          <a:p>
            <a:pPr marL="0" indent="0">
              <a:buNone/>
            </a:pPr>
            <a:endParaRPr lang="en-GB" sz="24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Lucida Sans" panose="020B0602030504020204" pitchFamily="34" charset="0"/>
              </a:rPr>
              <a:t>Crowley, K. (2017) </a:t>
            </a:r>
            <a:r>
              <a:rPr lang="en-GB" sz="2400" i="1" dirty="0">
                <a:latin typeface="Lucida Sans" panose="020B0602030504020204" pitchFamily="34" charset="0"/>
              </a:rPr>
              <a:t>Child Development: A practical introduction. </a:t>
            </a:r>
            <a:r>
              <a:rPr lang="en-GB" sz="2400" dirty="0">
                <a:latin typeface="Lucida Sans" panose="020B0602030504020204" pitchFamily="34" charset="0"/>
              </a:rPr>
              <a:t>2</a:t>
            </a:r>
            <a:r>
              <a:rPr lang="en-GB" sz="2400" baseline="30000" dirty="0">
                <a:latin typeface="Lucida Sans" panose="020B0602030504020204" pitchFamily="34" charset="0"/>
              </a:rPr>
              <a:t>nd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edn</a:t>
            </a:r>
            <a:r>
              <a:rPr lang="en-GB" sz="2400" dirty="0">
                <a:latin typeface="Lucida Sans" panose="020B0602030504020204" pitchFamily="34" charset="0"/>
              </a:rPr>
              <a:t>. London: Sage Publications Ltd.</a:t>
            </a:r>
            <a:endParaRPr lang="en-US" sz="24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49948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en-US" sz="36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Esiampl – 2 neu 3 awdur</a:t>
            </a:r>
            <a:br>
              <a:rPr lang="cy-GB" altLang="en-US" sz="36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</a:br>
            <a:r>
              <a:rPr lang="en-GB" altLang="en-US" sz="36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Example – 2 or 3 authors</a:t>
            </a:r>
            <a:endParaRPr lang="cy-GB" sz="3600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00201"/>
            <a:ext cx="2314600" cy="3484983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771800" y="1600201"/>
            <a:ext cx="6192688" cy="3989040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400" dirty="0">
                <a:latin typeface="Lucida Sans" panose="020B0602030504020204" pitchFamily="34" charset="0"/>
              </a:rPr>
              <a:t>Powell, S. and Smith, K. (2017) </a:t>
            </a:r>
            <a:r>
              <a:rPr lang="en-US" sz="2400" i="1" dirty="0">
                <a:latin typeface="Lucida Sans" panose="020B0602030504020204" pitchFamily="34" charset="0"/>
              </a:rPr>
              <a:t>An Introduction to Early Childhood Studies</a:t>
            </a:r>
            <a:r>
              <a:rPr lang="en-US" sz="2400" dirty="0">
                <a:latin typeface="Lucida Sans" panose="020B0602030504020204" pitchFamily="34" charset="0"/>
              </a:rPr>
              <a:t>. 4th </a:t>
            </a:r>
            <a:r>
              <a:rPr lang="en-US" sz="2400" dirty="0" err="1">
                <a:latin typeface="Lucida Sans" panose="020B0602030504020204" pitchFamily="34" charset="0"/>
              </a:rPr>
              <a:t>edn</a:t>
            </a:r>
            <a:r>
              <a:rPr lang="en-US" sz="2400" dirty="0">
                <a:latin typeface="Lucida Sans" panose="020B0602030504020204" pitchFamily="34" charset="0"/>
              </a:rPr>
              <a:t>. London: Sage Publications Ltd.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53042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en-US" sz="36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Esiampl – 4+ awdur</a:t>
            </a:r>
            <a:br>
              <a:rPr lang="cy-GB" altLang="en-US" sz="36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</a:br>
            <a:r>
              <a:rPr lang="en-GB" altLang="en-US" sz="36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Example – 4+ authors</a:t>
            </a:r>
            <a:endParaRPr lang="cy-GB" sz="3600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28800"/>
            <a:ext cx="2856915" cy="3653345"/>
          </a:xfrm>
        </p:spPr>
      </p:pic>
      <p:sp>
        <p:nvSpPr>
          <p:cNvPr id="4" name="Rectangle 3"/>
          <p:cNvSpPr/>
          <p:nvPr/>
        </p:nvSpPr>
        <p:spPr>
          <a:xfrm>
            <a:off x="3314115" y="2459504"/>
            <a:ext cx="565037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>
                <a:latin typeface="Lucida Sans" panose="020B0602030504020204" pitchFamily="34" charset="0"/>
              </a:rPr>
              <a:t>Siegler, R. et al. (2014) </a:t>
            </a:r>
            <a:r>
              <a:rPr lang="en-GB" i="1" dirty="0">
                <a:latin typeface="Lucida Sans" panose="020B0602030504020204" pitchFamily="34" charset="0"/>
              </a:rPr>
              <a:t>How Children Develop. </a:t>
            </a:r>
            <a:r>
              <a:rPr lang="en-GB" dirty="0">
                <a:latin typeface="Lucida Sans" panose="020B0602030504020204" pitchFamily="34" charset="0"/>
              </a:rPr>
              <a:t>4</a:t>
            </a:r>
            <a:r>
              <a:rPr lang="en-GB" baseline="30000" dirty="0">
                <a:latin typeface="Lucida Sans" panose="020B0602030504020204" pitchFamily="34" charset="0"/>
              </a:rPr>
              <a:t>th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edn</a:t>
            </a:r>
            <a:r>
              <a:rPr lang="en-GB" dirty="0">
                <a:latin typeface="Lucida Sans" panose="020B0602030504020204" pitchFamily="34" charset="0"/>
              </a:rPr>
              <a:t>. New York: Worth Publishers.</a:t>
            </a:r>
            <a:endParaRPr lang="en-US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3923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en-US" sz="36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Yn eich gwaith...</a:t>
            </a:r>
            <a:br>
              <a:rPr lang="cy-GB" altLang="en-US" sz="36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</a:br>
            <a:r>
              <a:rPr lang="en-GB" altLang="en-US" sz="36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In your work…</a:t>
            </a:r>
            <a:endParaRPr lang="cy-GB" sz="36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00201"/>
            <a:ext cx="4244280" cy="3989040"/>
          </a:xfrm>
        </p:spPr>
        <p:txBody>
          <a:bodyPr/>
          <a:lstStyle/>
          <a:p>
            <a:pPr marL="0" indent="0">
              <a:buNone/>
            </a:pPr>
            <a:r>
              <a:rPr lang="en-US" dirty="0" err="1">
                <a:latin typeface="Lucida Sans" panose="020B0602030504020204" pitchFamily="34" charset="0"/>
              </a:rPr>
              <a:t>Nodai</a:t>
            </a:r>
            <a:r>
              <a:rPr lang="en-US" dirty="0">
                <a:latin typeface="Lucida Sans" panose="020B0602030504020204" pitchFamily="34" charset="0"/>
              </a:rPr>
              <a:t> Crowley (2017)...</a:t>
            </a:r>
          </a:p>
          <a:p>
            <a:pPr marL="0" indent="0">
              <a:buNone/>
            </a:pPr>
            <a:endParaRPr lang="en-US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US" dirty="0" err="1">
                <a:latin typeface="Lucida Sans" panose="020B0602030504020204" pitchFamily="34" charset="0"/>
              </a:rPr>
              <a:t>Yn</a:t>
            </a:r>
            <a:r>
              <a:rPr lang="en-US" dirty="0">
                <a:latin typeface="Lucida Sans" panose="020B0602030504020204" pitchFamily="34" charset="0"/>
              </a:rPr>
              <a:t> </a:t>
            </a:r>
            <a:r>
              <a:rPr lang="en-US" dirty="0" err="1">
                <a:latin typeface="Lucida Sans" panose="020B0602030504020204" pitchFamily="34" charset="0"/>
              </a:rPr>
              <a:t>ôl</a:t>
            </a:r>
            <a:r>
              <a:rPr lang="en-US" dirty="0">
                <a:latin typeface="Lucida Sans" panose="020B0602030504020204" pitchFamily="34" charset="0"/>
              </a:rPr>
              <a:t> Powell a Smith (2017)....</a:t>
            </a:r>
          </a:p>
          <a:p>
            <a:pPr marL="0" indent="0">
              <a:buNone/>
            </a:pPr>
            <a:endParaRPr lang="en-US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US" dirty="0" err="1">
                <a:latin typeface="Lucida Sans" panose="020B0602030504020204" pitchFamily="34" charset="0"/>
              </a:rPr>
              <a:t>Dadleua</a:t>
            </a:r>
            <a:r>
              <a:rPr lang="en-US" dirty="0">
                <a:latin typeface="Lucida Sans" panose="020B0602030504020204" pitchFamily="34" charset="0"/>
              </a:rPr>
              <a:t> </a:t>
            </a:r>
            <a:r>
              <a:rPr lang="en-US" dirty="0" err="1">
                <a:latin typeface="Lucida Sans" panose="020B0602030504020204" pitchFamily="34" charset="0"/>
              </a:rPr>
              <a:t>Siegler</a:t>
            </a:r>
            <a:r>
              <a:rPr lang="en-US" dirty="0">
                <a:latin typeface="Lucida Sans" panose="020B0602030504020204" pitchFamily="34" charset="0"/>
              </a:rPr>
              <a:t> et al. (2014)...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316288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Crowley (2017) states…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According to Powell and Smith (2017)….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Siegler et al. (2014) would argue…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6417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y-GB" altLang="en-US" sz="36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Rhestr o gyfeiriadau</a:t>
            </a:r>
            <a:br>
              <a:rPr lang="cy-GB" altLang="en-US" sz="36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</a:br>
            <a:r>
              <a:rPr lang="en-GB" altLang="en-US" sz="36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Reference list</a:t>
            </a:r>
            <a:endParaRPr lang="cy-GB" sz="36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79512" y="1268760"/>
            <a:ext cx="8712968" cy="4248473"/>
          </a:xfrm>
        </p:spPr>
        <p:txBody>
          <a:bodyPr/>
          <a:lstStyle/>
          <a:p>
            <a:pPr marL="0" indent="0">
              <a:buNone/>
            </a:pPr>
            <a:r>
              <a:rPr lang="en-US" sz="2800" dirty="0">
                <a:latin typeface="Lucida Sans" panose="020B0602030504020204" pitchFamily="34" charset="0"/>
              </a:rPr>
              <a:t>Crowley, K. (2017) Child Development: A practical introduction. 2nd </a:t>
            </a:r>
            <a:r>
              <a:rPr lang="en-US" sz="2800" dirty="0" err="1">
                <a:latin typeface="Lucida Sans" panose="020B0602030504020204" pitchFamily="34" charset="0"/>
              </a:rPr>
              <a:t>edn</a:t>
            </a:r>
            <a:r>
              <a:rPr lang="en-US" sz="2800" dirty="0">
                <a:latin typeface="Lucida Sans" panose="020B0602030504020204" pitchFamily="34" charset="0"/>
              </a:rPr>
              <a:t>. London: Sage Publications Ltd.</a:t>
            </a:r>
          </a:p>
          <a:p>
            <a:pPr marL="0" indent="0">
              <a:buNone/>
            </a:pPr>
            <a:r>
              <a:rPr lang="en-US" sz="2800" dirty="0">
                <a:latin typeface="Lucida Sans" panose="020B0602030504020204" pitchFamily="34" charset="0"/>
              </a:rPr>
              <a:t>Powell, S. and Smith, K. (2017) An Introduction to Early Childhood Studies. 4th </a:t>
            </a:r>
            <a:r>
              <a:rPr lang="en-US" sz="2800" dirty="0" err="1">
                <a:latin typeface="Lucida Sans" panose="020B0602030504020204" pitchFamily="34" charset="0"/>
              </a:rPr>
              <a:t>edn</a:t>
            </a:r>
            <a:r>
              <a:rPr lang="en-US" sz="2800" dirty="0">
                <a:latin typeface="Lucida Sans" panose="020B0602030504020204" pitchFamily="34" charset="0"/>
              </a:rPr>
              <a:t>. London: Sage Publications Ltd.</a:t>
            </a:r>
          </a:p>
          <a:p>
            <a:pPr marL="0" indent="0">
              <a:buNone/>
            </a:pPr>
            <a:r>
              <a:rPr lang="en-US" sz="2800" dirty="0" err="1">
                <a:latin typeface="Lucida Sans" panose="020B0602030504020204" pitchFamily="34" charset="0"/>
              </a:rPr>
              <a:t>Siegler</a:t>
            </a:r>
            <a:r>
              <a:rPr lang="en-US" sz="2800" dirty="0">
                <a:latin typeface="Lucida Sans" panose="020B0602030504020204" pitchFamily="34" charset="0"/>
              </a:rPr>
              <a:t>, R. et al. (2014) How Children Develop. 4th </a:t>
            </a:r>
            <a:r>
              <a:rPr lang="en-US" sz="2800" dirty="0" err="1">
                <a:latin typeface="Lucida Sans" panose="020B0602030504020204" pitchFamily="34" charset="0"/>
              </a:rPr>
              <a:t>edn</a:t>
            </a:r>
            <a:r>
              <a:rPr lang="en-US" sz="2800" dirty="0">
                <a:latin typeface="Lucida Sans" panose="020B0602030504020204" pitchFamily="34" charset="0"/>
              </a:rPr>
              <a:t>. New York: Worth Publishers.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12230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417638"/>
            <a:ext cx="4468688" cy="4171603"/>
          </a:xfrm>
        </p:spPr>
        <p:txBody>
          <a:bodyPr/>
          <a:lstStyle/>
          <a:p>
            <a:r>
              <a:rPr lang="en-GB" sz="3200" dirty="0" err="1">
                <a:latin typeface="Lucida Sans" panose="020B0602030504020204" pitchFamily="34" charset="0"/>
              </a:rPr>
              <a:t>Cofiwch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gyfeirio</a:t>
            </a:r>
            <a:r>
              <a:rPr lang="en-GB" sz="3200" dirty="0">
                <a:latin typeface="Lucida Sans" panose="020B0602030504020204" pitchFamily="34" charset="0"/>
              </a:rPr>
              <a:t> at y </a:t>
            </a:r>
            <a:r>
              <a:rPr lang="en-GB" sz="3200" dirty="0" err="1">
                <a:latin typeface="Lucida Sans" panose="020B0602030504020204" pitchFamily="34" charset="0"/>
              </a:rPr>
              <a:t>llawlyfr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cyfeirnodi</a:t>
            </a:r>
            <a:r>
              <a:rPr lang="en-GB" sz="3200" dirty="0">
                <a:latin typeface="Lucida Sans" panose="020B0602030504020204" pitchFamily="34" charset="0"/>
              </a:rPr>
              <a:t> Harvard </a:t>
            </a:r>
            <a:r>
              <a:rPr lang="en-GB" sz="3200" dirty="0" err="1">
                <a:latin typeface="Lucida Sans" panose="020B0602030504020204" pitchFamily="34" charset="0"/>
              </a:rPr>
              <a:t>sydd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ar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gael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ar</a:t>
            </a:r>
            <a:r>
              <a:rPr lang="en-GB" sz="3200" dirty="0">
                <a:latin typeface="Lucida Sans" panose="020B0602030504020204" pitchFamily="34" charset="0"/>
              </a:rPr>
              <a:t> Moodle.</a:t>
            </a:r>
            <a:endParaRPr lang="en-US" sz="32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7638"/>
            <a:ext cx="4495800" cy="4171603"/>
          </a:xfrm>
        </p:spPr>
        <p:txBody>
          <a:bodyPr/>
          <a:lstStyle/>
          <a:p>
            <a:r>
              <a:rPr lang="en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Remember to refer to the Harvard referencing handbook available on Moodle</a:t>
            </a:r>
            <a:r>
              <a:rPr 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115342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2625</TotalTime>
  <Words>601</Words>
  <Application>Microsoft Office PowerPoint</Application>
  <PresentationFormat>On-screen Show (4:3)</PresentationFormat>
  <Paragraphs>116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Myriad Pro</vt:lpstr>
      <vt:lpstr>Arial</vt:lpstr>
      <vt:lpstr>Calibri</vt:lpstr>
      <vt:lpstr>Calibri Light</vt:lpstr>
      <vt:lpstr>Lucida Sans</vt:lpstr>
      <vt:lpstr>Times</vt:lpstr>
      <vt:lpstr>Office Theme</vt:lpstr>
      <vt:lpstr>PowerPoint Presentation</vt:lpstr>
      <vt:lpstr>Cynnwys               Content</vt:lpstr>
      <vt:lpstr>Adnoddau Resources</vt:lpstr>
      <vt:lpstr>Rhestrau cyfeirnodi Reference lists</vt:lpstr>
      <vt:lpstr>Cyfeirnodi o fewn testun Referencing within text</vt:lpstr>
      <vt:lpstr>Cyfeirnodi uniongyrchol Direct referencing</vt:lpstr>
      <vt:lpstr>Cyfeirnodi anuniongyrchol Indirect referencing</vt:lpstr>
      <vt:lpstr>Beth sydd angen cofnodi? What should be recorded?</vt:lpstr>
      <vt:lpstr>Esiampl – 1 awdur Example – 1 author</vt:lpstr>
      <vt:lpstr>Esiampl – 2 neu 3 awdur Example – 2 or 3 authors</vt:lpstr>
      <vt:lpstr>Esiampl – 4+ awdur Example – 4+ authors</vt:lpstr>
      <vt:lpstr>Yn eich gwaith... In your work…</vt:lpstr>
      <vt:lpstr>Rhestr o gyfeiriadau Reference list</vt:lpstr>
      <vt:lpstr>PowerPoint Presentation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Glenda Tinney</cp:lastModifiedBy>
  <cp:revision>107</cp:revision>
  <dcterms:created xsi:type="dcterms:W3CDTF">2004-04-06T15:50:52Z</dcterms:created>
  <dcterms:modified xsi:type="dcterms:W3CDTF">2021-08-11T12:23:45Z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