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16" r:id="rId1"/>
  </p:sldMasterIdLst>
  <p:sldIdLst>
    <p:sldId id="256" r:id="rId2"/>
    <p:sldId id="258" r:id="rId3"/>
    <p:sldId id="257" r:id="rId4"/>
    <p:sldId id="260" r:id="rId5"/>
    <p:sldId id="259" r:id="rId6"/>
    <p:sldId id="272" r:id="rId7"/>
    <p:sldId id="262" r:id="rId8"/>
    <p:sldId id="263" r:id="rId9"/>
    <p:sldId id="264" r:id="rId10"/>
    <p:sldId id="265" r:id="rId11"/>
    <p:sldId id="276" r:id="rId12"/>
    <p:sldId id="267" r:id="rId13"/>
    <p:sldId id="270" r:id="rId14"/>
    <p:sldId id="268" r:id="rId15"/>
    <p:sldId id="271" r:id="rId16"/>
    <p:sldId id="269" r:id="rId17"/>
    <p:sldId id="275" r:id="rId18"/>
    <p:sldId id="280" r:id="rId19"/>
    <p:sldId id="277" r:id="rId20"/>
    <p:sldId id="278" r:id="rId21"/>
    <p:sldId id="279" r:id="rId22"/>
    <p:sldId id="282" r:id="rId23"/>
    <p:sldId id="281" r:id="rId24"/>
    <p:sldId id="274" r:id="rId25"/>
    <p:sldId id="261" r:id="rId26"/>
    <p:sldId id="273" r:id="rId27"/>
    <p:sldId id="283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69" autoAdjust="0"/>
    <p:restoredTop sz="94660"/>
  </p:normalViewPr>
  <p:slideViewPr>
    <p:cSldViewPr snapToGrid="0">
      <p:cViewPr varScale="1">
        <p:scale>
          <a:sx n="73" d="100"/>
          <a:sy n="73" d="100"/>
        </p:scale>
        <p:origin x="59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6036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6810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049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287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051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202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514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029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0977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588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8987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34537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006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1477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27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5339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831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3167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17" r:id="rId1"/>
    <p:sldLayoutId id="2147484018" r:id="rId2"/>
    <p:sldLayoutId id="2147484019" r:id="rId3"/>
    <p:sldLayoutId id="2147484020" r:id="rId4"/>
    <p:sldLayoutId id="2147484021" r:id="rId5"/>
    <p:sldLayoutId id="2147484022" r:id="rId6"/>
    <p:sldLayoutId id="2147484023" r:id="rId7"/>
    <p:sldLayoutId id="2147484024" r:id="rId8"/>
    <p:sldLayoutId id="2147484025" r:id="rId9"/>
    <p:sldLayoutId id="2147484026" r:id="rId10"/>
    <p:sldLayoutId id="2147484027" r:id="rId11"/>
    <p:sldLayoutId id="2147484028" r:id="rId12"/>
    <p:sldLayoutId id="2147484029" r:id="rId13"/>
    <p:sldLayoutId id="2147484030" r:id="rId14"/>
    <p:sldLayoutId id="2147484031" r:id="rId15"/>
    <p:sldLayoutId id="2147484032" r:id="rId16"/>
    <p:sldLayoutId id="214748403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685800"/>
            <a:ext cx="8001000" cy="2971800"/>
          </a:xfrm>
        </p:spPr>
        <p:txBody>
          <a:bodyPr/>
          <a:lstStyle/>
          <a:p>
            <a:r>
              <a:rPr lang="en-GB" b="1" u="sng" dirty="0">
                <a:latin typeface="Bookman Old Style" panose="02050604050505020204" pitchFamily="18" charset="0"/>
              </a:rPr>
              <a:t>Scarlet Fever- </a:t>
            </a:r>
            <a:br>
              <a:rPr lang="en-GB" b="1" u="sng" dirty="0">
                <a:latin typeface="Bookman Old Style" panose="02050604050505020204" pitchFamily="18" charset="0"/>
              </a:rPr>
            </a:br>
            <a:r>
              <a:rPr lang="en-GB" b="1" u="sng" dirty="0">
                <a:latin typeface="Bookman Old Style" panose="02050604050505020204" pitchFamily="18" charset="0"/>
              </a:rPr>
              <a:t>Communicable diseases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0" y="3843338"/>
            <a:ext cx="6400800" cy="1947862"/>
          </a:xfrm>
        </p:spPr>
        <p:txBody>
          <a:bodyPr/>
          <a:lstStyle/>
          <a:p>
            <a:r>
              <a:rPr lang="en-GB" dirty="0">
                <a:latin typeface="Bookman Old Style" panose="02050604050505020204" pitchFamily="18" charset="0"/>
              </a:rPr>
              <a:t>By Francesca Langdon-Jones</a:t>
            </a:r>
          </a:p>
          <a:p>
            <a:r>
              <a:rPr lang="en-GB" dirty="0">
                <a:latin typeface="Bookman Old Style" panose="02050604050505020204" pitchFamily="18" charset="0"/>
              </a:rPr>
              <a:t>1602122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0969" y="1252625"/>
            <a:ext cx="4286250" cy="42862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431578" y="5644342"/>
            <a:ext cx="34664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ookman Old Style" panose="02050604050505020204" pitchFamily="18" charset="0"/>
              </a:rPr>
              <a:t>Encyclopaedia Britannica (2018)</a:t>
            </a:r>
          </a:p>
        </p:txBody>
      </p:sp>
    </p:spTree>
    <p:extLst>
      <p:ext uri="{BB962C8B-B14F-4D97-AF65-F5344CB8AC3E}">
        <p14:creationId xmlns:p14="http://schemas.microsoft.com/office/powerpoint/2010/main" val="187783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4766" y="156754"/>
            <a:ext cx="91570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4766" y="1045029"/>
            <a:ext cx="1140387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What is a communicable </a:t>
            </a:r>
            <a:r>
              <a:rPr lang="en-GB" sz="2400" dirty="0" smtClean="0">
                <a:latin typeface="Bookman Old Style" panose="02050604050505020204" pitchFamily="18" charset="0"/>
              </a:rPr>
              <a:t>disease and What </a:t>
            </a:r>
            <a:r>
              <a:rPr lang="en-GB" sz="2400" dirty="0">
                <a:latin typeface="Bookman Old Style" panose="02050604050505020204" pitchFamily="18" charset="0"/>
              </a:rPr>
              <a:t>is Scarlet Fever?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Incidence and prevalence of the disease:	</a:t>
            </a:r>
            <a:r>
              <a:rPr lang="en-GB" sz="2400" dirty="0" smtClean="0">
                <a:latin typeface="Bookman Old Style" panose="02050604050505020204" pitchFamily="18" charset="0"/>
              </a:rPr>
              <a:t>Locally</a:t>
            </a:r>
            <a:endParaRPr lang="en-GB" sz="2400" dirty="0">
              <a:latin typeface="Bookman Old Style" panose="02050604050505020204" pitchFamily="18" charset="0"/>
            </a:endParaRPr>
          </a:p>
          <a:p>
            <a:pPr lvl="1"/>
            <a:r>
              <a:rPr lang="en-GB" sz="2400" dirty="0">
                <a:latin typeface="Bookman Old Style" panose="02050604050505020204" pitchFamily="18" charset="0"/>
              </a:rPr>
              <a:t>										</a:t>
            </a:r>
            <a:r>
              <a:rPr lang="en-GB" sz="2400" dirty="0" smtClean="0">
                <a:latin typeface="Bookman Old Style" panose="02050604050505020204" pitchFamily="18" charset="0"/>
              </a:rPr>
              <a:t>			Nationally</a:t>
            </a:r>
            <a:endParaRPr lang="en-GB" sz="2400" dirty="0">
              <a:latin typeface="Bookman Old Style" panose="02050604050505020204" pitchFamily="18" charset="0"/>
            </a:endParaRPr>
          </a:p>
          <a:p>
            <a:pPr lvl="1"/>
            <a:r>
              <a:rPr lang="en-GB" sz="2400" dirty="0">
                <a:latin typeface="Bookman Old Style" panose="02050604050505020204" pitchFamily="18" charset="0"/>
              </a:rPr>
              <a:t>										</a:t>
            </a:r>
            <a:r>
              <a:rPr lang="en-GB" sz="2400" dirty="0" smtClean="0">
                <a:latin typeface="Bookman Old Style" panose="02050604050505020204" pitchFamily="18" charset="0"/>
              </a:rPr>
              <a:t>			Globally</a:t>
            </a:r>
            <a:endParaRPr lang="en-GB" sz="2400" dirty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Signs </a:t>
            </a:r>
            <a:r>
              <a:rPr lang="en-GB" sz="2400" dirty="0">
                <a:latin typeface="Bookman Old Style" panose="02050604050505020204" pitchFamily="18" charset="0"/>
              </a:rPr>
              <a:t>and symptoms of Scarlet </a:t>
            </a:r>
            <a:r>
              <a:rPr lang="en-GB" sz="2400" dirty="0" smtClean="0">
                <a:latin typeface="Bookman Old Style" panose="02050604050505020204" pitchFamily="18" charset="0"/>
              </a:rPr>
              <a:t>Fever, available </a:t>
            </a:r>
            <a:r>
              <a:rPr lang="en-GB" sz="2400" dirty="0">
                <a:latin typeface="Bookman Old Style" panose="02050604050505020204" pitchFamily="18" charset="0"/>
              </a:rPr>
              <a:t>Treatments and Preventative </a:t>
            </a:r>
            <a:r>
              <a:rPr lang="en-GB" sz="2400" dirty="0" smtClean="0">
                <a:latin typeface="Bookman Old Style" panose="02050604050505020204" pitchFamily="18" charset="0"/>
              </a:rPr>
              <a:t>Methods</a:t>
            </a:r>
            <a:endParaRPr lang="en-GB" sz="2400" dirty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Visible </a:t>
            </a:r>
            <a:r>
              <a:rPr lang="en-GB" sz="2400" dirty="0">
                <a:latin typeface="Bookman Old Style" panose="02050604050505020204" pitchFamily="18" charset="0"/>
              </a:rPr>
              <a:t>Trends of the disease and possible causes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Implications </a:t>
            </a:r>
            <a:r>
              <a:rPr lang="en-GB" sz="2400" dirty="0" smtClean="0">
                <a:latin typeface="Bookman Old Style" panose="02050604050505020204" pitchFamily="18" charset="0"/>
              </a:rPr>
              <a:t>to: 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Health </a:t>
            </a:r>
            <a:r>
              <a:rPr lang="en-GB" sz="2400" dirty="0">
                <a:latin typeface="Bookman Old Style" panose="02050604050505020204" pitchFamily="18" charset="0"/>
              </a:rPr>
              <a:t>Care </a:t>
            </a:r>
            <a:r>
              <a:rPr lang="en-GB" sz="2400" dirty="0" smtClean="0">
                <a:latin typeface="Bookman Old Style" panose="02050604050505020204" pitchFamily="18" charset="0"/>
              </a:rPr>
              <a:t>Professionals, 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Society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Health and social care services</a:t>
            </a:r>
            <a:endParaRPr lang="en-GB" sz="2400" dirty="0">
              <a:latin typeface="Bookman Old Style" panose="02050604050505020204" pitchFamily="18" charset="0"/>
            </a:endParaRPr>
          </a:p>
          <a:p>
            <a:endParaRPr lang="en-GB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04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42553" y="418012"/>
            <a:ext cx="98102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Quiz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2637" y="2565125"/>
            <a:ext cx="10084527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Bookman Old Style" panose="02050604050505020204" pitchFamily="18" charset="0"/>
              </a:rPr>
              <a:t>What </a:t>
            </a:r>
            <a:r>
              <a:rPr lang="en-GB" sz="4000" dirty="0" smtClean="0">
                <a:latin typeface="Bookman Old Style" panose="02050604050505020204" pitchFamily="18" charset="0"/>
              </a:rPr>
              <a:t>do you know about communicable diseases?</a:t>
            </a:r>
            <a:endParaRPr lang="en-GB" sz="4000" dirty="0">
              <a:latin typeface="Bookman Old Style" panose="02050604050505020204" pitchFamily="18" charset="0"/>
            </a:endParaRPr>
          </a:p>
          <a:p>
            <a:pPr algn="ctr"/>
            <a:endParaRPr lang="en-GB" sz="4000" dirty="0">
              <a:latin typeface="Bookman Old Style" panose="02050604050505020204" pitchFamily="18" charset="0"/>
            </a:endParaRPr>
          </a:p>
          <a:p>
            <a:pPr algn="ctr"/>
            <a:r>
              <a:rPr lang="en-GB" sz="4000" dirty="0">
                <a:latin typeface="Bookman Old Style" panose="02050604050505020204" pitchFamily="18" charset="0"/>
              </a:rPr>
              <a:t>D</a:t>
            </a:r>
            <a:r>
              <a:rPr lang="en-GB" sz="4000" dirty="0" smtClean="0">
                <a:latin typeface="Bookman Old Style" panose="02050604050505020204" pitchFamily="18" charset="0"/>
              </a:rPr>
              <a:t>o </a:t>
            </a:r>
            <a:r>
              <a:rPr lang="en-GB" sz="4000" dirty="0">
                <a:latin typeface="Bookman Old Style" panose="02050604050505020204" pitchFamily="18" charset="0"/>
              </a:rPr>
              <a:t>you know </a:t>
            </a:r>
            <a:r>
              <a:rPr lang="en-GB" sz="4000" dirty="0" smtClean="0">
                <a:latin typeface="Bookman Old Style" panose="02050604050505020204" pitchFamily="18" charset="0"/>
              </a:rPr>
              <a:t>what the symptoms of </a:t>
            </a:r>
            <a:r>
              <a:rPr lang="en-GB" sz="4000" dirty="0">
                <a:latin typeface="Bookman Old Style" panose="02050604050505020204" pitchFamily="18" charset="0"/>
              </a:rPr>
              <a:t>Scarlet </a:t>
            </a:r>
            <a:r>
              <a:rPr lang="en-GB" sz="4000" dirty="0" smtClean="0">
                <a:latin typeface="Bookman Old Style" panose="02050604050505020204" pitchFamily="18" charset="0"/>
              </a:rPr>
              <a:t>Fever are?</a:t>
            </a:r>
            <a:endParaRPr lang="en-GB" sz="4000" dirty="0">
              <a:latin typeface="Bookman Old Style" panose="02050604050505020204" pitchFamily="18" charset="0"/>
            </a:endParaRPr>
          </a:p>
          <a:p>
            <a:pPr algn="ctr"/>
            <a:endParaRPr lang="en-GB" dirty="0">
              <a:latin typeface="Bookman Old Style" panose="02050604050505020204" pitchFamily="18" charset="0"/>
            </a:endParaRPr>
          </a:p>
          <a:p>
            <a:pPr algn="ctr"/>
            <a:endParaRPr lang="en-GB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919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83179" y="121129"/>
            <a:ext cx="1046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Communicable Diseases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02078" y="1096093"/>
            <a:ext cx="10541726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‘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A Communicable disease is a disease that is transmitted from one individual to another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.’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	</a:t>
            </a:r>
            <a:endParaRPr lang="en-GB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	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							</a:t>
            </a:r>
            <a:r>
              <a:rPr lang="en-GB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(UK Government, 2014)</a:t>
            </a:r>
            <a:endParaRPr lang="en-GB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‘Contagious/Infectious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disease resulting from: </a:t>
            </a:r>
          </a:p>
          <a:p>
            <a:pPr marL="2171700" lvl="4" indent="-342900">
              <a:buFont typeface="Arial" panose="020B0604020202020204" pitchFamily="34" charset="0"/>
              <a:buChar char="•"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pPr marL="2171700" lvl="4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Physical contact</a:t>
            </a:r>
          </a:p>
          <a:p>
            <a:pPr marL="2171700" lvl="4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Touching objects that are contaminated</a:t>
            </a:r>
          </a:p>
          <a:p>
            <a:pPr marL="2171700" lvl="4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A disease carrier</a:t>
            </a:r>
          </a:p>
          <a:p>
            <a:pPr marL="2171700" lvl="4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Infected droplets  </a:t>
            </a:r>
          </a:p>
          <a:p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r>
              <a:rPr lang="en-GB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									(Oxford </a:t>
            </a:r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Dictionary of </a:t>
            </a:r>
            <a:r>
              <a:rPr lang="en-GB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Nursing, 2014)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255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8317" y="223255"/>
            <a:ext cx="11194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Scarlet Fever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8317" y="1397726"/>
            <a:ext cx="1097280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Communicable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disease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O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ne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of the most severe infectious diseases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pre 1940 before antibiotics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(You et.al, 2018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).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Referred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to as </a:t>
            </a:r>
            <a:r>
              <a:rPr lang="en-GB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scarlatina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 </a:t>
            </a:r>
          </a:p>
          <a:p>
            <a:pPr lvl="1"/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Bacterial infection caused by group A Streptococcus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(GAS)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pPr lvl="1"/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B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acteria produces toxin that causes the red rash hence the name “scarlet fever.”</a:t>
            </a:r>
          </a:p>
          <a:p>
            <a:pPr lvl="1"/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Most </a:t>
            </a:r>
            <a:r>
              <a:rPr lang="en-GB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prevelant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in children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aged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5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 to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15 years old. </a:t>
            </a:r>
          </a:p>
          <a:p>
            <a:r>
              <a:rPr lang="en-GB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								</a:t>
            </a:r>
          </a:p>
          <a:p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	</a:t>
            </a:r>
            <a:r>
              <a:rPr lang="en-GB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												</a:t>
            </a:r>
            <a:r>
              <a:rPr lang="en-GB" sz="1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Centers</a:t>
            </a:r>
            <a:r>
              <a:rPr lang="en-GB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 </a:t>
            </a:r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for disease control and prevention (CDC, 2018)</a:t>
            </a:r>
          </a:p>
          <a:p>
            <a:endParaRPr lang="en-GB" sz="24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endParaRPr lang="en-GB" sz="24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742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 flipH="1">
            <a:off x="378823" y="124097"/>
            <a:ext cx="110903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Victorian </a:t>
            </a:r>
            <a:r>
              <a:rPr lang="en-GB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Illness</a:t>
            </a:r>
            <a:endParaRPr lang="en-GB" sz="4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4764" y="3681616"/>
            <a:ext cx="2288993" cy="294676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138" y="260472"/>
            <a:ext cx="2130879" cy="291080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82138" y="3171281"/>
            <a:ext cx="213087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Bookman Old Style" panose="02050604050505020204" pitchFamily="18" charset="0"/>
              </a:rPr>
              <a:t>Daily Mail (2016)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354763" y="6604084"/>
            <a:ext cx="228899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Bookman Old Style" panose="02050604050505020204" pitchFamily="18" charset="0"/>
              </a:rPr>
              <a:t>Science Photo Library (2018)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17024" y="1130531"/>
            <a:ext cx="720713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Bookman Old Style" panose="02050604050505020204" pitchFamily="18" charset="0"/>
              </a:rPr>
              <a:t>L</a:t>
            </a:r>
            <a:r>
              <a:rPr lang="en-GB" sz="2800" dirty="0" smtClean="0">
                <a:latin typeface="Bookman Old Style" panose="02050604050505020204" pitchFamily="18" charset="0"/>
              </a:rPr>
              <a:t>ead </a:t>
            </a:r>
            <a:r>
              <a:rPr lang="en-GB" sz="2800" dirty="0">
                <a:latin typeface="Bookman Old Style" panose="02050604050505020204" pitchFamily="18" charset="0"/>
              </a:rPr>
              <a:t>to serious complications before the dawn of the antibiotics. </a:t>
            </a:r>
          </a:p>
          <a:p>
            <a:r>
              <a:rPr lang="en-GB" sz="1200" dirty="0">
                <a:latin typeface="Bookman Old Style" panose="02050604050505020204" pitchFamily="18" charset="0"/>
              </a:rPr>
              <a:t>	</a:t>
            </a:r>
          </a:p>
          <a:p>
            <a:r>
              <a:rPr lang="en-GB" sz="1200" dirty="0">
                <a:latin typeface="Bookman Old Style" panose="02050604050505020204" pitchFamily="18" charset="0"/>
              </a:rPr>
              <a:t>	</a:t>
            </a:r>
            <a:r>
              <a:rPr lang="en-GB" sz="1200" dirty="0" smtClean="0">
                <a:latin typeface="Bookman Old Style" panose="02050604050505020204" pitchFamily="18" charset="0"/>
              </a:rPr>
              <a:t>		</a:t>
            </a:r>
            <a:r>
              <a:rPr lang="en-GB" sz="1400" dirty="0" smtClean="0">
                <a:latin typeface="Bookman Old Style" panose="02050604050505020204" pitchFamily="18" charset="0"/>
              </a:rPr>
              <a:t>(</a:t>
            </a:r>
            <a:r>
              <a:rPr lang="en-GB" sz="1400" dirty="0">
                <a:latin typeface="Bookman Old Style" panose="02050604050505020204" pitchFamily="18" charset="0"/>
              </a:rPr>
              <a:t>National </a:t>
            </a:r>
            <a:r>
              <a:rPr lang="en-GB" sz="1400" dirty="0" err="1">
                <a:latin typeface="Bookman Old Style" panose="02050604050505020204" pitchFamily="18" charset="0"/>
              </a:rPr>
              <a:t>Center</a:t>
            </a:r>
            <a:r>
              <a:rPr lang="en-GB" sz="1400" dirty="0">
                <a:latin typeface="Bookman Old Style" panose="02050604050505020204" pitchFamily="18" charset="0"/>
              </a:rPr>
              <a:t> for Biotechnology Information, 2017)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21725" y="3829792"/>
            <a:ext cx="780565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Bookman Old Style" panose="02050604050505020204" pitchFamily="18" charset="0"/>
              </a:rPr>
              <a:t>Worst epidemic in Britain was during 1850-1890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Bookman Old Style" panose="02050604050505020204" pitchFamily="18" charset="0"/>
              </a:rPr>
              <a:t>Epidemic between1822-1847 in New York America witnessed 4874 people die from scarlet fever </a:t>
            </a:r>
            <a:r>
              <a:rPr lang="en-GB" sz="1400" dirty="0">
                <a:latin typeface="Bookman Old Style" panose="02050604050505020204" pitchFamily="18" charset="0"/>
              </a:rPr>
              <a:t>(Rosen,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53699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0892" y="444137"/>
            <a:ext cx="102935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Incidence and prevalence of Scarlet Fever Locally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0892" y="6301102"/>
            <a:ext cx="109950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Bookman Old Style" panose="02050604050505020204" pitchFamily="18" charset="0"/>
              </a:rPr>
              <a:t>(Public </a:t>
            </a:r>
            <a:r>
              <a:rPr lang="en-GB" sz="1400" dirty="0">
                <a:latin typeface="Bookman Old Style" panose="02050604050505020204" pitchFamily="18" charset="0"/>
              </a:rPr>
              <a:t>Health </a:t>
            </a:r>
            <a:r>
              <a:rPr lang="en-GB" sz="1400" dirty="0" smtClean="0">
                <a:latin typeface="Bookman Old Style" panose="02050604050505020204" pitchFamily="18" charset="0"/>
              </a:rPr>
              <a:t>Wales, 2018)</a:t>
            </a:r>
            <a:endParaRPr lang="en-GB" sz="1050" dirty="0">
              <a:solidFill>
                <a:schemeClr val="accent1">
                  <a:lumMod val="50000"/>
                </a:schemeClr>
              </a:solidFill>
              <a:latin typeface="Bookman Old Style" panose="020506040505050202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005" y="1644466"/>
            <a:ext cx="7249885" cy="46566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0777" y="1644466"/>
            <a:ext cx="4036423" cy="4656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27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3143" y="404949"/>
            <a:ext cx="103588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Incidence and prevalence of Scarlet Fever in </a:t>
            </a:r>
            <a:r>
              <a:rPr lang="en-GB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Wales </a:t>
            </a:r>
            <a:endParaRPr lang="en-GB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7243" y="6223529"/>
            <a:ext cx="27562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Bookman Old Style" panose="02050604050505020204" pitchFamily="18" charset="0"/>
              </a:rPr>
              <a:t>(Public </a:t>
            </a:r>
            <a:r>
              <a:rPr lang="en-GB" sz="1400" dirty="0">
                <a:latin typeface="Bookman Old Style" panose="02050604050505020204" pitchFamily="18" charset="0"/>
              </a:rPr>
              <a:t>Health </a:t>
            </a:r>
            <a:r>
              <a:rPr lang="en-GB" sz="1400" dirty="0" smtClean="0">
                <a:latin typeface="Bookman Old Style" panose="02050604050505020204" pitchFamily="18" charset="0"/>
              </a:rPr>
              <a:t>Wales, 2018)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432766" y="1833512"/>
            <a:ext cx="4127863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Bookman Old Style" panose="02050604050505020204" pitchFamily="18" charset="0"/>
              </a:rPr>
              <a:t>2018 already above the welsh </a:t>
            </a:r>
            <a:r>
              <a:rPr lang="en-GB" sz="2800">
                <a:latin typeface="Bookman Old Style" panose="02050604050505020204" pitchFamily="18" charset="0"/>
              </a:rPr>
              <a:t>average </a:t>
            </a:r>
            <a:endParaRPr lang="en-GB" sz="2800" dirty="0">
              <a:latin typeface="Bookman Old Style" panose="02050604050505020204" pitchFamily="18" charset="0"/>
            </a:endParaRPr>
          </a:p>
          <a:p>
            <a:endParaRPr lang="en-GB" sz="2800" dirty="0">
              <a:latin typeface="Bookman Old Style" panose="020506040505050202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Bookman Old Style" panose="02050604050505020204" pitchFamily="18" charset="0"/>
              </a:rPr>
              <a:t>Highest incidence in Winter </a:t>
            </a:r>
            <a:r>
              <a:rPr lang="en-GB" sz="2800" dirty="0">
                <a:latin typeface="Bookman Old Style" panose="02050604050505020204" pitchFamily="18" charset="0"/>
              </a:rPr>
              <a:t>and Spring </a:t>
            </a:r>
            <a:endParaRPr lang="en-GB" sz="2800" dirty="0" smtClean="0">
              <a:latin typeface="Bookman Old Style" panose="02050604050505020204" pitchFamily="18" charset="0"/>
            </a:endParaRPr>
          </a:p>
          <a:p>
            <a:endParaRPr lang="en-GB" sz="2800" dirty="0" smtClean="0">
              <a:latin typeface="Bookman Old Style" panose="020506040505050202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Bookman Old Style" panose="02050604050505020204" pitchFamily="18" charset="0"/>
              </a:rPr>
              <a:t>Bacteria most active in March and April</a:t>
            </a:r>
          </a:p>
          <a:p>
            <a:r>
              <a:rPr lang="en-GB" sz="1400" dirty="0">
                <a:latin typeface="Bookman Old Style" panose="02050604050505020204" pitchFamily="18" charset="0"/>
              </a:rPr>
              <a:t>	</a:t>
            </a:r>
            <a:r>
              <a:rPr lang="en-GB" sz="1400" dirty="0" smtClean="0">
                <a:latin typeface="Bookman Old Style" panose="02050604050505020204" pitchFamily="18" charset="0"/>
              </a:rPr>
              <a:t>			(Ferretti et al, 2016)</a:t>
            </a:r>
            <a:endParaRPr lang="en-GB" sz="1400" dirty="0">
              <a:latin typeface="Bookman Old Style" panose="020506040505050202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219" y="1874036"/>
            <a:ext cx="6791063" cy="4080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396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5865" y="318254"/>
            <a:ext cx="1137602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Incidence and prevalence of Scarlet Fever </a:t>
            </a:r>
          </a:p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Nationally- </a:t>
            </a:r>
            <a:r>
              <a:rPr lang="en-GB" sz="3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England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2371173" y="1799727"/>
            <a:ext cx="2116342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>
                  <a:lumMod val="50000"/>
                </a:schemeClr>
              </a:solidFill>
              <a:latin typeface="Bookman Old Style" panose="02050604050505020204" pitchFamily="18" charset="0"/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-2508068" y="5657924"/>
            <a:ext cx="250806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accent1">
                    <a:lumMod val="50000"/>
                  </a:schemeClr>
                </a:solidFill>
                <a:latin typeface="Bookman Old Style" panose="02050604050505020204" pitchFamily="18" charset="0"/>
              </a:rPr>
              <a:t>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8388" y="6449678"/>
            <a:ext cx="26702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Bookman Old Style" panose="02050604050505020204" pitchFamily="18" charset="0"/>
              </a:rPr>
              <a:t>(</a:t>
            </a:r>
            <a:r>
              <a:rPr lang="en-GB" sz="1400" dirty="0" err="1" smtClean="0">
                <a:latin typeface="Bookman Old Style" panose="02050604050505020204" pitchFamily="18" charset="0"/>
              </a:rPr>
              <a:t>Lamagani</a:t>
            </a:r>
            <a:r>
              <a:rPr lang="en-GB" sz="1400" dirty="0" smtClean="0">
                <a:latin typeface="Bookman Old Style" panose="02050604050505020204" pitchFamily="18" charset="0"/>
              </a:rPr>
              <a:t> et al, 2018)</a:t>
            </a:r>
            <a:endParaRPr lang="en-GB" sz="1400" dirty="0">
              <a:solidFill>
                <a:schemeClr val="accent1">
                  <a:lumMod val="50000"/>
                </a:schemeClr>
              </a:solidFill>
              <a:latin typeface="Bookman Old Style" panose="02050604050505020204" pitchFamily="18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88" y="1518584"/>
            <a:ext cx="11603498" cy="4931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09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711" y="1622925"/>
            <a:ext cx="9848538" cy="473919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64367" y="422596"/>
            <a:ext cx="1032322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Incidence and prevalence of Scarlet Fever </a:t>
            </a:r>
          </a:p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Nationally- </a:t>
            </a:r>
            <a:r>
              <a:rPr lang="en-GB" sz="3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Northern Ireland</a:t>
            </a:r>
          </a:p>
        </p:txBody>
      </p:sp>
      <p:sp>
        <p:nvSpPr>
          <p:cNvPr id="4" name="Rectangle 3"/>
          <p:cNvSpPr/>
          <p:nvPr/>
        </p:nvSpPr>
        <p:spPr>
          <a:xfrm>
            <a:off x="475569" y="6461774"/>
            <a:ext cx="454964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latin typeface="Bookman Old Style" panose="02050604050505020204" pitchFamily="18" charset="0"/>
              </a:rPr>
              <a:t>(Director </a:t>
            </a:r>
            <a:r>
              <a:rPr lang="en-GB" sz="1400" dirty="0">
                <a:latin typeface="Bookman Old Style" panose="02050604050505020204" pitchFamily="18" charset="0"/>
              </a:rPr>
              <a:t>of Public Health Northern </a:t>
            </a:r>
            <a:r>
              <a:rPr lang="en-GB" sz="1400" dirty="0" smtClean="0">
                <a:latin typeface="Bookman Old Style" panose="02050604050505020204" pitchFamily="18" charset="0"/>
              </a:rPr>
              <a:t>Ireland, 2017)</a:t>
            </a:r>
            <a:endParaRPr lang="en-GB" sz="1400" dirty="0">
              <a:solidFill>
                <a:schemeClr val="bg1"/>
              </a:solidFill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277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02775" y="213751"/>
            <a:ext cx="1043106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u="sng" dirty="0">
                <a:latin typeface="Bookman Old Style" panose="02050604050505020204" pitchFamily="18" charset="0"/>
              </a:rPr>
              <a:t>Incidence and prevalence of Scarlet Fever </a:t>
            </a:r>
          </a:p>
          <a:p>
            <a:pPr algn="ctr"/>
            <a:r>
              <a:rPr lang="en-GB" sz="3600" b="1" u="sng" dirty="0">
                <a:latin typeface="Bookman Old Style" panose="02050604050505020204" pitchFamily="18" charset="0"/>
              </a:rPr>
              <a:t>Internationally</a:t>
            </a:r>
          </a:p>
        </p:txBody>
      </p:sp>
      <p:sp>
        <p:nvSpPr>
          <p:cNvPr id="3" name="Rectangle 2"/>
          <p:cNvSpPr/>
          <p:nvPr/>
        </p:nvSpPr>
        <p:spPr>
          <a:xfrm>
            <a:off x="719094" y="1711395"/>
            <a:ext cx="1086970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ookman Old Style" panose="02050604050505020204" pitchFamily="18" charset="0"/>
              </a:rPr>
              <a:t>Hong Kong 2011 scarlet fever outbreak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latin typeface="Bookman Old Style" panose="020506040505050202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latin typeface="Bookman Old Style" panose="02050604050505020204" pitchFamily="18" charset="0"/>
              </a:rPr>
              <a:t>Cause of outbreak unclear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 smtClean="0">
              <a:latin typeface="Bookman Old Style" panose="020506040505050202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latin typeface="Bookman Old Style" panose="02050604050505020204" pitchFamily="18" charset="0"/>
              </a:rPr>
              <a:t>T</a:t>
            </a:r>
            <a:r>
              <a:rPr lang="en-GB" dirty="0" smtClean="0">
                <a:latin typeface="Bookman Old Style" panose="02050604050505020204" pitchFamily="18" charset="0"/>
              </a:rPr>
              <a:t>oxin </a:t>
            </a:r>
            <a:r>
              <a:rPr lang="en-GB" dirty="0">
                <a:latin typeface="Bookman Old Style" panose="02050604050505020204" pitchFamily="18" charset="0"/>
              </a:rPr>
              <a:t>acquisition or multidrug resistance may have contributed</a:t>
            </a:r>
          </a:p>
          <a:p>
            <a:pPr lvl="1"/>
            <a:r>
              <a:rPr lang="en-GB" dirty="0">
                <a:latin typeface="Bookman Old Style" panose="02050604050505020204" pitchFamily="18" charset="0"/>
              </a:rPr>
              <a:t>													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058" y="3635086"/>
            <a:ext cx="10559777" cy="268349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011864" y="6318581"/>
            <a:ext cx="1186543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latin typeface="Bookman Old Style" panose="02050604050505020204" pitchFamily="18" charset="0"/>
              </a:rPr>
              <a:t>Lee et.al (2017)</a:t>
            </a:r>
          </a:p>
        </p:txBody>
      </p:sp>
    </p:spTree>
    <p:extLst>
      <p:ext uri="{BB962C8B-B14F-4D97-AF65-F5344CB8AC3E}">
        <p14:creationId xmlns:p14="http://schemas.microsoft.com/office/powerpoint/2010/main" val="1172588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82879"/>
            <a:ext cx="11978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Signs and Symptoms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136" y="1362836"/>
            <a:ext cx="3597481" cy="501183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5644" y="1362837"/>
            <a:ext cx="3607019" cy="50118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3690" y="1362836"/>
            <a:ext cx="3384950" cy="501183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8756938" y="6499525"/>
            <a:ext cx="300089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Bookman Old Style" panose="02050604050505020204" pitchFamily="18" charset="0"/>
              </a:rPr>
              <a:t>NHS Choices (2017)</a:t>
            </a:r>
          </a:p>
        </p:txBody>
      </p:sp>
    </p:spTree>
    <p:extLst>
      <p:ext uri="{BB962C8B-B14F-4D97-AF65-F5344CB8AC3E}">
        <p14:creationId xmlns:p14="http://schemas.microsoft.com/office/powerpoint/2010/main" val="2638587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14647" y="332509"/>
            <a:ext cx="11255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Signs and Symptoms continued…..</a:t>
            </a:r>
          </a:p>
        </p:txBody>
      </p:sp>
      <p:sp>
        <p:nvSpPr>
          <p:cNvPr id="4" name="Rectangle 3"/>
          <p:cNvSpPr/>
          <p:nvPr/>
        </p:nvSpPr>
        <p:spPr>
          <a:xfrm>
            <a:off x="3047999" y="1208407"/>
            <a:ext cx="6096000" cy="5324535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 Fever (101 °F or higher)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Glands swollen in the neck and throat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Aching body and headache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Feeling Nauseous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Vomiting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Painful </a:t>
            </a:r>
            <a:r>
              <a:rPr lang="en-GB" sz="2400" dirty="0" smtClean="0"/>
              <a:t>Abdomen</a:t>
            </a:r>
          </a:p>
          <a:p>
            <a:pPr lvl="1"/>
            <a:r>
              <a:rPr lang="en-GB" sz="1400" dirty="0" smtClean="0"/>
              <a:t>				</a:t>
            </a:r>
          </a:p>
          <a:p>
            <a:pPr lvl="1"/>
            <a:r>
              <a:rPr lang="en-GB" sz="1400" dirty="0"/>
              <a:t>	</a:t>
            </a:r>
            <a:r>
              <a:rPr lang="en-GB" sz="1400" dirty="0" smtClean="0"/>
              <a:t>							(NHS Choices, 2017)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5663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164672" y="170162"/>
            <a:ext cx="12042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Treatments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069" y="596643"/>
            <a:ext cx="2671948" cy="328301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1069" y="3935850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(Bristol Laboratories, 2018)</a:t>
            </a:r>
            <a:endParaRPr lang="en-GB" sz="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8977" y="596643"/>
            <a:ext cx="2608413" cy="32830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058497" y="3986358"/>
            <a:ext cx="29759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(H-</a:t>
            </a:r>
            <a:r>
              <a:rPr lang="en-GB" sz="1400" dirty="0" err="1" smtClean="0"/>
              <a:t>Medix</a:t>
            </a:r>
            <a:r>
              <a:rPr lang="en-GB" sz="1400" dirty="0" smtClean="0"/>
              <a:t> Pharmacy, 2018</a:t>
            </a:r>
            <a:r>
              <a:rPr lang="en-GB" sz="1400" dirty="0"/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3069771" y="1173151"/>
            <a:ext cx="5831972" cy="446276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endParaRPr lang="en-GB" sz="3600" b="1" i="1" dirty="0">
              <a:latin typeface="Bookman Old Style" panose="02050604050505020204" pitchFamily="18" charset="0"/>
            </a:endParaRPr>
          </a:p>
          <a:p>
            <a:pPr algn="ctr"/>
            <a:r>
              <a:rPr lang="en-GB" sz="3200" b="1" i="1" dirty="0" err="1">
                <a:latin typeface="Bookman Old Style" panose="02050604050505020204" pitchFamily="18" charset="0"/>
              </a:rPr>
              <a:t>Phenoxymethylpenicillin</a:t>
            </a:r>
            <a:r>
              <a:rPr lang="en-GB" sz="3200" b="1" i="1" dirty="0">
                <a:latin typeface="Bookman Old Style" panose="02050604050505020204" pitchFamily="18" charset="0"/>
              </a:rPr>
              <a:t> </a:t>
            </a:r>
          </a:p>
          <a:p>
            <a:pPr algn="ctr"/>
            <a:endParaRPr lang="en-GB" sz="3600" b="1" i="1" dirty="0">
              <a:latin typeface="Bookman Old Style" panose="02050604050505020204" pitchFamily="18" charset="0"/>
            </a:endParaRPr>
          </a:p>
          <a:p>
            <a:pPr algn="ctr"/>
            <a:r>
              <a:rPr lang="en-GB" sz="3600" dirty="0" smtClean="0">
                <a:latin typeface="Bookman Old Style" panose="02050604050505020204" pitchFamily="18" charset="0"/>
              </a:rPr>
              <a:t>Prescribed </a:t>
            </a:r>
            <a:endParaRPr lang="en-GB" sz="3600" dirty="0">
              <a:latin typeface="Bookman Old Style" panose="02050604050505020204" pitchFamily="18" charset="0"/>
            </a:endParaRPr>
          </a:p>
          <a:p>
            <a:pPr algn="ctr"/>
            <a:r>
              <a:rPr lang="en-GB" sz="3600" dirty="0">
                <a:latin typeface="Bookman Old Style" panose="02050604050505020204" pitchFamily="18" charset="0"/>
              </a:rPr>
              <a:t>4 times a day </a:t>
            </a:r>
          </a:p>
          <a:p>
            <a:pPr algn="ctr"/>
            <a:r>
              <a:rPr lang="en-GB" sz="3600" dirty="0">
                <a:latin typeface="Bookman Old Style" panose="02050604050505020204" pitchFamily="18" charset="0"/>
              </a:rPr>
              <a:t>for </a:t>
            </a:r>
            <a:r>
              <a:rPr lang="en-GB" sz="3600" dirty="0" smtClean="0">
                <a:latin typeface="Bookman Old Style" panose="02050604050505020204" pitchFamily="18" charset="0"/>
              </a:rPr>
              <a:t>10 </a:t>
            </a:r>
            <a:r>
              <a:rPr lang="en-GB" sz="3600" dirty="0">
                <a:latin typeface="Bookman Old Style" panose="02050604050505020204" pitchFamily="18" charset="0"/>
              </a:rPr>
              <a:t>days</a:t>
            </a:r>
          </a:p>
          <a:p>
            <a:endParaRPr lang="en-GB" sz="3600" b="1" i="1" dirty="0">
              <a:latin typeface="Bookman Old Style" panose="02050604050505020204" pitchFamily="18" charset="0"/>
            </a:endParaRPr>
          </a:p>
          <a:p>
            <a:endParaRPr lang="en-GB" b="1" i="1" dirty="0">
              <a:latin typeface="Bookman Old Style" panose="02050604050505020204" pitchFamily="18" charset="0"/>
            </a:endParaRPr>
          </a:p>
          <a:p>
            <a:endParaRPr lang="en-GB" b="1" i="1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714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775" y="404949"/>
            <a:ext cx="2703808" cy="55778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0020" y="6135105"/>
            <a:ext cx="33830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Bookman Old Style" panose="02050604050505020204" pitchFamily="18" charset="0"/>
              </a:rPr>
              <a:t>(Vaccine </a:t>
            </a:r>
            <a:r>
              <a:rPr lang="en-GB" sz="1400" dirty="0">
                <a:latin typeface="Bookman Old Style" panose="02050604050505020204" pitchFamily="18" charset="0"/>
              </a:rPr>
              <a:t>News </a:t>
            </a:r>
            <a:r>
              <a:rPr lang="en-GB" sz="1400" dirty="0" smtClean="0">
                <a:latin typeface="Bookman Old Style" panose="02050604050505020204" pitchFamily="18" charset="0"/>
              </a:rPr>
              <a:t>Daily, 2014)</a:t>
            </a:r>
            <a:endParaRPr lang="en-GB" sz="1050" dirty="0">
              <a:latin typeface="Bookman Old Style" panose="020506040505050202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553097" y="404949"/>
            <a:ext cx="7289074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latin typeface="Bookman Old Style" panose="02050604050505020204" pitchFamily="18" charset="0"/>
              </a:rPr>
              <a:t>There is no Vaccine available for Scarlet Fever 														</a:t>
            </a:r>
            <a:r>
              <a:rPr lang="en-GB" sz="1400" dirty="0" smtClean="0">
                <a:latin typeface="Bookman Old Style" panose="02050604050505020204" pitchFamily="18" charset="0"/>
              </a:rPr>
              <a:t>(CDC, 2018)</a:t>
            </a:r>
            <a:endParaRPr lang="en-GB" sz="4000" dirty="0" smtClean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latin typeface="Bookman Old Style" panose="02050604050505020204" pitchFamily="18" charset="0"/>
              </a:rPr>
              <a:t>Not impossible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0" dirty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latin typeface="Bookman Old Style" panose="02050604050505020204" pitchFamily="18" charset="0"/>
              </a:rPr>
              <a:t>Deemed too expensive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0" dirty="0" smtClean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latin typeface="Bookman Old Style" panose="02050604050505020204" pitchFamily="18" charset="0"/>
              </a:rPr>
              <a:t>Potential for mutations causing further infections </a:t>
            </a:r>
            <a:endParaRPr lang="en-GB" sz="4000" dirty="0" smtClean="0">
              <a:latin typeface="Bookman Old Style" panose="02050604050505020204" pitchFamily="18" charset="0"/>
            </a:endParaRPr>
          </a:p>
          <a:p>
            <a:r>
              <a:rPr lang="en-GB" sz="4000" dirty="0">
                <a:latin typeface="Bookman Old Style" panose="02050604050505020204" pitchFamily="18" charset="0"/>
              </a:rPr>
              <a:t>	</a:t>
            </a:r>
            <a:r>
              <a:rPr lang="en-GB" sz="4000" dirty="0" smtClean="0">
                <a:latin typeface="Bookman Old Style" panose="02050604050505020204" pitchFamily="18" charset="0"/>
              </a:rPr>
              <a:t>											</a:t>
            </a:r>
            <a:r>
              <a:rPr lang="en-GB" sz="1400" dirty="0" smtClean="0">
                <a:latin typeface="Bookman Old Style" panose="02050604050505020204" pitchFamily="18" charset="0"/>
              </a:rPr>
              <a:t>(</a:t>
            </a:r>
            <a:r>
              <a:rPr lang="en-GB" sz="1400" dirty="0">
                <a:latin typeface="Bookman Old Style" panose="02050604050505020204" pitchFamily="18" charset="0"/>
              </a:rPr>
              <a:t>Sheridan,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0" dirty="0" smtClean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872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" y="166255"/>
            <a:ext cx="11845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Preventative Methods</a:t>
            </a:r>
          </a:p>
        </p:txBody>
      </p:sp>
      <p:sp>
        <p:nvSpPr>
          <p:cNvPr id="3" name="Rectangle 2"/>
          <p:cNvSpPr/>
          <p:nvPr/>
        </p:nvSpPr>
        <p:spPr>
          <a:xfrm>
            <a:off x="-297279" y="1004781"/>
            <a:ext cx="11953702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latin typeface="Bookman Old Style" panose="02050604050505020204" pitchFamily="18" charset="0"/>
            </a:endParaRPr>
          </a:p>
          <a:p>
            <a:pPr marL="1543050" lvl="3" indent="-171450">
              <a:buFont typeface="Arial" panose="020B0604020202020204" pitchFamily="34" charset="0"/>
              <a:buChar char="•"/>
            </a:pPr>
            <a:r>
              <a:rPr lang="en-GB" sz="2800" dirty="0">
                <a:latin typeface="Bookman Old Style" panose="02050604050505020204" pitchFamily="18" charset="0"/>
              </a:rPr>
              <a:t>Infection spread through </a:t>
            </a:r>
            <a:r>
              <a:rPr lang="en-GB" sz="2800" dirty="0" smtClean="0">
                <a:latin typeface="Bookman Old Style" panose="02050604050505020204" pitchFamily="18" charset="0"/>
              </a:rPr>
              <a:t>direct contact</a:t>
            </a:r>
            <a:endParaRPr lang="en-GB" sz="2800" dirty="0">
              <a:latin typeface="Bookman Old Style" panose="02050604050505020204" pitchFamily="18" charset="0"/>
            </a:endParaRPr>
          </a:p>
          <a:p>
            <a:pPr marL="1543050" lvl="3" indent="-171450">
              <a:buFont typeface="Arial" panose="020B0604020202020204" pitchFamily="34" charset="0"/>
              <a:buChar char="•"/>
            </a:pPr>
            <a:endParaRPr lang="en-GB" sz="2800" dirty="0" smtClean="0">
              <a:latin typeface="Bookman Old Style" panose="02050604050505020204" pitchFamily="18" charset="0"/>
            </a:endParaRPr>
          </a:p>
          <a:p>
            <a:pPr marL="1543050" lvl="3" indent="-171450">
              <a:buFont typeface="Arial" panose="020B0604020202020204" pitchFamily="34" charset="0"/>
              <a:buChar char="•"/>
            </a:pPr>
            <a:r>
              <a:rPr lang="en-GB" sz="2800" dirty="0">
                <a:latin typeface="Bookman Old Style" panose="02050604050505020204" pitchFamily="18" charset="0"/>
              </a:rPr>
              <a:t>A</a:t>
            </a:r>
            <a:r>
              <a:rPr lang="en-GB" sz="2800" dirty="0" smtClean="0">
                <a:latin typeface="Bookman Old Style" panose="02050604050505020204" pitchFamily="18" charset="0"/>
              </a:rPr>
              <a:t>void school/work </a:t>
            </a:r>
            <a:r>
              <a:rPr lang="en-GB" sz="2800" dirty="0">
                <a:latin typeface="Bookman Old Style" panose="02050604050505020204" pitchFamily="18" charset="0"/>
              </a:rPr>
              <a:t>for </a:t>
            </a:r>
            <a:r>
              <a:rPr lang="en-GB" sz="2800" dirty="0" smtClean="0">
                <a:latin typeface="Bookman Old Style" panose="02050604050505020204" pitchFamily="18" charset="0"/>
              </a:rPr>
              <a:t>24 </a:t>
            </a:r>
            <a:r>
              <a:rPr lang="en-GB" sz="2800" dirty="0">
                <a:latin typeface="Bookman Old Style" panose="02050604050505020204" pitchFamily="18" charset="0"/>
              </a:rPr>
              <a:t>hours following treatment with antibiotics</a:t>
            </a:r>
          </a:p>
          <a:p>
            <a:endParaRPr lang="en-GB" sz="2800" dirty="0">
              <a:latin typeface="Bookman Old Style" panose="02050604050505020204" pitchFamily="18" charset="0"/>
            </a:endParaRPr>
          </a:p>
          <a:p>
            <a:pPr marL="1543050" lvl="3" indent="-171450">
              <a:buFont typeface="Arial" panose="020B0604020202020204" pitchFamily="34" charset="0"/>
              <a:buChar char="•"/>
            </a:pPr>
            <a:r>
              <a:rPr lang="en-GB" sz="2800" dirty="0">
                <a:latin typeface="Bookman Old Style" panose="02050604050505020204" pitchFamily="18" charset="0"/>
              </a:rPr>
              <a:t>Physical surfaces </a:t>
            </a:r>
            <a:r>
              <a:rPr lang="en-GB" sz="2800" dirty="0" smtClean="0">
                <a:latin typeface="Bookman Old Style" panose="02050604050505020204" pitchFamily="18" charset="0"/>
              </a:rPr>
              <a:t>disinfected</a:t>
            </a:r>
          </a:p>
          <a:p>
            <a:pPr marL="1543050" lvl="3" indent="-171450">
              <a:buFont typeface="Arial" panose="020B0604020202020204" pitchFamily="34" charset="0"/>
              <a:buChar char="•"/>
            </a:pPr>
            <a:endParaRPr lang="en-GB" sz="2800" dirty="0">
              <a:latin typeface="Bookman Old Style" panose="02050604050505020204" pitchFamily="18" charset="0"/>
            </a:endParaRPr>
          </a:p>
          <a:p>
            <a:pPr marL="1543050" lvl="3" indent="-171450">
              <a:buFont typeface="Arial" panose="020B0604020202020204" pitchFamily="34" charset="0"/>
              <a:buChar char="•"/>
            </a:pPr>
            <a:r>
              <a:rPr lang="en-GB" sz="2800" dirty="0">
                <a:latin typeface="Bookman Old Style" panose="02050604050505020204" pitchFamily="18" charset="0"/>
              </a:rPr>
              <a:t>Mouth and nose covered when coughing and sneezing and tissues discarded immediately.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800" dirty="0">
              <a:latin typeface="Bookman Old Style" panose="02050604050505020204" pitchFamily="18" charset="0"/>
            </a:endParaRPr>
          </a:p>
          <a:p>
            <a:pPr marL="1543050" lvl="3" indent="-171450">
              <a:buFont typeface="Arial" panose="020B0604020202020204" pitchFamily="34" charset="0"/>
              <a:buChar char="•"/>
            </a:pPr>
            <a:r>
              <a:rPr lang="en-GB" sz="2800" dirty="0">
                <a:latin typeface="Bookman Old Style" panose="02050604050505020204" pitchFamily="18" charset="0"/>
              </a:rPr>
              <a:t>Open wounds thoroughly cleaned and kept </a:t>
            </a:r>
            <a:r>
              <a:rPr lang="en-GB" sz="2800" dirty="0" smtClean="0">
                <a:latin typeface="Bookman Old Style" panose="02050604050505020204" pitchFamily="18" charset="0"/>
              </a:rPr>
              <a:t>covered</a:t>
            </a:r>
          </a:p>
          <a:p>
            <a:pPr lvl="3"/>
            <a:endParaRPr lang="en-GB" sz="1400" dirty="0" smtClean="0">
              <a:latin typeface="Bookman Old Style" panose="02050604050505020204" pitchFamily="18" charset="0"/>
            </a:endParaRPr>
          </a:p>
          <a:p>
            <a:pPr lvl="3"/>
            <a:r>
              <a:rPr lang="en-GB" sz="1400" dirty="0">
                <a:latin typeface="Bookman Old Style" panose="02050604050505020204" pitchFamily="18" charset="0"/>
              </a:rPr>
              <a:t>	</a:t>
            </a:r>
            <a:r>
              <a:rPr lang="en-GB" sz="1400" dirty="0" smtClean="0">
                <a:latin typeface="Bookman Old Style" panose="02050604050505020204" pitchFamily="18" charset="0"/>
              </a:rPr>
              <a:t>																(Nursing Times, 2014)</a:t>
            </a:r>
            <a:endParaRPr lang="en-GB" sz="1400" dirty="0">
              <a:latin typeface="Bookman Old Style" panose="020506040505050202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115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387737" y="799147"/>
            <a:ext cx="566928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ookman Old Style" panose="02050604050505020204" pitchFamily="18" charset="0"/>
              </a:rPr>
              <a:t>Infection </a:t>
            </a:r>
            <a:r>
              <a:rPr lang="en-GB" sz="3200" dirty="0">
                <a:latin typeface="Bookman Old Style" panose="02050604050505020204" pitchFamily="18" charset="0"/>
              </a:rPr>
              <a:t>can happen multiple times so prevention is important</a:t>
            </a:r>
          </a:p>
          <a:p>
            <a:endParaRPr lang="en-GB" sz="3200" dirty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Bookman Old Style" panose="02050604050505020204" pitchFamily="18" charset="0"/>
              </a:rPr>
              <a:t>Regular hand washing with warm water and soap/ alcohol-based hand rub if soap and water are not available</a:t>
            </a:r>
            <a:r>
              <a:rPr lang="en-GB" sz="3200" dirty="0" smtClean="0">
                <a:latin typeface="Bookman Old Style" panose="020506040505050202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Bookman Old Style" panose="02050604050505020204" pitchFamily="18" charset="0"/>
            </a:endParaRPr>
          </a:p>
          <a:p>
            <a:r>
              <a:rPr lang="en-GB" sz="1400" dirty="0" smtClean="0">
                <a:latin typeface="Bookman Old Style" panose="02050604050505020204" pitchFamily="18" charset="0"/>
              </a:rPr>
              <a:t>								</a:t>
            </a:r>
          </a:p>
          <a:p>
            <a:r>
              <a:rPr lang="en-GB" sz="1400" dirty="0">
                <a:latin typeface="Bookman Old Style" panose="02050604050505020204" pitchFamily="18" charset="0"/>
              </a:rPr>
              <a:t>	</a:t>
            </a:r>
            <a:r>
              <a:rPr lang="en-GB" sz="1400" dirty="0" smtClean="0">
                <a:latin typeface="Bookman Old Style" panose="02050604050505020204" pitchFamily="18" charset="0"/>
              </a:rPr>
              <a:t>							(CDC, 2018)</a:t>
            </a:r>
            <a:endParaRPr lang="en-GB" sz="1400" dirty="0">
              <a:latin typeface="Bookman Old Style" panose="020506040505050202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799" y="799147"/>
            <a:ext cx="5532801" cy="416242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5060071"/>
            <a:ext cx="17235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	</a:t>
            </a:r>
            <a:r>
              <a:rPr lang="en-GB" sz="1400" dirty="0">
                <a:latin typeface="Bookman Old Style" panose="02050604050505020204" pitchFamily="18" charset="0"/>
              </a:rPr>
              <a:t>(CDC, 2018)</a:t>
            </a:r>
          </a:p>
        </p:txBody>
      </p:sp>
    </p:spTree>
    <p:extLst>
      <p:ext uri="{BB962C8B-B14F-4D97-AF65-F5344CB8AC3E}">
        <p14:creationId xmlns:p14="http://schemas.microsoft.com/office/powerpoint/2010/main" val="396166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4320" y="1062974"/>
            <a:ext cx="10855630" cy="7325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Bookman Old Style" panose="02050604050505020204" pitchFamily="18" charset="0"/>
              </a:rPr>
              <a:t>There is no clear cut reason for the resurgence of this age old </a:t>
            </a:r>
            <a:r>
              <a:rPr lang="en-GB" sz="2400" dirty="0" smtClean="0">
                <a:latin typeface="Bookman Old Style" panose="02050604050505020204" pitchFamily="18" charset="0"/>
              </a:rPr>
              <a:t>illness:</a:t>
            </a:r>
          </a:p>
          <a:p>
            <a:endParaRPr lang="en-GB" sz="2400" dirty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‘</a:t>
            </a:r>
            <a:r>
              <a:rPr lang="en-GB" sz="2400" dirty="0">
                <a:latin typeface="Bookman Old Style" panose="02050604050505020204" pitchFamily="18" charset="0"/>
              </a:rPr>
              <a:t>Reported cases of Scarlet Fever rapidly increasing in recent years</a:t>
            </a:r>
            <a:r>
              <a:rPr lang="en-GB" sz="2400" dirty="0" smtClean="0">
                <a:latin typeface="Bookman Old Style" panose="02050604050505020204" pitchFamily="18" charset="0"/>
              </a:rPr>
              <a:t>’											</a:t>
            </a:r>
          </a:p>
          <a:p>
            <a:r>
              <a:rPr lang="en-GB" sz="2400" dirty="0">
                <a:latin typeface="Bookman Old Style" panose="02050604050505020204" pitchFamily="18" charset="0"/>
              </a:rPr>
              <a:t>	</a:t>
            </a:r>
            <a:r>
              <a:rPr lang="en-GB" sz="2400" dirty="0" smtClean="0">
                <a:latin typeface="Bookman Old Style" panose="02050604050505020204" pitchFamily="18" charset="0"/>
              </a:rPr>
              <a:t>																	</a:t>
            </a:r>
            <a:r>
              <a:rPr lang="en-GB" sz="1400" dirty="0" smtClean="0">
                <a:latin typeface="Bookman Old Style" panose="02050604050505020204" pitchFamily="18" charset="0"/>
              </a:rPr>
              <a:t>(Independent,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‘The </a:t>
            </a:r>
            <a:r>
              <a:rPr lang="en-GB" sz="2400" dirty="0">
                <a:latin typeface="Bookman Old Style" panose="02050604050505020204" pitchFamily="18" charset="0"/>
              </a:rPr>
              <a:t>virulence of the strain of bacteria may have got stronger.’ 														</a:t>
            </a:r>
          </a:p>
          <a:p>
            <a:r>
              <a:rPr lang="en-GB" sz="2400" dirty="0">
                <a:latin typeface="Bookman Old Style" panose="02050604050505020204" pitchFamily="18" charset="0"/>
              </a:rPr>
              <a:t>																		</a:t>
            </a:r>
            <a:r>
              <a:rPr lang="en-GB" sz="1400" dirty="0">
                <a:latin typeface="Bookman Old Style" panose="02050604050505020204" pitchFamily="18" charset="0"/>
              </a:rPr>
              <a:t>(The Guardian, 2016) </a:t>
            </a:r>
          </a:p>
          <a:p>
            <a:endParaRPr lang="en-GB" sz="2400" dirty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‘ it could be down to its natural cycle of the disease.’</a:t>
            </a:r>
          </a:p>
          <a:p>
            <a:r>
              <a:rPr lang="en-GB" sz="2400" dirty="0">
                <a:latin typeface="Bookman Old Style" panose="02050604050505020204" pitchFamily="18" charset="0"/>
              </a:rPr>
              <a:t>						</a:t>
            </a:r>
          </a:p>
          <a:p>
            <a:r>
              <a:rPr lang="en-GB" sz="2400" dirty="0">
                <a:latin typeface="Bookman Old Style" panose="02050604050505020204" pitchFamily="18" charset="0"/>
              </a:rPr>
              <a:t>																		</a:t>
            </a:r>
            <a:r>
              <a:rPr lang="en-GB" sz="1400" dirty="0">
                <a:latin typeface="Bookman Old Style" panose="02050604050505020204" pitchFamily="18" charset="0"/>
              </a:rPr>
              <a:t>(The Independent, 2016)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Lack of knowledge in the epidemiology of GAS compared to knowledge of  other infectious </a:t>
            </a:r>
            <a:r>
              <a:rPr lang="en-GB" sz="2400" dirty="0" smtClean="0">
                <a:latin typeface="Bookman Old Style" panose="02050604050505020204" pitchFamily="18" charset="0"/>
              </a:rPr>
              <a:t>diseases</a:t>
            </a:r>
          </a:p>
          <a:p>
            <a:r>
              <a:rPr lang="en-GB" sz="2400" dirty="0">
                <a:latin typeface="Bookman Old Style" panose="02050604050505020204" pitchFamily="18" charset="0"/>
              </a:rPr>
              <a:t>	</a:t>
            </a:r>
            <a:r>
              <a:rPr lang="en-GB" sz="2400" dirty="0" smtClean="0">
                <a:latin typeface="Bookman Old Style" panose="02050604050505020204" pitchFamily="18" charset="0"/>
              </a:rPr>
              <a:t>						</a:t>
            </a:r>
            <a:r>
              <a:rPr lang="en-GB" sz="1400" dirty="0">
                <a:latin typeface="Bookman Old Style" panose="02050604050505020204" pitchFamily="18" charset="0"/>
              </a:rPr>
              <a:t>										</a:t>
            </a:r>
            <a:r>
              <a:rPr lang="en-GB" sz="1400" dirty="0" smtClean="0">
                <a:latin typeface="Bookman Old Style" panose="02050604050505020204" pitchFamily="18" charset="0"/>
              </a:rPr>
              <a:t>(Ferretti et al, 2016)</a:t>
            </a:r>
            <a:endParaRPr lang="en-GB" sz="2400" dirty="0">
              <a:latin typeface="Bookman Old Style" panose="02050604050505020204" pitchFamily="18" charset="0"/>
            </a:endParaRPr>
          </a:p>
          <a:p>
            <a:endParaRPr lang="en-GB" sz="2400" dirty="0">
              <a:latin typeface="Bookman Old Style" panose="02050604050505020204" pitchFamily="18" charset="0"/>
            </a:endParaRPr>
          </a:p>
          <a:p>
            <a:endParaRPr lang="en-GB" sz="2400" dirty="0">
              <a:latin typeface="Bookman Old Style" panose="02050604050505020204" pitchFamily="18" charset="0"/>
            </a:endParaRPr>
          </a:p>
          <a:p>
            <a:endParaRPr lang="en-GB" sz="2400" dirty="0">
              <a:latin typeface="Bookman Old Style" panose="02050604050505020204" pitchFamily="18" charset="0"/>
            </a:endParaRPr>
          </a:p>
          <a:p>
            <a:endParaRPr lang="en-GB" sz="2400" dirty="0">
              <a:latin typeface="Bookman Old Style" panose="020506040505050202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63335" y="4479293"/>
            <a:ext cx="1107116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3200" dirty="0">
              <a:latin typeface="Bookman Old Style" panose="020506040505050202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74320" y="374073"/>
            <a:ext cx="11704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Visible Trends </a:t>
            </a:r>
          </a:p>
        </p:txBody>
      </p:sp>
      <p:sp>
        <p:nvSpPr>
          <p:cNvPr id="5" name="Rectangle 4"/>
          <p:cNvSpPr/>
          <p:nvPr/>
        </p:nvSpPr>
        <p:spPr>
          <a:xfrm>
            <a:off x="535181" y="1062974"/>
            <a:ext cx="1099932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894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9258" y="207818"/>
            <a:ext cx="11563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Implications for Health Care Professionals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9011" y="1080655"/>
            <a:ext cx="10648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6754" y="1265321"/>
            <a:ext cx="11705507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Extra workload</a:t>
            </a:r>
          </a:p>
          <a:p>
            <a:endParaRPr lang="en-GB" sz="2400" dirty="0" smtClean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Medium priority for isolation as any Group A Streptococcus infection is </a:t>
            </a:r>
          </a:p>
          <a:p>
            <a:r>
              <a:rPr lang="en-GB" sz="1400" dirty="0" smtClean="0">
                <a:latin typeface="Bookman Old Style" panose="02050604050505020204" pitchFamily="18" charset="0"/>
              </a:rPr>
              <a:t>												</a:t>
            </a:r>
          </a:p>
          <a:p>
            <a:r>
              <a:rPr lang="en-GB" sz="1400" dirty="0">
                <a:latin typeface="Bookman Old Style" panose="02050604050505020204" pitchFamily="18" charset="0"/>
              </a:rPr>
              <a:t>	</a:t>
            </a:r>
            <a:r>
              <a:rPr lang="en-GB" sz="1400" dirty="0" smtClean="0">
                <a:latin typeface="Bookman Old Style" panose="02050604050505020204" pitchFamily="18" charset="0"/>
              </a:rPr>
              <a:t>														</a:t>
            </a:r>
            <a:endParaRPr lang="en-GB" sz="2400" dirty="0" smtClean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Patient isolated for 24 hours following start of treatment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Extra precautions need to be taken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Possible precautionary measures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Bookman Old Style" panose="02050604050505020204" pitchFamily="18" charset="0"/>
            </a:endParaRP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Protective clothing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Sterile Gloves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Disinfection of treatment rooms 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Bookman Old Style" panose="02050604050505020204" pitchFamily="18" charset="0"/>
            </a:endParaRPr>
          </a:p>
          <a:p>
            <a:r>
              <a:rPr lang="en-GB" sz="1400" dirty="0" smtClean="0">
                <a:latin typeface="Bookman Old Style" panose="02050604050505020204" pitchFamily="18" charset="0"/>
              </a:rPr>
              <a:t>															(</a:t>
            </a:r>
            <a:r>
              <a:rPr lang="en-GB" sz="1400" dirty="0">
                <a:latin typeface="Bookman Old Style" panose="02050604050505020204" pitchFamily="18" charset="0"/>
              </a:rPr>
              <a:t>The Royal Marsden NHS Foundation Trust, 2015)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439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5636" y="315884"/>
            <a:ext cx="11105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Impact on Society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070" y="1330166"/>
            <a:ext cx="5370022" cy="47179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68093" y="962215"/>
            <a:ext cx="6428114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Since 1950’s no </a:t>
            </a:r>
            <a:r>
              <a:rPr lang="en-GB" sz="2400" dirty="0">
                <a:latin typeface="Bookman Old Style" panose="02050604050505020204" pitchFamily="18" charset="0"/>
              </a:rPr>
              <a:t>reported deaths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Fall </a:t>
            </a:r>
            <a:r>
              <a:rPr lang="en-GB" sz="2400" dirty="0">
                <a:latin typeface="Bookman Old Style" panose="02050604050505020204" pitchFamily="18" charset="0"/>
              </a:rPr>
              <a:t>in deaths coincides with: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Antibiotic Treatments</a:t>
            </a:r>
          </a:p>
          <a:p>
            <a:pPr lvl="1"/>
            <a:r>
              <a:rPr lang="en-GB" sz="1400" dirty="0">
                <a:latin typeface="Bookman Old Style" panose="02050604050505020204" pitchFamily="18" charset="0"/>
              </a:rPr>
              <a:t>     </a:t>
            </a:r>
            <a:r>
              <a:rPr lang="en-GB" sz="1400" dirty="0" smtClean="0">
                <a:latin typeface="Bookman Old Style" panose="02050604050505020204" pitchFamily="18" charset="0"/>
              </a:rPr>
              <a:t>									 </a:t>
            </a:r>
            <a:r>
              <a:rPr lang="en-GB" sz="1400" dirty="0">
                <a:latin typeface="Bookman Old Style" panose="02050604050505020204" pitchFamily="18" charset="0"/>
              </a:rPr>
              <a:t>(Starr, 2017)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Advancements </a:t>
            </a:r>
            <a:r>
              <a:rPr lang="en-GB" sz="2400" dirty="0" smtClean="0">
                <a:latin typeface="Bookman Old Style" panose="02050604050505020204" pitchFamily="18" charset="0"/>
              </a:rPr>
              <a:t>in </a:t>
            </a:r>
            <a:r>
              <a:rPr lang="en-GB" sz="2400" dirty="0">
                <a:latin typeface="Bookman Old Style" panose="02050604050505020204" pitchFamily="18" charset="0"/>
              </a:rPr>
              <a:t>chemotherapy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Immunity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Strength/Virulence of strain decreased </a:t>
            </a:r>
            <a:endParaRPr lang="en-GB" sz="1400" dirty="0" smtClean="0">
              <a:latin typeface="Bookman Old Style" panose="02050604050505020204" pitchFamily="18" charset="0"/>
            </a:endParaRPr>
          </a:p>
          <a:p>
            <a:pPr lvl="1"/>
            <a:r>
              <a:rPr lang="en-GB" sz="1400" dirty="0">
                <a:latin typeface="Bookman Old Style" panose="02050604050505020204" pitchFamily="18" charset="0"/>
              </a:rPr>
              <a:t>	</a:t>
            </a:r>
            <a:r>
              <a:rPr lang="en-GB" sz="1400" dirty="0" smtClean="0">
                <a:latin typeface="Bookman Old Style" panose="02050604050505020204" pitchFamily="18" charset="0"/>
              </a:rPr>
              <a:t>				(</a:t>
            </a:r>
            <a:r>
              <a:rPr lang="en-GB" sz="1400" dirty="0" err="1">
                <a:latin typeface="Bookman Old Style" panose="02050604050505020204" pitchFamily="18" charset="0"/>
              </a:rPr>
              <a:t>Smallman</a:t>
            </a:r>
            <a:r>
              <a:rPr lang="en-GB" sz="1400" dirty="0">
                <a:latin typeface="Bookman Old Style" panose="02050604050505020204" pitchFamily="18" charset="0"/>
              </a:rPr>
              <a:t>-Rayner and Smith, </a:t>
            </a:r>
            <a:r>
              <a:rPr lang="en-GB" sz="1400" dirty="0" smtClean="0">
                <a:latin typeface="Bookman Old Style" panose="02050604050505020204" pitchFamily="18" charset="0"/>
              </a:rPr>
              <a:t>2012)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Bookman Old Style" panose="02050604050505020204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Can develop into Rheumatic fever, </a:t>
            </a:r>
            <a:r>
              <a:rPr lang="en-GB" sz="2400" dirty="0">
                <a:latin typeface="Bookman Old Style" panose="02050604050505020204" pitchFamily="18" charset="0"/>
              </a:rPr>
              <a:t>damage to liver </a:t>
            </a:r>
            <a:r>
              <a:rPr lang="en-GB" sz="2400" dirty="0" smtClean="0">
                <a:latin typeface="Bookman Old Style" panose="02050604050505020204" pitchFamily="18" charset="0"/>
              </a:rPr>
              <a:t>or </a:t>
            </a:r>
            <a:r>
              <a:rPr lang="en-GB" sz="2400" dirty="0">
                <a:latin typeface="Bookman Old Style" panose="02050604050505020204" pitchFamily="18" charset="0"/>
              </a:rPr>
              <a:t>blood poisoning </a:t>
            </a:r>
            <a:r>
              <a:rPr lang="en-GB" sz="2400" dirty="0" smtClean="0">
                <a:latin typeface="Bookman Old Style" panose="02050604050505020204" pitchFamily="18" charset="0"/>
              </a:rPr>
              <a:t>													</a:t>
            </a:r>
            <a:r>
              <a:rPr lang="en-GB" sz="1400" dirty="0" smtClean="0">
                <a:latin typeface="Bookman Old Style" panose="02050604050505020204" pitchFamily="18" charset="0"/>
              </a:rPr>
              <a:t>(</a:t>
            </a:r>
            <a:r>
              <a:rPr lang="en-GB" sz="1400" dirty="0">
                <a:latin typeface="Bookman Old Style" panose="02050604050505020204" pitchFamily="18" charset="0"/>
              </a:rPr>
              <a:t>NHS Inform, 2017)</a:t>
            </a:r>
          </a:p>
          <a:p>
            <a:pPr lvl="1"/>
            <a:endParaRPr lang="en-GB" sz="2400" dirty="0">
              <a:latin typeface="Bookman Old Style" panose="020506040505050202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5636" y="6409859"/>
            <a:ext cx="2950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latin typeface="Bookman Old Style" panose="02050604050505020204" pitchFamily="18" charset="0"/>
              </a:rPr>
              <a:t>Lamagni</a:t>
            </a:r>
            <a:r>
              <a:rPr lang="en-GB" sz="1400" dirty="0">
                <a:latin typeface="Bookman Old Style" panose="02050604050505020204" pitchFamily="18" charset="0"/>
              </a:rPr>
              <a:t> et.al  (2018)</a:t>
            </a:r>
          </a:p>
        </p:txBody>
      </p:sp>
    </p:spTree>
    <p:extLst>
      <p:ext uri="{BB962C8B-B14F-4D97-AF65-F5344CB8AC3E}">
        <p14:creationId xmlns:p14="http://schemas.microsoft.com/office/powerpoint/2010/main" val="2609460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19" y="105690"/>
            <a:ext cx="118373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Impact on Health and Social Care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7817" y="1156656"/>
            <a:ext cx="11513127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ookman Old Style" panose="02050604050505020204" pitchFamily="18" charset="0"/>
              </a:rPr>
              <a:t>Communicable </a:t>
            </a:r>
            <a:r>
              <a:rPr lang="en-GB" sz="3200" dirty="0">
                <a:latin typeface="Bookman Old Style" panose="02050604050505020204" pitchFamily="18" charset="0"/>
              </a:rPr>
              <a:t>diseases pose a significant financial burden to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Bookman Old Style" panose="020506040505050202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Bookman Old Style" panose="02050604050505020204" pitchFamily="18" charset="0"/>
              </a:rPr>
              <a:t>Costing £30 </a:t>
            </a:r>
            <a:r>
              <a:rPr lang="en-GB" sz="3200" dirty="0" smtClean="0">
                <a:latin typeface="Bookman Old Style" panose="02050604050505020204" pitchFamily="18" charset="0"/>
              </a:rPr>
              <a:t>billion</a:t>
            </a:r>
          </a:p>
          <a:p>
            <a:endParaRPr lang="en-GB" sz="3200" dirty="0">
              <a:latin typeface="Bookman Old Style" panose="020506040505050202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ookman Old Style" panose="02050604050505020204" pitchFamily="18" charset="0"/>
              </a:rPr>
              <a:t>Account for </a:t>
            </a:r>
            <a:r>
              <a:rPr lang="en-GB" sz="3200" dirty="0">
                <a:latin typeface="Bookman Old Style" panose="02050604050505020204" pitchFamily="18" charset="0"/>
              </a:rPr>
              <a:t>7% of </a:t>
            </a:r>
            <a:r>
              <a:rPr lang="en-GB" sz="3200" dirty="0" smtClean="0">
                <a:latin typeface="Bookman Old Style" panose="02050604050505020204" pitchFamily="18" charset="0"/>
              </a:rPr>
              <a:t>deaths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3200" dirty="0">
              <a:latin typeface="Bookman Old Style" panose="020506040505050202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Bookman Old Style" panose="02050604050505020204" pitchFamily="18" charset="0"/>
              </a:rPr>
              <a:t>Global Burden</a:t>
            </a:r>
          </a:p>
          <a:p>
            <a:pPr lvl="1"/>
            <a:r>
              <a:rPr lang="en-GB" sz="3200" dirty="0" smtClean="0">
                <a:latin typeface="Bookman Old Style" panose="02050604050505020204" pitchFamily="18" charset="0"/>
              </a:rPr>
              <a:t>											</a:t>
            </a:r>
            <a:r>
              <a:rPr lang="en-GB" sz="1400" dirty="0" smtClean="0">
                <a:latin typeface="Bookman Old Style" panose="02050604050505020204" pitchFamily="18" charset="0"/>
              </a:rPr>
              <a:t>	(Parliamentary </a:t>
            </a:r>
            <a:r>
              <a:rPr lang="en-GB" sz="1400" dirty="0">
                <a:latin typeface="Bookman Old Style" panose="02050604050505020204" pitchFamily="18" charset="0"/>
              </a:rPr>
              <a:t>office of science and </a:t>
            </a:r>
            <a:r>
              <a:rPr lang="en-GB" sz="1400" dirty="0" smtClean="0">
                <a:latin typeface="Bookman Old Style" panose="02050604050505020204" pitchFamily="18" charset="0"/>
              </a:rPr>
              <a:t>technology, 2017)</a:t>
            </a:r>
          </a:p>
          <a:p>
            <a:pPr lvl="1"/>
            <a:r>
              <a:rPr lang="en-GB" sz="1400" dirty="0" smtClean="0">
                <a:latin typeface="Bookman Old Style" panose="02050604050505020204" pitchFamily="18" charset="0"/>
              </a:rPr>
              <a:t>																			(Dye et al, 2018)</a:t>
            </a:r>
            <a:endParaRPr lang="en-GB" sz="1400" dirty="0">
              <a:latin typeface="Bookman Old Style" panose="020506040505050202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32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59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0446" y="306148"/>
            <a:ext cx="1165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Conclusion</a:t>
            </a:r>
            <a:endParaRPr lang="en-GB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31520" y="952479"/>
            <a:ext cx="11220994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Bookman Old Style" panose="02050604050505020204" pitchFamily="18" charset="0"/>
              </a:rPr>
              <a:t>Discussed and explained :</a:t>
            </a:r>
          </a:p>
          <a:p>
            <a:r>
              <a:rPr lang="en-GB" sz="2400" dirty="0">
                <a:latin typeface="Bookman Old Style" panose="02050604050505020204" pitchFamily="18" charset="0"/>
              </a:rPr>
              <a:t>	</a:t>
            </a:r>
            <a:r>
              <a:rPr lang="en-GB" sz="2400" dirty="0" smtClean="0">
                <a:latin typeface="Bookman Old Style" panose="02050604050505020204" pitchFamily="18" charset="0"/>
              </a:rPr>
              <a:t>		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	</a:t>
            </a:r>
            <a:r>
              <a:rPr lang="en-GB" sz="2400" dirty="0" smtClean="0">
                <a:latin typeface="Bookman Old Style" panose="02050604050505020204" pitchFamily="18" charset="0"/>
              </a:rPr>
              <a:t>Communicable diseases and Scarlet Fever</a:t>
            </a:r>
            <a:endParaRPr lang="en-GB" sz="2400" dirty="0">
              <a:latin typeface="Bookman Old Style" panose="02050604050505020204" pitchFamily="18" charset="0"/>
            </a:endParaRPr>
          </a:p>
          <a:p>
            <a:endParaRPr lang="en-GB" sz="2400" dirty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	Incidence </a:t>
            </a:r>
            <a:r>
              <a:rPr lang="en-GB" sz="2400" dirty="0">
                <a:latin typeface="Bookman Old Style" panose="02050604050505020204" pitchFamily="18" charset="0"/>
              </a:rPr>
              <a:t>and prevalence of the </a:t>
            </a:r>
            <a:r>
              <a:rPr lang="en-GB" sz="2400" dirty="0" smtClean="0">
                <a:latin typeface="Bookman Old Style" panose="02050604050505020204" pitchFamily="18" charset="0"/>
              </a:rPr>
              <a:t>disease: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 err="1" smtClean="0">
                <a:latin typeface="Bookman Old Style" panose="02050604050505020204" pitchFamily="18" charset="0"/>
              </a:rPr>
              <a:t>Hywel</a:t>
            </a:r>
            <a:r>
              <a:rPr lang="en-GB" sz="2400" dirty="0" smtClean="0">
                <a:latin typeface="Bookman Old Style" panose="02050604050505020204" pitchFamily="18" charset="0"/>
              </a:rPr>
              <a:t> </a:t>
            </a:r>
            <a:r>
              <a:rPr lang="en-GB" sz="2400" dirty="0" err="1" smtClean="0">
                <a:latin typeface="Bookman Old Style" panose="02050604050505020204" pitchFamily="18" charset="0"/>
              </a:rPr>
              <a:t>Dda</a:t>
            </a:r>
            <a:r>
              <a:rPr lang="en-GB" sz="2400" dirty="0" smtClean="0">
                <a:latin typeface="Bookman Old Style" panose="02050604050505020204" pitchFamily="18" charset="0"/>
              </a:rPr>
              <a:t> and Wales</a:t>
            </a:r>
            <a:r>
              <a:rPr lang="en-GB" sz="2400" dirty="0">
                <a:latin typeface="Bookman Old Style" panose="02050604050505020204" pitchFamily="18" charset="0"/>
              </a:rPr>
              <a:t>									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England and Northern Ireland</a:t>
            </a:r>
            <a:endParaRPr lang="en-GB" sz="2400" dirty="0">
              <a:latin typeface="Bookman Old Style" panose="02050604050505020204" pitchFamily="18" charset="0"/>
            </a:endParaRP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Hong Kong</a:t>
            </a:r>
            <a:endParaRPr lang="en-GB" sz="2400" dirty="0">
              <a:latin typeface="Bookman Old Style" panose="02050604050505020204" pitchFamily="18" charset="0"/>
            </a:endParaRPr>
          </a:p>
          <a:p>
            <a:r>
              <a:rPr lang="en-GB" sz="2400" dirty="0" smtClean="0">
                <a:latin typeface="Bookman Old Style" panose="02050604050505020204" pitchFamily="18" charset="0"/>
              </a:rPr>
              <a:t>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Signs </a:t>
            </a:r>
            <a:r>
              <a:rPr lang="en-GB" sz="2400" dirty="0">
                <a:latin typeface="Bookman Old Style" panose="02050604050505020204" pitchFamily="18" charset="0"/>
              </a:rPr>
              <a:t>and symptoms of Scarlet </a:t>
            </a:r>
            <a:r>
              <a:rPr lang="en-GB" sz="2400" dirty="0" smtClean="0">
                <a:latin typeface="Bookman Old Style" panose="02050604050505020204" pitchFamily="18" charset="0"/>
              </a:rPr>
              <a:t>Fever, available treatments and</a:t>
            </a:r>
            <a:r>
              <a:rPr lang="en-GB" sz="2400" dirty="0">
                <a:latin typeface="Bookman Old Style" panose="02050604050505020204" pitchFamily="18" charset="0"/>
              </a:rPr>
              <a:t> </a:t>
            </a:r>
            <a:r>
              <a:rPr lang="en-GB" sz="2400" dirty="0" smtClean="0">
                <a:latin typeface="Bookman Old Style" panose="02050604050505020204" pitchFamily="18" charset="0"/>
              </a:rPr>
              <a:t>preventative methods</a:t>
            </a:r>
            <a:r>
              <a:rPr lang="en-GB" sz="2400" dirty="0">
                <a:latin typeface="Bookman Old Style" panose="02050604050505020204" pitchFamily="18" charset="0"/>
              </a:rPr>
              <a:t>?</a:t>
            </a:r>
          </a:p>
          <a:p>
            <a:r>
              <a:rPr lang="en-GB" sz="2400" dirty="0" smtClean="0">
                <a:latin typeface="Bookman Old Style" panose="02050604050505020204" pitchFamily="18" charset="0"/>
              </a:rPr>
              <a:t>	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man Old Style" panose="02050604050505020204" pitchFamily="18" charset="0"/>
              </a:rPr>
              <a:t>	</a:t>
            </a:r>
            <a:r>
              <a:rPr lang="en-GB" sz="2400" dirty="0" smtClean="0">
                <a:latin typeface="Bookman Old Style" panose="02050604050505020204" pitchFamily="18" charset="0"/>
              </a:rPr>
              <a:t>Visible </a:t>
            </a:r>
            <a:r>
              <a:rPr lang="en-GB" sz="2400" dirty="0">
                <a:latin typeface="Bookman Old Style" panose="02050604050505020204" pitchFamily="18" charset="0"/>
              </a:rPr>
              <a:t>Trends of the disease and possible causes</a:t>
            </a:r>
          </a:p>
          <a:p>
            <a:endParaRPr lang="en-GB" sz="2400" dirty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Bookman Old Style" panose="02050604050505020204" pitchFamily="18" charset="0"/>
              </a:rPr>
              <a:t>	Implications </a:t>
            </a:r>
            <a:r>
              <a:rPr lang="en-GB" sz="2400" dirty="0">
                <a:latin typeface="Bookman Old Style" panose="02050604050505020204" pitchFamily="18" charset="0"/>
              </a:rPr>
              <a:t>to Health Care </a:t>
            </a:r>
            <a:r>
              <a:rPr lang="en-GB" sz="2400" dirty="0" smtClean="0">
                <a:latin typeface="Bookman Old Style" panose="02050604050505020204" pitchFamily="18" charset="0"/>
              </a:rPr>
              <a:t>Professionals, Society and the Health </a:t>
            </a:r>
            <a:r>
              <a:rPr lang="en-GB" sz="2400" dirty="0">
                <a:latin typeface="Bookman Old Style" panose="02050604050505020204" pitchFamily="18" charset="0"/>
              </a:rPr>
              <a:t>and </a:t>
            </a:r>
            <a:r>
              <a:rPr lang="en-GB" sz="2400" dirty="0" smtClean="0">
                <a:latin typeface="Bookman Old Style" panose="02050604050505020204" pitchFamily="18" charset="0"/>
              </a:rPr>
              <a:t>	Social </a:t>
            </a:r>
            <a:r>
              <a:rPr lang="en-GB" sz="2400" dirty="0">
                <a:latin typeface="Bookman Old Style" panose="02050604050505020204" pitchFamily="18" charset="0"/>
              </a:rPr>
              <a:t>care services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2744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263" y="378823"/>
            <a:ext cx="11325497" cy="610035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119256" y="6479177"/>
            <a:ext cx="488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						</a:t>
            </a:r>
            <a:r>
              <a:rPr lang="en-GB" sz="1400" dirty="0" smtClean="0">
                <a:latin typeface="Bookman Old Style" panose="02050604050505020204" pitchFamily="18" charset="0"/>
              </a:rPr>
              <a:t>(</a:t>
            </a:r>
            <a:r>
              <a:rPr lang="en-GB" sz="1400" dirty="0" err="1" smtClean="0">
                <a:latin typeface="Bookman Old Style" panose="02050604050505020204" pitchFamily="18" charset="0"/>
              </a:rPr>
              <a:t>PixTeller</a:t>
            </a:r>
            <a:r>
              <a:rPr lang="en-GB" sz="1400" dirty="0" smtClean="0">
                <a:latin typeface="Bookman Old Style" panose="02050604050505020204" pitchFamily="18" charset="0"/>
              </a:rPr>
              <a:t>, 2018)</a:t>
            </a:r>
            <a:endParaRPr lang="en-GB" sz="14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13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7544" y="705395"/>
            <a:ext cx="8739050" cy="534270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214847" y="6204857"/>
            <a:ext cx="338327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Bookman Old Style" panose="02050604050505020204" pitchFamily="18" charset="0"/>
              </a:rPr>
              <a:t>Pinterest (2018)</a:t>
            </a:r>
          </a:p>
        </p:txBody>
      </p:sp>
    </p:spTree>
    <p:extLst>
      <p:ext uri="{BB962C8B-B14F-4D97-AF65-F5344CB8AC3E}">
        <p14:creationId xmlns:p14="http://schemas.microsoft.com/office/powerpoint/2010/main" val="3868769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5189" y="0"/>
            <a:ext cx="11090366" cy="70403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References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Bristol Laboratories (2018) [Online]. [Accessed 9 February 2018]. Available from: http://bristol-labs.co.uk/products/phenoxymethylpenicillin/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 err="1">
                <a:latin typeface="Bookman Old Style" panose="02050604050505020204" pitchFamily="18" charset="0"/>
              </a:rPr>
              <a:t>Centers</a:t>
            </a:r>
            <a:r>
              <a:rPr lang="en-GB" sz="1050" dirty="0">
                <a:latin typeface="Bookman Old Style" panose="02050604050505020204" pitchFamily="18" charset="0"/>
              </a:rPr>
              <a:t> for Disease control and Prevention (2016) [Online]. [Accessed 6 February 2018]. Available from: https://www.cdc.gov/groupastrep/diseases-public/scarlet-fever.html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 err="1">
                <a:latin typeface="Bookman Old Style" panose="02050604050505020204" pitchFamily="18" charset="0"/>
              </a:rPr>
              <a:t>Centers</a:t>
            </a:r>
            <a:r>
              <a:rPr lang="en-GB" sz="1050" dirty="0">
                <a:latin typeface="Bookman Old Style" panose="02050604050505020204" pitchFamily="18" charset="0"/>
              </a:rPr>
              <a:t> for Disease control and Prevention (2018) [Online]. [Accessed 6 February 2018]. Available from: https://www.cdc.gov/features/scarletfever/ 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 err="1">
                <a:latin typeface="Bookman Old Style" panose="02050604050505020204" pitchFamily="18" charset="0"/>
              </a:rPr>
              <a:t>Centers</a:t>
            </a:r>
            <a:r>
              <a:rPr lang="en-GB" sz="1050" dirty="0">
                <a:latin typeface="Bookman Old Style" panose="02050604050505020204" pitchFamily="18" charset="0"/>
              </a:rPr>
              <a:t> for Disease control and Prevention (2017). [Online] [Accessed 13 February 2018]. Available from: https://www.cdc.gov/handwashing/index.html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Dye, </a:t>
            </a:r>
            <a:r>
              <a:rPr lang="en-GB" sz="1050" dirty="0">
                <a:latin typeface="Bookman Old Style" panose="02050604050505020204" pitchFamily="18" charset="0"/>
              </a:rPr>
              <a:t>C., </a:t>
            </a:r>
            <a:r>
              <a:rPr lang="en-GB" sz="1050" dirty="0" err="1">
                <a:latin typeface="Bookman Old Style" panose="02050604050505020204" pitchFamily="18" charset="0"/>
              </a:rPr>
              <a:t>M</a:t>
            </a:r>
            <a:r>
              <a:rPr lang="en-GB" sz="1050" dirty="0" err="1" smtClean="0">
                <a:latin typeface="Bookman Old Style" panose="02050604050505020204" pitchFamily="18" charset="0"/>
              </a:rPr>
              <a:t>ertens</a:t>
            </a:r>
            <a:r>
              <a:rPr lang="en-GB" sz="1050" dirty="0" smtClean="0">
                <a:latin typeface="Bookman Old Style" panose="02050604050505020204" pitchFamily="18" charset="0"/>
              </a:rPr>
              <a:t>, </a:t>
            </a:r>
            <a:r>
              <a:rPr lang="en-GB" sz="1050" dirty="0">
                <a:latin typeface="Bookman Old Style" panose="02050604050505020204" pitchFamily="18" charset="0"/>
              </a:rPr>
              <a:t>T., </a:t>
            </a:r>
            <a:r>
              <a:rPr lang="en-GB" sz="1050" dirty="0" err="1" smtClean="0">
                <a:latin typeface="Bookman Old Style" panose="02050604050505020204" pitchFamily="18" charset="0"/>
              </a:rPr>
              <a:t>Hirnschall</a:t>
            </a:r>
            <a:r>
              <a:rPr lang="en-GB" sz="1050" dirty="0" smtClean="0">
                <a:latin typeface="Bookman Old Style" panose="02050604050505020204" pitchFamily="18" charset="0"/>
              </a:rPr>
              <a:t>, </a:t>
            </a:r>
            <a:r>
              <a:rPr lang="en-GB" sz="1050" dirty="0">
                <a:latin typeface="Bookman Old Style" panose="02050604050505020204" pitchFamily="18" charset="0"/>
              </a:rPr>
              <a:t>G., </a:t>
            </a:r>
            <a:r>
              <a:rPr lang="en-GB" sz="1050" dirty="0" err="1" smtClean="0">
                <a:latin typeface="Bookman Old Style" panose="02050604050505020204" pitchFamily="18" charset="0"/>
              </a:rPr>
              <a:t>Mpanju-Shumbusho</a:t>
            </a:r>
            <a:r>
              <a:rPr lang="en-GB" sz="1050" dirty="0" smtClean="0">
                <a:latin typeface="Bookman Old Style" panose="02050604050505020204" pitchFamily="18" charset="0"/>
              </a:rPr>
              <a:t>, </a:t>
            </a:r>
            <a:r>
              <a:rPr lang="en-GB" sz="1050" dirty="0">
                <a:latin typeface="Bookman Old Style" panose="02050604050505020204" pitchFamily="18" charset="0"/>
              </a:rPr>
              <a:t>W., </a:t>
            </a:r>
            <a:r>
              <a:rPr lang="en-GB" sz="1050" dirty="0" smtClean="0">
                <a:latin typeface="Bookman Old Style" panose="02050604050505020204" pitchFamily="18" charset="0"/>
              </a:rPr>
              <a:t>Newman, </a:t>
            </a:r>
            <a:r>
              <a:rPr lang="en-GB" sz="1050" dirty="0">
                <a:latin typeface="Bookman Old Style" panose="02050604050505020204" pitchFamily="18" charset="0"/>
              </a:rPr>
              <a:t>R.D., </a:t>
            </a:r>
            <a:r>
              <a:rPr lang="en-GB" sz="1050" dirty="0" err="1" smtClean="0">
                <a:latin typeface="Bookman Old Style" panose="02050604050505020204" pitchFamily="18" charset="0"/>
              </a:rPr>
              <a:t>Raviglione</a:t>
            </a:r>
            <a:r>
              <a:rPr lang="en-GB" sz="1050" dirty="0" smtClean="0">
                <a:latin typeface="Bookman Old Style" panose="02050604050505020204" pitchFamily="18" charset="0"/>
              </a:rPr>
              <a:t>, </a:t>
            </a:r>
            <a:r>
              <a:rPr lang="en-GB" sz="1050" dirty="0">
                <a:latin typeface="Bookman Old Style" panose="02050604050505020204" pitchFamily="18" charset="0"/>
              </a:rPr>
              <a:t>M.C., </a:t>
            </a:r>
            <a:r>
              <a:rPr lang="en-GB" sz="1050" dirty="0" err="1" smtClean="0">
                <a:latin typeface="Bookman Old Style" panose="02050604050505020204" pitchFamily="18" charset="0"/>
              </a:rPr>
              <a:t>Savioli</a:t>
            </a:r>
            <a:r>
              <a:rPr lang="en-GB" sz="1050" dirty="0" smtClean="0">
                <a:latin typeface="Bookman Old Style" panose="02050604050505020204" pitchFamily="18" charset="0"/>
              </a:rPr>
              <a:t>, </a:t>
            </a:r>
            <a:r>
              <a:rPr lang="en-GB" sz="1050" dirty="0">
                <a:latin typeface="Bookman Old Style" panose="02050604050505020204" pitchFamily="18" charset="0"/>
              </a:rPr>
              <a:t>L. and </a:t>
            </a:r>
            <a:r>
              <a:rPr lang="en-GB" sz="1050" dirty="0" err="1" smtClean="0">
                <a:latin typeface="Bookman Old Style" panose="02050604050505020204" pitchFamily="18" charset="0"/>
              </a:rPr>
              <a:t>Nakatani</a:t>
            </a:r>
            <a:r>
              <a:rPr lang="en-GB" sz="1050" dirty="0" smtClean="0">
                <a:latin typeface="Bookman Old Style" panose="02050604050505020204" pitchFamily="18" charset="0"/>
              </a:rPr>
              <a:t>, </a:t>
            </a:r>
            <a:r>
              <a:rPr lang="en-GB" sz="1050" dirty="0">
                <a:latin typeface="Bookman Old Style" panose="02050604050505020204" pitchFamily="18" charset="0"/>
              </a:rPr>
              <a:t>H</a:t>
            </a:r>
            <a:r>
              <a:rPr lang="en-GB" sz="1050" dirty="0" smtClean="0">
                <a:latin typeface="Bookman Old Style" panose="02050604050505020204" pitchFamily="18" charset="0"/>
              </a:rPr>
              <a:t>. (2013) ‘WHO </a:t>
            </a:r>
            <a:r>
              <a:rPr lang="en-GB" sz="1050" dirty="0">
                <a:latin typeface="Bookman Old Style" panose="02050604050505020204" pitchFamily="18" charset="0"/>
              </a:rPr>
              <a:t>and the future of disease control </a:t>
            </a:r>
            <a:r>
              <a:rPr lang="en-GB" sz="1050" dirty="0" smtClean="0">
                <a:latin typeface="Bookman Old Style" panose="02050604050505020204" pitchFamily="18" charset="0"/>
              </a:rPr>
              <a:t>programmes’. </a:t>
            </a:r>
            <a:r>
              <a:rPr lang="en-GB" sz="1050" i="1" dirty="0">
                <a:latin typeface="Bookman Old Style" panose="02050604050505020204" pitchFamily="18" charset="0"/>
              </a:rPr>
              <a:t>The Lancet</a:t>
            </a:r>
            <a:r>
              <a:rPr lang="en-GB" sz="1050" dirty="0">
                <a:latin typeface="Bookman Old Style" panose="02050604050505020204" pitchFamily="18" charset="0"/>
              </a:rPr>
              <a:t>, 381(9864), pp. 413-8.</a:t>
            </a:r>
            <a:endParaRPr lang="en-GB" sz="1050" dirty="0" smtClean="0">
              <a:latin typeface="Bookman Old Style" panose="02050604050505020204" pitchFamily="18" charset="0"/>
            </a:endParaRP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Ferretti, J.J., Stevens, D.L. and </a:t>
            </a:r>
            <a:r>
              <a:rPr lang="en-GB" sz="1050" dirty="0" err="1">
                <a:latin typeface="Bookman Old Style" panose="02050604050505020204" pitchFamily="18" charset="0"/>
              </a:rPr>
              <a:t>Fischetti</a:t>
            </a:r>
            <a:r>
              <a:rPr lang="en-GB" sz="1050" dirty="0">
                <a:latin typeface="Bookman Old Style" panose="02050604050505020204" pitchFamily="18" charset="0"/>
              </a:rPr>
              <a:t>, V.A. (2016) ‘Streptococcus </a:t>
            </a:r>
            <a:r>
              <a:rPr lang="en-GB" sz="1050" dirty="0" err="1">
                <a:latin typeface="Bookman Old Style" panose="02050604050505020204" pitchFamily="18" charset="0"/>
              </a:rPr>
              <a:t>pyogenes</a:t>
            </a:r>
            <a:r>
              <a:rPr lang="en-GB" sz="1050" dirty="0">
                <a:latin typeface="Bookman Old Style" panose="02050604050505020204" pitchFamily="18" charset="0"/>
              </a:rPr>
              <a:t> : Basic Biology to Clinical Manifestations’. University of Oklahoma Health Sciences </a:t>
            </a:r>
            <a:r>
              <a:rPr lang="en-GB" sz="1050" dirty="0" err="1">
                <a:latin typeface="Bookman Old Style" panose="02050604050505020204" pitchFamily="18" charset="0"/>
              </a:rPr>
              <a:t>Center</a:t>
            </a:r>
            <a:r>
              <a:rPr lang="en-GB" sz="1050" dirty="0">
                <a:latin typeface="Bookman Old Style" panose="02050604050505020204" pitchFamily="18" charset="0"/>
              </a:rPr>
              <a:t>, 2016.</a:t>
            </a:r>
            <a:endParaRPr lang="en-GB" sz="1050" dirty="0" smtClean="0">
              <a:latin typeface="Bookman Old Style" panose="02050604050505020204" pitchFamily="18" charset="0"/>
            </a:endParaRP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Health </a:t>
            </a:r>
            <a:r>
              <a:rPr lang="en-GB" sz="1050" dirty="0">
                <a:latin typeface="Bookman Old Style" panose="02050604050505020204" pitchFamily="18" charset="0"/>
              </a:rPr>
              <a:t>Intelligence Agency, Public Health Agency (2017) ‘Core tables 2016</a:t>
            </a:r>
          </a:p>
          <a:p>
            <a:r>
              <a:rPr lang="en-GB" sz="1050" dirty="0">
                <a:latin typeface="Bookman Old Style" panose="02050604050505020204" pitchFamily="18" charset="0"/>
              </a:rPr>
              <a:t>Supporting the Director of Public Health Annual Report 2017’. </a:t>
            </a:r>
            <a:r>
              <a:rPr lang="en-GB" sz="1050" i="1" dirty="0">
                <a:latin typeface="Bookman Old Style" panose="02050604050505020204" pitchFamily="18" charset="0"/>
              </a:rPr>
              <a:t>Public Health Agency. </a:t>
            </a:r>
            <a:r>
              <a:rPr lang="en-GB" sz="1050" dirty="0">
                <a:latin typeface="Bookman Old Style" panose="02050604050505020204" pitchFamily="18" charset="0"/>
              </a:rPr>
              <a:t>p. 36.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Health Protection Scotland (2015) ‘HPS Weekly Report’. </a:t>
            </a:r>
            <a:r>
              <a:rPr lang="en-GB" sz="1050" i="1" dirty="0">
                <a:latin typeface="Bookman Old Style" panose="02050604050505020204" pitchFamily="18" charset="0"/>
              </a:rPr>
              <a:t>NHS National Services Scotland</a:t>
            </a:r>
            <a:r>
              <a:rPr lang="en-GB" sz="1050" u="sng" dirty="0">
                <a:latin typeface="Bookman Old Style" panose="02050604050505020204" pitchFamily="18" charset="0"/>
              </a:rPr>
              <a:t>.</a:t>
            </a:r>
            <a:r>
              <a:rPr lang="en-GB" sz="1050" dirty="0">
                <a:latin typeface="Bookman Old Style" panose="02050604050505020204" pitchFamily="18" charset="0"/>
              </a:rPr>
              <a:t> 49:2015/7, p. 67.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H-Medix Pharmacy (2018) [Online]. [Accessed 9 February 2018]. Available from: http://www.hmedixpharmacy.com/medicines/phenoxymethylpenicillin-250mg.html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 err="1">
                <a:latin typeface="Bookman Old Style" panose="02050604050505020204" pitchFamily="18" charset="0"/>
              </a:rPr>
              <a:t>Lamagni</a:t>
            </a:r>
            <a:r>
              <a:rPr lang="en-GB" sz="1050" dirty="0">
                <a:latin typeface="Bookman Old Style" panose="02050604050505020204" pitchFamily="18" charset="0"/>
              </a:rPr>
              <a:t>, T., Guy, R., Chand, M., Henderson, K.L., </a:t>
            </a:r>
            <a:r>
              <a:rPr lang="en-GB" sz="1050" dirty="0" err="1">
                <a:latin typeface="Bookman Old Style" panose="02050604050505020204" pitchFamily="18" charset="0"/>
              </a:rPr>
              <a:t>Chalker</a:t>
            </a:r>
            <a:r>
              <a:rPr lang="en-GB" sz="1050" dirty="0">
                <a:latin typeface="Bookman Old Style" panose="02050604050505020204" pitchFamily="18" charset="0"/>
              </a:rPr>
              <a:t>, V., Lewis, J., </a:t>
            </a:r>
            <a:r>
              <a:rPr lang="en-GB" sz="1050" dirty="0" err="1">
                <a:latin typeface="Bookman Old Style" panose="02050604050505020204" pitchFamily="18" charset="0"/>
              </a:rPr>
              <a:t>Saliba</a:t>
            </a:r>
            <a:r>
              <a:rPr lang="en-GB" sz="1050" dirty="0">
                <a:latin typeface="Bookman Old Style" panose="02050604050505020204" pitchFamily="18" charset="0"/>
              </a:rPr>
              <a:t>, V., Elliot, A.J., </a:t>
            </a:r>
          </a:p>
          <a:p>
            <a:r>
              <a:rPr lang="en-GB" sz="1050" dirty="0">
                <a:latin typeface="Bookman Old Style" panose="02050604050505020204" pitchFamily="18" charset="0"/>
              </a:rPr>
              <a:t>Smith, G.E., Rushton, S., Sheridan, E.A., Ramsay, M. and Johnson, A.P. (2018) ‘Resurgence of scarlet fever in England, 2014–16: a population-based surveillance study’. </a:t>
            </a:r>
            <a:r>
              <a:rPr lang="en-GB" sz="1050" i="1" dirty="0">
                <a:latin typeface="Bookman Old Style" panose="02050604050505020204" pitchFamily="18" charset="0"/>
              </a:rPr>
              <a:t>The Lancet Infectious Diseases.</a:t>
            </a:r>
            <a:r>
              <a:rPr lang="en-GB" sz="1050" dirty="0">
                <a:latin typeface="Bookman Old Style" panose="02050604050505020204" pitchFamily="18" charset="0"/>
              </a:rPr>
              <a:t> 18:2, p.p. 180-197.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Lee, C.F., Cowling, B.J. and Lau, E.H.Y. (2017) ‘Epidemiology of </a:t>
            </a:r>
            <a:r>
              <a:rPr lang="en-GB" sz="1050" dirty="0" err="1">
                <a:latin typeface="Bookman Old Style" panose="02050604050505020204" pitchFamily="18" charset="0"/>
              </a:rPr>
              <a:t>Reemerging</a:t>
            </a:r>
            <a:r>
              <a:rPr lang="en-GB" sz="1050" dirty="0">
                <a:latin typeface="Bookman Old Style" panose="02050604050505020204" pitchFamily="18" charset="0"/>
              </a:rPr>
              <a:t> Scarlet Fever, Hong Kong, 2005–2015’. </a:t>
            </a:r>
            <a:r>
              <a:rPr lang="en-GB" sz="1050" i="1" dirty="0">
                <a:latin typeface="Bookman Old Style" panose="02050604050505020204" pitchFamily="18" charset="0"/>
              </a:rPr>
              <a:t>Emerging Infectious Disease. </a:t>
            </a:r>
            <a:r>
              <a:rPr lang="en-GB" sz="1050" dirty="0">
                <a:latin typeface="Bookman Old Style" panose="02050604050505020204" pitchFamily="18" charset="0"/>
              </a:rPr>
              <a:t>23:10.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Oxford Dictionary of Nursing. 6</a:t>
            </a:r>
            <a:r>
              <a:rPr lang="en-GB" sz="1050" baseline="30000" dirty="0">
                <a:latin typeface="Bookman Old Style" panose="02050604050505020204" pitchFamily="18" charset="0"/>
              </a:rPr>
              <a:t>th</a:t>
            </a:r>
            <a:r>
              <a:rPr lang="en-GB" sz="1050" dirty="0">
                <a:latin typeface="Bookman Old Style" panose="02050604050505020204" pitchFamily="18" charset="0"/>
              </a:rPr>
              <a:t> ed. (2014) </a:t>
            </a:r>
            <a:r>
              <a:rPr lang="en-GB" sz="1050" dirty="0" err="1">
                <a:latin typeface="Bookman Old Style" panose="02050604050505020204" pitchFamily="18" charset="0"/>
              </a:rPr>
              <a:t>s.v</a:t>
            </a:r>
            <a:r>
              <a:rPr lang="en-GB" sz="1050" dirty="0">
                <a:latin typeface="Bookman Old Style" panose="02050604050505020204" pitchFamily="18" charset="0"/>
              </a:rPr>
              <a:t>. Communicable Disease, p. 113. 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National </a:t>
            </a:r>
            <a:r>
              <a:rPr lang="en-GB" sz="1050" dirty="0" err="1">
                <a:latin typeface="Bookman Old Style" panose="02050604050505020204" pitchFamily="18" charset="0"/>
              </a:rPr>
              <a:t>Center</a:t>
            </a:r>
            <a:r>
              <a:rPr lang="en-GB" sz="1050" dirty="0">
                <a:latin typeface="Bookman Old Style" panose="02050604050505020204" pitchFamily="18" charset="0"/>
              </a:rPr>
              <a:t> for Biotechnology Information. (2017) [Online]. [Accessed 27 February 2018]. Available from: https://www.ncbi.nlm.nih.gov/books/NBK279620/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National Health Service (NHS) (2017) [Online]. [Accessed 9 February 2018]. Available from: https://www.nhs.uk/conditions/scarlet-fever/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National Health Service Inform. (2017) [Online]. [Accessed 3 March 2018]. Available from: https://www.nhsinform.scot/illnesses-and-conditions/infections-and-poisoning/scarlet-fever#complications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National Institute for Health and Care Excellence (NICE). (2015) [Online]. [Accessed 6 February 2018]. Available from: https://cks.nice.org.uk/scarlet-fever#!scenario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Nursing Times (2014) ‘Managing Outbreaks of Scarlet Fever’. </a:t>
            </a:r>
            <a:r>
              <a:rPr lang="en-GB" sz="1050" i="1" dirty="0" smtClean="0">
                <a:latin typeface="Bookman Old Style" panose="02050604050505020204" pitchFamily="18" charset="0"/>
              </a:rPr>
              <a:t>Nursing Times.</a:t>
            </a:r>
            <a:r>
              <a:rPr lang="en-GB" sz="1050" dirty="0" smtClean="0">
                <a:latin typeface="Bookman Old Style" panose="02050604050505020204" pitchFamily="18" charset="0"/>
              </a:rPr>
              <a:t> 2014, November.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20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9006" y="130629"/>
            <a:ext cx="11982994" cy="75251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latin typeface="Bookman Old Style" panose="02050604050505020204" pitchFamily="18" charset="0"/>
              </a:rPr>
              <a:t>Parliamentary Office of Science and Technology. (2017) ‘UK Trends in Infectious Disease’. 545, 2017, January.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Pinterest (2018) [Online]. [Accessed 13 February 2018]. Available from: https://www.pinterest.com/pin/383157880779275327/Public Health Wales (2018) [Online]. [Accessed 7 February 2018]. Available from: https://public.tableau.com/profile/public.health.wales.health.protection#!/vizhome/NotificationsofSCARLETFEVERinWales2014-2017/Dashboard2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err="1" smtClean="0">
                <a:latin typeface="Bookman Old Style" panose="02050604050505020204" pitchFamily="18" charset="0"/>
              </a:rPr>
              <a:t>PixTellar</a:t>
            </a:r>
            <a:r>
              <a:rPr lang="en-GB" sz="1050" dirty="0" smtClean="0">
                <a:latin typeface="Bookman Old Style" panose="02050604050505020204" pitchFamily="18" charset="0"/>
              </a:rPr>
              <a:t> (2018) [Online]. [Accessed 6 March 2018]. Available from: https://pixteller.com/designs/others/thank-you-for-listening-id2065</a:t>
            </a:r>
          </a:p>
          <a:p>
            <a:r>
              <a:rPr lang="en-GB" sz="1050" dirty="0" smtClean="0">
                <a:latin typeface="Bookman Old Style" panose="02050604050505020204" pitchFamily="18" charset="0"/>
              </a:rPr>
              <a:t> </a:t>
            </a:r>
          </a:p>
          <a:p>
            <a:r>
              <a:rPr lang="en-GB" sz="1050" dirty="0" smtClean="0">
                <a:latin typeface="Bookman Old Style" panose="02050604050505020204" pitchFamily="18" charset="0"/>
              </a:rPr>
              <a:t>Public Health England (2017) </a:t>
            </a:r>
            <a:r>
              <a:rPr lang="en-GB" sz="1050" i="1" dirty="0" smtClean="0">
                <a:latin typeface="Bookman Old Style" panose="02050604050505020204" pitchFamily="18" charset="0"/>
              </a:rPr>
              <a:t>Guidelines for the public health management of scarlet fever outbreaks in schools, nurseries and other childcare settings.</a:t>
            </a:r>
            <a:r>
              <a:rPr lang="en-GB" sz="1050" dirty="0" smtClean="0">
                <a:latin typeface="Bookman Old Style" panose="02050604050505020204" pitchFamily="18" charset="0"/>
              </a:rPr>
              <a:t> PHE publication: London.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Public Health Wales (2018) [Online]. [Accessed 12 March 2018]. Available from: https://public.tableau.com/profile/public.health.wales.health.protection#!/vizhome/NotificationsofSCARLETFEVERinWales2014-2017/Dashboard2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Rosen, G. (2015) </a:t>
            </a:r>
            <a:r>
              <a:rPr lang="en-GB" sz="1050" i="1" dirty="0" smtClean="0">
                <a:latin typeface="Bookman Old Style" panose="02050604050505020204" pitchFamily="18" charset="0"/>
              </a:rPr>
              <a:t>A History of </a:t>
            </a:r>
            <a:r>
              <a:rPr lang="en-GB" sz="1050" i="1" dirty="0" err="1" smtClean="0">
                <a:latin typeface="Bookman Old Style" panose="02050604050505020204" pitchFamily="18" charset="0"/>
              </a:rPr>
              <a:t>Publ;ic</a:t>
            </a:r>
            <a:r>
              <a:rPr lang="en-GB" sz="1050" i="1" dirty="0" smtClean="0">
                <a:latin typeface="Bookman Old Style" panose="02050604050505020204" pitchFamily="18" charset="0"/>
              </a:rPr>
              <a:t> Health. Revised Expanded Edition. </a:t>
            </a:r>
            <a:r>
              <a:rPr lang="en-GB" sz="1050" dirty="0" smtClean="0">
                <a:latin typeface="Bookman Old Style" panose="02050604050505020204" pitchFamily="18" charset="0"/>
              </a:rPr>
              <a:t>New York: John Hopkins University Press.</a:t>
            </a:r>
            <a:endParaRPr lang="en-GB" sz="1050" u="sng" dirty="0" smtClean="0">
              <a:latin typeface="Bookman Old Style" panose="02050604050505020204" pitchFamily="18" charset="0"/>
            </a:endParaRP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Science Photo Library (2018) [Online]. [Accessed 13 February 2018]. Available from: https://www.sciencephoto.com/search?subtype=keywords&amp;searchstring=scarlet+fever&amp;sort_results=&amp;per_page=96&amp;page=3&amp;previews=1&amp;media_type=images&amp;matchtype=fuzzy&amp;license=M&amp;license=F&amp;people=yes&amp;people=no&amp;orientation=all&amp;closed=search_motion_filters&amp;shot_audio=yes&amp;shot_audio=no&amp;shot_aspect_ratio=all&amp;shot_speed=all&amp;shot_type=all&amp;channel=all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err="1" smtClean="0">
                <a:latin typeface="Bookman Old Style" panose="02050604050505020204" pitchFamily="18" charset="0"/>
              </a:rPr>
              <a:t>Smallman-Raynor</a:t>
            </a:r>
            <a:r>
              <a:rPr lang="en-GB" sz="1050" dirty="0" smtClean="0">
                <a:latin typeface="Bookman Old Style" panose="02050604050505020204" pitchFamily="18" charset="0"/>
              </a:rPr>
              <a:t>, M. and Cliff, A. (2012) </a:t>
            </a:r>
            <a:r>
              <a:rPr lang="en-GB" sz="1050" i="1" dirty="0" smtClean="0">
                <a:latin typeface="Bookman Old Style" panose="02050604050505020204" pitchFamily="18" charset="0"/>
              </a:rPr>
              <a:t>Atlas of Epidemic Britain: A Twentieth Century Picture. </a:t>
            </a:r>
            <a:r>
              <a:rPr lang="en-GB" sz="1050" dirty="0" smtClean="0">
                <a:latin typeface="Bookman Old Style" panose="02050604050505020204" pitchFamily="18" charset="0"/>
              </a:rPr>
              <a:t>Oxford: Oxford University Press.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Starr, O. (2017) [Online]. [Accessed 3 March 2018]. Available from: https://patient.info/health/viral-rashes/scarlet-fever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The Daily Mail (2016) [Online]. [Accessed 13 February 2018]. Available from: http://www.dailymail.co.uk/health/article-3510668/The-red-menace-new-outbreak-Victorian-disease-scarlet-fever-infects-hundreds-week-GP-explains-s-not-just-children-beware.html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The Guardian (2016) [Online]. [Accessed 13 February 2018]. Available from: https://www.theguardian.com/lifeandstyle/2016/may/23/fever-pitch-why-old-fashioned-infections-are-making-comeback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The Independent (2016) [Online]. [Accessed 29 February 2018]. Available from:  http://www.independent.co.uk/life-style/health-and-families/health-news/scarlet-fever-once-feared-victorian-disease-infecting-hundreds-of-children-a-week-a6941456.html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The Independent (2018) [Online]. [Accessed 27 February 2018]. Available from: http://www.independent.co.uk/life-style/scarlet-fever-cases-uk-numbers-how-spot-symptoms-treatment-what-do-public-health-england-phe-a8194691.html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The Royal Marsden NHS Foundation Trust (2016) </a:t>
            </a:r>
            <a:r>
              <a:rPr lang="en-GB" sz="1050" i="1" dirty="0" smtClean="0">
                <a:latin typeface="Bookman Old Style" panose="02050604050505020204" pitchFamily="18" charset="0"/>
              </a:rPr>
              <a:t>The Royal Marsden Manual of Clinical </a:t>
            </a:r>
            <a:r>
              <a:rPr lang="en-GB" sz="1050" i="1" dirty="0" err="1" smtClean="0">
                <a:latin typeface="Bookman Old Style" panose="02050604050505020204" pitchFamily="18" charset="0"/>
              </a:rPr>
              <a:t>Nursingf</a:t>
            </a:r>
            <a:r>
              <a:rPr lang="en-GB" sz="1050" i="1" dirty="0" smtClean="0">
                <a:latin typeface="Bookman Old Style" panose="02050604050505020204" pitchFamily="18" charset="0"/>
              </a:rPr>
              <a:t> Procedures. </a:t>
            </a:r>
            <a:r>
              <a:rPr lang="en-GB" sz="1050" dirty="0" smtClean="0">
                <a:latin typeface="Bookman Old Style" panose="02050604050505020204" pitchFamily="18" charset="0"/>
              </a:rPr>
              <a:t>9</a:t>
            </a:r>
            <a:r>
              <a:rPr lang="en-GB" sz="1050" baseline="30000" dirty="0" smtClean="0">
                <a:latin typeface="Bookman Old Style" panose="02050604050505020204" pitchFamily="18" charset="0"/>
              </a:rPr>
              <a:t>th</a:t>
            </a:r>
            <a:r>
              <a:rPr lang="en-GB" sz="1050" dirty="0" smtClean="0">
                <a:latin typeface="Bookman Old Style" panose="02050604050505020204" pitchFamily="18" charset="0"/>
              </a:rPr>
              <a:t> ed. West Sussex: Wiley Blackwell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r>
              <a:rPr lang="en-GB" sz="1050" dirty="0" smtClean="0">
                <a:latin typeface="Bookman Old Style" panose="02050604050505020204" pitchFamily="18" charset="0"/>
              </a:rPr>
              <a:t>UK Government (2014) [Online]. [Accessed 6 February 2018]. Available from: https://www.gov.uk/government/uploads/system/uploads/attachment_data/file/285628/mcga-shs_capt_guide_chap6.pdf</a:t>
            </a: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endParaRPr lang="en-GB" sz="1050" dirty="0" smtClean="0">
              <a:latin typeface="Bookman Old Style" panose="02050604050505020204" pitchFamily="18" charset="0"/>
            </a:endParaRPr>
          </a:p>
          <a:p>
            <a:endParaRPr lang="en-GB" sz="1050" dirty="0" smtClean="0"/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98943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3360" y="135043"/>
            <a:ext cx="11830594" cy="900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latin typeface="Bookman Old Style" panose="02050604050505020204" pitchFamily="18" charset="0"/>
              </a:rPr>
              <a:t>Vaccine News Daily (2014) [Online]. [Accessed 13 February 2018]. Available from: https://vaccinenewsdaily.com/stories/510536494-study-finds-higher-rates-of-vaccination-exemptions-in-private-schools</a:t>
            </a:r>
          </a:p>
          <a:p>
            <a:endParaRPr lang="en-GB" sz="1050" dirty="0">
              <a:latin typeface="Bookman Old Style" panose="02050604050505020204" pitchFamily="18" charset="0"/>
            </a:endParaRPr>
          </a:p>
          <a:p>
            <a:r>
              <a:rPr lang="en-GB" sz="1050" dirty="0">
                <a:latin typeface="Bookman Old Style" panose="02050604050505020204" pitchFamily="18" charset="0"/>
              </a:rPr>
              <a:t>You, Y., Davies, M.R., </a:t>
            </a:r>
            <a:r>
              <a:rPr lang="en-GB" sz="1050" dirty="0" err="1">
                <a:latin typeface="Bookman Old Style" panose="02050604050505020204" pitchFamily="18" charset="0"/>
              </a:rPr>
              <a:t>Protani</a:t>
            </a:r>
            <a:r>
              <a:rPr lang="en-GB" sz="1050" dirty="0">
                <a:latin typeface="Bookman Old Style" panose="02050604050505020204" pitchFamily="18" charset="0"/>
              </a:rPr>
              <a:t>, M., McIntyre, L., Walker, M.J. and Zhang, J. (2018) ‘Scarlet Fever Epidemic in China Caused by Streptococcus </a:t>
            </a:r>
            <a:r>
              <a:rPr lang="en-GB" sz="1050" dirty="0" err="1">
                <a:latin typeface="Bookman Old Style" panose="02050604050505020204" pitchFamily="18" charset="0"/>
              </a:rPr>
              <a:t>pyogenes</a:t>
            </a:r>
            <a:r>
              <a:rPr lang="en-GB" sz="1050" dirty="0">
                <a:latin typeface="Bookman Old Style" panose="02050604050505020204" pitchFamily="18" charset="0"/>
              </a:rPr>
              <a:t> Serotype M12: Epidemiologic and Molecular Analysis’. </a:t>
            </a:r>
            <a:r>
              <a:rPr lang="en-GB" sz="1050" dirty="0" err="1">
                <a:latin typeface="Bookman Old Style" panose="02050604050505020204" pitchFamily="18" charset="0"/>
              </a:rPr>
              <a:t>EBioMedicine</a:t>
            </a:r>
            <a:r>
              <a:rPr lang="en-GB" sz="1050" dirty="0">
                <a:latin typeface="Bookman Old Style" panose="020506040505050202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6727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AD2E03"/>
      </a:dk2>
      <a:lt2>
        <a:srgbClr val="D75626"/>
      </a:lt2>
      <a:accent1>
        <a:srgbClr val="760603"/>
      </a:accent1>
      <a:accent2>
        <a:srgbClr val="FA9C1F"/>
      </a:accent2>
      <a:accent3>
        <a:srgbClr val="D9BB55"/>
      </a:accent3>
      <a:accent4>
        <a:srgbClr val="829551"/>
      </a:accent4>
      <a:accent5>
        <a:srgbClr val="58A28B"/>
      </a:accent5>
      <a:accent6>
        <a:srgbClr val="426480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903AAAE-3EA5-424A-B142-CC51DC1F897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1540</TotalTime>
  <Words>1488</Words>
  <Application>Microsoft Office PowerPoint</Application>
  <PresentationFormat>Widescreen</PresentationFormat>
  <Paragraphs>285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Bookman Old Style</vt:lpstr>
      <vt:lpstr>Century Gothic</vt:lpstr>
      <vt:lpstr>Wingdings 3</vt:lpstr>
      <vt:lpstr>Slice</vt:lpstr>
      <vt:lpstr>Scarlet Fever-  Communicable diseases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Scarlet Fever-  Communicable diseases</dc:title>
  <dc:creator>Me</dc:creator>
  <cp:lastModifiedBy>Me</cp:lastModifiedBy>
  <cp:revision>103</cp:revision>
  <dcterms:created xsi:type="dcterms:W3CDTF">2018-02-07T11:59:53Z</dcterms:created>
  <dcterms:modified xsi:type="dcterms:W3CDTF">2018-03-12T19:47:09Z</dcterms:modified>
</cp:coreProperties>
</file>