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324" r:id="rId2"/>
    <p:sldId id="372" r:id="rId3"/>
    <p:sldId id="326" r:id="rId4"/>
    <p:sldId id="327" r:id="rId5"/>
    <p:sldId id="331" r:id="rId6"/>
    <p:sldId id="369" r:id="rId7"/>
    <p:sldId id="370" r:id="rId8"/>
    <p:sldId id="371" r:id="rId9"/>
    <p:sldId id="358" r:id="rId10"/>
    <p:sldId id="343" r:id="rId11"/>
    <p:sldId id="352" r:id="rId12"/>
    <p:sldId id="353" r:id="rId13"/>
    <p:sldId id="354" r:id="rId14"/>
    <p:sldId id="355" r:id="rId15"/>
    <p:sldId id="333" r:id="rId16"/>
    <p:sldId id="364" r:id="rId17"/>
    <p:sldId id="374" r:id="rId18"/>
    <p:sldId id="368" r:id="rId19"/>
    <p:sldId id="341" r:id="rId20"/>
    <p:sldId id="367" r:id="rId21"/>
    <p:sldId id="375" r:id="rId22"/>
    <p:sldId id="366" r:id="rId23"/>
    <p:sldId id="376" r:id="rId24"/>
    <p:sldId id="377" r:id="rId25"/>
    <p:sldId id="305" r:id="rId26"/>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8CF03C-2039-C9D1-2DC3-261B01EC8828}" v="14" dt="2025-04-16T10:10:26.998"/>
    <p1510:client id="{FDB37E9E-46BF-0BFB-5476-34E62C491922}" v="9" dt="2025-04-16T11:51:59.4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143" autoAdjust="0"/>
    <p:restoredTop sz="76753" autoAdjust="0"/>
  </p:normalViewPr>
  <p:slideViewPr>
    <p:cSldViewPr>
      <p:cViewPr varScale="1">
        <p:scale>
          <a:sx n="79" d="100"/>
          <a:sy n="79" d="100"/>
        </p:scale>
        <p:origin x="104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A5E95D3A-80A0-4A5F-AA29-2A0198BE6DF8}"/>
    <pc:docChg chg="modSld">
      <pc:chgData name="Laila Maazouz" userId="78f83201-ce9e-46c5-9371-8a0736bf557c" providerId="ADAL" clId="{A5E95D3A-80A0-4A5F-AA29-2A0198BE6DF8}" dt="2025-04-15T13:28:33.753" v="11" actId="20577"/>
      <pc:docMkLst>
        <pc:docMk/>
      </pc:docMkLst>
      <pc:sldChg chg="modSp mod">
        <pc:chgData name="Laila Maazouz" userId="78f83201-ce9e-46c5-9371-8a0736bf557c" providerId="ADAL" clId="{A5E95D3A-80A0-4A5F-AA29-2A0198BE6DF8}" dt="2025-04-15T13:28:33.753" v="11" actId="20577"/>
        <pc:sldMkLst>
          <pc:docMk/>
          <pc:sldMk cId="1816079037" sldId="358"/>
        </pc:sldMkLst>
        <pc:spChg chg="mod">
          <ac:chgData name="Laila Maazouz" userId="78f83201-ce9e-46c5-9371-8a0736bf557c" providerId="ADAL" clId="{A5E95D3A-80A0-4A5F-AA29-2A0198BE6DF8}" dt="2025-04-15T13:28:33.753" v="11" actId="20577"/>
          <ac:spMkLst>
            <pc:docMk/>
            <pc:sldMk cId="1816079037" sldId="358"/>
            <ac:spMk id="3" creationId="{F8D755CA-C815-4254-9F44-18E14C0B0D64}"/>
          </ac:spMkLst>
        </pc:spChg>
      </pc:sldChg>
      <pc:sldChg chg="modSp mod">
        <pc:chgData name="Laila Maazouz" userId="78f83201-ce9e-46c5-9371-8a0736bf557c" providerId="ADAL" clId="{A5E95D3A-80A0-4A5F-AA29-2A0198BE6DF8}" dt="2025-04-14T10:28:29.213" v="5" actId="11"/>
        <pc:sldMkLst>
          <pc:docMk/>
          <pc:sldMk cId="2321714734" sldId="372"/>
        </pc:sldMkLst>
        <pc:spChg chg="mod">
          <ac:chgData name="Laila Maazouz" userId="78f83201-ce9e-46c5-9371-8a0736bf557c" providerId="ADAL" clId="{A5E95D3A-80A0-4A5F-AA29-2A0198BE6DF8}" dt="2025-04-14T10:28:17.348" v="4"/>
          <ac:spMkLst>
            <pc:docMk/>
            <pc:sldMk cId="2321714734" sldId="372"/>
            <ac:spMk id="3" creationId="{7D6B42B2-4653-B195-A1EE-4DCD99547B76}"/>
          </ac:spMkLst>
        </pc:spChg>
        <pc:spChg chg="mod">
          <ac:chgData name="Laila Maazouz" userId="78f83201-ce9e-46c5-9371-8a0736bf557c" providerId="ADAL" clId="{A5E95D3A-80A0-4A5F-AA29-2A0198BE6DF8}" dt="2025-04-14T10:28:29.213" v="5" actId="11"/>
          <ac:spMkLst>
            <pc:docMk/>
            <pc:sldMk cId="2321714734" sldId="372"/>
            <ac:spMk id="4" creationId="{9F61B1E9-FBFA-0294-CC32-24F1F0ED163C}"/>
          </ac:spMkLst>
        </pc:spChg>
      </pc:sldChg>
    </pc:docChg>
  </pc:docChgLst>
  <pc:docChgLst>
    <pc:chgData name="Laila Maazouz" userId="S::l.maazouz@uwtsd.ac.uk::78f83201-ce9e-46c5-9371-8a0736bf557c" providerId="AD" clId="Web-{FDB37E9E-46BF-0BFB-5476-34E62C491922}"/>
    <pc:docChg chg="modSld">
      <pc:chgData name="Laila Maazouz" userId="S::l.maazouz@uwtsd.ac.uk::78f83201-ce9e-46c5-9371-8a0736bf557c" providerId="AD" clId="Web-{FDB37E9E-46BF-0BFB-5476-34E62C491922}" dt="2025-04-16T11:51:58.906" v="4" actId="20577"/>
      <pc:docMkLst>
        <pc:docMk/>
      </pc:docMkLst>
      <pc:sldChg chg="modSp">
        <pc:chgData name="Laila Maazouz" userId="S::l.maazouz@uwtsd.ac.uk::78f83201-ce9e-46c5-9371-8a0736bf557c" providerId="AD" clId="Web-{FDB37E9E-46BF-0BFB-5476-34E62C491922}" dt="2025-04-16T11:51:58.906" v="4" actId="20577"/>
        <pc:sldMkLst>
          <pc:docMk/>
          <pc:sldMk cId="4233826211" sldId="370"/>
        </pc:sldMkLst>
        <pc:spChg chg="mod">
          <ac:chgData name="Laila Maazouz" userId="S::l.maazouz@uwtsd.ac.uk::78f83201-ce9e-46c5-9371-8a0736bf557c" providerId="AD" clId="Web-{FDB37E9E-46BF-0BFB-5476-34E62C491922}" dt="2025-04-16T11:51:58.906" v="4" actId="20577"/>
          <ac:spMkLst>
            <pc:docMk/>
            <pc:sldMk cId="4233826211" sldId="370"/>
            <ac:spMk id="3" creationId="{A56087A7-6CAF-350A-9AF7-AAD95BE24758}"/>
          </ac:spMkLst>
        </pc:spChg>
      </pc:sldChg>
    </pc:docChg>
  </pc:docChgLst>
  <pc:docChgLst>
    <pc:chgData name="Laila Maazouz" userId="S::l.maazouz@uwtsd.ac.uk::78f83201-ce9e-46c5-9371-8a0736bf557c" providerId="AD" clId="Web-{F58CF03C-2039-C9D1-2DC3-261B01EC8828}"/>
    <pc:docChg chg="modSld">
      <pc:chgData name="Laila Maazouz" userId="S::l.maazouz@uwtsd.ac.uk::78f83201-ce9e-46c5-9371-8a0736bf557c" providerId="AD" clId="Web-{F58CF03C-2039-C9D1-2DC3-261B01EC8828}" dt="2025-04-16T10:10:26.998" v="13" actId="20577"/>
      <pc:docMkLst>
        <pc:docMk/>
      </pc:docMkLst>
      <pc:sldChg chg="modSp">
        <pc:chgData name="Laila Maazouz" userId="S::l.maazouz@uwtsd.ac.uk::78f83201-ce9e-46c5-9371-8a0736bf557c" providerId="AD" clId="Web-{F58CF03C-2039-C9D1-2DC3-261B01EC8828}" dt="2025-04-16T10:10:26.998" v="13" actId="20577"/>
        <pc:sldMkLst>
          <pc:docMk/>
          <pc:sldMk cId="2701865493" sldId="305"/>
        </pc:sldMkLst>
        <pc:spChg chg="mod">
          <ac:chgData name="Laila Maazouz" userId="S::l.maazouz@uwtsd.ac.uk::78f83201-ce9e-46c5-9371-8a0736bf557c" providerId="AD" clId="Web-{F58CF03C-2039-C9D1-2DC3-261B01EC8828}" dt="2025-04-16T10:10:26.998" v="13" actId="20577"/>
          <ac:spMkLst>
            <pc:docMk/>
            <pc:sldMk cId="2701865493" sldId="305"/>
            <ac:spMk id="3" creationId="{5996A54E-7ABD-A525-B289-D99E9088D7D9}"/>
          </ac:spMkLst>
        </pc:spChg>
      </pc:sldChg>
      <pc:sldChg chg="modSp">
        <pc:chgData name="Laila Maazouz" userId="S::l.maazouz@uwtsd.ac.uk::78f83201-ce9e-46c5-9371-8a0736bf557c" providerId="AD" clId="Web-{F58CF03C-2039-C9D1-2DC3-261B01EC8828}" dt="2025-04-16T10:09:06.447" v="3" actId="20577"/>
        <pc:sldMkLst>
          <pc:docMk/>
          <pc:sldMk cId="3900520513" sldId="333"/>
        </pc:sldMkLst>
        <pc:spChg chg="mod">
          <ac:chgData name="Laila Maazouz" userId="S::l.maazouz@uwtsd.ac.uk::78f83201-ce9e-46c5-9371-8a0736bf557c" providerId="AD" clId="Web-{F58CF03C-2039-C9D1-2DC3-261B01EC8828}" dt="2025-04-16T10:09:06.447" v="3" actId="20577"/>
          <ac:spMkLst>
            <pc:docMk/>
            <pc:sldMk cId="3900520513" sldId="333"/>
            <ac:spMk id="3" creationId="{41723586-05D1-D9B8-1457-49223D21D3F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u="none" strike="noStrike" dirty="0">
                <a:solidFill>
                  <a:srgbClr val="000000"/>
                </a:solidFill>
                <a:effectLst/>
              </a:rPr>
              <a:t>Economic Value to the Customer (Ceiling):</a:t>
            </a:r>
            <a:endParaRPr lang="en-GB" b="1" dirty="0"/>
          </a:p>
          <a:p>
            <a:pPr marL="0" indent="0">
              <a:buNone/>
            </a:pPr>
            <a:r>
              <a:rPr lang="en-GB" dirty="0"/>
              <a:t>The price should reflect the </a:t>
            </a:r>
            <a:r>
              <a:rPr lang="en-GB" b="1" dirty="0"/>
              <a:t>value and benefits</a:t>
            </a:r>
            <a:r>
              <a:rPr lang="en-GB" dirty="0"/>
              <a:t> customers perceive in the product.</a:t>
            </a:r>
          </a:p>
          <a:p>
            <a:pPr marL="0" indent="0">
              <a:buNone/>
            </a:pPr>
            <a:r>
              <a:rPr lang="en-GB" dirty="0"/>
              <a:t>Higher perceived value allows for </a:t>
            </a:r>
            <a:r>
              <a:rPr lang="en-GB" b="1" dirty="0"/>
              <a:t>premium pricing</a:t>
            </a:r>
            <a:r>
              <a:rPr lang="en-GB" dirty="0"/>
              <a:t>.</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u="none" strike="noStrike" dirty="0">
                <a:solidFill>
                  <a:srgbClr val="000000"/>
                </a:solidFill>
                <a:effectLst/>
              </a:rPr>
              <a:t>Desired Positioning (Ceiling)</a:t>
            </a:r>
            <a:endParaRPr lang="en-GB" b="1" dirty="0"/>
          </a:p>
          <a:p>
            <a:pPr marL="0" indent="0">
              <a:buNone/>
            </a:pPr>
            <a:r>
              <a:rPr lang="en-GB" dirty="0"/>
              <a:t>Pricing should align with how the company wants to </a:t>
            </a:r>
            <a:r>
              <a:rPr lang="en-GB" b="1" dirty="0"/>
              <a:t>position</a:t>
            </a:r>
            <a:r>
              <a:rPr lang="en-GB" dirty="0"/>
              <a:t> its product in the market (e.g., luxury vs. budget).</a:t>
            </a:r>
          </a:p>
          <a:p>
            <a:pPr marL="0" indent="0">
              <a:buNone/>
            </a:pPr>
            <a:r>
              <a:rPr lang="en-GB" dirty="0"/>
              <a:t>Higher prices can create a </a:t>
            </a:r>
            <a:r>
              <a:rPr lang="en-GB" b="1" dirty="0"/>
              <a:t>premium image</a:t>
            </a:r>
            <a:r>
              <a:rPr lang="en-GB" dirty="0"/>
              <a:t>, while lower prices attract cost-conscious buyers.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u="none" strike="noStrike" dirty="0">
                <a:solidFill>
                  <a:srgbClr val="000000"/>
                </a:solidFill>
                <a:effectLst/>
              </a:rPr>
              <a:t>Corporate Objectives (Floor)</a:t>
            </a:r>
            <a:endParaRPr lang="en-GB" dirty="0"/>
          </a:p>
          <a:p>
            <a:pPr marL="0" indent="0" algn="l">
              <a:buNone/>
            </a:pPr>
            <a:r>
              <a:rPr lang="en-GB" b="0" i="0" u="none" strike="noStrike" dirty="0">
                <a:solidFill>
                  <a:srgbClr val="000000"/>
                </a:solidFill>
                <a:effectLst/>
              </a:rPr>
              <a:t>Pricing must support </a:t>
            </a:r>
            <a:r>
              <a:rPr lang="en-GB" b="1" i="0" u="none" strike="noStrike" dirty="0">
                <a:solidFill>
                  <a:srgbClr val="000000"/>
                </a:solidFill>
                <a:effectLst/>
              </a:rPr>
              <a:t>business goals</a:t>
            </a:r>
            <a:r>
              <a:rPr lang="en-GB" b="0" i="0" u="none" strike="noStrike" dirty="0">
                <a:solidFill>
                  <a:srgbClr val="000000"/>
                </a:solidFill>
                <a:effectLst/>
              </a:rPr>
              <a:t>, such as market penetration, profit maximization, or brand leadership.</a:t>
            </a:r>
          </a:p>
          <a:p>
            <a:pPr marL="0" indent="0" algn="l">
              <a:buNone/>
            </a:pPr>
            <a:r>
              <a:rPr lang="en-GB" b="0" i="0" u="none" strike="noStrike" dirty="0">
                <a:solidFill>
                  <a:srgbClr val="000000"/>
                </a:solidFill>
                <a:effectLst/>
              </a:rPr>
              <a:t>Companies may price lower for </a:t>
            </a:r>
            <a:r>
              <a:rPr lang="en-GB" b="1" i="0" u="none" strike="noStrike" dirty="0">
                <a:solidFill>
                  <a:srgbClr val="000000"/>
                </a:solidFill>
                <a:effectLst/>
              </a:rPr>
              <a:t>market share growth</a:t>
            </a:r>
            <a:r>
              <a:rPr lang="en-GB" b="0" i="0" u="none" strike="noStrike" dirty="0">
                <a:solidFill>
                  <a:srgbClr val="000000"/>
                </a:solidFill>
                <a:effectLst/>
              </a:rPr>
              <a:t> or higher for profitability.</a:t>
            </a:r>
          </a:p>
          <a:p>
            <a:r>
              <a:rPr lang="en-GB" b="1" i="0" u="none" strike="noStrike" dirty="0">
                <a:solidFill>
                  <a:srgbClr val="000000"/>
                </a:solidFill>
                <a:effectLst/>
              </a:rPr>
              <a:t>Production Costs (Floor)</a:t>
            </a:r>
          </a:p>
          <a:p>
            <a:pPr marL="0" indent="0">
              <a:buNone/>
            </a:pPr>
            <a:r>
              <a:rPr lang="en-GB" dirty="0"/>
              <a:t>The price must cover </a:t>
            </a:r>
            <a:r>
              <a:rPr lang="en-GB" b="1" dirty="0"/>
              <a:t>costs of manufacturing, distribution, and operations</a:t>
            </a:r>
            <a:r>
              <a:rPr lang="en-GB" dirty="0"/>
              <a:t> to remain sustainable.</a:t>
            </a:r>
          </a:p>
          <a:p>
            <a:pPr marL="0" indent="0">
              <a:buNone/>
            </a:pPr>
            <a:r>
              <a:rPr lang="en-GB" dirty="0"/>
              <a:t>Setting prices below cost leads to </a:t>
            </a:r>
            <a:r>
              <a:rPr lang="en-GB" b="1" dirty="0"/>
              <a:t>losses</a:t>
            </a:r>
            <a:r>
              <a:rPr lang="en-GB" dirty="0"/>
              <a:t> unless part of a strategic move (e.g., penetration pricing).</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u="none" strike="noStrike" dirty="0">
                <a:solidFill>
                  <a:srgbClr val="000000"/>
                </a:solidFill>
                <a:effectLst/>
              </a:rPr>
              <a:t>Elasticity of Demand</a:t>
            </a:r>
            <a:endParaRPr lang="en-GB" dirty="0"/>
          </a:p>
          <a:p>
            <a:pPr marL="0" indent="0" algn="l">
              <a:buNone/>
            </a:pPr>
            <a:r>
              <a:rPr lang="en-GB" b="0" i="0" u="none" strike="noStrike" dirty="0">
                <a:solidFill>
                  <a:srgbClr val="000000"/>
                </a:solidFill>
                <a:effectLst/>
              </a:rPr>
              <a:t>Measures how sensitive customers are to price changes.</a:t>
            </a:r>
          </a:p>
          <a:p>
            <a:pPr marL="0" indent="0" algn="l">
              <a:buNone/>
            </a:pPr>
            <a:r>
              <a:rPr lang="en-GB" b="0" i="0" u="none" strike="noStrike" dirty="0">
                <a:solidFill>
                  <a:srgbClr val="000000"/>
                </a:solidFill>
                <a:effectLst/>
              </a:rPr>
              <a:t>If demand is elastic, a </a:t>
            </a:r>
            <a:r>
              <a:rPr lang="en-GB" b="1" i="0" u="none" strike="noStrike" dirty="0">
                <a:solidFill>
                  <a:srgbClr val="000000"/>
                </a:solidFill>
                <a:effectLst/>
              </a:rPr>
              <a:t>small price increase</a:t>
            </a:r>
            <a:r>
              <a:rPr lang="en-GB" b="0" i="0" u="none" strike="noStrike" dirty="0">
                <a:solidFill>
                  <a:srgbClr val="000000"/>
                </a:solidFill>
                <a:effectLst/>
              </a:rPr>
              <a:t> may significantly reduce sales.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u="none" strike="noStrike" dirty="0">
                <a:solidFill>
                  <a:srgbClr val="000000"/>
                </a:solidFill>
                <a:effectLst/>
              </a:rPr>
              <a:t>Competitor Price Levels</a:t>
            </a:r>
            <a:endParaRPr lang="en-GB" b="0" i="0" u="none" strike="noStrike" dirty="0">
              <a:solidFill>
                <a:srgbClr val="000000"/>
              </a:solidFill>
              <a:effectLst/>
            </a:endParaRPr>
          </a:p>
          <a:p>
            <a:pPr marL="0" indent="0" algn="l">
              <a:buNone/>
            </a:pPr>
            <a:r>
              <a:rPr lang="en-GB" b="0" i="0" u="none" strike="noStrike" dirty="0">
                <a:solidFill>
                  <a:srgbClr val="000000"/>
                </a:solidFill>
                <a:effectLst/>
              </a:rPr>
              <a:t>Prices must be competitive with rivals to maintain market share.</a:t>
            </a:r>
          </a:p>
          <a:p>
            <a:pPr marL="0" indent="0" algn="l">
              <a:buNone/>
            </a:pPr>
            <a:r>
              <a:rPr lang="en-GB" b="0" i="0" u="none" strike="noStrike" dirty="0">
                <a:solidFill>
                  <a:srgbClr val="000000"/>
                </a:solidFill>
                <a:effectLst/>
              </a:rPr>
              <a:t>Businesses may </a:t>
            </a:r>
            <a:r>
              <a:rPr lang="en-GB" b="1" i="0" u="none" strike="noStrike" dirty="0">
                <a:solidFill>
                  <a:srgbClr val="000000"/>
                </a:solidFill>
                <a:effectLst/>
              </a:rPr>
              <a:t>undercut competitors</a:t>
            </a:r>
            <a:r>
              <a:rPr lang="en-GB" b="0" i="0" u="none" strike="noStrike" dirty="0">
                <a:solidFill>
                  <a:srgbClr val="000000"/>
                </a:solidFill>
                <a:effectLst/>
              </a:rPr>
              <a:t> or justify higher prices through added value.</a:t>
            </a:r>
          </a:p>
          <a:p>
            <a:pPr marL="0" indent="0" algn="l">
              <a:buNone/>
            </a:pPr>
            <a:endParaRPr lang="en-GB" b="0" i="0" u="none" strike="noStrike" dirty="0">
              <a:solidFill>
                <a:srgbClr val="000000"/>
              </a:solidFill>
              <a:effectLst/>
            </a:endParaRPr>
          </a:p>
          <a:p>
            <a:pPr marL="0" indent="0">
              <a:buNone/>
            </a:pPr>
            <a:endParaRPr lang="en-GB" dirty="0"/>
          </a:p>
          <a:p>
            <a:pPr marL="0" indent="0" algn="l">
              <a:buNone/>
            </a:pPr>
            <a:endParaRPr lang="en-GB" b="0" i="0" u="none" strike="noStrike" dirty="0">
              <a:solidFill>
                <a:srgbClr val="000000"/>
              </a:solidFill>
              <a:effectLst/>
            </a:endParaRPr>
          </a:p>
          <a:p>
            <a:pPr marL="0" indent="0">
              <a:buNone/>
            </a:pPr>
            <a:endParaRPr lang="en-GB"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55333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i="0" u="none" strike="noStrike" dirty="0">
                <a:solidFill>
                  <a:srgbClr val="000000"/>
                </a:solidFill>
                <a:effectLst/>
              </a:rPr>
              <a:t>Cost Based Pricing Example:</a:t>
            </a:r>
            <a:r>
              <a:rPr lang="en-GB" sz="1200" b="0" i="0" u="none" strike="noStrike" dirty="0">
                <a:solidFill>
                  <a:srgbClr val="000000"/>
                </a:solidFill>
                <a:effectLst/>
              </a:rPr>
              <a:t> A furniture manufacturer produces a table, calculates production costs, adds a 20% profit margin, and sells it at that price, regardless of whether customers think it's too expensive.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i="0" u="none" strike="noStrike" dirty="0">
                <a:solidFill>
                  <a:srgbClr val="000000"/>
                </a:solidFill>
                <a:effectLst/>
              </a:rPr>
              <a:t>Value-Based Pricing Example:</a:t>
            </a:r>
            <a:r>
              <a:rPr lang="en-GB" sz="1200" b="0" i="0" u="none" strike="noStrike" dirty="0">
                <a:solidFill>
                  <a:srgbClr val="000000"/>
                </a:solidFill>
                <a:effectLst/>
              </a:rPr>
              <a:t> Apple designs iPhones based on what customers value (premium design, ecosystem, brand status) and sets a high price that reflects this perceived value.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u="none" strike="noStrike" dirty="0">
              <a:solidFill>
                <a:srgbClr val="000000"/>
              </a:solidFill>
              <a:effectLst/>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39810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i="0" u="none" strike="noStrike" dirty="0">
                <a:solidFill>
                  <a:srgbClr val="000000"/>
                </a:solidFill>
                <a:effectLst/>
              </a:rPr>
              <a:t>Market-Skimming Pricing</a:t>
            </a:r>
            <a:r>
              <a:rPr lang="en-GB" sz="1200" b="0" i="0" u="none" strike="noStrike" dirty="0">
                <a:solidFill>
                  <a:srgbClr val="000000"/>
                </a:solidFill>
                <a:effectLst/>
              </a:rPr>
              <a:t>: Companies set high initial prices to maximize revenue from early adopters before gradually lowering prices.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u="none" strike="noStrike" dirty="0">
                <a:solidFill>
                  <a:srgbClr val="000000"/>
                </a:solidFill>
                <a:effectLst/>
              </a:rPr>
              <a:t>Example: Apple uses this strategy for iPhones and other products, leveraging brand value and product quality to sustain high pricing.</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t>Market penetration pricing: </a:t>
            </a:r>
            <a:r>
              <a:rPr lang="en-GB" sz="1200" b="0" i="0" u="none" strike="noStrike" dirty="0">
                <a:solidFill>
                  <a:srgbClr val="000000"/>
                </a:solidFill>
                <a:effectLst/>
              </a:rPr>
              <a:t>Companies set low initial prices to attract a large customer base quickly, aiming for high sales volume and market share.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u="none" strike="noStrike" dirty="0">
                <a:solidFill>
                  <a:srgbClr val="000000"/>
                </a:solidFill>
                <a:effectLst/>
              </a:rPr>
              <a:t>Example: Samsung used this approach for smartphones, and AGIT Global applied it successfully to surfboards.</a:t>
            </a:r>
            <a:r>
              <a:rPr lang="en-GB" sz="1200" dirty="0"/>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u="none" strike="noStrike" dirty="0">
              <a:solidFill>
                <a:srgbClr val="000000"/>
              </a:solidFill>
              <a:effectLst/>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326446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sz="1200" b="1" dirty="0"/>
              <a:t>Customer-Segment Pricing</a:t>
            </a:r>
            <a:r>
              <a:rPr lang="en-GB" sz="1200" dirty="0"/>
              <a:t>: Different prices for different customer groups (e.g., student and senior discounts at museums).</a:t>
            </a:r>
          </a:p>
          <a:p>
            <a:pPr>
              <a:buFont typeface="Arial" panose="020B0604020202020204" pitchFamily="34" charset="0"/>
              <a:buChar char="•"/>
            </a:pPr>
            <a:r>
              <a:rPr lang="en-GB" sz="1200" b="1" dirty="0"/>
              <a:t>Product Form Pricing</a:t>
            </a:r>
            <a:r>
              <a:rPr lang="en-GB" sz="1200" dirty="0"/>
              <a:t>: Different versions of a product priced differently despite similar costs (e.g., Evian mineral water in a plastic bottle vs. an aerosol can).</a:t>
            </a:r>
          </a:p>
          <a:p>
            <a:pPr>
              <a:buFont typeface="Arial" panose="020B0604020202020204" pitchFamily="34" charset="0"/>
              <a:buChar char="•"/>
            </a:pPr>
            <a:r>
              <a:rPr lang="en-GB" sz="1200" b="1" dirty="0"/>
              <a:t>Location-Based Pricing</a:t>
            </a:r>
            <a:r>
              <a:rPr lang="en-GB" sz="1200" dirty="0"/>
              <a:t>: Different prices based on location (e.g., university tuition for in-state vs. out-of-state students, </a:t>
            </a:r>
            <a:r>
              <a:rPr lang="en-GB" sz="1200" dirty="0" err="1"/>
              <a:t>theater</a:t>
            </a:r>
            <a:r>
              <a:rPr lang="en-GB" sz="1200" dirty="0"/>
              <a:t> seating tiers).</a:t>
            </a:r>
          </a:p>
          <a:p>
            <a:pPr>
              <a:buFont typeface="Arial" panose="020B0604020202020204" pitchFamily="34" charset="0"/>
              <a:buChar char="•"/>
            </a:pPr>
            <a:r>
              <a:rPr lang="en-GB" sz="1200" b="1" dirty="0"/>
              <a:t>Time-Based Pricing</a:t>
            </a:r>
            <a:r>
              <a:rPr lang="en-GB" sz="1200" dirty="0"/>
              <a:t>: Prices vary based on time, season, or demand patterns (e.g., matinee movie discounts, peak vs. off-peak hotel rates).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1576606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Loss Leaders: </a:t>
            </a:r>
            <a:r>
              <a:rPr lang="en-GB" sz="1200" dirty="0"/>
              <a:t>Products are sold </a:t>
            </a:r>
            <a:r>
              <a:rPr lang="en-GB" sz="1200" b="1" dirty="0"/>
              <a:t>below cost</a:t>
            </a:r>
            <a:r>
              <a:rPr lang="en-GB" sz="1200" dirty="0"/>
              <a:t> to attract customers. The retailer profits from selling </a:t>
            </a:r>
            <a:r>
              <a:rPr lang="en-GB" sz="1200" b="1" dirty="0"/>
              <a:t>other complementary products</a:t>
            </a:r>
            <a:r>
              <a:rPr lang="en-GB" sz="1200" dirty="0"/>
              <a:t> (e.g., printers &amp; ink cartridges).</a:t>
            </a:r>
          </a:p>
          <a:p>
            <a:pPr algn="l">
              <a:buFont typeface="Arial" panose="020B0604020202020204" pitchFamily="34" charset="0"/>
              <a:buChar char="•"/>
            </a:pPr>
            <a:r>
              <a:rPr lang="en-GB" sz="1200" b="1" dirty="0"/>
              <a:t>Special events: </a:t>
            </a:r>
            <a:r>
              <a:rPr lang="en-GB" sz="1200" b="0" i="0" u="none" strike="noStrike" dirty="0">
                <a:solidFill>
                  <a:srgbClr val="000000"/>
                </a:solidFill>
                <a:effectLst/>
              </a:rPr>
              <a:t>Temporary discounts for </a:t>
            </a:r>
            <a:r>
              <a:rPr lang="en-GB" sz="1200" b="1" i="0" u="none" strike="noStrike" dirty="0">
                <a:solidFill>
                  <a:srgbClr val="000000"/>
                </a:solidFill>
                <a:effectLst/>
              </a:rPr>
              <a:t>seasonal sales or promotions</a:t>
            </a:r>
            <a:r>
              <a:rPr lang="en-GB" sz="1200" b="0" i="0" u="none" strike="noStrike" dirty="0">
                <a:solidFill>
                  <a:srgbClr val="000000"/>
                </a:solidFill>
                <a:effectLst/>
              </a:rPr>
              <a:t> to attract buyers. Some brands use </a:t>
            </a:r>
            <a:r>
              <a:rPr lang="en-GB" sz="1200" b="1" i="0" u="none" strike="noStrike" dirty="0">
                <a:solidFill>
                  <a:srgbClr val="000000"/>
                </a:solidFill>
                <a:effectLst/>
              </a:rPr>
              <a:t>constant discounts</a:t>
            </a:r>
            <a:r>
              <a:rPr lang="en-GB" sz="1200" b="0" i="0" u="none" strike="noStrike" dirty="0">
                <a:solidFill>
                  <a:srgbClr val="000000"/>
                </a:solidFill>
                <a:effectLst/>
              </a:rPr>
              <a:t> to make lower prices seem like a special deal.</a:t>
            </a:r>
          </a:p>
          <a:p>
            <a:pPr algn="l">
              <a:buFont typeface="Arial" panose="020B0604020202020204" pitchFamily="34" charset="0"/>
              <a:buChar char="•"/>
            </a:pPr>
            <a:r>
              <a:rPr lang="en-GB" sz="1200" b="1" i="0" u="none" strike="noStrike" dirty="0">
                <a:solidFill>
                  <a:srgbClr val="000000"/>
                </a:solidFill>
                <a:effectLst/>
              </a:rPr>
              <a:t>Cash rebates: </a:t>
            </a:r>
            <a:r>
              <a:rPr lang="en-GB" sz="1200" b="0" i="0" u="none" strike="noStrike" dirty="0">
                <a:solidFill>
                  <a:srgbClr val="000000"/>
                </a:solidFill>
                <a:effectLst/>
              </a:rPr>
              <a:t>Money-back offers or </a:t>
            </a:r>
            <a:r>
              <a:rPr lang="en-GB" sz="1200" b="1" i="0" u="none" strike="noStrike" dirty="0">
                <a:solidFill>
                  <a:srgbClr val="000000"/>
                </a:solidFill>
                <a:effectLst/>
              </a:rPr>
              <a:t>coupons</a:t>
            </a:r>
            <a:r>
              <a:rPr lang="en-GB" sz="1200" b="0" i="0" u="none" strike="noStrike" dirty="0">
                <a:solidFill>
                  <a:srgbClr val="000000"/>
                </a:solidFill>
                <a:effectLst/>
              </a:rPr>
              <a:t> are used to boost sales. Not all coupons are redeemed, making them a </a:t>
            </a:r>
            <a:r>
              <a:rPr lang="en-GB" sz="1200" b="1" i="0" u="none" strike="noStrike" dirty="0">
                <a:solidFill>
                  <a:srgbClr val="000000"/>
                </a:solidFill>
                <a:effectLst/>
              </a:rPr>
              <a:t>cost-effective</a:t>
            </a:r>
            <a:r>
              <a:rPr lang="en-GB" sz="1200" b="0" i="0" u="none" strike="noStrike" dirty="0">
                <a:solidFill>
                  <a:srgbClr val="000000"/>
                </a:solidFill>
                <a:effectLst/>
              </a:rPr>
              <a:t> promotion.</a:t>
            </a:r>
          </a:p>
          <a:p>
            <a:pPr algn="l">
              <a:buFont typeface="Arial" panose="020B0604020202020204" pitchFamily="34" charset="0"/>
              <a:buChar char="•"/>
            </a:pPr>
            <a:r>
              <a:rPr lang="en-GB" sz="1200" b="1" i="0" u="none" strike="noStrike" dirty="0">
                <a:solidFill>
                  <a:srgbClr val="000000"/>
                </a:solidFill>
                <a:effectLst/>
              </a:rPr>
              <a:t>Low-interest finance: </a:t>
            </a:r>
            <a:r>
              <a:rPr lang="en-GB" sz="1200" b="0" i="0" u="none" strike="noStrike" dirty="0">
                <a:solidFill>
                  <a:srgbClr val="000000"/>
                </a:solidFill>
                <a:effectLst/>
              </a:rPr>
              <a:t>Offers like </a:t>
            </a:r>
            <a:r>
              <a:rPr lang="en-GB" sz="1200" b="1" i="0" u="none" strike="noStrike" dirty="0">
                <a:solidFill>
                  <a:srgbClr val="000000"/>
                </a:solidFill>
                <a:effectLst/>
              </a:rPr>
              <a:t>zero-interest loans</a:t>
            </a:r>
            <a:r>
              <a:rPr lang="en-GB" sz="1200" b="0" i="0" u="none" strike="noStrike" dirty="0">
                <a:solidFill>
                  <a:srgbClr val="000000"/>
                </a:solidFill>
                <a:effectLst/>
              </a:rPr>
              <a:t> encourage big purchases (e.g., cars, furniture). It reduces the perceived upfront cost, making expensive items more </a:t>
            </a:r>
            <a:r>
              <a:rPr lang="en-GB" sz="1200" b="1" i="0" u="none" strike="noStrike" dirty="0">
                <a:solidFill>
                  <a:srgbClr val="000000"/>
                </a:solidFill>
                <a:effectLst/>
              </a:rPr>
              <a:t>affordable</a:t>
            </a:r>
            <a:r>
              <a:rPr lang="en-GB" sz="1200" b="0" i="0" u="none" strike="noStrike" dirty="0">
                <a:solidFill>
                  <a:srgbClr val="000000"/>
                </a:solidFill>
                <a:effectLst/>
              </a:rPr>
              <a:t>.</a:t>
            </a:r>
          </a:p>
          <a:p>
            <a:pPr algn="l">
              <a:buFont typeface="Arial" panose="020B0604020202020204" pitchFamily="34" charset="0"/>
              <a:buChar char="•"/>
            </a:pPr>
            <a:r>
              <a:rPr lang="en-GB" sz="1200" b="1" i="0" u="none" strike="noStrike" dirty="0">
                <a:solidFill>
                  <a:srgbClr val="000000"/>
                </a:solidFill>
                <a:effectLst/>
              </a:rPr>
              <a:t>Psychological pricing: </a:t>
            </a:r>
            <a:r>
              <a:rPr lang="en-GB" sz="1200" b="0" i="0" u="none" strike="noStrike" dirty="0">
                <a:solidFill>
                  <a:srgbClr val="000000"/>
                </a:solidFill>
                <a:effectLst/>
              </a:rPr>
              <a:t>Pricing just </a:t>
            </a:r>
            <a:r>
              <a:rPr lang="en-GB" sz="1200" b="1" i="0" u="none" strike="noStrike" dirty="0">
                <a:solidFill>
                  <a:srgbClr val="000000"/>
                </a:solidFill>
                <a:effectLst/>
              </a:rPr>
              <a:t>below round numbers</a:t>
            </a:r>
            <a:r>
              <a:rPr lang="en-GB" sz="1200" b="0" i="0" u="none" strike="noStrike" dirty="0">
                <a:solidFill>
                  <a:srgbClr val="000000"/>
                </a:solidFill>
                <a:effectLst/>
              </a:rPr>
              <a:t> (e.g., €19.99 instead of €20) influences perception. Customers see the lower number first, making the price appear </a:t>
            </a:r>
            <a:r>
              <a:rPr lang="en-GB" sz="1200" b="1" i="0" u="none" strike="noStrike" dirty="0">
                <a:solidFill>
                  <a:srgbClr val="000000"/>
                </a:solidFill>
                <a:effectLst/>
              </a:rPr>
              <a:t>cheaper</a:t>
            </a:r>
            <a:r>
              <a:rPr lang="en-GB" sz="1200" b="0" i="0" u="none" strike="noStrike" dirty="0">
                <a:solidFill>
                  <a:srgbClr val="000000"/>
                </a:solidFill>
                <a:effectLst/>
              </a:rPr>
              <a:t>.</a:t>
            </a:r>
          </a:p>
          <a:p>
            <a:pPr algn="l">
              <a:buFont typeface="Arial" panose="020B0604020202020204" pitchFamily="34" charset="0"/>
              <a:buChar char="•"/>
            </a:pPr>
            <a:endParaRPr lang="en-GB" sz="1200" b="0" i="0" u="none" strike="noStrike" dirty="0">
              <a:solidFill>
                <a:srgbClr val="000000"/>
              </a:solidFill>
              <a:effectLst/>
            </a:endParaRPr>
          </a:p>
          <a:p>
            <a:pPr algn="l">
              <a:buFont typeface="Arial" panose="020B0604020202020204" pitchFamily="34" charset="0"/>
              <a:buChar char="•"/>
            </a:pPr>
            <a:endParaRPr lang="en-GB" sz="1200" b="0" i="0" u="none" strike="noStrike" dirty="0">
              <a:solidFill>
                <a:srgbClr val="000000"/>
              </a:solidFill>
              <a:effectLst/>
            </a:endParaRPr>
          </a:p>
          <a:p>
            <a:pPr>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1400831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0" u="none" strike="noStrike" dirty="0">
                <a:solidFill>
                  <a:srgbClr val="000000"/>
                </a:solidFill>
                <a:effectLst/>
              </a:rPr>
              <a:t>Elastic Demand (&gt;1) – Luxury Goods</a:t>
            </a:r>
          </a:p>
          <a:p>
            <a:pPr algn="l">
              <a:buFont typeface="Arial" panose="020B0604020202020204" pitchFamily="34" charset="0"/>
              <a:buChar char="•"/>
            </a:pPr>
            <a:r>
              <a:rPr lang="en-GB" sz="1200" b="0" i="0" u="none" strike="noStrike" dirty="0">
                <a:solidFill>
                  <a:srgbClr val="000000"/>
                </a:solidFill>
                <a:effectLst/>
              </a:rPr>
              <a:t>Imagine a </a:t>
            </a:r>
            <a:r>
              <a:rPr lang="en-GB" sz="1200" b="1" i="0" u="none" strike="noStrike" dirty="0">
                <a:solidFill>
                  <a:srgbClr val="000000"/>
                </a:solidFill>
                <a:effectLst/>
              </a:rPr>
              <a:t>high-end smartphone</a:t>
            </a:r>
            <a:r>
              <a:rPr lang="en-GB" sz="1200" b="0" i="0" u="none" strike="noStrike" dirty="0">
                <a:solidFill>
                  <a:srgbClr val="000000"/>
                </a:solidFill>
                <a:effectLst/>
              </a:rPr>
              <a:t> like an iPhone. If Apple raises the price by 10%, many customers may </a:t>
            </a:r>
            <a:r>
              <a:rPr lang="en-GB" sz="1200" b="1" i="0" u="none" strike="noStrike" dirty="0">
                <a:solidFill>
                  <a:srgbClr val="000000"/>
                </a:solidFill>
                <a:effectLst/>
              </a:rPr>
              <a:t>delay purchasing</a:t>
            </a:r>
            <a:r>
              <a:rPr lang="en-GB" sz="1200" b="0" i="0" u="none" strike="noStrike" dirty="0">
                <a:solidFill>
                  <a:srgbClr val="000000"/>
                </a:solidFill>
                <a:effectLst/>
              </a:rPr>
              <a:t> or switch to an alternative (e.g., Samsung).</a:t>
            </a:r>
          </a:p>
          <a:p>
            <a:pPr algn="l">
              <a:buFont typeface="Arial" panose="020B0604020202020204" pitchFamily="34" charset="0"/>
              <a:buChar char="•"/>
            </a:pPr>
            <a:r>
              <a:rPr lang="en-GB" sz="1200" b="0" i="0" u="none" strike="noStrike" dirty="0">
                <a:solidFill>
                  <a:srgbClr val="000000"/>
                </a:solidFill>
                <a:effectLst/>
              </a:rPr>
              <a:t>Since there are </a:t>
            </a:r>
            <a:r>
              <a:rPr lang="en-GB" sz="1200" b="1" i="0" u="none" strike="noStrike" dirty="0">
                <a:solidFill>
                  <a:srgbClr val="000000"/>
                </a:solidFill>
                <a:effectLst/>
              </a:rPr>
              <a:t>substitutes</a:t>
            </a:r>
            <a:r>
              <a:rPr lang="en-GB" sz="1200" b="0" i="0" u="none" strike="noStrike" dirty="0">
                <a:solidFill>
                  <a:srgbClr val="000000"/>
                </a:solidFill>
                <a:effectLst/>
              </a:rPr>
              <a:t> and people can wait for sales, demand </a:t>
            </a:r>
            <a:r>
              <a:rPr lang="en-GB" sz="1200" b="1" i="0" u="none" strike="noStrike" dirty="0">
                <a:solidFill>
                  <a:srgbClr val="000000"/>
                </a:solidFill>
                <a:effectLst/>
              </a:rPr>
              <a:t>drops significantly</a:t>
            </a:r>
            <a:r>
              <a:rPr lang="en-GB" sz="1200" b="0" i="0" u="none" strike="noStrike" dirty="0">
                <a:solidFill>
                  <a:srgbClr val="000000"/>
                </a:solidFill>
                <a:effectLst/>
              </a:rPr>
              <a:t> when prices rise.</a:t>
            </a:r>
          </a:p>
          <a:p>
            <a:pPr algn="l"/>
            <a:r>
              <a:rPr lang="en-GB" sz="1200" b="1" i="0" u="none" strike="noStrike" dirty="0">
                <a:solidFill>
                  <a:srgbClr val="000000"/>
                </a:solidFill>
                <a:effectLst/>
              </a:rPr>
              <a:t>Inelastic Demand (&lt;1) – Essential Goods</a:t>
            </a:r>
          </a:p>
          <a:p>
            <a:pPr algn="l">
              <a:buFont typeface="Arial" panose="020B0604020202020204" pitchFamily="34" charset="0"/>
              <a:buChar char="•"/>
            </a:pPr>
            <a:r>
              <a:rPr lang="en-GB" sz="1200" b="0" i="0" u="none" strike="noStrike" dirty="0">
                <a:solidFill>
                  <a:srgbClr val="000000"/>
                </a:solidFill>
                <a:effectLst/>
              </a:rPr>
              <a:t>Consider </a:t>
            </a:r>
            <a:r>
              <a:rPr lang="en-GB" sz="1200" b="1" i="0" u="none" strike="noStrike" dirty="0">
                <a:solidFill>
                  <a:srgbClr val="000000"/>
                </a:solidFill>
                <a:effectLst/>
              </a:rPr>
              <a:t>gasoline</a:t>
            </a:r>
            <a:r>
              <a:rPr lang="en-GB" sz="1200" b="0" i="0" u="none" strike="noStrike" dirty="0">
                <a:solidFill>
                  <a:srgbClr val="000000"/>
                </a:solidFill>
                <a:effectLst/>
              </a:rPr>
              <a:t>—if fuel prices increase by 10%, most people </a:t>
            </a:r>
            <a:r>
              <a:rPr lang="en-GB" sz="1200" b="1" i="0" u="none" strike="noStrike" dirty="0">
                <a:solidFill>
                  <a:srgbClr val="000000"/>
                </a:solidFill>
                <a:effectLst/>
              </a:rPr>
              <a:t>still need to buy it</a:t>
            </a:r>
            <a:r>
              <a:rPr lang="en-GB" sz="1200" b="0" i="0" u="none" strike="noStrike" dirty="0">
                <a:solidFill>
                  <a:srgbClr val="000000"/>
                </a:solidFill>
                <a:effectLst/>
              </a:rPr>
              <a:t> to commute.</a:t>
            </a:r>
          </a:p>
          <a:p>
            <a:pPr algn="l">
              <a:buFont typeface="Arial" panose="020B0604020202020204" pitchFamily="34" charset="0"/>
              <a:buChar char="•"/>
            </a:pPr>
            <a:r>
              <a:rPr lang="en-GB" sz="1200" b="0" i="0" u="none" strike="noStrike" dirty="0">
                <a:solidFill>
                  <a:srgbClr val="000000"/>
                </a:solidFill>
                <a:effectLst/>
              </a:rPr>
              <a:t>Since there are </a:t>
            </a:r>
            <a:r>
              <a:rPr lang="en-GB" sz="1200" b="1" i="0" u="none" strike="noStrike" dirty="0">
                <a:solidFill>
                  <a:srgbClr val="000000"/>
                </a:solidFill>
                <a:effectLst/>
              </a:rPr>
              <a:t>few immediate alternatives</a:t>
            </a:r>
            <a:r>
              <a:rPr lang="en-GB" sz="1200" b="0" i="0" u="none" strike="noStrike" dirty="0">
                <a:solidFill>
                  <a:srgbClr val="000000"/>
                </a:solidFill>
                <a:effectLst/>
              </a:rPr>
              <a:t>, demand </a:t>
            </a:r>
            <a:r>
              <a:rPr lang="en-GB" sz="1200" b="1" i="0" u="none" strike="noStrike" dirty="0">
                <a:solidFill>
                  <a:srgbClr val="000000"/>
                </a:solidFill>
                <a:effectLst/>
              </a:rPr>
              <a:t>does not drop much</a:t>
            </a:r>
            <a:r>
              <a:rPr lang="en-GB" sz="1200" b="0" i="0" u="none" strike="noStrike" dirty="0">
                <a:solidFill>
                  <a:srgbClr val="000000"/>
                </a:solidFill>
                <a:effectLst/>
              </a:rPr>
              <a:t>, making it inelastic.</a:t>
            </a:r>
          </a:p>
          <a:p>
            <a:pPr marL="0" indent="0" algn="l">
              <a:buNone/>
            </a:pPr>
            <a:r>
              <a:rPr lang="en-GB" sz="1200" b="1" i="0" u="none" strike="noStrike" dirty="0">
                <a:solidFill>
                  <a:srgbClr val="000000"/>
                </a:solidFill>
                <a:effectLst/>
              </a:rPr>
              <a:t>Understanding Pricing &amp; Demand:</a:t>
            </a:r>
            <a:endParaRPr lang="en-GB" sz="1200" b="0" i="0" u="none" strike="noStrike" dirty="0">
              <a:solidFill>
                <a:srgbClr val="000000"/>
              </a:solidFill>
              <a:effectLst/>
            </a:endParaRPr>
          </a:p>
          <a:p>
            <a:pPr algn="l">
              <a:buFont typeface="Arial" panose="020B0604020202020204" pitchFamily="34" charset="0"/>
              <a:buChar char="•"/>
            </a:pPr>
            <a:r>
              <a:rPr lang="en-GB" sz="1200" b="0" i="0" u="none" strike="noStrike" dirty="0">
                <a:solidFill>
                  <a:srgbClr val="000000"/>
                </a:solidFill>
                <a:effectLst/>
              </a:rPr>
              <a:t>Consumers compare the price of a product with the value they get from it.</a:t>
            </a:r>
          </a:p>
          <a:p>
            <a:pPr algn="l">
              <a:buFont typeface="Arial" panose="020B0604020202020204" pitchFamily="34" charset="0"/>
              <a:buChar char="•"/>
            </a:pPr>
            <a:r>
              <a:rPr lang="en-GB" sz="1200" b="0" i="0" u="none" strike="noStrike" dirty="0">
                <a:solidFill>
                  <a:srgbClr val="000000"/>
                </a:solidFill>
                <a:effectLst/>
              </a:rPr>
              <a:t>Marketers must analyse the price-demand relationship before setting prices.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1993091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mn-lt"/>
              </a:rPr>
              <a:t>The screenshot depicts a decision-making flowchart for responding to a competitor's price-cutting strategy. It provides a structured approach for businesses to evaluate their response to changes in competitive pricing. Here's an explanation of the flowchart:</a:t>
            </a:r>
          </a:p>
          <a:p>
            <a:pPr algn="l">
              <a:buFont typeface="+mj-lt"/>
              <a:buAutoNum type="arabicPeriod"/>
            </a:pPr>
            <a:r>
              <a:rPr lang="en-GB" b="0" i="0" u="none" strike="noStrike" dirty="0">
                <a:effectLst/>
                <a:latin typeface="+mn-lt"/>
              </a:rPr>
              <a:t>Has the competitor cut price?</a:t>
            </a:r>
          </a:p>
          <a:p>
            <a:pPr marL="742950" lvl="1" indent="-285750" algn="l">
              <a:buFont typeface="+mj-lt"/>
              <a:buAutoNum type="arabicPeriod"/>
            </a:pPr>
            <a:r>
              <a:rPr lang="en-GB" b="1" i="0" u="none" strike="noStrike" dirty="0">
                <a:effectLst/>
                <a:latin typeface="+mn-lt"/>
              </a:rPr>
              <a:t>No</a:t>
            </a:r>
            <a:r>
              <a:rPr lang="en-GB" b="0" i="0" u="none" strike="noStrike" dirty="0">
                <a:effectLst/>
                <a:latin typeface="+mn-lt"/>
              </a:rPr>
              <a:t>: If the competitor has not reduced their prices, the business should hold its current price and continue monitoring the competitor's pricing strategy.</a:t>
            </a:r>
          </a:p>
          <a:p>
            <a:pPr marL="742950" lvl="1" indent="-285750" algn="l">
              <a:buFont typeface="+mj-lt"/>
              <a:buAutoNum type="arabicPeriod"/>
            </a:pPr>
            <a:r>
              <a:rPr lang="en-GB" b="1" i="0" u="none" strike="noStrike" dirty="0">
                <a:effectLst/>
                <a:latin typeface="+mn-lt"/>
              </a:rPr>
              <a:t>Yes</a:t>
            </a:r>
            <a:r>
              <a:rPr lang="en-GB" b="0" i="0" u="none" strike="noStrike" dirty="0">
                <a:effectLst/>
                <a:latin typeface="+mn-lt"/>
              </a:rPr>
              <a:t>: If the competitor has reduced their price, proceed to the next question.</a:t>
            </a:r>
          </a:p>
          <a:p>
            <a:pPr algn="l">
              <a:buFont typeface="+mj-lt"/>
              <a:buAutoNum type="arabicPeriod"/>
            </a:pPr>
            <a:r>
              <a:rPr lang="en-GB" b="0" i="0" u="none" strike="noStrike" dirty="0">
                <a:effectLst/>
                <a:latin typeface="+mn-lt"/>
              </a:rPr>
              <a:t>Will lower price negatively affect our market share and profits?</a:t>
            </a:r>
          </a:p>
          <a:p>
            <a:pPr marL="742950" lvl="1" indent="-285750" algn="l">
              <a:buFont typeface="+mj-lt"/>
              <a:buAutoNum type="arabicPeriod"/>
            </a:pPr>
            <a:r>
              <a:rPr lang="en-GB" b="1" i="0" u="none" strike="noStrike" dirty="0">
                <a:effectLst/>
                <a:latin typeface="+mn-lt"/>
              </a:rPr>
              <a:t>No</a:t>
            </a:r>
            <a:r>
              <a:rPr lang="en-GB" b="0" i="0" u="none" strike="noStrike" dirty="0">
                <a:effectLst/>
                <a:latin typeface="+mn-lt"/>
              </a:rPr>
              <a:t>: If the competitor's price reduction does not impact your market share or profits, maintain your current pricing strategy.</a:t>
            </a:r>
          </a:p>
          <a:p>
            <a:pPr marL="742950" lvl="1" indent="-285750" algn="l">
              <a:buFont typeface="+mj-lt"/>
              <a:buAutoNum type="arabicPeriod"/>
            </a:pPr>
            <a:r>
              <a:rPr lang="en-GB" b="1" i="0" u="none" strike="noStrike" dirty="0">
                <a:effectLst/>
                <a:latin typeface="+mn-lt"/>
              </a:rPr>
              <a:t>Yes</a:t>
            </a:r>
            <a:r>
              <a:rPr lang="en-GB" b="0" i="0" u="none" strike="noStrike" dirty="0">
                <a:effectLst/>
                <a:latin typeface="+mn-lt"/>
              </a:rPr>
              <a:t>: If it does negatively affect your market share or profits, proceed to the next question.</a:t>
            </a:r>
          </a:p>
          <a:p>
            <a:pPr algn="l">
              <a:buFont typeface="+mj-lt"/>
              <a:buAutoNum type="arabicPeriod"/>
            </a:pPr>
            <a:r>
              <a:rPr lang="en-GB" b="0" i="0" u="none" strike="noStrike" dirty="0">
                <a:effectLst/>
                <a:latin typeface="+mn-lt"/>
              </a:rPr>
              <a:t>Can/should effective action be taken?</a:t>
            </a:r>
          </a:p>
          <a:p>
            <a:pPr marL="742950" lvl="1" indent="-285750" algn="l">
              <a:buFont typeface="+mj-lt"/>
              <a:buAutoNum type="arabicPeriod"/>
            </a:pPr>
            <a:r>
              <a:rPr kumimoji="1" lang="en-GB" sz="1200" b="1" i="0" u="none" strike="noStrike" kern="1200" dirty="0">
                <a:solidFill>
                  <a:schemeClr val="tx1"/>
                </a:solidFill>
                <a:effectLst/>
                <a:latin typeface="+mn-lt"/>
                <a:ea typeface="+mn-ea"/>
                <a:cs typeface="+mn-cs"/>
              </a:rPr>
              <a:t>No: </a:t>
            </a:r>
            <a:r>
              <a:rPr lang="en-GB" b="0" i="0" u="none" strike="noStrike" dirty="0">
                <a:effectLst/>
                <a:latin typeface="+mn-lt"/>
              </a:rPr>
              <a:t>If no effective action can be taken, maintain current pricing and monitor the market situation.</a:t>
            </a:r>
          </a:p>
          <a:p>
            <a:pPr marL="742950" lvl="1" indent="-285750" algn="l">
              <a:buFont typeface="+mj-lt"/>
              <a:buAutoNum type="arabicPeriod"/>
            </a:pPr>
            <a:r>
              <a:rPr kumimoji="1" lang="en-GB" sz="1200" b="1" i="0" u="none" strike="noStrike" kern="1200" dirty="0">
                <a:solidFill>
                  <a:schemeClr val="tx1"/>
                </a:solidFill>
                <a:effectLst/>
                <a:latin typeface="+mn-lt"/>
                <a:ea typeface="+mn-ea"/>
                <a:cs typeface="+mn-cs"/>
              </a:rPr>
              <a:t>Yes: </a:t>
            </a:r>
            <a:r>
              <a:rPr lang="en-GB" b="0" i="0" u="none" strike="noStrike" dirty="0">
                <a:effectLst/>
                <a:latin typeface="+mn-lt"/>
              </a:rPr>
              <a:t>If effective action can be taken, consider one of the following strategies:</a:t>
            </a:r>
          </a:p>
          <a:p>
            <a:pPr algn="l"/>
            <a:r>
              <a:rPr lang="en-GB" b="0" i="0" u="none" strike="noStrike" dirty="0">
                <a:effectLst/>
                <a:latin typeface="+mn-lt"/>
              </a:rPr>
              <a:t>Possible Actions</a:t>
            </a:r>
          </a:p>
          <a:p>
            <a:pPr algn="l"/>
            <a:r>
              <a:rPr lang="en-GB" b="0" i="0" u="none" strike="noStrike" dirty="0">
                <a:effectLst/>
                <a:latin typeface="+mn-lt"/>
              </a:rPr>
              <a:t>If action is possible, the flowchart suggests four potential strategies:</a:t>
            </a:r>
          </a:p>
          <a:p>
            <a:pPr algn="l">
              <a:buFont typeface="+mj-lt"/>
              <a:buAutoNum type="arabicPeriod"/>
            </a:pPr>
            <a:r>
              <a:rPr lang="en-GB" b="0" i="0" u="none" strike="noStrike" dirty="0">
                <a:effectLst/>
                <a:latin typeface="+mn-lt"/>
              </a:rPr>
              <a:t>Reduce Price:</a:t>
            </a:r>
          </a:p>
          <a:p>
            <a:pPr marL="742950" lvl="1" indent="-285750" algn="l">
              <a:buFont typeface="+mj-lt"/>
              <a:buAutoNum type="arabicPeriod"/>
            </a:pPr>
            <a:r>
              <a:rPr lang="en-GB" b="0" i="0" u="none" strike="noStrike" dirty="0">
                <a:effectLst/>
                <a:latin typeface="+mn-lt"/>
              </a:rPr>
              <a:t>Match or undercut the competitor's pricing to stay competitive in the market.</a:t>
            </a:r>
          </a:p>
          <a:p>
            <a:pPr algn="l">
              <a:buFont typeface="+mj-lt"/>
              <a:buAutoNum type="arabicPeriod"/>
            </a:pPr>
            <a:r>
              <a:rPr lang="en-GB" b="0" i="0" u="none" strike="noStrike" dirty="0">
                <a:effectLst/>
                <a:latin typeface="+mn-lt"/>
              </a:rPr>
              <a:t>Raise Perceived Value:</a:t>
            </a:r>
          </a:p>
          <a:p>
            <a:pPr marL="742950" lvl="1" indent="-285750" algn="l">
              <a:buFont typeface="+mj-lt"/>
              <a:buAutoNum type="arabicPeriod"/>
            </a:pPr>
            <a:r>
              <a:rPr lang="en-GB" b="0" i="0" u="none" strike="noStrike" dirty="0">
                <a:effectLst/>
                <a:latin typeface="+mn-lt"/>
              </a:rPr>
              <a:t>Focus on increasing the perceived value of your product or service (e.g., through marketing, branding, or added features) without reducing prices.</a:t>
            </a:r>
          </a:p>
          <a:p>
            <a:pPr algn="l">
              <a:buFont typeface="+mj-lt"/>
              <a:buAutoNum type="arabicPeriod"/>
            </a:pPr>
            <a:r>
              <a:rPr lang="en-GB" b="0" i="0" u="none" strike="noStrike" dirty="0">
                <a:effectLst/>
                <a:latin typeface="+mn-lt"/>
              </a:rPr>
              <a:t>Improve Quality and Increase Price:</a:t>
            </a:r>
          </a:p>
          <a:p>
            <a:pPr marL="742950" lvl="1" indent="-285750" algn="l">
              <a:buFont typeface="+mj-lt"/>
              <a:buAutoNum type="arabicPeriod"/>
            </a:pPr>
            <a:r>
              <a:rPr lang="en-GB" b="0" i="0" u="none" strike="noStrike" dirty="0">
                <a:effectLst/>
                <a:latin typeface="+mn-lt"/>
              </a:rPr>
              <a:t>Enhance product quality and justify a higher price point, targeting customers who prioritize quality over cost.</a:t>
            </a:r>
          </a:p>
          <a:p>
            <a:pPr algn="l">
              <a:buFont typeface="+mj-lt"/>
              <a:buAutoNum type="arabicPeriod"/>
            </a:pPr>
            <a:r>
              <a:rPr lang="en-GB" b="0" i="0" u="none" strike="noStrike" dirty="0">
                <a:effectLst/>
                <a:latin typeface="+mn-lt"/>
              </a:rPr>
              <a:t>Launch Low-Price 'Fighting Brand':</a:t>
            </a:r>
          </a:p>
          <a:p>
            <a:pPr marL="742950" lvl="1" indent="-285750" algn="l">
              <a:buFont typeface="+mj-lt"/>
              <a:buAutoNum type="arabicPeriod"/>
            </a:pPr>
            <a:r>
              <a:rPr lang="en-GB" b="0" i="0" u="none" strike="noStrike" dirty="0">
                <a:effectLst/>
                <a:latin typeface="+mn-lt"/>
              </a:rPr>
              <a:t>Introduce a separate low-cost brand or product line to compete directly with the competitor's reduced-price offering.</a:t>
            </a:r>
          </a:p>
          <a:p>
            <a:pPr algn="l"/>
            <a:r>
              <a:rPr lang="en-GB" b="0" i="0" u="none" strike="noStrike" dirty="0">
                <a:effectLst/>
                <a:latin typeface="+mn-lt"/>
              </a:rPr>
              <a:t>Purpose of the Flowchart</a:t>
            </a:r>
          </a:p>
          <a:p>
            <a:pPr algn="l"/>
            <a:r>
              <a:rPr lang="en-GB" b="0" i="0" u="none" strike="noStrike" dirty="0">
                <a:effectLst/>
                <a:latin typeface="+mn-lt"/>
              </a:rPr>
              <a:t>This framework helps businesses make rational decisions in response to competitive pricing changes while considering their impact on profitability and market share. It emphasizes strategic thinking rather than reactive decision-making.</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2495655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Easier Price Comparisons</a:t>
            </a:r>
            <a:r>
              <a:rPr lang="en-GB" dirty="0"/>
              <a:t>: The internet allows customers to compare prices globally, across manufacturers and suppliers, increasing competition.</a:t>
            </a:r>
          </a:p>
          <a:p>
            <a:r>
              <a:rPr lang="en-GB" b="1" dirty="0"/>
              <a:t>Increased Savings</a:t>
            </a:r>
            <a:r>
              <a:rPr lang="en-GB" dirty="0"/>
              <a:t>: Businesses experience cost reductions (10% for commodities, up to 25% for custom products) due to wider supplier choices and competition.</a:t>
            </a:r>
          </a:p>
          <a:p>
            <a:r>
              <a:rPr lang="en-GB" b="1" dirty="0"/>
              <a:t>Reverse Auctions &amp; Cost Reductions</a:t>
            </a:r>
            <a:r>
              <a:rPr lang="en-GB" dirty="0"/>
              <a:t>: Companies like P&amp;G use online auctions to cut supply costs, saving around 20% annually.</a:t>
            </a:r>
          </a:p>
          <a:p>
            <a:r>
              <a:rPr lang="en-GB" b="1" dirty="0"/>
              <a:t>Customer-to-Customer (C2C) &amp; Customer-to-Business (C2B) Influence</a:t>
            </a:r>
            <a:r>
              <a:rPr lang="en-GB" dirty="0"/>
              <a:t>: Online reviews, recommendations, and reverse auctions impact pricing decisions.</a:t>
            </a:r>
          </a:p>
          <a:p>
            <a:r>
              <a:rPr lang="en-GB" b="1" dirty="0"/>
              <a:t>Higher Price Sensitivity</a:t>
            </a:r>
            <a:r>
              <a:rPr lang="en-GB" dirty="0"/>
              <a:t>: Consumers are more aware and demand fair pricing based on perceived value, making long-term fairness key to business success.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1057558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16/04/2025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16/04/2025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16/04/2025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16/04/2025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16/04/2025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video.alexanderstreet.com/embed/elasticity-part-2"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Marketing Mix:</a:t>
            </a:r>
            <a:br>
              <a:rPr lang="en-GB" altLang="en-US" b="1" dirty="0"/>
            </a:br>
            <a:r>
              <a:rPr lang="en-GB" altLang="en-US" b="1" dirty="0"/>
              <a:t>“Pricing Strategies”</a:t>
            </a:r>
            <a:br>
              <a:rPr lang="en-GB" altLang="en-US" b="1" dirty="0"/>
            </a:br>
            <a:r>
              <a:rPr lang="en-GB" altLang="en-US" b="1" dirty="0"/>
              <a:t>LCMB7024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4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712C2-B53C-F697-9A3E-607006936E11}"/>
              </a:ext>
            </a:extLst>
          </p:cNvPr>
          <p:cNvSpPr>
            <a:spLocks noGrp="1"/>
          </p:cNvSpPr>
          <p:nvPr>
            <p:ph type="title"/>
          </p:nvPr>
        </p:nvSpPr>
        <p:spPr/>
        <p:txBody>
          <a:bodyPr/>
          <a:lstStyle/>
          <a:p>
            <a:r>
              <a:rPr lang="en-GB" sz="3600" b="1" dirty="0"/>
              <a:t>Content of the Session</a:t>
            </a:r>
            <a:endParaRPr lang="en-GB" sz="3600" dirty="0"/>
          </a:p>
        </p:txBody>
      </p:sp>
      <p:sp>
        <p:nvSpPr>
          <p:cNvPr id="3" name="Content Placeholder 2">
            <a:extLst>
              <a:ext uri="{FF2B5EF4-FFF2-40B4-BE49-F238E27FC236}">
                <a16:creationId xmlns:a16="http://schemas.microsoft.com/office/drawing/2014/main" id="{7D6B42B2-4653-B195-A1EE-4DCD99547B76}"/>
              </a:ext>
            </a:extLst>
          </p:cNvPr>
          <p:cNvSpPr>
            <a:spLocks noGrp="1"/>
          </p:cNvSpPr>
          <p:nvPr>
            <p:ph sz="half" idx="1"/>
          </p:nvPr>
        </p:nvSpPr>
        <p:spPr/>
        <p:txBody>
          <a:bodyPr/>
          <a:lstStyle/>
          <a:p>
            <a:pPr marL="457200" indent="-457200">
              <a:buFont typeface="+mj-lt"/>
              <a:buAutoNum type="arabicPeriod"/>
            </a:pPr>
            <a:r>
              <a:rPr lang="en-GB" sz="2000" dirty="0"/>
              <a:t>Price</a:t>
            </a:r>
          </a:p>
          <a:p>
            <a:pPr marL="457200" indent="-457200">
              <a:buFont typeface="+mj-lt"/>
              <a:buAutoNum type="arabicPeriod"/>
            </a:pPr>
            <a:r>
              <a:rPr lang="en-GB" sz="2000" dirty="0"/>
              <a:t>Pricing considerations</a:t>
            </a:r>
          </a:p>
          <a:p>
            <a:pPr marL="457200" indent="-457200">
              <a:buFont typeface="+mj-lt"/>
              <a:buAutoNum type="arabicPeriod"/>
            </a:pPr>
            <a:r>
              <a:rPr lang="en-GB" sz="2000" dirty="0"/>
              <a:t>Cost based pricing versus value-based pricing</a:t>
            </a:r>
          </a:p>
          <a:p>
            <a:pPr marL="457200" indent="-457200">
              <a:buFont typeface="+mj-lt"/>
              <a:buAutoNum type="arabicPeriod"/>
            </a:pPr>
            <a:r>
              <a:rPr lang="en-GB" sz="2000" dirty="0"/>
              <a:t>New Product Pricing Strategies</a:t>
            </a:r>
          </a:p>
          <a:p>
            <a:pPr marL="457200" indent="-457200">
              <a:buFont typeface="+mj-lt"/>
              <a:buAutoNum type="arabicPeriod"/>
            </a:pPr>
            <a:r>
              <a:rPr lang="en-GB" sz="2000" dirty="0"/>
              <a:t>Product Mix Pricing Strategies</a:t>
            </a:r>
          </a:p>
          <a:p>
            <a:pPr marL="457200" indent="-457200">
              <a:buFont typeface="+mj-lt"/>
              <a:buAutoNum type="arabicPeriod"/>
            </a:pPr>
            <a:r>
              <a:rPr lang="en-GB" sz="2000" dirty="0"/>
              <a:t>Segmented Pricing</a:t>
            </a:r>
          </a:p>
          <a:p>
            <a:pPr marL="457200" indent="-457200">
              <a:buFont typeface="+mj-lt"/>
              <a:buAutoNum type="arabicPeriod" startAt="7"/>
            </a:pPr>
            <a:r>
              <a:rPr lang="en-GB" sz="2000" dirty="0"/>
              <a:t>Promotional pricing</a:t>
            </a:r>
          </a:p>
          <a:p>
            <a:pPr marL="457200" indent="-457200">
              <a:buFont typeface="+mj-lt"/>
              <a:buAutoNum type="arabicPeriod" startAt="7"/>
            </a:pPr>
            <a:r>
              <a:rPr lang="en-GB" sz="2000" dirty="0"/>
              <a:t>Other Pricing methods</a:t>
            </a:r>
          </a:p>
          <a:p>
            <a:pPr marL="457200" indent="-457200">
              <a:buFont typeface="+mj-lt"/>
              <a:buAutoNum type="arabicPeriod"/>
            </a:pPr>
            <a:endParaRPr lang="en-GB" sz="2000" dirty="0"/>
          </a:p>
          <a:p>
            <a:pPr marL="457200" indent="-457200">
              <a:buFont typeface="+mj-lt"/>
              <a:buAutoNum type="arabicPeriod"/>
            </a:pPr>
            <a:endParaRPr lang="en-GB" sz="2400" dirty="0"/>
          </a:p>
          <a:p>
            <a:endParaRPr lang="en-GB" dirty="0"/>
          </a:p>
        </p:txBody>
      </p:sp>
      <p:sp>
        <p:nvSpPr>
          <p:cNvPr id="4" name="Content Placeholder 3">
            <a:extLst>
              <a:ext uri="{FF2B5EF4-FFF2-40B4-BE49-F238E27FC236}">
                <a16:creationId xmlns:a16="http://schemas.microsoft.com/office/drawing/2014/main" id="{9F61B1E9-FBFA-0294-CC32-24F1F0ED163C}"/>
              </a:ext>
            </a:extLst>
          </p:cNvPr>
          <p:cNvSpPr>
            <a:spLocks noGrp="1"/>
          </p:cNvSpPr>
          <p:nvPr>
            <p:ph sz="half" idx="2"/>
          </p:nvPr>
        </p:nvSpPr>
        <p:spPr/>
        <p:txBody>
          <a:bodyPr/>
          <a:lstStyle/>
          <a:p>
            <a:pPr marL="457200" indent="-457200">
              <a:buFont typeface="+mj-lt"/>
              <a:buAutoNum type="arabicPeriod" startAt="9"/>
            </a:pPr>
            <a:r>
              <a:rPr lang="en-GB" sz="2000" dirty="0"/>
              <a:t>Price Elasticity of Demand</a:t>
            </a:r>
          </a:p>
          <a:p>
            <a:pPr marL="457200" indent="-457200">
              <a:buFont typeface="+mj-lt"/>
              <a:buAutoNum type="arabicPeriod" startAt="9"/>
            </a:pPr>
            <a:r>
              <a:rPr lang="en-GB" sz="2000" dirty="0"/>
              <a:t>Break-Even Pricing</a:t>
            </a:r>
          </a:p>
          <a:p>
            <a:pPr marL="457200" indent="-457200">
              <a:buFont typeface="+mj-lt"/>
              <a:buAutoNum type="arabicPeriod" startAt="9"/>
            </a:pPr>
            <a:r>
              <a:rPr lang="en-GB" sz="2000" dirty="0"/>
              <a:t>Competitor pricing </a:t>
            </a:r>
          </a:p>
          <a:p>
            <a:pPr marL="457200" indent="-457200">
              <a:buFont typeface="+mj-lt"/>
              <a:buAutoNum type="arabicPeriod" startAt="9"/>
            </a:pPr>
            <a:r>
              <a:rPr lang="en-GB" sz="2000" dirty="0"/>
              <a:t>Internet on pricing decisions</a:t>
            </a:r>
          </a:p>
          <a:p>
            <a:endParaRPr lang="en-GB" dirty="0"/>
          </a:p>
        </p:txBody>
      </p:sp>
      <p:sp>
        <p:nvSpPr>
          <p:cNvPr id="5" name="Date Placeholder 4">
            <a:extLst>
              <a:ext uri="{FF2B5EF4-FFF2-40B4-BE49-F238E27FC236}">
                <a16:creationId xmlns:a16="http://schemas.microsoft.com/office/drawing/2014/main" id="{5297354B-F668-78CA-4DD7-CBECCABB190D}"/>
              </a:ext>
            </a:extLst>
          </p:cNvPr>
          <p:cNvSpPr>
            <a:spLocks noGrp="1"/>
          </p:cNvSpPr>
          <p:nvPr>
            <p:ph type="dt" sz="half" idx="10"/>
          </p:nvPr>
        </p:nvSpPr>
        <p:spPr/>
        <p:txBody>
          <a:bodyPr/>
          <a:lstStyle/>
          <a:p>
            <a:pPr>
              <a:defRPr/>
            </a:pPr>
            <a:fld id="{F7614AD2-EBEE-4B9C-B8EB-7B45076136C4}" type="datetime1">
              <a:rPr lang="en-GB" altLang="en-US" smtClean="0"/>
              <a:pPr>
                <a:defRPr/>
              </a:pPr>
              <a:t>16/04/2025</a:t>
            </a:fld>
            <a:endParaRPr lang="en-GB" altLang="en-US"/>
          </a:p>
        </p:txBody>
      </p:sp>
      <p:sp>
        <p:nvSpPr>
          <p:cNvPr id="6" name="Slide Number Placeholder 5">
            <a:extLst>
              <a:ext uri="{FF2B5EF4-FFF2-40B4-BE49-F238E27FC236}">
                <a16:creationId xmlns:a16="http://schemas.microsoft.com/office/drawing/2014/main" id="{A4E4A007-BD2B-9350-9E92-6CDCFA134A5E}"/>
              </a:ext>
            </a:extLst>
          </p:cNvPr>
          <p:cNvSpPr>
            <a:spLocks noGrp="1"/>
          </p:cNvSpPr>
          <p:nvPr>
            <p:ph type="sldNum" sz="quarter" idx="11"/>
          </p:nvPr>
        </p:nvSpPr>
        <p:spPr/>
        <p:txBody>
          <a:bodyPr/>
          <a:lstStyle/>
          <a:p>
            <a:pPr>
              <a:defRPr/>
            </a:pPr>
            <a:fld id="{386495F9-B3F5-4DDF-9323-6CEC80C52C17}" type="slidenum">
              <a:rPr lang="en-GB" altLang="en-US" smtClean="0"/>
              <a:pPr>
                <a:defRPr/>
              </a:pPr>
              <a:t>2</a:t>
            </a:fld>
            <a:endParaRPr lang="en-GB" altLang="en-US"/>
          </a:p>
        </p:txBody>
      </p:sp>
    </p:spTree>
    <p:extLst>
      <p:ext uri="{BB962C8B-B14F-4D97-AF65-F5344CB8AC3E}">
        <p14:creationId xmlns:p14="http://schemas.microsoft.com/office/powerpoint/2010/main" val="2321714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26950-D67B-AC01-2F83-607B9465D9D3}"/>
              </a:ext>
            </a:extLst>
          </p:cNvPr>
          <p:cNvSpPr>
            <a:spLocks noGrp="1"/>
          </p:cNvSpPr>
          <p:nvPr>
            <p:ph type="title"/>
          </p:nvPr>
        </p:nvSpPr>
        <p:spPr/>
        <p:txBody>
          <a:bodyPr/>
          <a:lstStyle/>
          <a:p>
            <a:r>
              <a:rPr lang="en-GB" sz="3600" b="1" dirty="0"/>
              <a:t>Price</a:t>
            </a:r>
          </a:p>
        </p:txBody>
      </p:sp>
      <p:sp>
        <p:nvSpPr>
          <p:cNvPr id="4" name="Date Placeholder 3">
            <a:extLst>
              <a:ext uri="{FF2B5EF4-FFF2-40B4-BE49-F238E27FC236}">
                <a16:creationId xmlns:a16="http://schemas.microsoft.com/office/drawing/2014/main" id="{EB552C39-F353-DB09-911F-2CFD916648B5}"/>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203BFC4A-D8F1-99EA-2312-B643F3B77CE5}"/>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
        <p:nvSpPr>
          <p:cNvPr id="8" name="Content Placeholder 7">
            <a:extLst>
              <a:ext uri="{FF2B5EF4-FFF2-40B4-BE49-F238E27FC236}">
                <a16:creationId xmlns:a16="http://schemas.microsoft.com/office/drawing/2014/main" id="{7E1F18CC-0CC3-DCA4-6FDD-40F3728EB0A9}"/>
              </a:ext>
            </a:extLst>
          </p:cNvPr>
          <p:cNvSpPr>
            <a:spLocks noGrp="1"/>
          </p:cNvSpPr>
          <p:nvPr>
            <p:ph idx="1"/>
          </p:nvPr>
        </p:nvSpPr>
        <p:spPr/>
        <p:txBody>
          <a:bodyPr/>
          <a:lstStyle/>
          <a:p>
            <a:r>
              <a:rPr lang="en-GB" sz="2800" dirty="0"/>
              <a:t>Price is the sum of the values that customers exchange for the benefit or using the good or service (Kotler et al,. 2020).</a:t>
            </a:r>
          </a:p>
        </p:txBody>
      </p:sp>
      <p:pic>
        <p:nvPicPr>
          <p:cNvPr id="1028" name="Picture 4" descr="Electronic Product">
            <a:extLst>
              <a:ext uri="{FF2B5EF4-FFF2-40B4-BE49-F238E27FC236}">
                <a16:creationId xmlns:a16="http://schemas.microsoft.com/office/drawing/2014/main" id="{B9E6D5FA-F0D6-7A0D-D647-710BBD65E9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3573016"/>
            <a:ext cx="3492500" cy="21080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ice Escalation: Definition, Main ...">
            <a:extLst>
              <a:ext uri="{FF2B5EF4-FFF2-40B4-BE49-F238E27FC236}">
                <a16:creationId xmlns:a16="http://schemas.microsoft.com/office/drawing/2014/main" id="{6F748C76-5260-7948-8142-533722A00B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4574" y="229842"/>
            <a:ext cx="1534202" cy="1011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9135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E1AD9-BEA9-D300-AB17-E4604D0290A1}"/>
              </a:ext>
            </a:extLst>
          </p:cNvPr>
          <p:cNvSpPr>
            <a:spLocks noGrp="1"/>
          </p:cNvSpPr>
          <p:nvPr>
            <p:ph type="title"/>
          </p:nvPr>
        </p:nvSpPr>
        <p:spPr/>
        <p:txBody>
          <a:bodyPr/>
          <a:lstStyle/>
          <a:p>
            <a:r>
              <a:rPr lang="en-GB" sz="3600" b="1" dirty="0"/>
              <a:t>Pricing Considerations </a:t>
            </a:r>
            <a:endParaRPr lang="en-GB" sz="3600" dirty="0"/>
          </a:p>
        </p:txBody>
      </p:sp>
      <p:sp>
        <p:nvSpPr>
          <p:cNvPr id="4" name="Date Placeholder 3">
            <a:extLst>
              <a:ext uri="{FF2B5EF4-FFF2-40B4-BE49-F238E27FC236}">
                <a16:creationId xmlns:a16="http://schemas.microsoft.com/office/drawing/2014/main" id="{41255A4E-5A81-3F65-94F9-9D72C01E7BF0}"/>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2CEF3645-FE93-1BFC-9ECB-45DF4DF47D5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9" name="Content Placeholder 6">
            <a:extLst>
              <a:ext uri="{FF2B5EF4-FFF2-40B4-BE49-F238E27FC236}">
                <a16:creationId xmlns:a16="http://schemas.microsoft.com/office/drawing/2014/main" id="{1ADE1DB3-AFEE-27F9-16F3-D97F33A22BB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55576" y="1412776"/>
            <a:ext cx="7704856" cy="3916363"/>
          </a:xfrm>
        </p:spPr>
      </p:pic>
      <p:sp>
        <p:nvSpPr>
          <p:cNvPr id="3" name="TextBox 2">
            <a:extLst>
              <a:ext uri="{FF2B5EF4-FFF2-40B4-BE49-F238E27FC236}">
                <a16:creationId xmlns:a16="http://schemas.microsoft.com/office/drawing/2014/main" id="{77AAB31D-91AB-B034-A08F-D65336C57DE6}"/>
              </a:ext>
            </a:extLst>
          </p:cNvPr>
          <p:cNvSpPr txBox="1"/>
          <p:nvPr/>
        </p:nvSpPr>
        <p:spPr>
          <a:xfrm>
            <a:off x="3203848" y="5373216"/>
            <a:ext cx="3031599" cy="369332"/>
          </a:xfrm>
          <a:prstGeom prst="rect">
            <a:avLst/>
          </a:prstGeom>
          <a:noFill/>
        </p:spPr>
        <p:txBody>
          <a:bodyPr wrap="none" rtlCol="0">
            <a:spAutoFit/>
          </a:bodyPr>
          <a:lstStyle/>
          <a:p>
            <a:r>
              <a:rPr lang="en-GB" sz="1800" dirty="0">
                <a:effectLst/>
                <a:latin typeface="Arial" panose="020B0604020202020204" pitchFamily="34" charset="0"/>
                <a:cs typeface="Arial" panose="020B0604020202020204" pitchFamily="34" charset="0"/>
              </a:rPr>
              <a:t>(Hooley et al., 2020, p. 304)</a:t>
            </a:r>
            <a:endParaRPr lang="en-GB" dirty="0"/>
          </a:p>
        </p:txBody>
      </p:sp>
    </p:spTree>
    <p:extLst>
      <p:ext uri="{BB962C8B-B14F-4D97-AF65-F5344CB8AC3E}">
        <p14:creationId xmlns:p14="http://schemas.microsoft.com/office/powerpoint/2010/main" val="706442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56542-33E3-2AE0-613C-2D8B4371FF28}"/>
              </a:ext>
            </a:extLst>
          </p:cNvPr>
          <p:cNvSpPr>
            <a:spLocks noGrp="1"/>
          </p:cNvSpPr>
          <p:nvPr>
            <p:ph type="title"/>
          </p:nvPr>
        </p:nvSpPr>
        <p:spPr/>
        <p:txBody>
          <a:bodyPr/>
          <a:lstStyle/>
          <a:p>
            <a:r>
              <a:rPr lang="en-GB" sz="3600" b="1" dirty="0"/>
              <a:t>Cost Based Pricing versus Value Based Pricing</a:t>
            </a:r>
            <a:endParaRPr lang="en-GB" sz="3600" dirty="0"/>
          </a:p>
        </p:txBody>
      </p:sp>
      <p:sp>
        <p:nvSpPr>
          <p:cNvPr id="4" name="Date Placeholder 3">
            <a:extLst>
              <a:ext uri="{FF2B5EF4-FFF2-40B4-BE49-F238E27FC236}">
                <a16:creationId xmlns:a16="http://schemas.microsoft.com/office/drawing/2014/main" id="{3A5FBC8D-ECC9-1C17-E1B5-EF28813DE0EC}"/>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4F6257CF-3F6B-631C-1BDF-ADBDA2335881}"/>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3" name="TextBox 2">
            <a:extLst>
              <a:ext uri="{FF2B5EF4-FFF2-40B4-BE49-F238E27FC236}">
                <a16:creationId xmlns:a16="http://schemas.microsoft.com/office/drawing/2014/main" id="{E5EF1560-F00D-C2B3-92A2-A7B164BCADCB}"/>
              </a:ext>
            </a:extLst>
          </p:cNvPr>
          <p:cNvSpPr txBox="1"/>
          <p:nvPr/>
        </p:nvSpPr>
        <p:spPr>
          <a:xfrm>
            <a:off x="3635896" y="5229200"/>
            <a:ext cx="199445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(Kotler </a:t>
            </a:r>
            <a:r>
              <a:rPr lang="en-GB" b="0" i="1" u="none" strike="noStrike" dirty="0">
                <a:solidFill>
                  <a:srgbClr val="3A3A3A"/>
                </a:solidFill>
                <a:effectLst/>
                <a:latin typeface="Source Sans Pro" panose="020B0503030403020204" pitchFamily="34" charset="0"/>
              </a:rPr>
              <a:t>et al.,</a:t>
            </a:r>
            <a:r>
              <a:rPr lang="en-GB" b="0" i="0" u="none" strike="noStrike" dirty="0">
                <a:solidFill>
                  <a:srgbClr val="3A3A3A"/>
                </a:solidFill>
                <a:effectLst/>
                <a:latin typeface="Source Sans Pro" panose="020B0503030403020204" pitchFamily="34" charset="0"/>
              </a:rPr>
              <a:t> 2020)</a:t>
            </a:r>
            <a:endParaRPr lang="en-GB" dirty="0"/>
          </a:p>
        </p:txBody>
      </p:sp>
      <p:pic>
        <p:nvPicPr>
          <p:cNvPr id="9" name="Content Placeholder 8" descr="A diagram of a diagram&#10;&#10;Description automatically generated">
            <a:extLst>
              <a:ext uri="{FF2B5EF4-FFF2-40B4-BE49-F238E27FC236}">
                <a16:creationId xmlns:a16="http://schemas.microsoft.com/office/drawing/2014/main" id="{D2AFF31F-874A-A336-448F-25B57AB9CA8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3465" y="1988840"/>
            <a:ext cx="8637844" cy="3096344"/>
          </a:xfrm>
        </p:spPr>
      </p:pic>
    </p:spTree>
    <p:extLst>
      <p:ext uri="{BB962C8B-B14F-4D97-AF65-F5344CB8AC3E}">
        <p14:creationId xmlns:p14="http://schemas.microsoft.com/office/powerpoint/2010/main" val="1698092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7B2BD-ACA9-20AC-3FFB-43C8040B6020}"/>
              </a:ext>
            </a:extLst>
          </p:cNvPr>
          <p:cNvSpPr>
            <a:spLocks noGrp="1"/>
          </p:cNvSpPr>
          <p:nvPr>
            <p:ph type="title"/>
          </p:nvPr>
        </p:nvSpPr>
        <p:spPr>
          <a:xfrm>
            <a:off x="457200" y="274638"/>
            <a:ext cx="8229600" cy="1143000"/>
          </a:xfrm>
        </p:spPr>
        <p:txBody>
          <a:bodyPr wrap="square" anchor="ctr">
            <a:normAutofit/>
          </a:bodyPr>
          <a:lstStyle/>
          <a:p>
            <a:r>
              <a:rPr lang="en-GB" sz="4100" b="1"/>
              <a:t>New Product Pricing Strategies</a:t>
            </a:r>
          </a:p>
        </p:txBody>
      </p:sp>
      <p:sp>
        <p:nvSpPr>
          <p:cNvPr id="3" name="Content Placeholder 2">
            <a:extLst>
              <a:ext uri="{FF2B5EF4-FFF2-40B4-BE49-F238E27FC236}">
                <a16:creationId xmlns:a16="http://schemas.microsoft.com/office/drawing/2014/main" id="{B01AB12C-3EEC-F679-E507-3AFE58EAA76A}"/>
              </a:ext>
            </a:extLst>
          </p:cNvPr>
          <p:cNvSpPr>
            <a:spLocks noGrp="1"/>
          </p:cNvSpPr>
          <p:nvPr>
            <p:ph sz="half" idx="1"/>
          </p:nvPr>
        </p:nvSpPr>
        <p:spPr>
          <a:xfrm>
            <a:off x="457200" y="1600201"/>
            <a:ext cx="4906888" cy="3989040"/>
          </a:xfrm>
        </p:spPr>
        <p:txBody>
          <a:bodyPr wrap="square" anchor="t">
            <a:normAutofit/>
          </a:bodyPr>
          <a:lstStyle/>
          <a:p>
            <a:pPr>
              <a:lnSpc>
                <a:spcPct val="90000"/>
              </a:lnSpc>
            </a:pPr>
            <a:r>
              <a:rPr lang="en-GB" sz="2400" b="1" i="0" u="none" strike="noStrike" dirty="0">
                <a:effectLst/>
              </a:rPr>
              <a:t>Market-</a:t>
            </a:r>
            <a:r>
              <a:rPr lang="en-GB" sz="2400" b="1" dirty="0"/>
              <a:t>s</a:t>
            </a:r>
            <a:r>
              <a:rPr lang="en-GB" sz="2400" b="1" i="0" u="none" strike="noStrike" dirty="0">
                <a:effectLst/>
              </a:rPr>
              <a:t>kimming pricing</a:t>
            </a:r>
            <a:r>
              <a:rPr lang="en-GB" sz="2400" b="0" i="0" u="none" strike="noStrike" dirty="0">
                <a:effectLst/>
              </a:rPr>
              <a:t>: Companies set high initial prices to maximise revenue from early adopters before gradually lowering prices. </a:t>
            </a:r>
          </a:p>
          <a:p>
            <a:pPr>
              <a:lnSpc>
                <a:spcPct val="90000"/>
              </a:lnSpc>
            </a:pPr>
            <a:r>
              <a:rPr lang="en-GB" sz="2400" b="1" dirty="0"/>
              <a:t>Market penetration pricing: </a:t>
            </a:r>
            <a:r>
              <a:rPr lang="en-GB" sz="2400" b="0" i="0" u="none" strike="noStrike" dirty="0">
                <a:effectLst/>
              </a:rPr>
              <a:t>Companies set low initial prices to attract a large customer base quickly, aiming for high sales volume and market share. </a:t>
            </a:r>
            <a:endParaRPr lang="en-GB" sz="2400" dirty="0"/>
          </a:p>
        </p:txBody>
      </p:sp>
      <p:pic>
        <p:nvPicPr>
          <p:cNvPr id="9" name="Picture 8" descr="A chart with a red arrow pointing to the price and demand&#10;&#10;Description automatically generated">
            <a:extLst>
              <a:ext uri="{FF2B5EF4-FFF2-40B4-BE49-F238E27FC236}">
                <a16:creationId xmlns:a16="http://schemas.microsoft.com/office/drawing/2014/main" id="{320A2521-9157-0207-DE6A-9457E9EFFBCF}"/>
              </a:ext>
            </a:extLst>
          </p:cNvPr>
          <p:cNvPicPr>
            <a:picLocks noChangeAspect="1"/>
          </p:cNvPicPr>
          <p:nvPr/>
        </p:nvPicPr>
        <p:blipFill>
          <a:blip r:embed="rId3"/>
          <a:stretch>
            <a:fillRect/>
          </a:stretch>
        </p:blipFill>
        <p:spPr>
          <a:xfrm>
            <a:off x="5580112" y="1844824"/>
            <a:ext cx="3297932" cy="3096345"/>
          </a:xfrm>
          <a:prstGeom prst="rect">
            <a:avLst/>
          </a:prstGeom>
          <a:noFill/>
        </p:spPr>
      </p:pic>
      <p:sp>
        <p:nvSpPr>
          <p:cNvPr id="4" name="Date Placeholder 3">
            <a:extLst>
              <a:ext uri="{FF2B5EF4-FFF2-40B4-BE49-F238E27FC236}">
                <a16:creationId xmlns:a16="http://schemas.microsoft.com/office/drawing/2014/main" id="{A28CCC2F-1A31-2FDF-AFC7-F508973B771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16/04/2025</a:t>
            </a:fld>
            <a:endParaRPr lang="en-GB" altLang="en-US" sz="900"/>
          </a:p>
        </p:txBody>
      </p:sp>
      <p:sp>
        <p:nvSpPr>
          <p:cNvPr id="5" name="Slide Number Placeholder 4">
            <a:extLst>
              <a:ext uri="{FF2B5EF4-FFF2-40B4-BE49-F238E27FC236}">
                <a16:creationId xmlns:a16="http://schemas.microsoft.com/office/drawing/2014/main" id="{D7BD12DA-458D-2D47-4063-D887EC6F4CA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509027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80472-83BE-2DA8-5D61-BB2BD01AB972}"/>
              </a:ext>
            </a:extLst>
          </p:cNvPr>
          <p:cNvSpPr>
            <a:spLocks noGrp="1"/>
          </p:cNvSpPr>
          <p:nvPr>
            <p:ph type="title"/>
          </p:nvPr>
        </p:nvSpPr>
        <p:spPr/>
        <p:txBody>
          <a:bodyPr/>
          <a:lstStyle/>
          <a:p>
            <a:r>
              <a:rPr lang="en-GB" sz="3600" b="1" dirty="0"/>
              <a:t>Product Mix Pricing Strategies</a:t>
            </a:r>
          </a:p>
        </p:txBody>
      </p:sp>
      <p:sp>
        <p:nvSpPr>
          <p:cNvPr id="4" name="Date Placeholder 3">
            <a:extLst>
              <a:ext uri="{FF2B5EF4-FFF2-40B4-BE49-F238E27FC236}">
                <a16:creationId xmlns:a16="http://schemas.microsoft.com/office/drawing/2014/main" id="{EA3E0A29-39E3-CE1C-CF4D-00E54CFFB460}"/>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F2C00CD0-646F-F788-4506-10B212E40C63}"/>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3" name="TextBox 2">
            <a:extLst>
              <a:ext uri="{FF2B5EF4-FFF2-40B4-BE49-F238E27FC236}">
                <a16:creationId xmlns:a16="http://schemas.microsoft.com/office/drawing/2014/main" id="{A56087A7-6CAF-350A-9AF7-AAD95BE24758}"/>
              </a:ext>
            </a:extLst>
          </p:cNvPr>
          <p:cNvSpPr txBox="1"/>
          <p:nvPr/>
        </p:nvSpPr>
        <p:spPr>
          <a:xfrm>
            <a:off x="3580772" y="5122384"/>
            <a:ext cx="1803699" cy="338554"/>
          </a:xfrm>
          <a:prstGeom prst="rect">
            <a:avLst/>
          </a:prstGeom>
          <a:noFill/>
        </p:spPr>
        <p:txBody>
          <a:bodyPr wrap="none" lIns="91440" tIns="45720" rIns="91440" bIns="45720" rtlCol="0" anchor="t">
            <a:spAutoFit/>
          </a:bodyPr>
          <a:lstStyle/>
          <a:p>
            <a:r>
              <a:rPr lang="en-GB" sz="1600" b="0" i="0" u="none" strike="noStrike" dirty="0">
                <a:solidFill>
                  <a:srgbClr val="3A3A3A"/>
                </a:solidFill>
                <a:effectLst/>
                <a:latin typeface="Source Sans Pro"/>
                <a:ea typeface="Source Sans Pro"/>
                <a:cs typeface="Arial"/>
              </a:rPr>
              <a:t>(</a:t>
            </a:r>
            <a:r>
              <a:rPr lang="en-GB" sz="1600" dirty="0">
                <a:solidFill>
                  <a:srgbClr val="3A3A3A"/>
                </a:solidFill>
                <a:latin typeface="Source Sans Pro"/>
                <a:ea typeface="Source Sans Pro"/>
                <a:cs typeface="Arial"/>
              </a:rPr>
              <a:t>Kotler </a:t>
            </a:r>
            <a:r>
              <a:rPr lang="en-GB" sz="1600" i="1" dirty="0">
                <a:solidFill>
                  <a:srgbClr val="3A3A3A"/>
                </a:solidFill>
                <a:latin typeface="Source Sans Pro"/>
                <a:ea typeface="Source Sans Pro"/>
                <a:cs typeface="Arial"/>
              </a:rPr>
              <a:t>et</a:t>
            </a:r>
            <a:r>
              <a:rPr lang="en-GB" sz="1600" b="0" i="1" u="none" strike="noStrike" dirty="0">
                <a:solidFill>
                  <a:srgbClr val="3A3A3A"/>
                </a:solidFill>
                <a:effectLst/>
                <a:latin typeface="Source Sans Pro"/>
                <a:ea typeface="Source Sans Pro"/>
                <a:cs typeface="Arial"/>
              </a:rPr>
              <a:t> al.,</a:t>
            </a:r>
            <a:r>
              <a:rPr lang="en-GB" sz="1600" b="0" i="0" u="none" strike="noStrike" dirty="0">
                <a:solidFill>
                  <a:srgbClr val="3A3A3A"/>
                </a:solidFill>
                <a:effectLst/>
                <a:latin typeface="Source Sans Pro"/>
                <a:ea typeface="Source Sans Pro"/>
                <a:cs typeface="Arial"/>
              </a:rPr>
              <a:t> 2020)</a:t>
            </a:r>
            <a:endParaRPr lang="en-GB" sz="1600" dirty="0">
              <a:latin typeface="Source Sans Pro"/>
              <a:ea typeface="Source Sans Pro"/>
              <a:cs typeface="Arial"/>
            </a:endParaRPr>
          </a:p>
        </p:txBody>
      </p:sp>
      <p:pic>
        <p:nvPicPr>
          <p:cNvPr id="9" name="Content Placeholder 8" descr="A close-up of a list of products&#10;&#10;Description automatically generated">
            <a:extLst>
              <a:ext uri="{FF2B5EF4-FFF2-40B4-BE49-F238E27FC236}">
                <a16:creationId xmlns:a16="http://schemas.microsoft.com/office/drawing/2014/main" id="{7F2EE5A8-7181-A44A-FAE9-3A7A70A2042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466" y="2348880"/>
            <a:ext cx="8827932" cy="2265456"/>
          </a:xfrm>
        </p:spPr>
      </p:pic>
    </p:spTree>
    <p:extLst>
      <p:ext uri="{BB962C8B-B14F-4D97-AF65-F5344CB8AC3E}">
        <p14:creationId xmlns:p14="http://schemas.microsoft.com/office/powerpoint/2010/main" val="4233826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90FD0-E9DF-0B3F-2F9D-3230B5BFECDB}"/>
              </a:ext>
            </a:extLst>
          </p:cNvPr>
          <p:cNvSpPr>
            <a:spLocks noGrp="1"/>
          </p:cNvSpPr>
          <p:nvPr>
            <p:ph type="title"/>
          </p:nvPr>
        </p:nvSpPr>
        <p:spPr/>
        <p:txBody>
          <a:bodyPr/>
          <a:lstStyle/>
          <a:p>
            <a:r>
              <a:rPr lang="en-GB" sz="3600" b="1" dirty="0"/>
              <a:t>Segmented Pricing</a:t>
            </a:r>
          </a:p>
        </p:txBody>
      </p:sp>
      <p:sp>
        <p:nvSpPr>
          <p:cNvPr id="3" name="Content Placeholder 2">
            <a:extLst>
              <a:ext uri="{FF2B5EF4-FFF2-40B4-BE49-F238E27FC236}">
                <a16:creationId xmlns:a16="http://schemas.microsoft.com/office/drawing/2014/main" id="{C818DDF0-2D4E-42C0-353C-8AAC010D4569}"/>
              </a:ext>
            </a:extLst>
          </p:cNvPr>
          <p:cNvSpPr>
            <a:spLocks noGrp="1"/>
          </p:cNvSpPr>
          <p:nvPr>
            <p:ph idx="1"/>
          </p:nvPr>
        </p:nvSpPr>
        <p:spPr/>
        <p:txBody>
          <a:bodyPr/>
          <a:lstStyle/>
          <a:p>
            <a:pPr marL="0" indent="0">
              <a:buNone/>
            </a:pPr>
            <a:r>
              <a:rPr lang="en-GB" sz="2800" dirty="0"/>
              <a:t>Segmented pricing involves charging different prices for the same product or service based on factors other than cost differences, such as customer groups, product forms, locations, or time. Types of Segmented Pricing:</a:t>
            </a:r>
          </a:p>
          <a:p>
            <a:pPr lvl="1">
              <a:buFont typeface="Arial" panose="020B0604020202020204" pitchFamily="34" charset="0"/>
              <a:buChar char="•"/>
            </a:pPr>
            <a:r>
              <a:rPr lang="en-GB" sz="2400" b="1" dirty="0"/>
              <a:t>Customer-Segment Pricing</a:t>
            </a:r>
            <a:endParaRPr lang="en-GB" sz="2400" dirty="0"/>
          </a:p>
          <a:p>
            <a:pPr lvl="1">
              <a:buFont typeface="Arial" panose="020B0604020202020204" pitchFamily="34" charset="0"/>
              <a:buChar char="•"/>
            </a:pPr>
            <a:r>
              <a:rPr lang="en-GB" sz="2400" b="1" dirty="0"/>
              <a:t>Product Form Pricing</a:t>
            </a:r>
            <a:endParaRPr lang="en-GB" sz="2400" dirty="0"/>
          </a:p>
          <a:p>
            <a:pPr lvl="1">
              <a:buFont typeface="Arial" panose="020B0604020202020204" pitchFamily="34" charset="0"/>
              <a:buChar char="•"/>
            </a:pPr>
            <a:r>
              <a:rPr lang="en-GB" sz="2400" b="1" dirty="0"/>
              <a:t>Location-Based Pricing</a:t>
            </a:r>
            <a:endParaRPr lang="en-GB" sz="2400" dirty="0"/>
          </a:p>
          <a:p>
            <a:pPr lvl="1">
              <a:buFont typeface="Arial" panose="020B0604020202020204" pitchFamily="34" charset="0"/>
              <a:buChar char="•"/>
            </a:pPr>
            <a:r>
              <a:rPr lang="en-GB" sz="2400" b="1" dirty="0"/>
              <a:t>Time-Based Pricing</a:t>
            </a:r>
            <a:endParaRPr lang="en-GB" sz="2400" dirty="0"/>
          </a:p>
          <a:p>
            <a:endParaRPr lang="en-GB" dirty="0"/>
          </a:p>
        </p:txBody>
      </p:sp>
      <p:sp>
        <p:nvSpPr>
          <p:cNvPr id="4" name="Date Placeholder 3">
            <a:extLst>
              <a:ext uri="{FF2B5EF4-FFF2-40B4-BE49-F238E27FC236}">
                <a16:creationId xmlns:a16="http://schemas.microsoft.com/office/drawing/2014/main" id="{FA1AA223-3EBF-71FD-D24D-3B8651339BBF}"/>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36EF9675-70B9-8079-6D24-64F4F2724485}"/>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111963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9A16B-3CAF-527D-52D8-F862EA67A94E}"/>
              </a:ext>
            </a:extLst>
          </p:cNvPr>
          <p:cNvSpPr>
            <a:spLocks noGrp="1"/>
          </p:cNvSpPr>
          <p:nvPr>
            <p:ph type="title"/>
          </p:nvPr>
        </p:nvSpPr>
        <p:spPr/>
        <p:txBody>
          <a:bodyPr/>
          <a:lstStyle/>
          <a:p>
            <a:r>
              <a:rPr lang="en-GB" sz="3600" b="1" dirty="0"/>
              <a:t>Promotional Pricing </a:t>
            </a:r>
            <a:endParaRPr lang="en-GB" sz="3600" dirty="0"/>
          </a:p>
        </p:txBody>
      </p:sp>
      <p:sp>
        <p:nvSpPr>
          <p:cNvPr id="3" name="Content Placeholder 2">
            <a:extLst>
              <a:ext uri="{FF2B5EF4-FFF2-40B4-BE49-F238E27FC236}">
                <a16:creationId xmlns:a16="http://schemas.microsoft.com/office/drawing/2014/main" id="{F8D755CA-C815-4254-9F44-18E14C0B0D64}"/>
              </a:ext>
            </a:extLst>
          </p:cNvPr>
          <p:cNvSpPr>
            <a:spLocks noGrp="1"/>
          </p:cNvSpPr>
          <p:nvPr>
            <p:ph idx="1"/>
          </p:nvPr>
        </p:nvSpPr>
        <p:spPr/>
        <p:txBody>
          <a:bodyPr/>
          <a:lstStyle/>
          <a:p>
            <a:pPr marL="0" indent="0">
              <a:buNone/>
            </a:pPr>
            <a:r>
              <a:rPr lang="en-GB" sz="2800" dirty="0"/>
              <a:t>Promotional pricing is a temporary pricing strategy to reduce prices or offer special deals to attract customers, boost sales, or clear out stock (Hooley et al., 2020). Promotional pricing types:</a:t>
            </a:r>
          </a:p>
          <a:p>
            <a:pPr lvl="1"/>
            <a:r>
              <a:rPr lang="en-GB" sz="2400" b="1" dirty="0"/>
              <a:t>Loss leaders</a:t>
            </a:r>
          </a:p>
          <a:p>
            <a:pPr lvl="1"/>
            <a:r>
              <a:rPr lang="en-GB" sz="2400" b="1" dirty="0"/>
              <a:t>Special events </a:t>
            </a:r>
          </a:p>
          <a:p>
            <a:pPr lvl="1"/>
            <a:r>
              <a:rPr lang="en-GB" sz="2400" b="1"/>
              <a:t>Cash </a:t>
            </a:r>
            <a:r>
              <a:rPr lang="en-GB" sz="2400" b="1" dirty="0"/>
              <a:t>r</a:t>
            </a:r>
            <a:r>
              <a:rPr lang="en-GB" sz="2400" b="1"/>
              <a:t>ebates</a:t>
            </a:r>
            <a:endParaRPr lang="en-GB" sz="2400" b="1" dirty="0"/>
          </a:p>
          <a:p>
            <a:pPr lvl="1"/>
            <a:r>
              <a:rPr lang="en-GB" sz="2400" b="1" dirty="0"/>
              <a:t>Low-interest finance</a:t>
            </a:r>
          </a:p>
          <a:p>
            <a:pPr lvl="1"/>
            <a:r>
              <a:rPr lang="en-GB" sz="2400" b="1" dirty="0"/>
              <a:t>Psychological pricing</a:t>
            </a:r>
          </a:p>
        </p:txBody>
      </p:sp>
      <p:sp>
        <p:nvSpPr>
          <p:cNvPr id="4" name="Date Placeholder 3">
            <a:extLst>
              <a:ext uri="{FF2B5EF4-FFF2-40B4-BE49-F238E27FC236}">
                <a16:creationId xmlns:a16="http://schemas.microsoft.com/office/drawing/2014/main" id="{95B4A6F1-BD2E-096A-61CA-5ACBF5B94884}"/>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87313845-A98E-B46A-D8FC-E50306E2242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816079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B0364-4915-477F-2746-BD5734D69888}"/>
              </a:ext>
            </a:extLst>
          </p:cNvPr>
          <p:cNvSpPr>
            <a:spLocks noGrp="1"/>
          </p:cNvSpPr>
          <p:nvPr>
            <p:ph type="title"/>
          </p:nvPr>
        </p:nvSpPr>
        <p:spPr/>
        <p:txBody>
          <a:bodyPr/>
          <a:lstStyle/>
          <a:p>
            <a:r>
              <a:rPr lang="en-GB" sz="3600" b="1" dirty="0"/>
              <a:t>Other Pricing Methods </a:t>
            </a:r>
            <a:br>
              <a:rPr lang="en-GB" sz="3600" b="1" dirty="0"/>
            </a:br>
            <a:r>
              <a:rPr lang="en-GB" sz="2000" dirty="0"/>
              <a:t>(1 of 5)</a:t>
            </a:r>
            <a:endParaRPr lang="en-GB" sz="3600" dirty="0"/>
          </a:p>
        </p:txBody>
      </p:sp>
      <p:sp>
        <p:nvSpPr>
          <p:cNvPr id="3" name="Content Placeholder 2">
            <a:extLst>
              <a:ext uri="{FF2B5EF4-FFF2-40B4-BE49-F238E27FC236}">
                <a16:creationId xmlns:a16="http://schemas.microsoft.com/office/drawing/2014/main" id="{FE482928-4D9D-1033-56B3-7631A76A046F}"/>
              </a:ext>
            </a:extLst>
          </p:cNvPr>
          <p:cNvSpPr>
            <a:spLocks noGrp="1"/>
          </p:cNvSpPr>
          <p:nvPr>
            <p:ph idx="1"/>
          </p:nvPr>
        </p:nvSpPr>
        <p:spPr/>
        <p:txBody>
          <a:bodyPr/>
          <a:lstStyle/>
          <a:p>
            <a:r>
              <a:rPr lang="en-GB" sz="2800" b="0" i="0" u="none" strike="noStrike" dirty="0">
                <a:solidFill>
                  <a:srgbClr val="000000"/>
                </a:solidFill>
                <a:effectLst/>
              </a:rPr>
              <a:t>Cost-plus pricing</a:t>
            </a:r>
          </a:p>
          <a:p>
            <a:r>
              <a:rPr lang="en-GB" sz="2800" b="0" i="0" u="none" strike="noStrike" dirty="0">
                <a:solidFill>
                  <a:srgbClr val="000000"/>
                </a:solidFill>
                <a:effectLst/>
              </a:rPr>
              <a:t>Going rate pricing</a:t>
            </a:r>
            <a:endParaRPr lang="en-GB" sz="2800" dirty="0">
              <a:solidFill>
                <a:srgbClr val="000000"/>
              </a:solidFill>
            </a:endParaRPr>
          </a:p>
          <a:p>
            <a:r>
              <a:rPr lang="en-GB" sz="2800" b="0" i="0" u="none" strike="noStrike" dirty="0">
                <a:solidFill>
                  <a:srgbClr val="000000"/>
                </a:solidFill>
                <a:effectLst/>
              </a:rPr>
              <a:t>Perceived value pricing</a:t>
            </a:r>
          </a:p>
          <a:p>
            <a:r>
              <a:rPr lang="en-GB" sz="2800" b="0" i="0" u="none" strike="noStrike" dirty="0">
                <a:solidFill>
                  <a:srgbClr val="000000"/>
                </a:solidFill>
                <a:effectLst/>
              </a:rPr>
              <a:t>Sealed bids</a:t>
            </a:r>
            <a:endParaRPr lang="en-GB" sz="2800" dirty="0"/>
          </a:p>
        </p:txBody>
      </p:sp>
      <p:sp>
        <p:nvSpPr>
          <p:cNvPr id="4" name="Date Placeholder 3">
            <a:extLst>
              <a:ext uri="{FF2B5EF4-FFF2-40B4-BE49-F238E27FC236}">
                <a16:creationId xmlns:a16="http://schemas.microsoft.com/office/drawing/2014/main" id="{A7C5D709-D8FD-7BF9-16C0-4BC0FC0A0F4A}"/>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38D5B658-4E34-ABEF-713B-9BFD19A435E1}"/>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458329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2CDF4-9F0E-522E-FB8A-0C7AE6342FA8}"/>
              </a:ext>
            </a:extLst>
          </p:cNvPr>
          <p:cNvSpPr>
            <a:spLocks noGrp="1"/>
          </p:cNvSpPr>
          <p:nvPr>
            <p:ph type="title"/>
          </p:nvPr>
        </p:nvSpPr>
        <p:spPr/>
        <p:txBody>
          <a:bodyPr/>
          <a:lstStyle/>
          <a:p>
            <a:r>
              <a:rPr lang="en-GB" sz="3600" b="1" i="0" u="none" strike="noStrike" dirty="0">
                <a:solidFill>
                  <a:srgbClr val="000000"/>
                </a:solidFill>
                <a:effectLst/>
              </a:rPr>
              <a:t>Cost-Plus Pricing </a:t>
            </a:r>
            <a:br>
              <a:rPr lang="en-GB" sz="3600" b="1" i="0" u="none" strike="noStrike" dirty="0">
                <a:solidFill>
                  <a:srgbClr val="000000"/>
                </a:solidFill>
                <a:effectLst/>
              </a:rPr>
            </a:br>
            <a:r>
              <a:rPr lang="en-GB" sz="2000" i="0" u="none" strike="noStrike" dirty="0">
                <a:solidFill>
                  <a:srgbClr val="000000"/>
                </a:solidFill>
                <a:effectLst/>
              </a:rPr>
              <a:t>(2 of 5)</a:t>
            </a:r>
            <a:endParaRPr lang="en-GB" sz="3600" dirty="0"/>
          </a:p>
        </p:txBody>
      </p:sp>
      <p:sp>
        <p:nvSpPr>
          <p:cNvPr id="3" name="Content Placeholder 2">
            <a:extLst>
              <a:ext uri="{FF2B5EF4-FFF2-40B4-BE49-F238E27FC236}">
                <a16:creationId xmlns:a16="http://schemas.microsoft.com/office/drawing/2014/main" id="{E6CBC53A-6F33-03F8-2BAE-D7CF9B39AF3C}"/>
              </a:ext>
            </a:extLst>
          </p:cNvPr>
          <p:cNvSpPr>
            <a:spLocks noGrp="1"/>
          </p:cNvSpPr>
          <p:nvPr>
            <p:ph idx="1"/>
          </p:nvPr>
        </p:nvSpPr>
        <p:spPr>
          <a:xfrm>
            <a:off x="457200" y="1600201"/>
            <a:ext cx="8435280" cy="3917032"/>
          </a:xfrm>
        </p:spPr>
        <p:txBody>
          <a:bodyPr/>
          <a:lstStyle/>
          <a:p>
            <a:pPr algn="l">
              <a:buFont typeface="Arial" panose="020B0604020202020204" pitchFamily="34" charset="0"/>
              <a:buChar char="•"/>
            </a:pPr>
            <a:r>
              <a:rPr lang="en-GB" sz="2800" b="0" i="0" u="none" strike="noStrike" dirty="0">
                <a:solidFill>
                  <a:srgbClr val="000000"/>
                </a:solidFill>
                <a:effectLst/>
              </a:rPr>
              <a:t>Prices are set by adding a percentage </a:t>
            </a:r>
            <a:r>
              <a:rPr lang="en-GB" sz="2800" b="1" i="0" u="none" strike="noStrike" dirty="0">
                <a:solidFill>
                  <a:srgbClr val="000000"/>
                </a:solidFill>
                <a:effectLst/>
              </a:rPr>
              <a:t>markup</a:t>
            </a:r>
            <a:r>
              <a:rPr lang="en-GB" sz="2800" b="0" i="0" u="none" strike="noStrike" dirty="0">
                <a:solidFill>
                  <a:srgbClr val="000000"/>
                </a:solidFill>
                <a:effectLst/>
              </a:rPr>
              <a:t> to the production cost.</a:t>
            </a:r>
          </a:p>
          <a:p>
            <a:pPr algn="l">
              <a:buFont typeface="Arial" panose="020B0604020202020204" pitchFamily="34" charset="0"/>
              <a:buChar char="•"/>
            </a:pPr>
            <a:r>
              <a:rPr lang="en-GB" sz="2800" b="0" i="0" u="none" strike="noStrike" dirty="0">
                <a:solidFill>
                  <a:srgbClr val="000000"/>
                </a:solidFill>
                <a:effectLst/>
              </a:rPr>
              <a:t>Simple but does not consider customer </a:t>
            </a:r>
            <a:r>
              <a:rPr lang="en-GB" sz="2800" b="1" i="0" u="none" strike="noStrike" dirty="0">
                <a:solidFill>
                  <a:srgbClr val="000000"/>
                </a:solidFill>
                <a:effectLst/>
              </a:rPr>
              <a:t>perceived value</a:t>
            </a:r>
            <a:r>
              <a:rPr lang="en-GB" sz="2800" b="0" i="0" u="none" strike="noStrike" dirty="0">
                <a:solidFill>
                  <a:srgbClr val="000000"/>
                </a:solidFill>
                <a:effectLst/>
              </a:rPr>
              <a:t>, which may impact sales.</a:t>
            </a:r>
          </a:p>
          <a:p>
            <a:r>
              <a:rPr lang="en-GB" sz="2800" b="1" i="0" u="none" strike="noStrike" dirty="0">
                <a:solidFill>
                  <a:srgbClr val="000000"/>
                </a:solidFill>
                <a:effectLst/>
              </a:rPr>
              <a:t>Example:</a:t>
            </a:r>
            <a:r>
              <a:rPr lang="en-GB" sz="2800" b="0" i="0" u="none" strike="noStrike" dirty="0">
                <a:solidFill>
                  <a:srgbClr val="000000"/>
                </a:solidFill>
                <a:effectLst/>
              </a:rPr>
              <a:t> A restaurant calculates the cost of making a dish (ingredients, labour, rent) and adds a </a:t>
            </a:r>
            <a:r>
              <a:rPr lang="en-GB" sz="2800" b="1" i="0" u="none" strike="noStrike" dirty="0">
                <a:solidFill>
                  <a:srgbClr val="000000"/>
                </a:solidFill>
                <a:effectLst/>
              </a:rPr>
              <a:t>30% markup</a:t>
            </a:r>
            <a:r>
              <a:rPr lang="en-GB" sz="2800" b="0" i="0" u="none" strike="noStrike" dirty="0">
                <a:solidFill>
                  <a:srgbClr val="000000"/>
                </a:solidFill>
                <a:effectLst/>
              </a:rPr>
              <a:t> to determine the selling price.</a:t>
            </a:r>
            <a:endParaRPr lang="en-GB" sz="2800" dirty="0"/>
          </a:p>
        </p:txBody>
      </p:sp>
      <p:sp>
        <p:nvSpPr>
          <p:cNvPr id="4" name="Date Placeholder 3">
            <a:extLst>
              <a:ext uri="{FF2B5EF4-FFF2-40B4-BE49-F238E27FC236}">
                <a16:creationId xmlns:a16="http://schemas.microsoft.com/office/drawing/2014/main" id="{62455E32-AEC8-8DAC-198D-27BA5B0AAA00}"/>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53638C73-61B4-6039-5A6B-3056DE55BD36}"/>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592480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71C0A-F897-EF15-1093-9215BDA7D21C}"/>
              </a:ext>
            </a:extLst>
          </p:cNvPr>
          <p:cNvSpPr>
            <a:spLocks noGrp="1"/>
          </p:cNvSpPr>
          <p:nvPr>
            <p:ph type="title"/>
          </p:nvPr>
        </p:nvSpPr>
        <p:spPr/>
        <p:txBody>
          <a:bodyPr/>
          <a:lstStyle/>
          <a:p>
            <a:r>
              <a:rPr lang="en-GB" sz="3600" b="1" i="0" u="none" strike="noStrike" dirty="0">
                <a:solidFill>
                  <a:srgbClr val="000000"/>
                </a:solidFill>
                <a:effectLst/>
              </a:rPr>
              <a:t>Going Rate </a:t>
            </a:r>
            <a:r>
              <a:rPr lang="en-GB" sz="3600" b="1" dirty="0">
                <a:solidFill>
                  <a:srgbClr val="000000"/>
                </a:solidFill>
              </a:rPr>
              <a:t>P</a:t>
            </a:r>
            <a:r>
              <a:rPr lang="en-GB" sz="3600" b="1" i="0" u="none" strike="noStrike" dirty="0">
                <a:solidFill>
                  <a:srgbClr val="000000"/>
                </a:solidFill>
                <a:effectLst/>
              </a:rPr>
              <a:t>ricing </a:t>
            </a:r>
            <a:br>
              <a:rPr lang="en-GB" sz="3600" b="1" i="0" u="none" strike="noStrike" dirty="0">
                <a:solidFill>
                  <a:srgbClr val="000000"/>
                </a:solidFill>
                <a:effectLst/>
              </a:rPr>
            </a:br>
            <a:r>
              <a:rPr lang="en-GB" sz="2000" i="0" u="none" strike="noStrike" dirty="0">
                <a:solidFill>
                  <a:srgbClr val="000000"/>
                </a:solidFill>
                <a:effectLst/>
              </a:rPr>
              <a:t>(3 of 5)</a:t>
            </a:r>
            <a:endParaRPr lang="en-GB" sz="3600" dirty="0"/>
          </a:p>
        </p:txBody>
      </p:sp>
      <p:sp>
        <p:nvSpPr>
          <p:cNvPr id="3" name="Content Placeholder 2">
            <a:extLst>
              <a:ext uri="{FF2B5EF4-FFF2-40B4-BE49-F238E27FC236}">
                <a16:creationId xmlns:a16="http://schemas.microsoft.com/office/drawing/2014/main" id="{FAF11F44-7162-67EC-FC33-321672F60144}"/>
              </a:ext>
            </a:extLst>
          </p:cNvPr>
          <p:cNvSpPr>
            <a:spLocks noGrp="1"/>
          </p:cNvSpPr>
          <p:nvPr>
            <p:ph idx="1"/>
          </p:nvPr>
        </p:nvSpPr>
        <p:spPr/>
        <p:txBody>
          <a:bodyPr/>
          <a:lstStyle/>
          <a:p>
            <a:pPr algn="l">
              <a:buFont typeface="Arial" panose="020B0604020202020204" pitchFamily="34" charset="0"/>
              <a:buChar char="•"/>
            </a:pPr>
            <a:r>
              <a:rPr lang="en-GB" sz="2800" b="0" i="0" u="none" strike="noStrike" dirty="0">
                <a:solidFill>
                  <a:srgbClr val="000000"/>
                </a:solidFill>
                <a:effectLst/>
              </a:rPr>
              <a:t>Prices are based on the </a:t>
            </a:r>
            <a:r>
              <a:rPr lang="en-GB" sz="2800" b="1" i="0" u="none" strike="noStrike" dirty="0">
                <a:solidFill>
                  <a:srgbClr val="000000"/>
                </a:solidFill>
                <a:effectLst/>
              </a:rPr>
              <a:t>market rate </a:t>
            </a:r>
            <a:r>
              <a:rPr lang="en-GB" sz="2800" i="0" u="none" strike="noStrike" dirty="0">
                <a:solidFill>
                  <a:srgbClr val="000000"/>
                </a:solidFill>
                <a:effectLst/>
              </a:rPr>
              <a:t>and</a:t>
            </a:r>
            <a:r>
              <a:rPr lang="en-GB" sz="2800" b="1" i="0" u="none" strike="noStrike" dirty="0">
                <a:solidFill>
                  <a:srgbClr val="000000"/>
                </a:solidFill>
                <a:effectLst/>
              </a:rPr>
              <a:t> </a:t>
            </a:r>
            <a:r>
              <a:rPr lang="en-GB" sz="2800" b="0" i="0" u="none" strike="noStrike" dirty="0">
                <a:solidFill>
                  <a:srgbClr val="000000"/>
                </a:solidFill>
                <a:effectLst/>
              </a:rPr>
              <a:t>what competitors charge.</a:t>
            </a:r>
          </a:p>
          <a:p>
            <a:pPr algn="l">
              <a:buFont typeface="Arial" panose="020B0604020202020204" pitchFamily="34" charset="0"/>
              <a:buChar char="•"/>
            </a:pPr>
            <a:r>
              <a:rPr lang="en-GB" sz="2800" b="0" i="0" u="none" strike="noStrike" dirty="0">
                <a:solidFill>
                  <a:srgbClr val="000000"/>
                </a:solidFill>
                <a:effectLst/>
              </a:rPr>
              <a:t>Common in industries where competition is based on factors other than price.</a:t>
            </a:r>
          </a:p>
          <a:p>
            <a:pPr algn="l">
              <a:buFont typeface="Arial" panose="020B0604020202020204" pitchFamily="34" charset="0"/>
              <a:buChar char="•"/>
            </a:pPr>
            <a:r>
              <a:rPr lang="en-GB" sz="2800" b="1" i="0" u="none" strike="noStrike" dirty="0">
                <a:solidFill>
                  <a:srgbClr val="000000"/>
                </a:solidFill>
                <a:effectLst/>
              </a:rPr>
              <a:t>Example:</a:t>
            </a:r>
            <a:r>
              <a:rPr lang="en-GB" sz="2800" b="0" i="0" u="none" strike="noStrike" dirty="0">
                <a:solidFill>
                  <a:srgbClr val="000000"/>
                </a:solidFill>
                <a:effectLst/>
              </a:rPr>
              <a:t> </a:t>
            </a:r>
            <a:r>
              <a:rPr lang="en-GB" sz="2800" b="1" i="0" u="none" strike="noStrike" dirty="0">
                <a:solidFill>
                  <a:srgbClr val="000000"/>
                </a:solidFill>
                <a:effectLst/>
              </a:rPr>
              <a:t>Petrol stations</a:t>
            </a:r>
            <a:r>
              <a:rPr lang="en-GB" sz="2800" b="0" i="0" u="none" strike="noStrike" dirty="0">
                <a:solidFill>
                  <a:srgbClr val="000000"/>
                </a:solidFill>
                <a:effectLst/>
              </a:rPr>
              <a:t> adjust fuel prices based on the rates set by nearby competitors</a:t>
            </a:r>
            <a:r>
              <a:rPr lang="en-GB" b="0" i="0" u="none" strike="noStrike" dirty="0">
                <a:solidFill>
                  <a:srgbClr val="000000"/>
                </a:solidFill>
                <a:effectLst/>
                <a:latin typeface="-webkit-standard"/>
              </a:rPr>
              <a:t>.</a:t>
            </a:r>
            <a:endParaRPr lang="en-GB" b="0" i="0" u="none" strike="noStrike" dirty="0">
              <a:solidFill>
                <a:srgbClr val="000000"/>
              </a:solidFill>
              <a:effectLst/>
            </a:endParaRPr>
          </a:p>
          <a:p>
            <a:endParaRPr lang="en-GB" dirty="0"/>
          </a:p>
        </p:txBody>
      </p:sp>
      <p:sp>
        <p:nvSpPr>
          <p:cNvPr id="4" name="Date Placeholder 3">
            <a:extLst>
              <a:ext uri="{FF2B5EF4-FFF2-40B4-BE49-F238E27FC236}">
                <a16:creationId xmlns:a16="http://schemas.microsoft.com/office/drawing/2014/main" id="{CCC70B58-8E42-317C-9574-AE372F80BF81}"/>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B5760CCE-5B79-8A2C-0B27-9022A880125D}"/>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57890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46DA8-6588-DE00-9AE6-1B6E6DF24C4D}"/>
              </a:ext>
            </a:extLst>
          </p:cNvPr>
          <p:cNvSpPr>
            <a:spLocks noGrp="1"/>
          </p:cNvSpPr>
          <p:nvPr>
            <p:ph type="title"/>
          </p:nvPr>
        </p:nvSpPr>
        <p:spPr/>
        <p:txBody>
          <a:bodyPr/>
          <a:lstStyle/>
          <a:p>
            <a:r>
              <a:rPr lang="en-GB" sz="3600" b="1" i="0" u="none" strike="noStrike" dirty="0">
                <a:solidFill>
                  <a:srgbClr val="000000"/>
                </a:solidFill>
                <a:effectLst/>
              </a:rPr>
              <a:t>Perceived Value Pricing </a:t>
            </a:r>
            <a:br>
              <a:rPr lang="en-GB" sz="3600" b="1" i="0" u="none" strike="noStrike" dirty="0">
                <a:solidFill>
                  <a:srgbClr val="000000"/>
                </a:solidFill>
                <a:effectLst/>
              </a:rPr>
            </a:br>
            <a:r>
              <a:rPr lang="en-GB" sz="2000" i="0" u="none" strike="noStrike" dirty="0">
                <a:solidFill>
                  <a:srgbClr val="000000"/>
                </a:solidFill>
                <a:effectLst/>
              </a:rPr>
              <a:t>(4 of 5)</a:t>
            </a:r>
            <a:endParaRPr lang="en-GB" sz="3600" dirty="0"/>
          </a:p>
        </p:txBody>
      </p:sp>
      <p:sp>
        <p:nvSpPr>
          <p:cNvPr id="3" name="Content Placeholder 2">
            <a:extLst>
              <a:ext uri="{FF2B5EF4-FFF2-40B4-BE49-F238E27FC236}">
                <a16:creationId xmlns:a16="http://schemas.microsoft.com/office/drawing/2014/main" id="{5D326667-4AF9-EE7A-F493-CDE649E1DA68}"/>
              </a:ext>
            </a:extLst>
          </p:cNvPr>
          <p:cNvSpPr>
            <a:spLocks noGrp="1"/>
          </p:cNvSpPr>
          <p:nvPr>
            <p:ph idx="1"/>
          </p:nvPr>
        </p:nvSpPr>
        <p:spPr/>
        <p:txBody>
          <a:bodyPr/>
          <a:lstStyle/>
          <a:p>
            <a:pPr algn="l">
              <a:buFont typeface="Arial" panose="020B0604020202020204" pitchFamily="34" charset="0"/>
              <a:buChar char="•"/>
            </a:pPr>
            <a:r>
              <a:rPr lang="en-GB" sz="2800" dirty="0"/>
              <a:t>Prices are set according to the </a:t>
            </a:r>
            <a:r>
              <a:rPr lang="en-GB" sz="2800" b="1" dirty="0"/>
              <a:t>value perceived by customers</a:t>
            </a:r>
            <a:r>
              <a:rPr lang="en-GB" sz="2800" dirty="0"/>
              <a:t> rather than cost.</a:t>
            </a:r>
          </a:p>
          <a:p>
            <a:pPr algn="l">
              <a:buFont typeface="Arial" panose="020B0604020202020204" pitchFamily="34" charset="0"/>
              <a:buChar char="•"/>
            </a:pPr>
            <a:r>
              <a:rPr lang="en-GB" sz="2800" dirty="0"/>
              <a:t>Requires market research and methods like </a:t>
            </a:r>
            <a:r>
              <a:rPr lang="en-GB" sz="2800" b="1" dirty="0"/>
              <a:t>trade-off analysis</a:t>
            </a:r>
            <a:r>
              <a:rPr lang="en-GB" sz="2800" dirty="0"/>
              <a:t> to determine value.</a:t>
            </a:r>
          </a:p>
          <a:p>
            <a:pPr algn="l">
              <a:buFont typeface="Arial" panose="020B0604020202020204" pitchFamily="34" charset="0"/>
              <a:buChar char="•"/>
            </a:pPr>
            <a:r>
              <a:rPr lang="en-GB" sz="2800" b="1" i="0" u="none" strike="noStrike" dirty="0">
                <a:solidFill>
                  <a:srgbClr val="000000"/>
                </a:solidFill>
                <a:effectLst/>
              </a:rPr>
              <a:t>Example:</a:t>
            </a:r>
            <a:r>
              <a:rPr lang="en-GB" sz="2800" b="0" i="0" u="none" strike="noStrike" dirty="0">
                <a:solidFill>
                  <a:srgbClr val="000000"/>
                </a:solidFill>
                <a:effectLst/>
              </a:rPr>
              <a:t> </a:t>
            </a:r>
            <a:r>
              <a:rPr lang="en-GB" sz="2800" b="1" i="0" u="none" strike="noStrike" dirty="0">
                <a:solidFill>
                  <a:srgbClr val="000000"/>
                </a:solidFill>
                <a:effectLst/>
              </a:rPr>
              <a:t>Apple</a:t>
            </a:r>
            <a:r>
              <a:rPr lang="en-GB" sz="2800" b="0" i="0" u="none" strike="noStrike" dirty="0">
                <a:solidFill>
                  <a:srgbClr val="000000"/>
                </a:solidFill>
                <a:effectLst/>
              </a:rPr>
              <a:t> charges premium prices for iPhones because customers perceive them as high-quality, innovative, and prestigious.</a:t>
            </a:r>
          </a:p>
          <a:p>
            <a:endParaRPr lang="en-GB" dirty="0"/>
          </a:p>
        </p:txBody>
      </p:sp>
      <p:sp>
        <p:nvSpPr>
          <p:cNvPr id="4" name="Date Placeholder 3">
            <a:extLst>
              <a:ext uri="{FF2B5EF4-FFF2-40B4-BE49-F238E27FC236}">
                <a16:creationId xmlns:a16="http://schemas.microsoft.com/office/drawing/2014/main" id="{DABD069B-5EAC-5D3D-1B5E-08ED655F4793}"/>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5A3BAA98-B525-AF04-F2DE-94843EB51E99}"/>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033448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A0CD4-858F-8F0C-70FD-C2D3AF1A1FB0}"/>
              </a:ext>
            </a:extLst>
          </p:cNvPr>
          <p:cNvSpPr>
            <a:spLocks noGrp="1"/>
          </p:cNvSpPr>
          <p:nvPr>
            <p:ph type="title"/>
          </p:nvPr>
        </p:nvSpPr>
        <p:spPr/>
        <p:txBody>
          <a:bodyPr/>
          <a:lstStyle/>
          <a:p>
            <a:r>
              <a:rPr lang="en-GB" sz="3600" b="1" i="0" u="none" strike="noStrike" dirty="0">
                <a:solidFill>
                  <a:srgbClr val="000000"/>
                </a:solidFill>
                <a:effectLst/>
              </a:rPr>
              <a:t>Sealed Bids </a:t>
            </a:r>
            <a:br>
              <a:rPr lang="en-GB" sz="3600" b="1" i="0" u="none" strike="noStrike" dirty="0">
                <a:solidFill>
                  <a:srgbClr val="000000"/>
                </a:solidFill>
                <a:effectLst/>
              </a:rPr>
            </a:br>
            <a:r>
              <a:rPr lang="en-GB" sz="2000" i="0" u="none" strike="noStrike" dirty="0">
                <a:solidFill>
                  <a:srgbClr val="000000"/>
                </a:solidFill>
                <a:effectLst/>
              </a:rPr>
              <a:t>(5 of 5)</a:t>
            </a:r>
            <a:endParaRPr lang="en-GB" sz="3600" dirty="0"/>
          </a:p>
        </p:txBody>
      </p:sp>
      <p:sp>
        <p:nvSpPr>
          <p:cNvPr id="3" name="Content Placeholder 2">
            <a:extLst>
              <a:ext uri="{FF2B5EF4-FFF2-40B4-BE49-F238E27FC236}">
                <a16:creationId xmlns:a16="http://schemas.microsoft.com/office/drawing/2014/main" id="{86064404-BC05-9CAB-7E26-5B244EB33ED9}"/>
              </a:ext>
            </a:extLst>
          </p:cNvPr>
          <p:cNvSpPr>
            <a:spLocks noGrp="1"/>
          </p:cNvSpPr>
          <p:nvPr>
            <p:ph idx="1"/>
          </p:nvPr>
        </p:nvSpPr>
        <p:spPr/>
        <p:txBody>
          <a:bodyPr/>
          <a:lstStyle/>
          <a:p>
            <a:pPr algn="l">
              <a:buFont typeface="Arial" panose="020B0604020202020204" pitchFamily="34" charset="0"/>
              <a:buChar char="•"/>
            </a:pPr>
            <a:r>
              <a:rPr lang="en-GB" sz="2800" b="0" i="0" u="none" strike="noStrike" dirty="0">
                <a:solidFill>
                  <a:srgbClr val="000000"/>
                </a:solidFill>
                <a:effectLst/>
              </a:rPr>
              <a:t>Used in </a:t>
            </a:r>
            <a:r>
              <a:rPr lang="en-GB" sz="2800" b="1" i="0" u="none" strike="noStrike" dirty="0">
                <a:solidFill>
                  <a:srgbClr val="000000"/>
                </a:solidFill>
                <a:effectLst/>
              </a:rPr>
              <a:t>industrial purchasing</a:t>
            </a:r>
            <a:r>
              <a:rPr lang="en-GB" sz="2800" b="0" i="0" u="none" strike="noStrike" dirty="0">
                <a:solidFill>
                  <a:srgbClr val="000000"/>
                </a:solidFill>
                <a:effectLst/>
              </a:rPr>
              <a:t> where suppliers submit </a:t>
            </a:r>
            <a:r>
              <a:rPr lang="en-GB" sz="2800" b="1" i="0" u="none" strike="noStrike" dirty="0">
                <a:solidFill>
                  <a:srgbClr val="000000"/>
                </a:solidFill>
                <a:effectLst/>
              </a:rPr>
              <a:t>confidential bids</a:t>
            </a:r>
            <a:r>
              <a:rPr lang="en-GB" sz="2800" b="0" i="0" u="none" strike="noStrike" dirty="0">
                <a:solidFill>
                  <a:srgbClr val="000000"/>
                </a:solidFill>
                <a:effectLst/>
              </a:rPr>
              <a:t> to win contracts.</a:t>
            </a:r>
          </a:p>
          <a:p>
            <a:pPr algn="l">
              <a:buFont typeface="Arial" panose="020B0604020202020204" pitchFamily="34" charset="0"/>
              <a:buChar char="•"/>
            </a:pPr>
            <a:r>
              <a:rPr lang="en-GB" sz="2800" b="0" i="0" u="none" strike="noStrike" dirty="0">
                <a:solidFill>
                  <a:srgbClr val="000000"/>
                </a:solidFill>
                <a:effectLst/>
              </a:rPr>
              <a:t>Pricing considers not only costs but also competitors’ expected bids, often using </a:t>
            </a:r>
            <a:r>
              <a:rPr lang="en-GB" sz="2800" b="1" i="0" u="none" strike="noStrike" dirty="0">
                <a:solidFill>
                  <a:srgbClr val="000000"/>
                </a:solidFill>
                <a:effectLst/>
              </a:rPr>
              <a:t>game theory</a:t>
            </a:r>
            <a:r>
              <a:rPr lang="en-GB" sz="2800" b="0" i="0" u="none" strike="noStrike" dirty="0">
                <a:solidFill>
                  <a:srgbClr val="000000"/>
                </a:solidFill>
                <a:effectLst/>
              </a:rPr>
              <a:t> for strategy.</a:t>
            </a:r>
          </a:p>
          <a:p>
            <a:pPr algn="l">
              <a:buFont typeface="Arial" panose="020B0604020202020204" pitchFamily="34" charset="0"/>
              <a:buChar char="•"/>
            </a:pPr>
            <a:r>
              <a:rPr lang="en-GB" sz="2800" b="1" i="0" u="none" strike="noStrike" dirty="0">
                <a:solidFill>
                  <a:srgbClr val="000000"/>
                </a:solidFill>
                <a:effectLst/>
              </a:rPr>
              <a:t>Example:</a:t>
            </a:r>
            <a:r>
              <a:rPr lang="en-GB" sz="2800" b="0" i="0" u="none" strike="noStrike" dirty="0">
                <a:solidFill>
                  <a:srgbClr val="000000"/>
                </a:solidFill>
                <a:effectLst/>
              </a:rPr>
              <a:t> </a:t>
            </a:r>
            <a:r>
              <a:rPr lang="en-GB" sz="2800" b="1" i="0" u="none" strike="noStrike" dirty="0">
                <a:solidFill>
                  <a:srgbClr val="000000"/>
                </a:solidFill>
                <a:effectLst/>
              </a:rPr>
              <a:t>Construction companies</a:t>
            </a:r>
            <a:r>
              <a:rPr lang="en-GB" sz="2800" b="0" i="0" u="none" strike="noStrike" dirty="0">
                <a:solidFill>
                  <a:srgbClr val="000000"/>
                </a:solidFill>
                <a:effectLst/>
              </a:rPr>
              <a:t> bidding for government contracts submit sealed proposals, trying to offer a competitive yet profitable price.</a:t>
            </a:r>
          </a:p>
          <a:p>
            <a:endParaRPr lang="en-GB" dirty="0"/>
          </a:p>
        </p:txBody>
      </p:sp>
      <p:sp>
        <p:nvSpPr>
          <p:cNvPr id="4" name="Date Placeholder 3">
            <a:extLst>
              <a:ext uri="{FF2B5EF4-FFF2-40B4-BE49-F238E27FC236}">
                <a16:creationId xmlns:a16="http://schemas.microsoft.com/office/drawing/2014/main" id="{3E0C45AF-AC52-82F4-20F9-B63C40C9EFA0}"/>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32D148B9-3479-C988-3A39-B61A7964520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971173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B2A1C-1DB3-C896-D3BB-5B2F8959084D}"/>
              </a:ext>
            </a:extLst>
          </p:cNvPr>
          <p:cNvSpPr>
            <a:spLocks noGrp="1"/>
          </p:cNvSpPr>
          <p:nvPr>
            <p:ph type="title"/>
          </p:nvPr>
        </p:nvSpPr>
        <p:spPr/>
        <p:txBody>
          <a:bodyPr/>
          <a:lstStyle/>
          <a:p>
            <a:r>
              <a:rPr lang="en-GB" sz="3600" b="1" dirty="0"/>
              <a:t>Price Elasticity of Demand</a:t>
            </a:r>
            <a:br>
              <a:rPr lang="en-GB" sz="3600" b="1" dirty="0"/>
            </a:br>
            <a:r>
              <a:rPr lang="en-GB" sz="2000" dirty="0"/>
              <a:t>(1 of 2)</a:t>
            </a:r>
            <a:endParaRPr lang="en-GB" sz="3600" dirty="0"/>
          </a:p>
        </p:txBody>
      </p:sp>
      <p:sp>
        <p:nvSpPr>
          <p:cNvPr id="3" name="Content Placeholder 2">
            <a:extLst>
              <a:ext uri="{FF2B5EF4-FFF2-40B4-BE49-F238E27FC236}">
                <a16:creationId xmlns:a16="http://schemas.microsoft.com/office/drawing/2014/main" id="{41723586-05D1-D9B8-1457-49223D21D3FF}"/>
              </a:ext>
            </a:extLst>
          </p:cNvPr>
          <p:cNvSpPr>
            <a:spLocks noGrp="1"/>
          </p:cNvSpPr>
          <p:nvPr>
            <p:ph idx="1"/>
          </p:nvPr>
        </p:nvSpPr>
        <p:spPr/>
        <p:txBody>
          <a:bodyPr/>
          <a:lstStyle/>
          <a:p>
            <a:pPr algn="l"/>
            <a:r>
              <a:rPr lang="en-GB" sz="2800" b="1" i="0" u="none" strike="noStrike" dirty="0">
                <a:solidFill>
                  <a:srgbClr val="000000"/>
                </a:solidFill>
                <a:effectLst/>
              </a:rPr>
              <a:t>Price elasticity of demand</a:t>
            </a:r>
            <a:r>
              <a:rPr lang="en-GB" sz="2800" b="0" i="0" u="none" strike="noStrike" dirty="0">
                <a:solidFill>
                  <a:srgbClr val="000000"/>
                </a:solidFill>
                <a:effectLst/>
              </a:rPr>
              <a:t> measures how the </a:t>
            </a:r>
            <a:r>
              <a:rPr lang="en-GB" sz="2800" b="1" i="0" u="none" strike="noStrike" dirty="0">
                <a:solidFill>
                  <a:srgbClr val="000000"/>
                </a:solidFill>
                <a:effectLst/>
              </a:rPr>
              <a:t>quantity demanded</a:t>
            </a:r>
            <a:r>
              <a:rPr lang="en-GB" sz="2800" b="0" i="0" u="none" strike="noStrike" dirty="0">
                <a:solidFill>
                  <a:srgbClr val="000000"/>
                </a:solidFill>
                <a:effectLst/>
              </a:rPr>
              <a:t> of a product </a:t>
            </a:r>
            <a:r>
              <a:rPr lang="en-GB" sz="2800" b="1" i="0" u="none" strike="noStrike" dirty="0">
                <a:solidFill>
                  <a:srgbClr val="000000"/>
                </a:solidFill>
                <a:effectLst/>
              </a:rPr>
              <a:t>changes in response to price changes</a:t>
            </a:r>
            <a:r>
              <a:rPr lang="en-GB" sz="2800" b="0" i="0" u="none" strike="noStrike" dirty="0">
                <a:solidFill>
                  <a:srgbClr val="000000"/>
                </a:solidFill>
                <a:effectLst/>
              </a:rPr>
              <a:t>. It helps businesses understand how sensitive customers are to price fluctuations.</a:t>
            </a:r>
          </a:p>
          <a:p>
            <a:r>
              <a:rPr lang="en-GB" sz="2800" dirty="0">
                <a:latin typeface="Myriad Pro"/>
                <a:hlinkClick r:id="rId2"/>
              </a:rPr>
              <a:t>Price Elasticity Video </a:t>
            </a:r>
            <a:endParaRPr lang="en-GB" sz="2800">
              <a:latin typeface="Myriad Pro"/>
            </a:endParaRPr>
          </a:p>
          <a:p>
            <a:endParaRPr lang="en-GB" dirty="0"/>
          </a:p>
        </p:txBody>
      </p:sp>
      <p:sp>
        <p:nvSpPr>
          <p:cNvPr id="4" name="Date Placeholder 3">
            <a:extLst>
              <a:ext uri="{FF2B5EF4-FFF2-40B4-BE49-F238E27FC236}">
                <a16:creationId xmlns:a16="http://schemas.microsoft.com/office/drawing/2014/main" id="{FA88A607-CD38-DA0D-270F-13CAB20B2E59}"/>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93323471-FC53-CA7C-80C4-805B22779203}"/>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900520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B8F28-B686-7DB9-EDED-BC07FB72738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600" b="1" dirty="0"/>
              <a:t>Price Elasticity of Demand</a:t>
            </a:r>
            <a:br>
              <a:rPr lang="en-GB" sz="3600" b="1" dirty="0"/>
            </a:br>
            <a:r>
              <a:rPr lang="en-GB" sz="2000" dirty="0"/>
              <a:t>(2 of 2)</a:t>
            </a:r>
            <a:endParaRPr lang="en-GB" sz="3600" dirty="0"/>
          </a:p>
        </p:txBody>
      </p:sp>
      <p:pic>
        <p:nvPicPr>
          <p:cNvPr id="6" name="Picture 5" descr="A diagram of a price and quantity&#10;&#10;Description automatically generated">
            <a:extLst>
              <a:ext uri="{FF2B5EF4-FFF2-40B4-BE49-F238E27FC236}">
                <a16:creationId xmlns:a16="http://schemas.microsoft.com/office/drawing/2014/main" id="{504173AE-5327-9E0E-AAD0-62BC8D6FB1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434" y="1628800"/>
            <a:ext cx="6984950" cy="3744416"/>
          </a:xfrm>
          <a:prstGeom prst="rect">
            <a:avLst/>
          </a:prstGeom>
          <a:noFill/>
        </p:spPr>
      </p:pic>
      <p:sp>
        <p:nvSpPr>
          <p:cNvPr id="4" name="Date Placeholder 3">
            <a:extLst>
              <a:ext uri="{FF2B5EF4-FFF2-40B4-BE49-F238E27FC236}">
                <a16:creationId xmlns:a16="http://schemas.microsoft.com/office/drawing/2014/main" id="{423D97F9-FEED-544B-679C-939BB6692AD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16/04/2025</a:t>
            </a:fld>
            <a:endParaRPr lang="en-GB" altLang="en-US" sz="900"/>
          </a:p>
        </p:txBody>
      </p:sp>
      <p:sp>
        <p:nvSpPr>
          <p:cNvPr id="5" name="Slide Number Placeholder 4">
            <a:extLst>
              <a:ext uri="{FF2B5EF4-FFF2-40B4-BE49-F238E27FC236}">
                <a16:creationId xmlns:a16="http://schemas.microsoft.com/office/drawing/2014/main" id="{0A6192AB-7C06-A36C-E607-4B3AA9B59B1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1491020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8FA25-DF38-8D90-4EFE-06FA4F886616}"/>
              </a:ext>
            </a:extLst>
          </p:cNvPr>
          <p:cNvSpPr>
            <a:spLocks noGrp="1"/>
          </p:cNvSpPr>
          <p:nvPr>
            <p:ph type="title"/>
          </p:nvPr>
        </p:nvSpPr>
        <p:spPr/>
        <p:txBody>
          <a:bodyPr/>
          <a:lstStyle/>
          <a:p>
            <a:r>
              <a:rPr lang="en-GB" sz="3600" b="1" dirty="0"/>
              <a:t>Break Even Pricing</a:t>
            </a:r>
          </a:p>
        </p:txBody>
      </p:sp>
      <p:sp>
        <p:nvSpPr>
          <p:cNvPr id="4" name="Date Placeholder 3">
            <a:extLst>
              <a:ext uri="{FF2B5EF4-FFF2-40B4-BE49-F238E27FC236}">
                <a16:creationId xmlns:a16="http://schemas.microsoft.com/office/drawing/2014/main" id="{264797E9-7505-D7AB-145D-64E5102B7C93}"/>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02F66960-837B-9612-0C5C-631944971829}"/>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6" name="Content Placeholder 5">
            <a:extLst>
              <a:ext uri="{FF2B5EF4-FFF2-40B4-BE49-F238E27FC236}">
                <a16:creationId xmlns:a16="http://schemas.microsoft.com/office/drawing/2014/main" id="{C83F3082-0F50-094A-CCF6-FA97ECE9312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994235"/>
            <a:ext cx="8015199" cy="3667013"/>
          </a:xfrm>
          <a:prstGeom prst="rect">
            <a:avLst/>
          </a:prstGeom>
        </p:spPr>
      </p:pic>
      <p:pic>
        <p:nvPicPr>
          <p:cNvPr id="10" name="Picture 9" descr="A black text with black letters&#10;&#10;Description automatically generated with medium confidence">
            <a:extLst>
              <a:ext uri="{FF2B5EF4-FFF2-40B4-BE49-F238E27FC236}">
                <a16:creationId xmlns:a16="http://schemas.microsoft.com/office/drawing/2014/main" id="{EE2F8F3B-031E-CBA9-7250-80DE24B7C4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7744" y="1625935"/>
            <a:ext cx="4826000" cy="736600"/>
          </a:xfrm>
          <a:prstGeom prst="rect">
            <a:avLst/>
          </a:prstGeom>
        </p:spPr>
      </p:pic>
      <p:sp>
        <p:nvSpPr>
          <p:cNvPr id="11" name="TextBox 10">
            <a:extLst>
              <a:ext uri="{FF2B5EF4-FFF2-40B4-BE49-F238E27FC236}">
                <a16:creationId xmlns:a16="http://schemas.microsoft.com/office/drawing/2014/main" id="{3EF3BF3E-A2F9-4131-B6E9-A60E5AAB4142}"/>
              </a:ext>
            </a:extLst>
          </p:cNvPr>
          <p:cNvSpPr txBox="1"/>
          <p:nvPr/>
        </p:nvSpPr>
        <p:spPr>
          <a:xfrm>
            <a:off x="3608479" y="5425479"/>
            <a:ext cx="1755609" cy="307777"/>
          </a:xfrm>
          <a:prstGeom prst="rect">
            <a:avLst/>
          </a:prstGeom>
          <a:noFill/>
        </p:spPr>
        <p:txBody>
          <a:bodyPr wrap="none" rtlCol="0">
            <a:spAutoFit/>
          </a:bodyPr>
          <a:lstStyle/>
          <a:p>
            <a:r>
              <a:rPr lang="en-GB" sz="1400" kern="100" dirty="0">
                <a:effectLst/>
                <a:ea typeface="Aptos" panose="020B0004020202020204" pitchFamily="34" charset="0"/>
                <a:cs typeface="Times New Roman" panose="02020603050405020304" pitchFamily="18" charset="0"/>
              </a:rPr>
              <a:t>(Kotler et al., 2021) </a:t>
            </a:r>
            <a:endParaRPr lang="en-GB" sz="1400" dirty="0"/>
          </a:p>
        </p:txBody>
      </p:sp>
    </p:spTree>
    <p:extLst>
      <p:ext uri="{BB962C8B-B14F-4D97-AF65-F5344CB8AC3E}">
        <p14:creationId xmlns:p14="http://schemas.microsoft.com/office/powerpoint/2010/main" val="3648969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2931-41BD-A757-38B4-FE6DA2FE8D70}"/>
              </a:ext>
            </a:extLst>
          </p:cNvPr>
          <p:cNvSpPr>
            <a:spLocks noGrp="1"/>
          </p:cNvSpPr>
          <p:nvPr>
            <p:ph type="title"/>
          </p:nvPr>
        </p:nvSpPr>
        <p:spPr/>
        <p:txBody>
          <a:bodyPr/>
          <a:lstStyle/>
          <a:p>
            <a:r>
              <a:rPr lang="en-GB" sz="3600" b="1" dirty="0"/>
              <a:t>Competitor Pricing</a:t>
            </a:r>
          </a:p>
        </p:txBody>
      </p:sp>
      <p:sp>
        <p:nvSpPr>
          <p:cNvPr id="4" name="Date Placeholder 3">
            <a:extLst>
              <a:ext uri="{FF2B5EF4-FFF2-40B4-BE49-F238E27FC236}">
                <a16:creationId xmlns:a16="http://schemas.microsoft.com/office/drawing/2014/main" id="{71DB2C00-AFE5-08DB-1BBC-DE8EA1197D65}"/>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39497CCE-9023-6C31-D981-4314A845F214}"/>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9" name="TextBox 8">
            <a:extLst>
              <a:ext uri="{FF2B5EF4-FFF2-40B4-BE49-F238E27FC236}">
                <a16:creationId xmlns:a16="http://schemas.microsoft.com/office/drawing/2014/main" id="{AA457B0D-323A-EA4C-60EA-F11996B62D29}"/>
              </a:ext>
            </a:extLst>
          </p:cNvPr>
          <p:cNvSpPr txBox="1"/>
          <p:nvPr/>
        </p:nvSpPr>
        <p:spPr>
          <a:xfrm>
            <a:off x="3734481" y="5394702"/>
            <a:ext cx="1989647" cy="338554"/>
          </a:xfrm>
          <a:prstGeom prst="rect">
            <a:avLst/>
          </a:prstGeom>
          <a:noFill/>
        </p:spPr>
        <p:txBody>
          <a:bodyPr wrap="none" rtlCol="0">
            <a:spAutoFit/>
          </a:bodyPr>
          <a:lstStyle/>
          <a:p>
            <a:r>
              <a:rPr lang="en-GB" sz="1600" dirty="0">
                <a:effectLst/>
                <a:cs typeface="Arial" panose="020B0604020202020204" pitchFamily="34" charset="0"/>
              </a:rPr>
              <a:t>(Kotler et al., 2020) </a:t>
            </a:r>
            <a:endParaRPr lang="en-GB" sz="1600" dirty="0"/>
          </a:p>
        </p:txBody>
      </p:sp>
      <p:pic>
        <p:nvPicPr>
          <p:cNvPr id="10" name="Content Placeholder 9" descr="A diagram of a project&#10;&#10;Description automatically generated">
            <a:extLst>
              <a:ext uri="{FF2B5EF4-FFF2-40B4-BE49-F238E27FC236}">
                <a16:creationId xmlns:a16="http://schemas.microsoft.com/office/drawing/2014/main" id="{8F5C5C28-D5F3-87F5-91AF-77871324178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44377" y="1556792"/>
            <a:ext cx="6455246" cy="3916363"/>
          </a:xfrm>
        </p:spPr>
      </p:pic>
      <p:sp>
        <p:nvSpPr>
          <p:cNvPr id="11" name="TextBox 10">
            <a:extLst>
              <a:ext uri="{FF2B5EF4-FFF2-40B4-BE49-F238E27FC236}">
                <a16:creationId xmlns:a16="http://schemas.microsoft.com/office/drawing/2014/main" id="{76D028BE-9A4A-C197-FBF1-1E48850B42C0}"/>
              </a:ext>
            </a:extLst>
          </p:cNvPr>
          <p:cNvSpPr txBox="1"/>
          <p:nvPr/>
        </p:nvSpPr>
        <p:spPr>
          <a:xfrm>
            <a:off x="250825" y="1218238"/>
            <a:ext cx="4139275" cy="338554"/>
          </a:xfrm>
          <a:prstGeom prst="rect">
            <a:avLst/>
          </a:prstGeom>
          <a:noFill/>
        </p:spPr>
        <p:txBody>
          <a:bodyPr wrap="none" rtlCol="0">
            <a:spAutoFit/>
          </a:bodyPr>
          <a:lstStyle/>
          <a:p>
            <a:r>
              <a:rPr lang="en-GB" sz="1600" b="1" dirty="0"/>
              <a:t>Responding to Competitor Price Change</a:t>
            </a:r>
          </a:p>
        </p:txBody>
      </p:sp>
    </p:spTree>
    <p:extLst>
      <p:ext uri="{BB962C8B-B14F-4D97-AF65-F5344CB8AC3E}">
        <p14:creationId xmlns:p14="http://schemas.microsoft.com/office/powerpoint/2010/main" val="8973267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18F9C-4F77-8EF6-18C9-993940DF9C1F}"/>
              </a:ext>
            </a:extLst>
          </p:cNvPr>
          <p:cNvSpPr>
            <a:spLocks noGrp="1"/>
          </p:cNvSpPr>
          <p:nvPr>
            <p:ph type="title"/>
          </p:nvPr>
        </p:nvSpPr>
        <p:spPr/>
        <p:txBody>
          <a:bodyPr/>
          <a:lstStyle/>
          <a:p>
            <a:r>
              <a:rPr lang="en-GB" sz="3600" b="1" dirty="0"/>
              <a:t>Internet and Pricing Decisions</a:t>
            </a:r>
          </a:p>
        </p:txBody>
      </p:sp>
      <p:sp>
        <p:nvSpPr>
          <p:cNvPr id="3" name="Content Placeholder 2">
            <a:extLst>
              <a:ext uri="{FF2B5EF4-FFF2-40B4-BE49-F238E27FC236}">
                <a16:creationId xmlns:a16="http://schemas.microsoft.com/office/drawing/2014/main" id="{DA2DF36E-8D23-BDB5-C149-85EB362F8B97}"/>
              </a:ext>
            </a:extLst>
          </p:cNvPr>
          <p:cNvSpPr>
            <a:spLocks noGrp="1"/>
          </p:cNvSpPr>
          <p:nvPr>
            <p:ph idx="1"/>
          </p:nvPr>
        </p:nvSpPr>
        <p:spPr/>
        <p:txBody>
          <a:bodyPr/>
          <a:lstStyle/>
          <a:p>
            <a:r>
              <a:rPr lang="en-GB" sz="2800" dirty="0"/>
              <a:t>Easier Price Comparisons</a:t>
            </a:r>
          </a:p>
          <a:p>
            <a:r>
              <a:rPr lang="en-GB" sz="2800" dirty="0"/>
              <a:t>Increased Savings</a:t>
            </a:r>
          </a:p>
          <a:p>
            <a:r>
              <a:rPr lang="en-GB" sz="2800" dirty="0"/>
              <a:t>Reverse Auctions &amp; Cost Reductions</a:t>
            </a:r>
          </a:p>
          <a:p>
            <a:r>
              <a:rPr lang="en-GB" sz="2800" dirty="0"/>
              <a:t>Customer-to-Customer (C2C) &amp; Customer-to-Business (C2B) Influence</a:t>
            </a:r>
          </a:p>
          <a:p>
            <a:r>
              <a:rPr lang="en-GB" sz="2800" dirty="0"/>
              <a:t>Higher Price Sensitivity</a:t>
            </a:r>
          </a:p>
        </p:txBody>
      </p:sp>
      <p:sp>
        <p:nvSpPr>
          <p:cNvPr id="4" name="Date Placeholder 3">
            <a:extLst>
              <a:ext uri="{FF2B5EF4-FFF2-40B4-BE49-F238E27FC236}">
                <a16:creationId xmlns:a16="http://schemas.microsoft.com/office/drawing/2014/main" id="{6910CF21-838F-39B6-9459-E4DA58FB77DF}"/>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8C3F73AB-D5D4-7DBC-E7B6-4F16FD50C977}"/>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29407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F642C-E2ED-7E33-9FEF-0F1D4C9AB026}"/>
              </a:ext>
            </a:extLst>
          </p:cNvPr>
          <p:cNvSpPr>
            <a:spLocks noGrp="1"/>
          </p:cNvSpPr>
          <p:nvPr>
            <p:ph type="title"/>
          </p:nvPr>
        </p:nvSpPr>
        <p:spPr>
          <a:noFill/>
        </p:spPr>
        <p:txBody>
          <a:bodyPr/>
          <a:lstStyle/>
          <a:p>
            <a:r>
              <a:rPr lang="en-GB" sz="3600" b="1" dirty="0"/>
              <a:t>Summary</a:t>
            </a:r>
          </a:p>
        </p:txBody>
      </p:sp>
      <p:sp>
        <p:nvSpPr>
          <p:cNvPr id="3" name="Content Placeholder 2">
            <a:extLst>
              <a:ext uri="{FF2B5EF4-FFF2-40B4-BE49-F238E27FC236}">
                <a16:creationId xmlns:a16="http://schemas.microsoft.com/office/drawing/2014/main" id="{B1F94A63-34DD-4DC2-2511-E842EBA76C6F}"/>
              </a:ext>
            </a:extLst>
          </p:cNvPr>
          <p:cNvSpPr>
            <a:spLocks noGrp="1"/>
          </p:cNvSpPr>
          <p:nvPr>
            <p:ph idx="1"/>
          </p:nvPr>
        </p:nvSpPr>
        <p:spPr/>
        <p:txBody>
          <a:bodyPr/>
          <a:lstStyle/>
          <a:p>
            <a:r>
              <a:rPr lang="en-GB" sz="2000" b="1" dirty="0"/>
              <a:t>Pricing Considerations &amp; Strategies</a:t>
            </a:r>
            <a:r>
              <a:rPr lang="en-GB" sz="2000" dirty="0"/>
              <a:t>: Pricing should reflect customer-perceived value, brand positioning, corporate goals, and production costs. Businesses must also consider price elasticity and competitor pricing when setting prices.</a:t>
            </a:r>
          </a:p>
          <a:p>
            <a:r>
              <a:rPr lang="en-GB" sz="2000" b="1" dirty="0"/>
              <a:t>Types of Pricing Methods</a:t>
            </a:r>
            <a:r>
              <a:rPr lang="en-GB" sz="2000" dirty="0"/>
              <a:t>: Various approaches include </a:t>
            </a:r>
            <a:r>
              <a:rPr lang="en-GB" sz="2000" b="1" dirty="0"/>
              <a:t>cost-plus pricing</a:t>
            </a:r>
            <a:r>
              <a:rPr lang="en-GB" sz="2000" dirty="0"/>
              <a:t> (markup-based), </a:t>
            </a:r>
            <a:r>
              <a:rPr lang="en-GB" sz="2000" b="1" dirty="0"/>
              <a:t>going rate pricing</a:t>
            </a:r>
            <a:r>
              <a:rPr lang="en-GB" sz="2000" dirty="0"/>
              <a:t>(market-based), </a:t>
            </a:r>
            <a:r>
              <a:rPr lang="en-GB" sz="2000" b="1" dirty="0"/>
              <a:t>perceived value pricing</a:t>
            </a:r>
            <a:r>
              <a:rPr lang="en-GB" sz="2000" dirty="0"/>
              <a:t> (customer-driven), and </a:t>
            </a:r>
            <a:r>
              <a:rPr lang="en-GB" sz="2000" b="1" dirty="0"/>
              <a:t>sealed bids</a:t>
            </a:r>
            <a:r>
              <a:rPr lang="en-GB" sz="2000" dirty="0"/>
              <a:t> (competitive contracts).</a:t>
            </a:r>
          </a:p>
          <a:p>
            <a:pPr>
              <a:buFont typeface="Arial" panose="020B0604020202020204" pitchFamily="34" charset="0"/>
              <a:buChar char="•"/>
            </a:pPr>
            <a:r>
              <a:rPr lang="en-GB" sz="2000" b="1" dirty="0"/>
              <a:t>New Product Pricing</a:t>
            </a:r>
            <a:r>
              <a:rPr lang="en-GB" sz="2000" dirty="0"/>
              <a:t>: Market-skimming (high initial price, lowering over time) vs. market penetration (low initial price to gain market share).</a:t>
            </a:r>
          </a:p>
          <a:p>
            <a:endParaRPr lang="en-GB" dirty="0"/>
          </a:p>
        </p:txBody>
      </p:sp>
      <p:sp>
        <p:nvSpPr>
          <p:cNvPr id="4" name="Date Placeholder 3">
            <a:extLst>
              <a:ext uri="{FF2B5EF4-FFF2-40B4-BE49-F238E27FC236}">
                <a16:creationId xmlns:a16="http://schemas.microsoft.com/office/drawing/2014/main" id="{489C82D1-6D81-248B-8767-A1BB8C33636A}"/>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D6CE2F89-B54E-9B33-D572-03B160B2721B}"/>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872835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1DCA8-D472-C8F3-AE01-C939611C45A6}"/>
              </a:ext>
            </a:extLst>
          </p:cNvPr>
          <p:cNvSpPr>
            <a:spLocks noGrp="1"/>
          </p:cNvSpPr>
          <p:nvPr>
            <p:ph type="title"/>
          </p:nvPr>
        </p:nvSpPr>
        <p:spPr/>
        <p:txBody>
          <a:bodyPr/>
          <a:lstStyle/>
          <a:p>
            <a:r>
              <a:rPr lang="en-GB" sz="3600" b="1" dirty="0"/>
              <a:t>Summary (Continue)</a:t>
            </a:r>
          </a:p>
        </p:txBody>
      </p:sp>
      <p:sp>
        <p:nvSpPr>
          <p:cNvPr id="3" name="Content Placeholder 2">
            <a:extLst>
              <a:ext uri="{FF2B5EF4-FFF2-40B4-BE49-F238E27FC236}">
                <a16:creationId xmlns:a16="http://schemas.microsoft.com/office/drawing/2014/main" id="{0E43369C-B08A-7722-FE04-C3B58D330F74}"/>
              </a:ext>
            </a:extLst>
          </p:cNvPr>
          <p:cNvSpPr>
            <a:spLocks noGrp="1"/>
          </p:cNvSpPr>
          <p:nvPr>
            <p:ph idx="1"/>
          </p:nvPr>
        </p:nvSpPr>
        <p:spPr/>
        <p:txBody>
          <a:bodyPr/>
          <a:lstStyle/>
          <a:p>
            <a:pPr>
              <a:buFont typeface="Arial" panose="020B0604020202020204" pitchFamily="34" charset="0"/>
              <a:buChar char="•"/>
            </a:pPr>
            <a:r>
              <a:rPr lang="en-GB" sz="2000" b="1" dirty="0"/>
              <a:t>Product Mix &amp; Segmented Pricing</a:t>
            </a:r>
            <a:r>
              <a:rPr lang="en-GB" sz="2000" dirty="0"/>
              <a:t>: Adjusting prices for different customer groups, locations, and product variations.</a:t>
            </a:r>
          </a:p>
          <a:p>
            <a:pPr>
              <a:buFont typeface="Arial" panose="020B0604020202020204" pitchFamily="34" charset="0"/>
              <a:buChar char="•"/>
            </a:pPr>
            <a:r>
              <a:rPr lang="en-GB" sz="2000" b="1" dirty="0"/>
              <a:t>Promotional Pricing</a:t>
            </a:r>
            <a:r>
              <a:rPr lang="en-GB" sz="2000" dirty="0"/>
              <a:t>: Temporary discounts (loss leaders, rebates, psychological pricing) to boost short-term sales.</a:t>
            </a:r>
          </a:p>
          <a:p>
            <a:r>
              <a:rPr lang="en-GB" sz="2000" b="1" dirty="0"/>
              <a:t>Other Pricing Factors</a:t>
            </a:r>
            <a:r>
              <a:rPr lang="en-GB" sz="2000" dirty="0"/>
              <a:t>: Understanding </a:t>
            </a:r>
            <a:r>
              <a:rPr lang="en-GB" sz="2000" b="1" dirty="0"/>
              <a:t>price elasticity of demand</a:t>
            </a:r>
            <a:r>
              <a:rPr lang="en-GB" sz="2000" dirty="0"/>
              <a:t> (how price changes affect demand), </a:t>
            </a:r>
            <a:r>
              <a:rPr lang="en-GB" sz="2000" b="1" dirty="0"/>
              <a:t>break-even pricing</a:t>
            </a:r>
            <a:r>
              <a:rPr lang="en-GB" sz="2000" dirty="0"/>
              <a:t> (covering costs), and how the </a:t>
            </a:r>
            <a:r>
              <a:rPr lang="en-GB" sz="2000" b="1" dirty="0"/>
              <a:t>internet influences pricing decisions</a:t>
            </a:r>
            <a:r>
              <a:rPr lang="en-GB" sz="2000" dirty="0"/>
              <a:t> (easier price comparisons, increased price sensitivity).</a:t>
            </a:r>
          </a:p>
          <a:p>
            <a:endParaRPr lang="en-GB" dirty="0"/>
          </a:p>
        </p:txBody>
      </p:sp>
      <p:sp>
        <p:nvSpPr>
          <p:cNvPr id="4" name="Date Placeholder 3">
            <a:extLst>
              <a:ext uri="{FF2B5EF4-FFF2-40B4-BE49-F238E27FC236}">
                <a16:creationId xmlns:a16="http://schemas.microsoft.com/office/drawing/2014/main" id="{6716E765-450F-0318-0A6E-4132B84381CF}"/>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B5CF5F02-000C-E53B-714D-7161CAC96DF5}"/>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20236166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410C9E-6672-836C-8055-62F28865701F}"/>
              </a:ext>
            </a:extLst>
          </p:cNvPr>
          <p:cNvSpPr>
            <a:spLocks noGrp="1"/>
          </p:cNvSpPr>
          <p:nvPr>
            <p:ph idx="1"/>
          </p:nvPr>
        </p:nvSpPr>
        <p:spPr/>
        <p:txBody>
          <a:bodyPr/>
          <a:lstStyle/>
          <a:p>
            <a:r>
              <a:rPr lang="en-GB" sz="2400" dirty="0"/>
              <a:t>Your company has developed a new weight-loss breakfast shake that has proven to be successful in the test market phase. </a:t>
            </a:r>
          </a:p>
          <a:p>
            <a:r>
              <a:rPr lang="en-GB" sz="2400" dirty="0"/>
              <a:t>Users have experienced an average weight loss of two pounds per week. You hold a patent on the product. </a:t>
            </a:r>
          </a:p>
          <a:p>
            <a:r>
              <a:rPr lang="en-GB" sz="2400" dirty="0"/>
              <a:t>The cost to produce the shake is relatively low, with total manufacturing costs running at about £0.05 per 25G. Each shake is 200G.</a:t>
            </a:r>
          </a:p>
          <a:p>
            <a:r>
              <a:rPr lang="en-GB" sz="2400" dirty="0"/>
              <a:t>What pricing strategy do you recommend for this product?</a:t>
            </a:r>
          </a:p>
        </p:txBody>
      </p:sp>
      <p:sp>
        <p:nvSpPr>
          <p:cNvPr id="4" name="Date Placeholder 3">
            <a:extLst>
              <a:ext uri="{FF2B5EF4-FFF2-40B4-BE49-F238E27FC236}">
                <a16:creationId xmlns:a16="http://schemas.microsoft.com/office/drawing/2014/main" id="{192B36F7-04B3-2B8E-3A1F-40213926B7AC}"/>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9589C8AD-1A4A-C6D3-9265-867E84BFFDF0}"/>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
        <p:nvSpPr>
          <p:cNvPr id="6" name="Title 5">
            <a:extLst>
              <a:ext uri="{FF2B5EF4-FFF2-40B4-BE49-F238E27FC236}">
                <a16:creationId xmlns:a16="http://schemas.microsoft.com/office/drawing/2014/main" id="{5784F287-2B6F-5B20-BFAE-1C4F7757523A}"/>
              </a:ext>
            </a:extLst>
          </p:cNvPr>
          <p:cNvSpPr>
            <a:spLocks noGrp="1"/>
          </p:cNvSpPr>
          <p:nvPr>
            <p:ph type="title"/>
          </p:nvPr>
        </p:nvSpPr>
        <p:spPr>
          <a:solidFill>
            <a:schemeClr val="accent2"/>
          </a:solidFill>
        </p:spPr>
        <p:txBody>
          <a:bodyPr/>
          <a:lstStyle/>
          <a:p>
            <a:r>
              <a:rPr lang="en-GB" sz="3600" b="1" dirty="0"/>
              <a:t>Group Activity 1</a:t>
            </a:r>
          </a:p>
        </p:txBody>
      </p:sp>
    </p:spTree>
    <p:extLst>
      <p:ext uri="{BB962C8B-B14F-4D97-AF65-F5344CB8AC3E}">
        <p14:creationId xmlns:p14="http://schemas.microsoft.com/office/powerpoint/2010/main" val="15044128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07B35-0325-F6B5-69F2-B7230B7FAC7E}"/>
              </a:ext>
            </a:extLst>
          </p:cNvPr>
          <p:cNvSpPr>
            <a:spLocks noGrp="1"/>
          </p:cNvSpPr>
          <p:nvPr>
            <p:ph type="title"/>
          </p:nvPr>
        </p:nvSpPr>
        <p:spPr>
          <a:solidFill>
            <a:srgbClr val="FFFF00"/>
          </a:solidFill>
        </p:spPr>
        <p:txBody>
          <a:bodyPr/>
          <a:lstStyle/>
          <a:p>
            <a:r>
              <a:rPr lang="en-GB" sz="3600" b="1" dirty="0">
                <a:highlight>
                  <a:srgbClr val="FFFF00"/>
                </a:highlight>
              </a:rPr>
              <a:t>Individual Activity</a:t>
            </a:r>
          </a:p>
        </p:txBody>
      </p:sp>
      <p:sp>
        <p:nvSpPr>
          <p:cNvPr id="3" name="Content Placeholder 2">
            <a:extLst>
              <a:ext uri="{FF2B5EF4-FFF2-40B4-BE49-F238E27FC236}">
                <a16:creationId xmlns:a16="http://schemas.microsoft.com/office/drawing/2014/main" id="{19B3A9F2-EC3C-16F0-7C36-75A70196D9E9}"/>
              </a:ext>
            </a:extLst>
          </p:cNvPr>
          <p:cNvSpPr>
            <a:spLocks noGrp="1"/>
          </p:cNvSpPr>
          <p:nvPr>
            <p:ph idx="1"/>
          </p:nvPr>
        </p:nvSpPr>
        <p:spPr/>
        <p:txBody>
          <a:bodyPr/>
          <a:lstStyle/>
          <a:p>
            <a:pPr algn="l"/>
            <a:r>
              <a:rPr lang="en-GB" sz="2400" b="0" i="0" u="none" strike="noStrike" dirty="0">
                <a:solidFill>
                  <a:srgbClr val="000000"/>
                </a:solidFill>
                <a:effectLst/>
              </a:rPr>
              <a:t>One external factor that manufacturers must consider when setting prices is reseller margins. Manufacturers do not have the final say concerning the price to consumers; retailers do. So, manufacturers must start with their suggested retail prices and work back, subtracting the mark-ups required by resellers that sell the product to consumers. Once that is considered, manufacturers know at what price to sell their products to resellers, and they can determine what volume they must sell to break even at that price and cost combination. </a:t>
            </a:r>
            <a:r>
              <a:rPr lang="en-GB" sz="2400" b="1" dirty="0">
                <a:solidFill>
                  <a:srgbClr val="FF0000"/>
                </a:solidFill>
              </a:rPr>
              <a:t>Questions in the next slide. </a:t>
            </a:r>
            <a:endParaRPr lang="en-GB" sz="2400" b="1" i="0" u="none" strike="noStrike" dirty="0">
              <a:solidFill>
                <a:srgbClr val="FF0000"/>
              </a:solidFill>
              <a:effectLst/>
            </a:endParaRPr>
          </a:p>
          <a:p>
            <a:endParaRPr lang="en-GB" dirty="0"/>
          </a:p>
        </p:txBody>
      </p:sp>
      <p:sp>
        <p:nvSpPr>
          <p:cNvPr id="4" name="Date Placeholder 3">
            <a:extLst>
              <a:ext uri="{FF2B5EF4-FFF2-40B4-BE49-F238E27FC236}">
                <a16:creationId xmlns:a16="http://schemas.microsoft.com/office/drawing/2014/main" id="{9D830907-36EC-867F-F2A8-B1F00432828F}"/>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B00CE57F-6417-6840-DA4C-B5B54417E245}"/>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139190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6FDAD-AF8D-EF6E-46AF-3FC42F34F238}"/>
              </a:ext>
            </a:extLst>
          </p:cNvPr>
          <p:cNvSpPr>
            <a:spLocks noGrp="1"/>
          </p:cNvSpPr>
          <p:nvPr>
            <p:ph type="title"/>
          </p:nvPr>
        </p:nvSpPr>
        <p:spPr>
          <a:solidFill>
            <a:srgbClr val="FFFF00"/>
          </a:solidFill>
        </p:spPr>
        <p:txBody>
          <a:bodyPr/>
          <a:lstStyle/>
          <a:p>
            <a:r>
              <a:rPr lang="en-GB" sz="3600" b="1" dirty="0">
                <a:highlight>
                  <a:srgbClr val="FFFF00"/>
                </a:highlight>
              </a:rPr>
              <a:t>Individual Activity</a:t>
            </a:r>
            <a:endParaRPr lang="en-GB" sz="3600" dirty="0"/>
          </a:p>
        </p:txBody>
      </p:sp>
      <p:sp>
        <p:nvSpPr>
          <p:cNvPr id="3" name="Content Placeholder 2">
            <a:extLst>
              <a:ext uri="{FF2B5EF4-FFF2-40B4-BE49-F238E27FC236}">
                <a16:creationId xmlns:a16="http://schemas.microsoft.com/office/drawing/2014/main" id="{2F949F58-9C18-A8B1-2E20-D1A072238EA8}"/>
              </a:ext>
            </a:extLst>
          </p:cNvPr>
          <p:cNvSpPr>
            <a:spLocks noGrp="1"/>
          </p:cNvSpPr>
          <p:nvPr>
            <p:ph idx="1"/>
          </p:nvPr>
        </p:nvSpPr>
        <p:spPr/>
        <p:txBody>
          <a:bodyPr/>
          <a:lstStyle/>
          <a:p>
            <a:pPr algn="l"/>
            <a:r>
              <a:rPr lang="en-GB" sz="2400" b="0" i="0" u="none" strike="noStrike" dirty="0">
                <a:solidFill>
                  <a:srgbClr val="000000"/>
                </a:solidFill>
                <a:effectLst/>
              </a:rPr>
              <a:t>A consumer purchases a computer for €800 from a retailer. If the retailer’s mark-up is 30 per cent and the wholesaler’s mark-up is 10 per cent, both based on their respective selling prices, at what price does the manufacturer sell the product to the wholesaler? </a:t>
            </a:r>
          </a:p>
          <a:p>
            <a:pPr algn="l"/>
            <a:r>
              <a:rPr lang="en-GB" sz="2400" b="0" i="0" u="none" strike="noStrike" dirty="0">
                <a:solidFill>
                  <a:srgbClr val="000000"/>
                </a:solidFill>
                <a:effectLst/>
              </a:rPr>
              <a:t>If the unit variable cost for each computer is €350 and the manufacturer has fixed costs totalling €2 million, how many computers must this manufacturer sell to break even? How many must it sell to realise a profit of €50 million? </a:t>
            </a:r>
            <a:endParaRPr lang="en-GB" sz="2400" dirty="0"/>
          </a:p>
        </p:txBody>
      </p:sp>
      <p:sp>
        <p:nvSpPr>
          <p:cNvPr id="4" name="Date Placeholder 3">
            <a:extLst>
              <a:ext uri="{FF2B5EF4-FFF2-40B4-BE49-F238E27FC236}">
                <a16:creationId xmlns:a16="http://schemas.microsoft.com/office/drawing/2014/main" id="{3F2D901A-B1F5-415D-4333-0E9552EC3A21}"/>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BA655C2D-F155-A5A4-BE89-81E611B0F43F}"/>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265155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4D4D-8E43-92FF-ECB1-F0EA7293FE28}"/>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5996A54E-7ABD-A525-B289-D99E9088D7D9}"/>
              </a:ext>
            </a:extLst>
          </p:cNvPr>
          <p:cNvSpPr>
            <a:spLocks noGrp="1"/>
          </p:cNvSpPr>
          <p:nvPr>
            <p:ph idx="1"/>
          </p:nvPr>
        </p:nvSpPr>
        <p:spPr/>
        <p:txBody>
          <a:bodyPr/>
          <a:lstStyle/>
          <a:p>
            <a:pPr marL="0" indent="0">
              <a:buNone/>
            </a:pPr>
            <a:r>
              <a:rPr lang="en-GB" sz="2000">
                <a:ea typeface="+mn-lt"/>
                <a:cs typeface="+mn-lt"/>
              </a:rPr>
              <a:t>Harrison, K. and Owens, K. (2000) </a:t>
            </a:r>
            <a:r>
              <a:rPr lang="en-GB" sz="2000" i="1">
                <a:ea typeface="+mn-lt"/>
                <a:cs typeface="+mn-lt"/>
              </a:rPr>
              <a:t>Choices &amp; change : microeconomics. Lesson 5, Elasticity. Part 1</a:t>
            </a:r>
            <a:r>
              <a:rPr lang="en-GB" sz="2000">
                <a:ea typeface="+mn-lt"/>
                <a:cs typeface="+mn-lt"/>
              </a:rPr>
              <a:t>. Dallas, TX: Dallas County Community College District.</a:t>
            </a:r>
            <a:endParaRPr lang="en-US">
              <a:ea typeface="+mn-lt"/>
              <a:cs typeface="+mn-lt"/>
            </a:endParaRPr>
          </a:p>
          <a:p>
            <a:pPr marL="0" indent="0">
              <a:buNone/>
            </a:pPr>
            <a:r>
              <a:rPr lang="en-GB" sz="2000" b="0" i="0" u="none" strike="noStrike" dirty="0">
                <a:effectLst/>
              </a:rPr>
              <a:t>Hooley, G. J., </a:t>
            </a:r>
            <a:r>
              <a:rPr lang="en-GB" sz="2000" b="0" i="0" u="none" strike="noStrike" dirty="0" err="1">
                <a:effectLst/>
              </a:rPr>
              <a:t>Nicoulaud</a:t>
            </a:r>
            <a:r>
              <a:rPr lang="en-GB" sz="2000" b="0" i="0" u="none" strike="noStrike" dirty="0">
                <a:effectLst/>
              </a:rPr>
              <a:t>, B., Rudd, J. M., &amp; Lee, N. (2020) </a:t>
            </a:r>
            <a:r>
              <a:rPr lang="en-GB" sz="2000" dirty="0"/>
              <a:t>Marketing strategy and competitive positioning. Seventh edition. Harlow, England ; Pearson.</a:t>
            </a:r>
            <a:endParaRPr lang="en-GB"/>
          </a:p>
          <a:p>
            <a:pPr marL="0" indent="0">
              <a:buNone/>
            </a:pPr>
            <a:r>
              <a:rPr lang="en-GB" sz="2000" kern="100" dirty="0">
                <a:effectLst/>
                <a:ea typeface="Aptos" panose="020B0004020202020204" pitchFamily="34" charset="0"/>
                <a:cs typeface="Times New Roman" panose="02020603050405020304" pitchFamily="18" charset="0"/>
              </a:rPr>
              <a:t>Kotler, P., Armstrong, G., Harris, L. and Piercy, N. (2020) </a:t>
            </a:r>
            <a:r>
              <a:rPr lang="en-GB" sz="2000" i="1" kern="100" dirty="0">
                <a:effectLst/>
                <a:ea typeface="Aptos" panose="020B0004020202020204" pitchFamily="34" charset="0"/>
                <a:cs typeface="Times New Roman" panose="02020603050405020304" pitchFamily="18" charset="0"/>
              </a:rPr>
              <a:t>Principles of marketing.</a:t>
            </a:r>
            <a:r>
              <a:rPr lang="en-GB" sz="2000" kern="100" dirty="0">
                <a:effectLst/>
                <a:ea typeface="Aptos" panose="020B0004020202020204" pitchFamily="34" charset="0"/>
                <a:cs typeface="Times New Roman" panose="02020603050405020304" pitchFamily="18" charset="0"/>
              </a:rPr>
              <a:t> 8th European </a:t>
            </a:r>
            <a:r>
              <a:rPr lang="en-GB" sz="2000" kern="100" dirty="0" err="1">
                <a:effectLst/>
                <a:ea typeface="Aptos" panose="020B0004020202020204" pitchFamily="34" charset="0"/>
                <a:cs typeface="Times New Roman" panose="02020603050405020304" pitchFamily="18" charset="0"/>
              </a:rPr>
              <a:t>edn</a:t>
            </a:r>
            <a:r>
              <a:rPr lang="en-GB" sz="2000" kern="100" dirty="0">
                <a:effectLst/>
                <a:ea typeface="Aptos" panose="020B0004020202020204" pitchFamily="34" charset="0"/>
                <a:cs typeface="Times New Roman" panose="02020603050405020304" pitchFamily="18" charset="0"/>
              </a:rPr>
              <a:t>. Harlow: Pearson.</a:t>
            </a:r>
          </a:p>
          <a:p>
            <a:pPr marL="0" indent="0">
              <a:buNone/>
            </a:pPr>
            <a:r>
              <a:rPr lang="en-GB" sz="2000" kern="100" dirty="0">
                <a:effectLst/>
                <a:ea typeface="Aptos" panose="020B0004020202020204" pitchFamily="34" charset="0"/>
                <a:cs typeface="Times New Roman"/>
              </a:rPr>
              <a:t>Kotler, P., Keller, K. and Chernev, A. (2021) Marketing management. 16th ed.</a:t>
            </a:r>
          </a:p>
          <a:p>
            <a:pPr marL="0" indent="0">
              <a:buNone/>
            </a:pPr>
            <a:endParaRPr lang="en-GB" sz="1100" kern="100" dirty="0">
              <a:solidFill>
                <a:srgbClr val="3A3A3A"/>
              </a:solidFill>
              <a:latin typeface="Source Sans Pro"/>
              <a:ea typeface="Source Sans Pro"/>
            </a:endParaRPr>
          </a:p>
          <a:p>
            <a:pPr marL="0" indent="0">
              <a:buNone/>
            </a:pPr>
            <a:endParaRPr lang="en-GB" dirty="0"/>
          </a:p>
        </p:txBody>
      </p:sp>
      <p:sp>
        <p:nvSpPr>
          <p:cNvPr id="4" name="Date Placeholder 3">
            <a:extLst>
              <a:ext uri="{FF2B5EF4-FFF2-40B4-BE49-F238E27FC236}">
                <a16:creationId xmlns:a16="http://schemas.microsoft.com/office/drawing/2014/main" id="{B8920CB7-A7D6-240E-7C2D-ABFCD3AC8742}"/>
              </a:ext>
            </a:extLst>
          </p:cNvPr>
          <p:cNvSpPr>
            <a:spLocks noGrp="1"/>
          </p:cNvSpPr>
          <p:nvPr>
            <p:ph type="dt" sz="half" idx="10"/>
          </p:nvPr>
        </p:nvSpPr>
        <p:spPr/>
        <p:txBody>
          <a:bodyPr/>
          <a:lstStyle/>
          <a:p>
            <a:pPr>
              <a:defRPr/>
            </a:pPr>
            <a:fld id="{2303D31F-598B-47EE-BA37-93F097A3D676}" type="datetime1">
              <a:rPr lang="en-GB" altLang="en-US" smtClean="0"/>
              <a:pPr>
                <a:defRPr/>
              </a:pPr>
              <a:t>16/04/2025</a:t>
            </a:fld>
            <a:endParaRPr lang="en-GB" altLang="en-US"/>
          </a:p>
        </p:txBody>
      </p:sp>
      <p:sp>
        <p:nvSpPr>
          <p:cNvPr id="5" name="Slide Number Placeholder 4">
            <a:extLst>
              <a:ext uri="{FF2B5EF4-FFF2-40B4-BE49-F238E27FC236}">
                <a16:creationId xmlns:a16="http://schemas.microsoft.com/office/drawing/2014/main" id="{7F2BB249-0217-6DE9-CF22-C3CB5FE9C4F7}"/>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7018654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2446</Words>
  <Application>Microsoft Office PowerPoint</Application>
  <PresentationFormat>On-screen Show (4:3)</PresentationFormat>
  <Paragraphs>227</Paragraphs>
  <Slides>25</Slides>
  <Notes>8</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20140311PresentationUWTSDTemplate</vt:lpstr>
      <vt:lpstr>Marketing Mix: “Pricing Strategies” LCMB7024              Week 4 – Session 1 </vt:lpstr>
      <vt:lpstr>Content of the Session</vt:lpstr>
      <vt:lpstr>Price</vt:lpstr>
      <vt:lpstr>Pricing Considerations </vt:lpstr>
      <vt:lpstr>Cost Based Pricing versus Value Based Pricing</vt:lpstr>
      <vt:lpstr>New Product Pricing Strategies</vt:lpstr>
      <vt:lpstr>Product Mix Pricing Strategies</vt:lpstr>
      <vt:lpstr>Segmented Pricing</vt:lpstr>
      <vt:lpstr>Promotional Pricing </vt:lpstr>
      <vt:lpstr>Other Pricing Methods  (1 of 5)</vt:lpstr>
      <vt:lpstr>Cost-Plus Pricing  (2 of 5)</vt:lpstr>
      <vt:lpstr>Going Rate Pricing  (3 of 5)</vt:lpstr>
      <vt:lpstr>Perceived Value Pricing  (4 of 5)</vt:lpstr>
      <vt:lpstr>Sealed Bids  (5 of 5)</vt:lpstr>
      <vt:lpstr>Price Elasticity of Demand (1 of 2)</vt:lpstr>
      <vt:lpstr>Price Elasticity of Demand (2 of 2)</vt:lpstr>
      <vt:lpstr>Break Even Pricing</vt:lpstr>
      <vt:lpstr>Competitor Pricing</vt:lpstr>
      <vt:lpstr>Internet and Pricing Decisions</vt:lpstr>
      <vt:lpstr>Summary</vt:lpstr>
      <vt:lpstr>Summary (Continue)</vt:lpstr>
      <vt:lpstr>Group Activity 1</vt:lpstr>
      <vt:lpstr>Individual Activity</vt:lpstr>
      <vt:lpstr>Individual 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210</cp:revision>
  <cp:lastPrinted>2022-03-08T18:23:15Z</cp:lastPrinted>
  <dcterms:created xsi:type="dcterms:W3CDTF">2002-10-07T19:43:58Z</dcterms:created>
  <dcterms:modified xsi:type="dcterms:W3CDTF">2025-04-16T11:52:07Z</dcterms:modified>
</cp:coreProperties>
</file>