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8"/>
  </p:notesMasterIdLst>
  <p:sldIdLst>
    <p:sldId id="388" r:id="rId2"/>
    <p:sldId id="396" r:id="rId3"/>
    <p:sldId id="380" r:id="rId4"/>
    <p:sldId id="419" r:id="rId5"/>
    <p:sldId id="395" r:id="rId6"/>
    <p:sldId id="393" r:id="rId7"/>
    <p:sldId id="303" r:id="rId8"/>
    <p:sldId id="417" r:id="rId9"/>
    <p:sldId id="410" r:id="rId10"/>
    <p:sldId id="313" r:id="rId11"/>
    <p:sldId id="405" r:id="rId12"/>
    <p:sldId id="363" r:id="rId13"/>
    <p:sldId id="411" r:id="rId14"/>
    <p:sldId id="375" r:id="rId15"/>
    <p:sldId id="406" r:id="rId16"/>
    <p:sldId id="413" r:id="rId17"/>
    <p:sldId id="418" r:id="rId18"/>
    <p:sldId id="408" r:id="rId19"/>
    <p:sldId id="262" r:id="rId20"/>
    <p:sldId id="421" r:id="rId21"/>
    <p:sldId id="414" r:id="rId22"/>
    <p:sldId id="416" r:id="rId23"/>
    <p:sldId id="391" r:id="rId24"/>
    <p:sldId id="420" r:id="rId25"/>
    <p:sldId id="389" r:id="rId26"/>
    <p:sldId id="422" r:id="rId2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9D6EA7-0E26-482D-8BAF-FCA75DE90FBD}" v="1" dt="2023-08-11T12:16:44.4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584" autoAdjust="0"/>
    <p:restoredTop sz="90929"/>
  </p:normalViewPr>
  <p:slideViewPr>
    <p:cSldViewPr snapToObjects="1">
      <p:cViewPr varScale="1">
        <p:scale>
          <a:sx n="95" d="100"/>
          <a:sy n="95" d="100"/>
        </p:scale>
        <p:origin x="576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-3187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ssa Flatley" userId="0242edfc-aa31-435e-a161-b1e1fa7a13bd" providerId="ADAL" clId="{C29D6EA7-0E26-482D-8BAF-FCA75DE90FBD}"/>
    <pc:docChg chg="modSld">
      <pc:chgData name="Alissa Flatley" userId="0242edfc-aa31-435e-a161-b1e1fa7a13bd" providerId="ADAL" clId="{C29D6EA7-0E26-482D-8BAF-FCA75DE90FBD}" dt="2023-08-11T12:17:02.148" v="7" actId="1076"/>
      <pc:docMkLst>
        <pc:docMk/>
      </pc:docMkLst>
      <pc:sldChg chg="addSp modSp mod">
        <pc:chgData name="Alissa Flatley" userId="0242edfc-aa31-435e-a161-b1e1fa7a13bd" providerId="ADAL" clId="{C29D6EA7-0E26-482D-8BAF-FCA75DE90FBD}" dt="2023-08-11T12:17:02.148" v="7" actId="1076"/>
        <pc:sldMkLst>
          <pc:docMk/>
          <pc:sldMk cId="565282054" sldId="388"/>
        </pc:sldMkLst>
        <pc:picChg chg="add mod">
          <ac:chgData name="Alissa Flatley" userId="0242edfc-aa31-435e-a161-b1e1fa7a13bd" providerId="ADAL" clId="{C29D6EA7-0E26-482D-8BAF-FCA75DE90FBD}" dt="2023-08-11T12:17:02.148" v="7" actId="1076"/>
          <ac:picMkLst>
            <pc:docMk/>
            <pc:sldMk cId="565282054" sldId="388"/>
            <ac:picMk id="4" creationId="{FD78D73D-189A-46C1-80A1-E1F87056B30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de-DE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46CB799-4D50-49D3-BA0B-65BF5E13C223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573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/>
              <a:t>Click to edit Master text styles</a:t>
            </a:r>
          </a:p>
          <a:p>
            <a:pPr lvl="1"/>
            <a:r>
              <a:rPr lang="en-US" altLang="de-DE"/>
              <a:t>Second level</a:t>
            </a:r>
          </a:p>
          <a:p>
            <a:pPr lvl="2"/>
            <a:r>
              <a:rPr lang="en-US" altLang="de-DE"/>
              <a:t>Third level</a:t>
            </a:r>
          </a:p>
          <a:p>
            <a:pPr lvl="3"/>
            <a:r>
              <a:rPr lang="en-US" altLang="de-DE"/>
              <a:t>Fourth level</a:t>
            </a:r>
          </a:p>
          <a:p>
            <a:pPr lvl="4"/>
            <a:r>
              <a:rPr lang="en-US" altLang="de-DE"/>
              <a:t>Fifth level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de-DE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577225-687B-4F5C-ADEC-327D4BB07B31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27377771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80117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599420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1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868374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A53236-5BEF-44E4-8659-B6B39EAB89B8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5D9BF3-C532-4784-A861-AD061BD0DAC9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3816915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3BF4A2B-244A-4249-B41A-AA715F8336F8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404B02-E410-4295-AA9D-CCB0DD0EB9BB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2976216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0CE5CB-4159-4E5D-95ED-EC83251BE006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FA7A69-7D94-4083-A538-AB94A93397AD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2376645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3B471B8-F894-4326-9BFC-2741366A206E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54E62-BA0D-4F4A-B7BE-5E0240FDE166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2736749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443AC9-6ECC-4050-8B02-D7186C26E869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4C2C90-6FC9-461C-985F-DE932B54CB4D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2829491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FC89363-C4C8-48A3-A6CB-A0EE64E23A76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257D57-34BE-4C6E-B9E2-9A101C12C901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3318870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258268-CA62-4BBF-BB91-CBA01D2DE434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4646D6-F06D-4A56-A15E-356492DC44C9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3578454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9ED85A-6875-4B6B-8093-1B5A35FB992A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A67E7-C7FC-4EA5-90B7-C173012725BC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3794625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0B1C24-210B-49D3-BB49-8D7617F068CD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B7054D-3C98-4EF8-AE5F-AB29AB115D0F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2027148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BD7C8D-701B-4E20-A403-D781394D6E1D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3EBC2A-A440-47FA-AA8E-DAFEF72B0E18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1731673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429B8B0-2DFC-440F-9E66-23041FA9D86B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64782F-C051-492E-B10C-8286B55A4D6C}" type="slidenum">
              <a:rPr lang="en-US" altLang="de-DE"/>
              <a:pPr/>
              <a:t>‹#›</a:t>
            </a:fld>
            <a:endParaRPr lang="en-US" altLang="de-DE"/>
          </a:p>
        </p:txBody>
      </p:sp>
    </p:spTree>
    <p:extLst>
      <p:ext uri="{BB962C8B-B14F-4D97-AF65-F5344CB8AC3E}">
        <p14:creationId xmlns:p14="http://schemas.microsoft.com/office/powerpoint/2010/main" val="21590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de-DE"/>
              <a:t>Click to edit Master text styles</a:t>
            </a:r>
          </a:p>
          <a:p>
            <a:pPr lvl="1"/>
            <a:r>
              <a:rPr lang="en-US" altLang="de-DE"/>
              <a:t>Second level</a:t>
            </a:r>
          </a:p>
          <a:p>
            <a:pPr lvl="2"/>
            <a:r>
              <a:rPr lang="en-US" altLang="de-DE"/>
              <a:t>Third level</a:t>
            </a:r>
          </a:p>
          <a:p>
            <a:pPr lvl="3"/>
            <a:r>
              <a:rPr lang="en-US" altLang="de-DE"/>
              <a:t>Fourth level</a:t>
            </a:r>
          </a:p>
          <a:p>
            <a:pPr lvl="4"/>
            <a:r>
              <a:rPr lang="en-US" altLang="de-DE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633CE693-3E17-46A2-B37A-DB71FF7CE6A5}" type="datetime1">
              <a:rPr lang="en-US" altLang="de-DE"/>
              <a:pPr/>
              <a:t>8/11/2023</a:t>
            </a:fld>
            <a:endParaRPr lang="en-US" alt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endParaRPr lang="de-DE" alt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77E3E15-1990-4B1E-88CC-69D5C7ADEBF5}" type="slidenum">
              <a:rPr lang="en-US" altLang="de-DE"/>
              <a:pPr/>
              <a:t>‹#›</a:t>
            </a:fld>
            <a:endParaRPr lang="en-US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65" charset="-128"/>
          <a:cs typeface="ＭＳ Ｐゴシック" pitchFamily="-65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65" charset="0"/>
          <a:ea typeface="ＭＳ Ｐゴシック" pitchFamily="-65" charset="-128"/>
          <a:cs typeface="ＭＳ Ｐゴシック" pitchFamily="-65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-65" charset="-128"/>
          <a:cs typeface="ＭＳ Ｐゴシック" pitchFamily="-65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pitchFamily="-65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hyperlink" Target="https://www.amusingplanet.com/2015/11/patterned-grounds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g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id="{B383E416-5896-40B4-AF64-067018421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6174" y="362171"/>
            <a:ext cx="165288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AU" altLang="en-US" sz="1600" dirty="0">
                <a:solidFill>
                  <a:srgbClr val="002060"/>
                </a:solidFill>
                <a:cs typeface="Arial" panose="020B0604020202020204" pitchFamily="34" charset="0"/>
              </a:rPr>
              <a:t>Dr Alissa Flatley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7EA1A0-1BE0-4676-A495-F14C426B829D}"/>
              </a:ext>
            </a:extLst>
          </p:cNvPr>
          <p:cNvSpPr/>
          <p:nvPr/>
        </p:nvSpPr>
        <p:spPr>
          <a:xfrm>
            <a:off x="540544" y="4724400"/>
            <a:ext cx="837126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>
                <a:solidFill>
                  <a:srgbClr val="002060"/>
                </a:solidFill>
                <a:effectLst>
                  <a:outerShdw blurRad="50800" dist="63500" dir="5400000" algn="ctr" rotWithShape="0">
                    <a:schemeClr val="bg1">
                      <a:alpha val="43000"/>
                    </a:schemeClr>
                  </a:outerShdw>
                </a:effectLst>
                <a:latin typeface="Arial Black" pitchFamily="34" charset="0"/>
              </a:rPr>
              <a:t>Freeze and Squeeze 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dirty="0">
                <a:solidFill>
                  <a:srgbClr val="002060"/>
                </a:solidFill>
                <a:effectLst>
                  <a:outerShdw blurRad="50800" dist="63500" dir="5400000" algn="ctr" rotWithShape="0">
                    <a:schemeClr val="bg1">
                      <a:alpha val="43000"/>
                    </a:schemeClr>
                  </a:outerShdw>
                </a:effectLst>
                <a:latin typeface="Arial Black" pitchFamily="34" charset="0"/>
              </a:rPr>
              <a:t>Periglacial Dynamics and Landscapes</a:t>
            </a:r>
          </a:p>
        </p:txBody>
      </p:sp>
      <p:sp>
        <p:nvSpPr>
          <p:cNvPr id="10" name="TextBox 15">
            <a:extLst>
              <a:ext uri="{FF2B5EF4-FFF2-40B4-BE49-F238E27FC236}">
                <a16:creationId xmlns:a16="http://schemas.microsoft.com/office/drawing/2014/main" id="{8F82C6E0-C23F-44E2-9964-9C6BD325EB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101367"/>
            <a:ext cx="56610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GB" sz="1600" dirty="0">
                <a:solidFill>
                  <a:srgbClr val="002060"/>
                </a:solidFill>
              </a:rPr>
              <a:t>ACNA4007 – Physical Landscape and the Geosphere </a:t>
            </a:r>
            <a:endParaRPr lang="en-AU" altLang="en-US" sz="16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pic>
        <p:nvPicPr>
          <p:cNvPr id="4" name="Picture 3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FD78D73D-189A-46C1-80A1-E1F87056B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0"/>
            <a:ext cx="2410580" cy="111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82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254131" y="838200"/>
            <a:ext cx="4622669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de-DE" sz="2000" b="1" dirty="0">
                <a:solidFill>
                  <a:srgbClr val="002060"/>
                </a:solidFill>
                <a:latin typeface="Arial" panose="020B0604020202020204" pitchFamily="34" charset="0"/>
              </a:rPr>
              <a:t>Periglacial </a:t>
            </a:r>
            <a:r>
              <a:rPr lang="en-GB" altLang="de-DE" sz="2000" dirty="0">
                <a:solidFill>
                  <a:srgbClr val="002060"/>
                </a:solidFill>
                <a:latin typeface="Arial" panose="020B0604020202020204" pitchFamily="34" charset="0"/>
              </a:rPr>
              <a:t>was originally used to describe places near to or on the fringe of ice sheets or glaciers…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de-DE" sz="2000" dirty="0">
                <a:solidFill>
                  <a:srgbClr val="002060"/>
                </a:solidFill>
                <a:latin typeface="Arial" panose="020B0604020202020204" pitchFamily="34" charset="0"/>
              </a:rPr>
              <a:t>Now it is defined more widely (no single definition),  usually referring to areas:</a:t>
            </a:r>
          </a:p>
          <a:p>
            <a:pPr marL="800100" lvl="1" indent="-342900" eaLnBrk="1" hangingPunct="1">
              <a:spcBef>
                <a:spcPct val="50000"/>
              </a:spcBef>
              <a:buFont typeface="Symbol" panose="05050102010706020507" pitchFamily="18" charset="2"/>
              <a:buChar char="-"/>
            </a:pPr>
            <a:r>
              <a:rPr lang="en-GB" altLang="de-DE" sz="1600" dirty="0">
                <a:solidFill>
                  <a:srgbClr val="002060"/>
                </a:solidFill>
                <a:latin typeface="Arial" panose="020B0604020202020204" pitchFamily="34" charset="0"/>
              </a:rPr>
              <a:t>with </a:t>
            </a:r>
            <a:r>
              <a:rPr lang="en-GB" altLang="de-DE" sz="1600" b="1" dirty="0">
                <a:solidFill>
                  <a:srgbClr val="FF0000"/>
                </a:solidFill>
                <a:latin typeface="Arial" panose="020B0604020202020204" pitchFamily="34" charset="0"/>
              </a:rPr>
              <a:t>permafrost</a:t>
            </a:r>
            <a:r>
              <a:rPr lang="en-GB" altLang="de-DE" sz="1600" dirty="0">
                <a:solidFill>
                  <a:srgbClr val="002060"/>
                </a:solidFill>
                <a:latin typeface="Arial" panose="020B0604020202020204" pitchFamily="34" charset="0"/>
              </a:rPr>
              <a:t> (frozen ground &gt; 1 </a:t>
            </a:r>
            <a:r>
              <a:rPr lang="en-GB" altLang="de-DE" sz="1600" dirty="0" err="1">
                <a:solidFill>
                  <a:srgbClr val="002060"/>
                </a:solidFill>
                <a:latin typeface="Arial" panose="020B0604020202020204" pitchFamily="34" charset="0"/>
              </a:rPr>
              <a:t>yr</a:t>
            </a:r>
            <a:r>
              <a:rPr lang="en-GB" altLang="de-DE" sz="1600" dirty="0">
                <a:solidFill>
                  <a:srgbClr val="002060"/>
                </a:solidFill>
                <a:latin typeface="Arial" panose="020B0604020202020204" pitchFamily="34" charset="0"/>
              </a:rPr>
              <a:t>)</a:t>
            </a:r>
          </a:p>
          <a:p>
            <a:pPr marL="800100" lvl="1" indent="-342900" eaLnBrk="1" hangingPunct="1">
              <a:spcBef>
                <a:spcPct val="50000"/>
              </a:spcBef>
              <a:buFont typeface="Symbol" panose="05050102010706020507" pitchFamily="18" charset="2"/>
              <a:buChar char="-"/>
            </a:pPr>
            <a:r>
              <a:rPr lang="en-GB" altLang="de-D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intense </a:t>
            </a:r>
            <a:r>
              <a:rPr lang="en-GB" altLang="de-DE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frost action </a:t>
            </a:r>
            <a:r>
              <a:rPr lang="en-GB" altLang="de-D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bare ground for some of the year</a:t>
            </a:r>
            <a:endParaRPr lang="en-GB" altLang="de-DE" sz="16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marL="800100" lvl="1" indent="-342900" eaLnBrk="1" hangingPunct="1">
              <a:spcBef>
                <a:spcPct val="50000"/>
              </a:spcBef>
              <a:buFont typeface="Symbol" panose="05050102010706020507" pitchFamily="18" charset="2"/>
              <a:buChar char="-"/>
            </a:pPr>
            <a:r>
              <a:rPr lang="en-GB" altLang="de-D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</a:t>
            </a:r>
            <a:r>
              <a:rPr lang="en-GB" altLang="de-DE" sz="1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freeze-thaw cycles </a:t>
            </a:r>
            <a:r>
              <a:rPr lang="en-GB" altLang="de-D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dominate the landform creating processes;</a:t>
            </a:r>
          </a:p>
          <a:p>
            <a:pPr marL="800100" lvl="1" indent="-342900" eaLnBrk="1" hangingPunct="1">
              <a:spcBef>
                <a:spcPct val="50000"/>
              </a:spcBef>
              <a:buFont typeface="Symbol" panose="05050102010706020507" pitchFamily="18" charset="2"/>
              <a:buChar char="-"/>
            </a:pPr>
            <a:r>
              <a:rPr lang="en-GB" altLang="de-DE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have a distinctive ecosystem adapted to the periglacial environment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GB" altLang="de-DE" sz="2000" dirty="0">
                <a:solidFill>
                  <a:srgbClr val="002060"/>
                </a:solidFill>
                <a:latin typeface="Arial" panose="020B0604020202020204" pitchFamily="34" charset="0"/>
              </a:rPr>
              <a:t>Such areas as these now make up approximately 25% of the world’s total land area!</a:t>
            </a:r>
            <a:r>
              <a:rPr lang="en-GB" altLang="de-DE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</a:t>
            </a: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Definition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7" t="2497" r="19743" b="2652"/>
          <a:stretch/>
        </p:blipFill>
        <p:spPr>
          <a:xfrm>
            <a:off x="5181600" y="228600"/>
            <a:ext cx="3581400" cy="2895600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4495800" y="1676400"/>
            <a:ext cx="2057400" cy="685800"/>
          </a:xfrm>
          <a:prstGeom prst="line">
            <a:avLst/>
          </a:prstGeom>
          <a:ln w="12700">
            <a:solidFill>
              <a:srgbClr val="00206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495800" y="1676400"/>
            <a:ext cx="3810000" cy="228600"/>
          </a:xfrm>
          <a:prstGeom prst="line">
            <a:avLst/>
          </a:prstGeom>
          <a:ln w="12700">
            <a:solidFill>
              <a:srgbClr val="00206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5526527" y="1524000"/>
            <a:ext cx="2800350" cy="4532769"/>
            <a:chOff x="5526527" y="1524000"/>
            <a:chExt cx="2800350" cy="4532769"/>
          </a:xfrm>
        </p:grpSpPr>
        <p:sp>
          <p:nvSpPr>
            <p:cNvPr id="12" name="TextBox 11"/>
            <p:cNvSpPr txBox="1"/>
            <p:nvPr/>
          </p:nvSpPr>
          <p:spPr>
            <a:xfrm>
              <a:off x="5526527" y="3810000"/>
              <a:ext cx="2800350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DE" sz="2000" dirty="0">
                  <a:solidFill>
                    <a:srgbClr val="002060"/>
                  </a:solidFill>
                </a:rPr>
                <a:t>≠</a:t>
              </a:r>
              <a:r>
                <a:rPr lang="de-DE" sz="2000" b="1" dirty="0">
                  <a:solidFill>
                    <a:srgbClr val="002060"/>
                  </a:solidFill>
                </a:rPr>
                <a:t> Paraglacial: </a:t>
              </a:r>
            </a:p>
            <a:p>
              <a:pPr algn="ctr"/>
              <a:endParaRPr lang="de-DE" sz="2000" dirty="0">
                <a:solidFill>
                  <a:srgbClr val="002060"/>
                </a:solidFill>
              </a:endParaRPr>
            </a:p>
            <a:p>
              <a:pPr algn="ctr"/>
              <a:r>
                <a:rPr lang="de-DE" sz="2000" dirty="0">
                  <a:solidFill>
                    <a:srgbClr val="002060"/>
                  </a:solidFill>
                </a:rPr>
                <a:t>Lasting geomorphic impact of past glaciation on post-glacial landscape („glacial hangover“)</a:t>
              </a:r>
            </a:p>
          </p:txBody>
        </p:sp>
        <p:cxnSp>
          <p:nvCxnSpPr>
            <p:cNvPr id="14" name="Straight Connector 13"/>
            <p:cNvCxnSpPr/>
            <p:nvPr/>
          </p:nvCxnSpPr>
          <p:spPr>
            <a:xfrm flipH="1">
              <a:off x="6926702" y="1524000"/>
              <a:ext cx="159898" cy="2178050"/>
            </a:xfrm>
            <a:prstGeom prst="line">
              <a:avLst/>
            </a:prstGeom>
            <a:ln w="15875">
              <a:solidFill>
                <a:srgbClr val="002060"/>
              </a:solidFill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3661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50" name="Picture 2" descr="perigl_clim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12" y="1158775"/>
            <a:ext cx="8305800" cy="4989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Periglacial climate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5638800" y="1528107"/>
            <a:ext cx="1447799" cy="369332"/>
          </a:xfrm>
          <a:prstGeom prst="rect">
            <a:avLst/>
          </a:prstGeom>
          <a:solidFill>
            <a:schemeClr val="bg1">
              <a:alpha val="76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/>
              <a:t>MAT -3.9 C</a:t>
            </a:r>
            <a:endParaRPr lang="de-DE" dirty="0"/>
          </a:p>
        </p:txBody>
      </p:sp>
      <p:sp>
        <p:nvSpPr>
          <p:cNvPr id="4" name="TextBox 3"/>
          <p:cNvSpPr txBox="1"/>
          <p:nvPr/>
        </p:nvSpPr>
        <p:spPr>
          <a:xfrm>
            <a:off x="222757" y="699038"/>
            <a:ext cx="47761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002060"/>
                </a:solidFill>
              </a:rPr>
              <a:t>Temperature (and seasonal variation)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222756" y="3699566"/>
            <a:ext cx="8768843" cy="3089169"/>
            <a:chOff x="222756" y="3699566"/>
            <a:chExt cx="8768843" cy="3089169"/>
          </a:xfrm>
        </p:grpSpPr>
        <p:sp>
          <p:nvSpPr>
            <p:cNvPr id="3" name="Rectangle 2"/>
            <p:cNvSpPr/>
            <p:nvPr/>
          </p:nvSpPr>
          <p:spPr>
            <a:xfrm>
              <a:off x="222756" y="6142404"/>
              <a:ext cx="876884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 eaLnBrk="0" hangingPunct="0">
                <a:buFont typeface="Arial" panose="020B0604020202020204" pitchFamily="34" charset="0"/>
                <a:buChar char="•"/>
              </a:pPr>
              <a:r>
                <a:rPr lang="en-US" altLang="de-DE" b="1" dirty="0">
                  <a:solidFill>
                    <a:srgbClr val="002060"/>
                  </a:solidFill>
                </a:rPr>
                <a:t>Snow cover </a:t>
              </a:r>
              <a:r>
                <a:rPr lang="en-US" altLang="de-DE" dirty="0">
                  <a:solidFill>
                    <a:srgbClr val="002060"/>
                  </a:solidFill>
                </a:rPr>
                <a:t>(and vegetation!!)</a:t>
              </a:r>
              <a:r>
                <a:rPr lang="en-US" altLang="de-DE" b="1" dirty="0">
                  <a:solidFill>
                    <a:srgbClr val="002060"/>
                  </a:solidFill>
                </a:rPr>
                <a:t> </a:t>
              </a:r>
              <a:r>
                <a:rPr lang="en-US" altLang="de-DE" dirty="0">
                  <a:solidFill>
                    <a:srgbClr val="002060"/>
                  </a:solidFill>
                </a:rPr>
                <a:t>can insulate the ground and form a buffer layer that can reduce the amplitude of seasonal temperature oscillations in the soil !!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4114800" y="3699566"/>
              <a:ext cx="2247899" cy="2125292"/>
            </a:xfrm>
            <a:prstGeom prst="rect">
              <a:avLst/>
            </a:prstGeom>
            <a:solidFill>
              <a:schemeClr val="tx2">
                <a:lumMod val="40000"/>
                <a:lumOff val="60000"/>
                <a:alpha val="47000"/>
              </a:schemeClr>
            </a:solidFill>
            <a:ln w="15875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3757" y="1543615"/>
            <a:ext cx="4368993" cy="4420306"/>
          </a:xfrm>
          <a:prstGeom prst="rect">
            <a:avLst/>
          </a:prstGeom>
        </p:spPr>
      </p:pic>
      <p:sp>
        <p:nvSpPr>
          <p:cNvPr id="3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Frost and the ground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48936" y="4072725"/>
            <a:ext cx="3680362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rgbClr val="002060"/>
                </a:solidFill>
              </a:rPr>
              <a:t>The thickness of the active layer is a function of how deep thawing penetrates frozen ground (frequency and magnitude of thawing!)</a:t>
            </a:r>
            <a:endParaRPr lang="en-US" altLang="de-DE" sz="1600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8936" y="955295"/>
            <a:ext cx="2765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002060"/>
                </a:solidFill>
              </a:rPr>
              <a:t>Energy exchange with atmosphere...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1476" y="1891846"/>
            <a:ext cx="20801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rgbClr val="002060"/>
                </a:solidFill>
              </a:rPr>
              <a:t>Depth, time and age</a:t>
            </a:r>
          </a:p>
        </p:txBody>
      </p:sp>
      <p:sp>
        <p:nvSpPr>
          <p:cNvPr id="9" name="Down Arrow 8"/>
          <p:cNvSpPr/>
          <p:nvPr/>
        </p:nvSpPr>
        <p:spPr>
          <a:xfrm rot="10800000" flipV="1">
            <a:off x="3740035" y="927308"/>
            <a:ext cx="948531" cy="609600"/>
          </a:xfrm>
          <a:prstGeom prst="downArrow">
            <a:avLst/>
          </a:prstGeom>
          <a:noFill/>
          <a:ln>
            <a:solidFill>
              <a:schemeClr val="tx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24" name="Group 23"/>
          <p:cNvGrpSpPr/>
          <p:nvPr/>
        </p:nvGrpSpPr>
        <p:grpSpPr>
          <a:xfrm>
            <a:off x="5168146" y="6056587"/>
            <a:ext cx="4052054" cy="646331"/>
            <a:chOff x="5168146" y="6056587"/>
            <a:chExt cx="4052054" cy="646331"/>
          </a:xfrm>
        </p:grpSpPr>
        <p:sp>
          <p:nvSpPr>
            <p:cNvPr id="8" name="Down Arrow 7"/>
            <p:cNvSpPr/>
            <p:nvPr/>
          </p:nvSpPr>
          <p:spPr>
            <a:xfrm flipV="1">
              <a:off x="5168146" y="6056587"/>
              <a:ext cx="948531" cy="609600"/>
            </a:xfrm>
            <a:prstGeom prst="downArrow">
              <a:avLst/>
            </a:prstGeom>
            <a:noFill/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248400" y="6056587"/>
              <a:ext cx="29718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 eaLnBrk="0" hangingPunct="0">
                <a:buFont typeface="Arial" panose="020B0604020202020204" pitchFamily="34" charset="0"/>
                <a:buChar char="•"/>
              </a:pPr>
              <a:r>
                <a:rPr lang="en-US" altLang="de-DE" dirty="0">
                  <a:solidFill>
                    <a:srgbClr val="002060"/>
                  </a:solidFill>
                </a:rPr>
                <a:t>geothermal gradient (from below) </a:t>
              </a:r>
            </a:p>
          </p:txBody>
        </p:sp>
      </p:grpSp>
      <p:sp>
        <p:nvSpPr>
          <p:cNvPr id="11" name="Rectangle 10"/>
          <p:cNvSpPr/>
          <p:nvPr/>
        </p:nvSpPr>
        <p:spPr>
          <a:xfrm>
            <a:off x="4699466" y="804618"/>
            <a:ext cx="33662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en-US" altLang="de-DE" dirty="0">
                <a:solidFill>
                  <a:srgbClr val="002060"/>
                </a:solidFill>
              </a:rPr>
              <a:t>atmospheric temperature and radiation (from above)</a:t>
            </a:r>
          </a:p>
        </p:txBody>
      </p:sp>
      <p:sp>
        <p:nvSpPr>
          <p:cNvPr id="13" name="Oval 12"/>
          <p:cNvSpPr/>
          <p:nvPr/>
        </p:nvSpPr>
        <p:spPr>
          <a:xfrm>
            <a:off x="5943600" y="1663429"/>
            <a:ext cx="381000" cy="399861"/>
          </a:xfrm>
          <a:prstGeom prst="ellipse">
            <a:avLst/>
          </a:prstGeom>
          <a:noFill/>
          <a:ln w="15875">
            <a:solidFill>
              <a:srgbClr val="00206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TextBox 19"/>
          <p:cNvSpPr txBox="1"/>
          <p:nvPr/>
        </p:nvSpPr>
        <p:spPr>
          <a:xfrm>
            <a:off x="3866065" y="1990423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rgbClr val="002060"/>
                </a:solidFill>
              </a:rPr>
              <a:t>Mean annual temperature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2918748" y="935709"/>
            <a:ext cx="5958552" cy="1028372"/>
            <a:chOff x="2918748" y="935709"/>
            <a:chExt cx="5958552" cy="1028372"/>
          </a:xfrm>
        </p:grpSpPr>
        <p:sp>
          <p:nvSpPr>
            <p:cNvPr id="12" name="Down Arrow 11"/>
            <p:cNvSpPr/>
            <p:nvPr/>
          </p:nvSpPr>
          <p:spPr>
            <a:xfrm rot="10800000" flipV="1">
              <a:off x="7928769" y="935709"/>
              <a:ext cx="948531" cy="609600"/>
            </a:xfrm>
            <a:prstGeom prst="downArrow">
              <a:avLst/>
            </a:prstGeom>
            <a:noFill/>
            <a:ln>
              <a:solidFill>
                <a:srgbClr val="FF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5168146" y="1567182"/>
              <a:ext cx="2070854" cy="0"/>
            </a:xfrm>
            <a:prstGeom prst="line">
              <a:avLst/>
            </a:prstGeom>
            <a:ln w="19050">
              <a:solidFill>
                <a:srgbClr val="002060"/>
              </a:solidFill>
              <a:headEnd type="arrow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2918748" y="1594749"/>
              <a:ext cx="224939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rgbClr val="002060"/>
                  </a:solidFill>
                </a:rPr>
                <a:t>Temperature regime</a:t>
              </a:r>
            </a:p>
          </p:txBody>
        </p:sp>
      </p:grpSp>
      <p:sp>
        <p:nvSpPr>
          <p:cNvPr id="22" name="Rectangle 21"/>
          <p:cNvSpPr/>
          <p:nvPr/>
        </p:nvSpPr>
        <p:spPr>
          <a:xfrm>
            <a:off x="248936" y="2828397"/>
            <a:ext cx="36803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9144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de-DE" sz="2000" b="1" dirty="0">
                <a:solidFill>
                  <a:srgbClr val="002060"/>
                </a:solidFill>
                <a:cs typeface="Arial" panose="020B0604020202020204" pitchFamily="34" charset="0"/>
              </a:rPr>
              <a:t>Active layer: </a:t>
            </a:r>
            <a:r>
              <a:rPr lang="en-US" altLang="de-DE" sz="2000" dirty="0">
                <a:solidFill>
                  <a:srgbClr val="002060"/>
                </a:solidFill>
                <a:cs typeface="Arial" panose="020B0604020202020204" pitchFamily="34" charset="0"/>
              </a:rPr>
              <a:t>surface layer that freezes and thaws with the seasons</a:t>
            </a: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248936" y="5856532"/>
            <a:ext cx="393755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rgbClr val="002060"/>
                </a:solidFill>
              </a:rPr>
              <a:t>Dynamic seasonal system…</a:t>
            </a:r>
            <a:endParaRPr lang="en-US" altLang="de-DE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3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127" y="1447800"/>
            <a:ext cx="8575173" cy="43672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Permafrost…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2971800" y="4419600"/>
            <a:ext cx="2133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de-DE" sz="1600" dirty="0">
                <a:solidFill>
                  <a:srgbClr val="002060"/>
                </a:solidFill>
              </a:rPr>
              <a:t>2 - Continuity of permafrost broken by through-going </a:t>
            </a:r>
            <a:r>
              <a:rPr lang="en-US" altLang="de-DE" sz="1600" dirty="0" err="1">
                <a:solidFill>
                  <a:srgbClr val="002060"/>
                </a:solidFill>
              </a:rPr>
              <a:t>taliks</a:t>
            </a:r>
            <a:endParaRPr lang="de-DE" sz="1600" dirty="0">
              <a:solidFill>
                <a:srgbClr val="00206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343400" y="5860405"/>
            <a:ext cx="45645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de-DE" sz="2000" dirty="0">
                <a:solidFill>
                  <a:srgbClr val="002060"/>
                </a:solidFill>
              </a:rPr>
              <a:t>1 - Pervasive permafrost beneath the active layer broken only by open </a:t>
            </a:r>
            <a:r>
              <a:rPr lang="en-US" altLang="de-DE" sz="2000" dirty="0" err="1">
                <a:solidFill>
                  <a:srgbClr val="002060"/>
                </a:solidFill>
              </a:rPr>
              <a:t>taliks</a:t>
            </a:r>
            <a:r>
              <a:rPr lang="en-US" altLang="de-DE" sz="2000" dirty="0">
                <a:solidFill>
                  <a:srgbClr val="002060"/>
                </a:solidFill>
              </a:rPr>
              <a:t> (thawed ground) under lakes</a:t>
            </a:r>
            <a:endParaRPr lang="de-DE" sz="2000" dirty="0">
              <a:solidFill>
                <a:srgbClr val="00206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10360" y="3475891"/>
            <a:ext cx="16186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002060"/>
                </a:solidFill>
              </a:rPr>
              <a:t>3 - Isolated blocks of relatively thin permafrost </a:t>
            </a:r>
            <a:endParaRPr lang="de-DE" sz="1600" dirty="0">
              <a:solidFill>
                <a:srgbClr val="002060"/>
              </a:solidFill>
            </a:endParaRPr>
          </a:p>
        </p:txBody>
      </p:sp>
      <p:sp>
        <p:nvSpPr>
          <p:cNvPr id="9" name="Rectangle 3"/>
          <p:cNvSpPr txBox="1">
            <a:spLocks/>
          </p:cNvSpPr>
          <p:nvPr/>
        </p:nvSpPr>
        <p:spPr>
          <a:xfrm>
            <a:off x="2590800" y="671785"/>
            <a:ext cx="3162300" cy="837774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de-DE" sz="2000" dirty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Absent beneath water</a:t>
            </a:r>
          </a:p>
          <a:p>
            <a:r>
              <a:rPr lang="en-US" altLang="de-DE" sz="2000" dirty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Absent beneath forest</a:t>
            </a:r>
          </a:p>
        </p:txBody>
      </p:sp>
    </p:spTree>
    <p:extLst>
      <p:ext uri="{BB962C8B-B14F-4D97-AF65-F5344CB8AC3E}">
        <p14:creationId xmlns:p14="http://schemas.microsoft.com/office/powerpoint/2010/main" val="77677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Permafrost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39138" y="944688"/>
            <a:ext cx="5018662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3038" indent="-173038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342900" indent="-342900" defTabSz="914400" eaLnBrk="1" hangingPunct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de-DE" sz="2000" b="1" dirty="0">
                <a:solidFill>
                  <a:srgbClr val="002060"/>
                </a:solidFill>
              </a:rPr>
              <a:t>Permafrost: </a:t>
            </a:r>
            <a:r>
              <a:rPr lang="en-US" altLang="de-DE" sz="2000" dirty="0">
                <a:solidFill>
                  <a:srgbClr val="002060"/>
                </a:solidFill>
              </a:rPr>
              <a:t>soil, regolith, and bedrock at a temperature below 0</a:t>
            </a:r>
            <a:r>
              <a:rPr lang="en-US" altLang="de-DE" sz="2000" dirty="0">
                <a:solidFill>
                  <a:srgbClr val="002060"/>
                </a:solidFill>
                <a:cs typeface="Arial" panose="020B0604020202020204" pitchFamily="34" charset="0"/>
              </a:rPr>
              <a:t>ºC (or -2ºC), found in cold climates.</a:t>
            </a:r>
          </a:p>
          <a:p>
            <a:pPr marL="342900" indent="-342900" defTabSz="914400" eaLnBrk="1" hangingPunct="1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de-DE" sz="20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marL="342900" indent="-342900" defTabSz="914400" eaLnBrk="1" hangingPunct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rgbClr val="002060"/>
                </a:solidFill>
                <a:cs typeface="Arial" panose="020B0604020202020204" pitchFamily="34" charset="0"/>
              </a:rPr>
              <a:t>reaches a max depth of &gt;1500 m, but averages of 300 to 450 m near 70º N</a:t>
            </a:r>
          </a:p>
          <a:p>
            <a:pPr marL="342900" indent="-342900" defTabSz="914400" eaLnBrk="1" hangingPunct="1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de-DE" sz="2000" dirty="0">
              <a:solidFill>
                <a:srgbClr val="002060"/>
              </a:solidFill>
              <a:cs typeface="Arial" panose="020B0604020202020204" pitchFamily="34" charset="0"/>
            </a:endParaRPr>
          </a:p>
          <a:p>
            <a:pPr defTabSz="914400" eaLnBrk="1" hangingPunct="1">
              <a:spcBef>
                <a:spcPct val="10000"/>
              </a:spcBef>
              <a:buFontTx/>
              <a:buChar char="•"/>
            </a:pPr>
            <a:endParaRPr lang="en-US" altLang="de-DE" sz="2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5716" y="82200"/>
            <a:ext cx="3915669" cy="33528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" t="9771" b="37429"/>
          <a:stretch/>
        </p:blipFill>
        <p:spPr>
          <a:xfrm>
            <a:off x="231258" y="3733800"/>
            <a:ext cx="8711243" cy="291622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943600" y="4749024"/>
            <a:ext cx="27502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91440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de-DE" sz="16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marL="342900" indent="-342900" defTabSz="914400" eaLnBrk="1" hangingPunct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de-DE" sz="1600" b="1" dirty="0">
                <a:solidFill>
                  <a:schemeClr val="bg1"/>
                </a:solidFill>
                <a:cs typeface="Arial" panose="020B0604020202020204" pitchFamily="34" charset="0"/>
              </a:rPr>
              <a:t>Ground ice: </a:t>
            </a:r>
            <a:r>
              <a:rPr lang="en-US" altLang="de-DE" sz="1600" dirty="0">
                <a:solidFill>
                  <a:schemeClr val="bg1"/>
                </a:solidFill>
                <a:cs typeface="Arial" panose="020B0604020202020204" pitchFamily="34" charset="0"/>
              </a:rPr>
              <a:t>water frozen in pore spaces</a:t>
            </a:r>
          </a:p>
          <a:p>
            <a:pPr marL="342900" indent="-342900" defTabSz="914400" eaLnBrk="1" hangingPunct="1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de-DE" sz="1600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marL="342900" indent="-342900" defTabSz="914400" eaLnBrk="1" hangingPunct="1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altLang="de-DE" sz="1600" dirty="0">
                <a:solidFill>
                  <a:schemeClr val="bg1"/>
                </a:solidFill>
                <a:cs typeface="Arial" panose="020B0604020202020204" pitchFamily="34" charset="0"/>
              </a:rPr>
              <a:t>Ice lenses (aggregates of “clean” ice)</a:t>
            </a:r>
          </a:p>
          <a:p>
            <a:pPr marL="342900" indent="-342900" defTabSz="914400" eaLnBrk="1" hangingPunct="1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de-DE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0" name="Picture 6" descr="o_permafrost_Science poles.jpg                                 00294653Macintosh HD                   C3E2E026: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02"/>
          <a:stretch/>
        </p:blipFill>
        <p:spPr bwMode="auto">
          <a:xfrm>
            <a:off x="454058" y="3060855"/>
            <a:ext cx="3413842" cy="206295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88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treelin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9"/>
          <a:stretch/>
        </p:blipFill>
        <p:spPr bwMode="auto">
          <a:xfrm>
            <a:off x="0" y="0"/>
            <a:ext cx="9144000" cy="687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4" t="48218" r="5128"/>
          <a:stretch/>
        </p:blipFill>
        <p:spPr>
          <a:xfrm>
            <a:off x="533400" y="3200400"/>
            <a:ext cx="5486400" cy="327885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Permafrost…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76442" y="753660"/>
            <a:ext cx="364405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Mountain Permafrost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Periglacial processes / environments common above tree-line (timberline)</a:t>
            </a:r>
            <a:endParaRPr lang="de-DE" sz="2000" dirty="0">
              <a:solidFill>
                <a:srgbClr val="00206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3820499" y="264171"/>
            <a:ext cx="5056801" cy="2528467"/>
            <a:chOff x="3820499" y="264171"/>
            <a:chExt cx="5056801" cy="2528467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20499" y="264171"/>
              <a:ext cx="5056801" cy="2528467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4707923" y="401122"/>
              <a:ext cx="34163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rgbClr val="002060"/>
                  </a:solidFill>
                </a:rPr>
                <a:t>Elevation and aspect important 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3" r="2944"/>
          <a:stretch/>
        </p:blipFill>
        <p:spPr>
          <a:xfrm>
            <a:off x="-13736" y="-4576"/>
            <a:ext cx="9157736" cy="68625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7504" y="476672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080808"/>
                </a:solidFill>
              </a:rPr>
              <a:t>2 </a:t>
            </a:r>
            <a:r>
              <a:rPr lang="de-DE" sz="2400" dirty="0">
                <a:solidFill>
                  <a:srgbClr val="080808"/>
                </a:solidFill>
              </a:rPr>
              <a:t>minutes...</a:t>
            </a:r>
          </a:p>
        </p:txBody>
      </p:sp>
    </p:spTree>
    <p:extLst>
      <p:ext uri="{BB962C8B-B14F-4D97-AF65-F5344CB8AC3E}">
        <p14:creationId xmlns:p14="http://schemas.microsoft.com/office/powerpoint/2010/main" val="325017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lpinefelsenme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3"/>
          <a:stretch/>
        </p:blipFill>
        <p:spPr bwMode="auto">
          <a:xfrm>
            <a:off x="0" y="0"/>
            <a:ext cx="9204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Frost &amp; Snow Processes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Box 1029"/>
          <p:cNvSpPr txBox="1">
            <a:spLocks noChangeArrowheads="1"/>
          </p:cNvSpPr>
          <p:nvPr/>
        </p:nvSpPr>
        <p:spPr bwMode="auto">
          <a:xfrm>
            <a:off x="176442" y="1560450"/>
            <a:ext cx="369640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chemeClr val="bg1"/>
                </a:solidFill>
              </a:rPr>
              <a:t>Frost cracking, splitting, wedging</a:t>
            </a:r>
            <a:endParaRPr lang="en-US" altLang="de-DE" sz="2000" dirty="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5029200" y="152726"/>
            <a:ext cx="4046538" cy="2666674"/>
            <a:chOff x="5029200" y="152726"/>
            <a:chExt cx="4046538" cy="266667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>
              <a:lum bright="20000"/>
            </a:blip>
            <a:srcRect t="-1" b="33904"/>
            <a:stretch/>
          </p:blipFill>
          <p:spPr>
            <a:xfrm>
              <a:off x="5029200" y="152726"/>
              <a:ext cx="4046538" cy="2666674"/>
            </a:xfrm>
            <a:prstGeom prst="rect">
              <a:avLst/>
            </a:prstGeom>
          </p:spPr>
        </p:pic>
        <p:sp>
          <p:nvSpPr>
            <p:cNvPr id="9" name="Text Box 1031"/>
            <p:cNvSpPr txBox="1">
              <a:spLocks noChangeArrowheads="1"/>
            </p:cNvSpPr>
            <p:nvPr/>
          </p:nvSpPr>
          <p:spPr bwMode="auto">
            <a:xfrm>
              <a:off x="5029200" y="185678"/>
              <a:ext cx="4003019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de-DE" sz="2000" dirty="0">
                  <a:solidFill>
                    <a:srgbClr val="002060"/>
                  </a:solidFill>
                </a:rPr>
                <a:t>Thermal expansion &amp; contraction </a:t>
              </a:r>
            </a:p>
          </p:txBody>
        </p:sp>
      </p:grpSp>
      <p:sp>
        <p:nvSpPr>
          <p:cNvPr id="11" name="Text Box 1029"/>
          <p:cNvSpPr txBox="1">
            <a:spLocks noChangeArrowheads="1"/>
          </p:cNvSpPr>
          <p:nvPr/>
        </p:nvSpPr>
        <p:spPr bwMode="auto">
          <a:xfrm>
            <a:off x="197652" y="809696"/>
            <a:ext cx="369640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chemeClr val="bg1"/>
                </a:solidFill>
              </a:rPr>
              <a:t>Strong physical, weak chemical weathering</a:t>
            </a:r>
            <a:endParaRPr lang="en-US" altLang="de-DE" sz="2000" dirty="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1054237" y="2819400"/>
            <a:ext cx="2120245" cy="1817919"/>
            <a:chOff x="1054237" y="2819400"/>
            <a:chExt cx="2120245" cy="1817919"/>
          </a:xfrm>
        </p:grpSpPr>
        <p:sp>
          <p:nvSpPr>
            <p:cNvPr id="10" name="Down Arrow 9"/>
            <p:cNvSpPr/>
            <p:nvPr/>
          </p:nvSpPr>
          <p:spPr>
            <a:xfrm>
              <a:off x="1466660" y="2819400"/>
              <a:ext cx="1295400" cy="1066800"/>
            </a:xfrm>
            <a:prstGeom prst="downArrow">
              <a:avLst/>
            </a:prstGeom>
            <a:noFill/>
            <a:ln w="15875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2" name="Text Box 1029"/>
            <p:cNvSpPr txBox="1">
              <a:spLocks noChangeArrowheads="1"/>
            </p:cNvSpPr>
            <p:nvPr/>
          </p:nvSpPr>
          <p:spPr bwMode="auto">
            <a:xfrm>
              <a:off x="1054237" y="4237209"/>
              <a:ext cx="212024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wrap="square">
              <a:spAutoFit/>
            </a:bodyPr>
            <a:lstStyle/>
            <a:p>
              <a:pPr marL="342900" indent="-342900" eaLnBrk="0" hangingPunct="0">
                <a:buFont typeface="Arial" panose="020B0604020202020204" pitchFamily="34" charset="0"/>
                <a:buChar char="•"/>
              </a:pPr>
              <a:r>
                <a:rPr lang="en-US" altLang="de-DE" sz="2000" dirty="0" err="1">
                  <a:solidFill>
                    <a:srgbClr val="002060"/>
                  </a:solidFill>
                </a:rPr>
                <a:t>Felsenmeer</a:t>
              </a:r>
              <a:r>
                <a:rPr lang="en-US" altLang="de-DE" sz="2000" dirty="0">
                  <a:solidFill>
                    <a:srgbClr val="002060"/>
                  </a:solidFill>
                </a:rPr>
                <a:t> </a:t>
              </a:r>
              <a:endParaRPr lang="en-US" altLang="de-DE" sz="2000" dirty="0">
                <a:solidFill>
                  <a:srgbClr val="002060"/>
                </a:solidFill>
                <a:latin typeface="Tahoma" panose="020B060403050404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5053564" y="2964188"/>
            <a:ext cx="3978655" cy="3352848"/>
            <a:chOff x="5053564" y="2964188"/>
            <a:chExt cx="3978655" cy="3352848"/>
          </a:xfrm>
        </p:grpSpPr>
        <p:pic>
          <p:nvPicPr>
            <p:cNvPr id="13" name="Picture 1027" descr="309850_p_05_05"/>
            <p:cNvPicPr preferRelativeResize="0"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1" b="19697"/>
            <a:stretch/>
          </p:blipFill>
          <p:spPr bwMode="auto">
            <a:xfrm>
              <a:off x="5053564" y="2964188"/>
              <a:ext cx="3978655" cy="335284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 Box 1031"/>
            <p:cNvSpPr txBox="1">
              <a:spLocks noChangeArrowheads="1"/>
            </p:cNvSpPr>
            <p:nvPr/>
          </p:nvSpPr>
          <p:spPr bwMode="auto">
            <a:xfrm>
              <a:off x="5218702" y="3019294"/>
              <a:ext cx="3796136" cy="13234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0" hangingPunct="0"/>
              <a:r>
                <a:rPr lang="en-US" altLang="de-DE" sz="2000" dirty="0" err="1">
                  <a:solidFill>
                    <a:schemeClr val="bg1"/>
                  </a:solidFill>
                </a:rPr>
                <a:t>Nivation</a:t>
              </a:r>
              <a:r>
                <a:rPr lang="en-US" altLang="de-DE" sz="2000" dirty="0">
                  <a:solidFill>
                    <a:schemeClr val="bg1"/>
                  </a:solidFill>
                </a:rPr>
                <a:t> hollows = intensified weathering and erosion under and around snow patches (self-enforcing process)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9166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/>
          </p:cNvSpPr>
          <p:nvPr>
            <p:ph type="body" idx="1"/>
          </p:nvPr>
        </p:nvSpPr>
        <p:spPr>
          <a:xfrm>
            <a:off x="198438" y="853126"/>
            <a:ext cx="2392362" cy="2590800"/>
          </a:xfrm>
        </p:spPr>
        <p:txBody>
          <a:bodyPr/>
          <a:lstStyle/>
          <a:p>
            <a:r>
              <a:rPr lang="en-US" altLang="de-DE" sz="2000" dirty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Frost wedging</a:t>
            </a:r>
          </a:p>
          <a:p>
            <a:pPr marL="0" indent="0">
              <a:buNone/>
            </a:pPr>
            <a:endParaRPr lang="en-US" altLang="de-DE" sz="1800" dirty="0">
              <a:solidFill>
                <a:srgbClr val="002060"/>
              </a:solidFill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pPr>
              <a:buFont typeface="Symbol" panose="05050102010706020507" pitchFamily="18" charset="2"/>
              <a:buChar char="-"/>
            </a:pPr>
            <a:r>
              <a:rPr lang="en-US" altLang="de-DE" sz="1600" dirty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Thermal contraction &amp; expansion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en-US" altLang="de-DE" sz="1600" dirty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Add water</a:t>
            </a:r>
          </a:p>
          <a:p>
            <a:pPr>
              <a:buFont typeface="Symbol" panose="05050102010706020507" pitchFamily="18" charset="2"/>
              <a:buChar char="-"/>
            </a:pPr>
            <a:r>
              <a:rPr lang="en-US" altLang="de-DE" sz="1600" dirty="0">
                <a:solidFill>
                  <a:srgbClr val="002060"/>
                </a:solidFill>
                <a:latin typeface="Arial" panose="020B0604020202020204" pitchFamily="34" charset="0"/>
                <a:ea typeface="ＭＳ Ｐゴシック" panose="020B0600070205080204" pitchFamily="34" charset="-128"/>
              </a:rPr>
              <a:t>Repeat</a:t>
            </a:r>
          </a:p>
        </p:txBody>
      </p:sp>
      <p:sp>
        <p:nvSpPr>
          <p:cNvPr id="79880" name="Rectangle 8"/>
          <p:cNvSpPr>
            <a:spLocks noChangeArrowheads="1"/>
          </p:cNvSpPr>
          <p:nvPr/>
        </p:nvSpPr>
        <p:spPr bwMode="auto">
          <a:xfrm>
            <a:off x="8382000" y="0"/>
            <a:ext cx="2032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pic>
        <p:nvPicPr>
          <p:cNvPr id="79881" name="Picture 9" descr="p0200a-yu"/>
          <p:cNvPicPr preferRelativeResize="0"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0" t="4859" r="25926" b="1234"/>
          <a:stretch/>
        </p:blipFill>
        <p:spPr bwMode="auto">
          <a:xfrm>
            <a:off x="195924" y="3665782"/>
            <a:ext cx="2089758" cy="299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882" name="Picture 10" descr="w0208"/>
          <p:cNvPicPr preferRelativeResize="0"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92" r="4505" b="25926"/>
          <a:stretch/>
        </p:blipFill>
        <p:spPr bwMode="auto">
          <a:xfrm>
            <a:off x="2514600" y="654051"/>
            <a:ext cx="6388624" cy="247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Frost Processes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17"/>
          <a:stretch/>
        </p:blipFill>
        <p:spPr>
          <a:xfrm>
            <a:off x="2410248" y="3665782"/>
            <a:ext cx="2149193" cy="2999002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2410249" y="3134437"/>
            <a:ext cx="6733752" cy="3589806"/>
            <a:chOff x="2410249" y="3134437"/>
            <a:chExt cx="6733752" cy="3589806"/>
          </a:xfrm>
        </p:grpSpPr>
        <p:sp>
          <p:nvSpPr>
            <p:cNvPr id="7" name="Rectangle 6"/>
            <p:cNvSpPr/>
            <p:nvPr/>
          </p:nvSpPr>
          <p:spPr>
            <a:xfrm>
              <a:off x="2410249" y="3134437"/>
              <a:ext cx="673375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dirty="0">
                  <a:solidFill>
                    <a:srgbClr val="002060"/>
                  </a:solidFill>
                </a:rPr>
                <a:t>Vertical ice wedge network - polygons below the active layer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en-US" dirty="0">
                <a:solidFill>
                  <a:srgbClr val="002060"/>
                </a:solidFill>
              </a:endParaRPr>
            </a:p>
          </p:txBody>
        </p:sp>
        <p:pic>
          <p:nvPicPr>
            <p:cNvPr id="21" name="Picture 5" descr="img029"/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734" b="5556"/>
            <a:stretch/>
          </p:blipFill>
          <p:spPr bwMode="auto">
            <a:xfrm>
              <a:off x="4751441" y="3704914"/>
              <a:ext cx="4151783" cy="30193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Rectangle 7"/>
            <p:cNvSpPr/>
            <p:nvPr/>
          </p:nvSpPr>
          <p:spPr>
            <a:xfrm>
              <a:off x="4808574" y="3691237"/>
              <a:ext cx="311146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soil slumping above the ice wedges</a:t>
              </a:r>
              <a:endParaRPr lang="de-DE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9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Frost &amp; Snow Processes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5155" b="12379"/>
          <a:stretch/>
        </p:blipFill>
        <p:spPr>
          <a:xfrm>
            <a:off x="369803" y="3657600"/>
            <a:ext cx="3891309" cy="302211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438" y="2752841"/>
            <a:ext cx="43735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chemeClr val="bg1"/>
                </a:solidFill>
              </a:rPr>
              <a:t>Ice wedges can fill with sediment or dust after they melt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de-DE" sz="2000" dirty="0">
              <a:solidFill>
                <a:schemeClr val="bg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4659195" y="3645702"/>
            <a:ext cx="4257675" cy="3034013"/>
            <a:chOff x="4659195" y="3645702"/>
            <a:chExt cx="4257675" cy="303401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59195" y="3645702"/>
              <a:ext cx="4257675" cy="3034013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770437" y="3767064"/>
              <a:ext cx="3754487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de-DE" sz="2000" dirty="0">
                  <a:solidFill>
                    <a:schemeClr val="bg1"/>
                  </a:solidFill>
                </a:rPr>
                <a:t>Fossil ice wedge network in UK</a:t>
              </a:r>
            </a:p>
            <a:p>
              <a:endParaRPr lang="en-US" altLang="de-DE" sz="20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196081" y="771467"/>
            <a:ext cx="41460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rgbClr val="002060"/>
                </a:solidFill>
              </a:rPr>
              <a:t>Evidence of past MAAT &lt; -6°C</a:t>
            </a:r>
          </a:p>
        </p:txBody>
      </p:sp>
    </p:spTree>
    <p:extLst>
      <p:ext uri="{BB962C8B-B14F-4D97-AF65-F5344CB8AC3E}">
        <p14:creationId xmlns:p14="http://schemas.microsoft.com/office/powerpoint/2010/main" val="334332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6" descr=" 07_11.JPG                                                      00000019071005_1316                    00000000:"/>
          <p:cNvPicPr>
            <a:picLocks noGrp="1" noChangeAspect="1" noChangeArrowheads="1"/>
          </p:cNvPicPr>
          <p:nvPr>
            <p:ph sz="half" idx="4294967295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" t="1372" r="1075" b="6662"/>
          <a:stretch/>
        </p:blipFill>
        <p:spPr>
          <a:xfrm>
            <a:off x="-1" y="0"/>
            <a:ext cx="9212237" cy="6858000"/>
          </a:xfrm>
        </p:spPr>
      </p:pic>
      <p:sp>
        <p:nvSpPr>
          <p:cNvPr id="2" name="Rectangle 1"/>
          <p:cNvSpPr/>
          <p:nvPr/>
        </p:nvSpPr>
        <p:spPr>
          <a:xfrm>
            <a:off x="1029821" y="893566"/>
            <a:ext cx="51816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</a:rPr>
              <a:t>Frost heave - soils containing water expand when frozen, moving soil upward</a:t>
            </a:r>
          </a:p>
        </p:txBody>
      </p:sp>
      <p:sp>
        <p:nvSpPr>
          <p:cNvPr id="8" name="Rectangle 3"/>
          <p:cNvSpPr txBox="1">
            <a:spLocks/>
          </p:cNvSpPr>
          <p:nvPr/>
        </p:nvSpPr>
        <p:spPr>
          <a:xfrm>
            <a:off x="-76200" y="1417638"/>
            <a:ext cx="3886200" cy="452596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ＭＳ Ｐゴシック" pitchFamily="-65" charset="-128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altLang="de-DE" dirty="0">
                <a:ea typeface="ＭＳ Ｐゴシック" panose="020B0600070205080204" pitchFamily="34" charset="-128"/>
              </a:rPr>
              <a:t>	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907437" y="3276600"/>
            <a:ext cx="4098692" cy="3505200"/>
            <a:chOff x="4907437" y="3276600"/>
            <a:chExt cx="4098692" cy="3505200"/>
          </a:xfrm>
        </p:grpSpPr>
        <p:pic>
          <p:nvPicPr>
            <p:cNvPr id="9" name="Picture 5" descr="tombstone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77" t="20689" r="18068"/>
            <a:stretch/>
          </p:blipFill>
          <p:spPr bwMode="auto">
            <a:xfrm>
              <a:off x="4907437" y="3276600"/>
              <a:ext cx="4098692" cy="3505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5105400" y="5638800"/>
              <a:ext cx="3612038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>
                  <a:solidFill>
                    <a:schemeClr val="bg1"/>
                  </a:solidFill>
                </a:rPr>
                <a:t>Tombstones: Frost heave can lever tabular rock up into disconcerting positions…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Frost Processes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81000" y="658268"/>
            <a:ext cx="60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dirty="0">
                <a:solidFill>
                  <a:srgbClr val="002060"/>
                </a:solidFill>
                <a:latin typeface="Arial Black" panose="020B0A04020102020204" pitchFamily="34" charset="0"/>
              </a:rPr>
              <a:t>A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81000" y="1260262"/>
            <a:ext cx="8625128" cy="5491910"/>
            <a:chOff x="381000" y="1260262"/>
            <a:chExt cx="8625128" cy="5491910"/>
          </a:xfrm>
        </p:grpSpPr>
        <p:sp>
          <p:nvSpPr>
            <p:cNvPr id="13" name="Rectangle 12"/>
            <p:cNvSpPr/>
            <p:nvPr/>
          </p:nvSpPr>
          <p:spPr>
            <a:xfrm>
              <a:off x="3657600" y="2017117"/>
              <a:ext cx="5348528" cy="10156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000" dirty="0">
                  <a:solidFill>
                    <a:srgbClr val="002060"/>
                  </a:solidFill>
                </a:rPr>
                <a:t>Preferential freezing (coarse) and replacement (fines!), upheaving of coarser particles and sorting…</a:t>
              </a:r>
            </a:p>
          </p:txBody>
        </p:sp>
        <p:sp>
          <p:nvSpPr>
            <p:cNvPr id="4" name="Right Arrow 3"/>
            <p:cNvSpPr/>
            <p:nvPr/>
          </p:nvSpPr>
          <p:spPr>
            <a:xfrm rot="5400000">
              <a:off x="6572771" y="1192389"/>
              <a:ext cx="567520" cy="703266"/>
            </a:xfrm>
            <a:prstGeom prst="rightArrow">
              <a:avLst/>
            </a:prstGeom>
            <a:noFill/>
            <a:ln w="15875">
              <a:solidFill>
                <a:srgbClr val="00206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5"/>
            <a:srcRect l="3835" t="1694" r="5495" b="2691"/>
            <a:stretch/>
          </p:blipFill>
          <p:spPr>
            <a:xfrm>
              <a:off x="381000" y="1742492"/>
              <a:ext cx="2850335" cy="5009680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>
            <a:off x="3075825" y="4097389"/>
            <a:ext cx="5115221" cy="2590800"/>
            <a:chOff x="3075825" y="4097389"/>
            <a:chExt cx="5115221" cy="2590800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2"/>
            <a:srcRect t="9983" b="20607"/>
            <a:stretch/>
          </p:blipFill>
          <p:spPr>
            <a:xfrm>
              <a:off x="3075825" y="4097389"/>
              <a:ext cx="5115221" cy="259080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cxnSp>
          <p:nvCxnSpPr>
            <p:cNvPr id="18" name="Straight Connector 17"/>
            <p:cNvCxnSpPr/>
            <p:nvPr/>
          </p:nvCxnSpPr>
          <p:spPr>
            <a:xfrm>
              <a:off x="3489572" y="4478389"/>
              <a:ext cx="0" cy="1676400"/>
            </a:xfrm>
            <a:prstGeom prst="line">
              <a:avLst/>
            </a:prstGeom>
            <a:ln w="19050">
              <a:solidFill>
                <a:schemeClr val="bg1"/>
              </a:solidFill>
              <a:headEnd type="arrow"/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3493664" y="5949439"/>
              <a:ext cx="462178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dirty="0">
                  <a:solidFill>
                    <a:schemeClr val="bg1"/>
                  </a:solidFill>
                </a:rPr>
                <a:t>Cryoturbation in subsurface mixing and disturbance of materials / stratigraphy</a:t>
              </a:r>
              <a:endParaRPr lang="de-DE" dirty="0">
                <a:solidFill>
                  <a:schemeClr val="bg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647611" y="4746084"/>
              <a:ext cx="191430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1600" dirty="0">
                  <a:solidFill>
                    <a:schemeClr val="bg1"/>
                  </a:solidFill>
                </a:rPr>
                <a:t>~2.5 m active layer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416440" y="5179998"/>
              <a:ext cx="58456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4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C</a:t>
              </a:r>
            </a:p>
          </p:txBody>
        </p:sp>
      </p:grp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19997" y="762000"/>
            <a:ext cx="2851804" cy="594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rgbClr val="002060"/>
                </a:solidFill>
              </a:rPr>
              <a:t>Thermal gradients across the active layer: (</a:t>
            </a:r>
            <a:r>
              <a:rPr lang="en-US" altLang="de-DE" sz="2000" dirty="0" err="1">
                <a:solidFill>
                  <a:srgbClr val="002060"/>
                </a:solidFill>
              </a:rPr>
              <a:t>i</a:t>
            </a:r>
            <a:r>
              <a:rPr lang="en-US" altLang="de-DE" sz="2000" dirty="0">
                <a:solidFill>
                  <a:srgbClr val="002060"/>
                </a:solidFill>
              </a:rPr>
              <a:t>) preferential flow of pore water (with preferential effects on fines), and (ii) hydrostatic pressures (with preferential effects on fines)</a:t>
            </a:r>
          </a:p>
          <a:p>
            <a:pPr marL="342900" indent="-342900" eaLnBrk="0" hangingPunct="0">
              <a:buFont typeface="Arial" panose="020B0604020202020204" pitchFamily="34" charset="0"/>
              <a:buChar char="•"/>
            </a:pPr>
            <a:endParaRPr lang="en-US" altLang="de-DE" sz="2000" dirty="0">
              <a:solidFill>
                <a:srgbClr val="002060"/>
              </a:solidFill>
            </a:endParaRPr>
          </a:p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rgbClr val="002060"/>
                </a:solidFill>
              </a:rPr>
              <a:t>… results in an actively </a:t>
            </a:r>
            <a:r>
              <a:rPr lang="en-US" altLang="de-DE" sz="2000" dirty="0" err="1">
                <a:solidFill>
                  <a:srgbClr val="002060"/>
                </a:solidFill>
              </a:rPr>
              <a:t>convecting</a:t>
            </a:r>
            <a:r>
              <a:rPr lang="en-US" altLang="de-DE" sz="2000" dirty="0">
                <a:solidFill>
                  <a:srgbClr val="002060"/>
                </a:solidFill>
              </a:rPr>
              <a:t> core of fines with accumulation of coarse particles that are difficult to “</a:t>
            </a:r>
            <a:r>
              <a:rPr lang="en-US" altLang="de-DE" sz="2000" dirty="0" err="1">
                <a:solidFill>
                  <a:srgbClr val="002060"/>
                </a:solidFill>
              </a:rPr>
              <a:t>subduct</a:t>
            </a:r>
            <a:r>
              <a:rPr lang="en-US" altLang="de-DE" sz="2000" dirty="0">
                <a:solidFill>
                  <a:srgbClr val="002060"/>
                </a:solidFill>
              </a:rPr>
              <a:t>” at the </a:t>
            </a:r>
            <a:r>
              <a:rPr lang="en-US" altLang="de-DE" sz="2000" dirty="0" err="1">
                <a:solidFill>
                  <a:srgbClr val="002060"/>
                </a:solidFill>
              </a:rPr>
              <a:t>downwelling</a:t>
            </a:r>
            <a:r>
              <a:rPr lang="en-US" altLang="de-DE" sz="2000" dirty="0">
                <a:solidFill>
                  <a:srgbClr val="002060"/>
                </a:solidFill>
              </a:rPr>
              <a:t> zones</a:t>
            </a:r>
            <a:endParaRPr lang="en-US" altLang="de-DE" sz="1600" dirty="0">
              <a:solidFill>
                <a:srgbClr val="00206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Frost Processes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53178" t="48412"/>
          <a:stretch/>
        </p:blipFill>
        <p:spPr>
          <a:xfrm>
            <a:off x="3369772" y="0"/>
            <a:ext cx="5524500" cy="405959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862011" y="3082143"/>
            <a:ext cx="17394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002060"/>
                </a:solidFill>
              </a:rPr>
              <a:t>Surface sorting and circulation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00600" y="201067"/>
            <a:ext cx="304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dirty="0">
                <a:solidFill>
                  <a:srgbClr val="002060"/>
                </a:solidFill>
                <a:latin typeface="Arial Black" panose="020B0A04020102020204" pitchFamily="34" charset="0"/>
              </a:rPr>
              <a:t>B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6491697" y="2676040"/>
            <a:ext cx="2402575" cy="2234592"/>
            <a:chOff x="6491697" y="2676040"/>
            <a:chExt cx="2402575" cy="2234592"/>
          </a:xfrm>
        </p:grpSpPr>
        <p:pic>
          <p:nvPicPr>
            <p:cNvPr id="21" name="Picture 4" descr="circles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697" b="19697"/>
            <a:stretch/>
          </p:blipFill>
          <p:spPr bwMode="auto">
            <a:xfrm>
              <a:off x="6491697" y="2676040"/>
              <a:ext cx="2402575" cy="22345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7557424" y="2840409"/>
              <a:ext cx="12153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„frost boil“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549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2" descr="p0202-yu"/>
          <p:cNvPicPr preferRelativeResize="0"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6" t="8643" r="20000" b="8643"/>
          <a:stretch/>
        </p:blipFill>
        <p:spPr bwMode="auto">
          <a:xfrm>
            <a:off x="4201400" y="1141429"/>
            <a:ext cx="4695914" cy="3987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2400" y="6419334"/>
            <a:ext cx="7924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dirty="0">
                <a:solidFill>
                  <a:schemeClr val="bg1"/>
                </a:solidFill>
                <a:hlinkClick r:id="rId4"/>
              </a:rPr>
              <a:t>https://www.amusingplanet.com/2015/11/patterned-grounds.html</a:t>
            </a:r>
            <a:r>
              <a:rPr lang="de-DE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18570" r="17500"/>
          <a:stretch/>
        </p:blipFill>
        <p:spPr>
          <a:xfrm>
            <a:off x="130592" y="1143000"/>
            <a:ext cx="3897198" cy="39878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Rectangle 5"/>
          <p:cNvSpPr/>
          <p:nvPr/>
        </p:nvSpPr>
        <p:spPr>
          <a:xfrm>
            <a:off x="184215" y="5256026"/>
            <a:ext cx="8775569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 eaLnBrk="0" hangingPunct="0">
              <a:buFont typeface="Arial" panose="020B0604020202020204" pitchFamily="34" charset="0"/>
              <a:buChar char="•"/>
            </a:pPr>
            <a:r>
              <a:rPr lang="en-US" altLang="de-DE" sz="2000" dirty="0">
                <a:solidFill>
                  <a:srgbClr val="002060"/>
                </a:solidFill>
              </a:rPr>
              <a:t>Dynamics of seasonal freeze/thaw action in the active layer leads to a wild variety of patterned ground (polygons, circles, stripes…)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Patterned Ground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2971800"/>
            <a:ext cx="4381499" cy="3429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5"/>
          <a:stretch/>
        </p:blipFill>
        <p:spPr>
          <a:xfrm>
            <a:off x="220352" y="2971800"/>
            <a:ext cx="4055097" cy="3429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Patterned Ground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352" y="814930"/>
            <a:ext cx="61927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chemeClr val="bg1"/>
                </a:solidFill>
              </a:rPr>
              <a:t>Steeper slopes = frost heave and vertical collapse</a:t>
            </a:r>
          </a:p>
        </p:txBody>
      </p:sp>
    </p:spTree>
    <p:extLst>
      <p:ext uri="{BB962C8B-B14F-4D97-AF65-F5344CB8AC3E}">
        <p14:creationId xmlns:p14="http://schemas.microsoft.com/office/powerpoint/2010/main" val="301838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p0201a-yu"/>
          <p:cNvPicPr preferRelativeResize="0"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0" t="13580" r="8412" b="864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11184" y="990600"/>
            <a:ext cx="51816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bg1"/>
                </a:solidFill>
              </a:rPr>
              <a:t>Pingo</a:t>
            </a:r>
            <a:r>
              <a:rPr lang="en-US" sz="2000" dirty="0">
                <a:solidFill>
                  <a:schemeClr val="bg1"/>
                </a:solidFill>
              </a:rPr>
              <a:t>: Conical mound or circular hill – from hydrostatic pressure, or hydraulic (artesian)</a:t>
            </a:r>
          </a:p>
        </p:txBody>
      </p:sp>
      <p:pic>
        <p:nvPicPr>
          <p:cNvPr id="3" name="Picture 8" descr="ping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8" r="9610" b="46058"/>
          <a:stretch/>
        </p:blipFill>
        <p:spPr bwMode="auto">
          <a:xfrm>
            <a:off x="374715" y="3733800"/>
            <a:ext cx="4300537" cy="289560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Frost and Water…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9" descr="w0209"/>
          <p:cNvPicPr preferRelativeResize="0"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85" t="26563" r="25000"/>
          <a:stretch/>
        </p:blipFill>
        <p:spPr bwMode="auto">
          <a:xfrm>
            <a:off x="5486400" y="129381"/>
            <a:ext cx="3463983" cy="65992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7322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3" r="2944"/>
          <a:stretch/>
        </p:blipFill>
        <p:spPr>
          <a:xfrm>
            <a:off x="-13736" y="-4576"/>
            <a:ext cx="9157736" cy="68625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7504" y="476672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080808"/>
                </a:solidFill>
              </a:rPr>
              <a:t>2 </a:t>
            </a:r>
            <a:r>
              <a:rPr lang="de-DE" sz="2400" dirty="0">
                <a:solidFill>
                  <a:srgbClr val="080808"/>
                </a:solidFill>
              </a:rPr>
              <a:t>minutes...</a:t>
            </a:r>
          </a:p>
        </p:txBody>
      </p:sp>
    </p:spTree>
    <p:extLst>
      <p:ext uri="{BB962C8B-B14F-4D97-AF65-F5344CB8AC3E}">
        <p14:creationId xmlns:p14="http://schemas.microsoft.com/office/powerpoint/2010/main" val="55573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olifluction - an overview | ScienceDirect Topics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327"/>
          <a:stretch/>
        </p:blipFill>
        <p:spPr bwMode="auto">
          <a:xfrm>
            <a:off x="214651" y="782581"/>
            <a:ext cx="6324600" cy="35115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6779293" y="735900"/>
            <a:ext cx="22479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</a:rPr>
              <a:t>Solifluction</a:t>
            </a:r>
            <a:r>
              <a:rPr lang="en-US" dirty="0">
                <a:solidFill>
                  <a:srgbClr val="002060"/>
                </a:solidFill>
              </a:rPr>
              <a:t> - Slow downslope movement of soil due in cold regions/conditions due to freezing and thawing (possible on 2°slopes)</a:t>
            </a:r>
          </a:p>
          <a:p>
            <a:endParaRPr lang="en-US" dirty="0">
              <a:solidFill>
                <a:srgbClr val="002060"/>
              </a:solidFill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3048000" y="4495800"/>
            <a:ext cx="5943525" cy="2272557"/>
            <a:chOff x="3048000" y="4495800"/>
            <a:chExt cx="5943525" cy="2272557"/>
          </a:xfrm>
        </p:grpSpPr>
        <p:grpSp>
          <p:nvGrpSpPr>
            <p:cNvPr id="7" name="Group 6"/>
            <p:cNvGrpSpPr/>
            <p:nvPr/>
          </p:nvGrpSpPr>
          <p:grpSpPr>
            <a:xfrm>
              <a:off x="3048000" y="4495800"/>
              <a:ext cx="5676900" cy="2120392"/>
              <a:chOff x="2819401" y="1752600"/>
              <a:chExt cx="5791200" cy="2209800"/>
            </a:xfrm>
          </p:grpSpPr>
          <p:pic>
            <p:nvPicPr>
              <p:cNvPr id="5" name="Picture 4" descr="solifluction"/>
              <p:cNvPicPr>
                <a:picLocks noChangeAspect="1" noChangeArrowheads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7184" r="8296" b="52492"/>
              <a:stretch/>
            </p:blipFill>
            <p:spPr bwMode="auto">
              <a:xfrm>
                <a:off x="2819401" y="1752600"/>
                <a:ext cx="5791200" cy="2209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" name="Rectangle 5"/>
              <p:cNvSpPr/>
              <p:nvPr/>
            </p:nvSpPr>
            <p:spPr>
              <a:xfrm>
                <a:off x="6934200" y="3657600"/>
                <a:ext cx="1676401" cy="3048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 algn="ctr">
                  <a:buFont typeface="Arial" panose="020B0604020202020204" pitchFamily="34" charset="0"/>
                  <a:buChar char="•"/>
                </a:pPr>
                <a:endParaRPr lang="de-DE"/>
              </a:p>
            </p:txBody>
          </p:sp>
        </p:grpSp>
        <p:sp>
          <p:nvSpPr>
            <p:cNvPr id="4" name="Rectangle 3"/>
            <p:cNvSpPr/>
            <p:nvPr/>
          </p:nvSpPr>
          <p:spPr>
            <a:xfrm>
              <a:off x="5086680" y="6122026"/>
              <a:ext cx="390484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dirty="0">
                  <a:solidFill>
                    <a:srgbClr val="002060"/>
                  </a:solidFill>
                </a:rPr>
                <a:t>lobes form where well-</a:t>
              </a:r>
            </a:p>
            <a:p>
              <a:pPr algn="r"/>
              <a:r>
                <a:rPr lang="en-US" dirty="0">
                  <a:solidFill>
                    <a:srgbClr val="002060"/>
                  </a:solidFill>
                </a:rPr>
                <a:t>drained boulders trap finer sediment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Solifluction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/>
          <p:cNvGrpSpPr/>
          <p:nvPr/>
        </p:nvGrpSpPr>
        <p:grpSpPr>
          <a:xfrm>
            <a:off x="3497389" y="2555078"/>
            <a:ext cx="2096015" cy="2283877"/>
            <a:chOff x="3497389" y="2555078"/>
            <a:chExt cx="2096015" cy="2283877"/>
          </a:xfrm>
        </p:grpSpPr>
        <p:sp>
          <p:nvSpPr>
            <p:cNvPr id="19" name="Rectangle 18"/>
            <p:cNvSpPr/>
            <p:nvPr/>
          </p:nvSpPr>
          <p:spPr>
            <a:xfrm>
              <a:off x="3497389" y="4469623"/>
              <a:ext cx="2096015" cy="369332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</a:rPr>
                <a:t>On </a:t>
              </a:r>
              <a:r>
                <a:rPr lang="en-US" b="1" dirty="0">
                  <a:solidFill>
                    <a:schemeClr val="bg1"/>
                  </a:solidFill>
                </a:rPr>
                <a:t>permafrost</a:t>
              </a:r>
              <a:r>
                <a:rPr lang="en-US" dirty="0">
                  <a:solidFill>
                    <a:schemeClr val="bg1"/>
                  </a:solidFill>
                </a:rPr>
                <a:t> !!</a:t>
              </a:r>
              <a:endParaRPr lang="de-DE" dirty="0">
                <a:solidFill>
                  <a:schemeClr val="bg1"/>
                </a:solidFill>
              </a:endParaRPr>
            </a:p>
          </p:txBody>
        </p:sp>
        <p:cxnSp>
          <p:nvCxnSpPr>
            <p:cNvPr id="20" name="Straight Connector 19"/>
            <p:cNvCxnSpPr>
              <a:endCxn id="19" idx="0"/>
            </p:cNvCxnSpPr>
            <p:nvPr/>
          </p:nvCxnSpPr>
          <p:spPr>
            <a:xfrm flipH="1">
              <a:off x="4545397" y="2555078"/>
              <a:ext cx="338971" cy="1914545"/>
            </a:xfrm>
            <a:prstGeom prst="line">
              <a:avLst/>
            </a:prstGeom>
            <a:ln w="19050"/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214651" y="3852346"/>
            <a:ext cx="2608655" cy="2550180"/>
            <a:chOff x="214651" y="3852346"/>
            <a:chExt cx="2608655" cy="2550180"/>
          </a:xfrm>
        </p:grpSpPr>
        <p:sp>
          <p:nvSpPr>
            <p:cNvPr id="10" name="Rectangle 9"/>
            <p:cNvSpPr/>
            <p:nvPr/>
          </p:nvSpPr>
          <p:spPr>
            <a:xfrm>
              <a:off x="256582" y="4648200"/>
              <a:ext cx="2566724" cy="175432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Frost heave and creep</a:t>
              </a:r>
              <a:r>
                <a:rPr lang="en-US" dirty="0">
                  <a:solidFill>
                    <a:schemeClr val="bg1"/>
                  </a:solidFill>
                </a:rPr>
                <a:t>: vertical rise due to volume expansion from freezing of pore water, net downslope movement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1447800" y="3886200"/>
              <a:ext cx="76200" cy="762000"/>
            </a:xfrm>
            <a:prstGeom prst="line">
              <a:avLst/>
            </a:prstGeom>
            <a:ln w="19050"/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214651" y="3852346"/>
              <a:ext cx="623889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4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 Black" panose="020B0A04020102020204" pitchFamily="34" charset="0"/>
                </a:rPr>
                <a:t>A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2438400" y="758442"/>
            <a:ext cx="6415391" cy="3610346"/>
            <a:chOff x="2438400" y="758442"/>
            <a:chExt cx="6415391" cy="3610346"/>
          </a:xfrm>
        </p:grpSpPr>
        <p:sp>
          <p:nvSpPr>
            <p:cNvPr id="11" name="Rectangle 10"/>
            <p:cNvSpPr/>
            <p:nvPr/>
          </p:nvSpPr>
          <p:spPr>
            <a:xfrm>
              <a:off x="6306314" y="3235756"/>
              <a:ext cx="2547477" cy="92333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chemeClr val="bg1"/>
                  </a:solidFill>
                </a:rPr>
                <a:t>Seasonal thaw </a:t>
              </a:r>
              <a:r>
                <a:rPr lang="en-US" dirty="0">
                  <a:solidFill>
                    <a:schemeClr val="bg1"/>
                  </a:solidFill>
                </a:rPr>
                <a:t>of the active layer saturates surficial  soil </a:t>
              </a:r>
              <a:endParaRPr lang="de-DE" dirty="0">
                <a:solidFill>
                  <a:schemeClr val="bg1"/>
                </a:solidFill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6306314" y="2743200"/>
              <a:ext cx="551686" cy="492556"/>
            </a:xfrm>
            <a:prstGeom prst="line">
              <a:avLst/>
            </a:prstGeom>
            <a:ln w="19050"/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angle 17"/>
            <p:cNvSpPr/>
            <p:nvPr/>
          </p:nvSpPr>
          <p:spPr>
            <a:xfrm>
              <a:off x="2438400" y="758442"/>
              <a:ext cx="4100851" cy="1984758"/>
            </a:xfrm>
            <a:prstGeom prst="rect">
              <a:avLst/>
            </a:prstGeom>
            <a:noFill/>
            <a:ln w="15875"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509023" y="3599347"/>
              <a:ext cx="623889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4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Arial Black" panose="020B0A04020102020204" pitchFamily="34" charset="0"/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4895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/>
            <a:endParaRPr lang="de-DE" altLang="de-DE">
              <a:solidFill>
                <a:srgbClr val="898989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14340" name="Picture 3" descr="GEOMORPH0000001555_thumb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8153400" cy="553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127125" y="4175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de-DE" altLang="de-DE"/>
          </a:p>
        </p:txBody>
      </p:sp>
      <p:sp>
        <p:nvSpPr>
          <p:cNvPr id="14344" name="Rectangle 8"/>
          <p:cNvSpPr>
            <a:spLocks/>
          </p:cNvSpPr>
          <p:nvPr/>
        </p:nvSpPr>
        <p:spPr bwMode="auto">
          <a:xfrm>
            <a:off x="457200" y="274638"/>
            <a:ext cx="8229600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eaLnBrk="0" hangingPunct="0"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algn="ctr" eaLnBrk="0" hangingPunct="0"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algn="ctr" eaLnBrk="0" hangingPunct="0"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algn="ctr" eaLnBrk="0" hangingPunct="0"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algn="ctr" eaLnBrk="0" hangingPunct="0"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457200" algn="ctr" defTabSz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914400" algn="ctr" defTabSz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1371600" algn="ctr" defTabSz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1828800" algn="ctr" defTabSz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de-DE" sz="3200">
                <a:latin typeface="Arial" panose="020B0604020202020204" pitchFamily="34" charset="0"/>
              </a:rPr>
              <a:t>Solifluction Lobes</a:t>
            </a:r>
            <a:endParaRPr lang="en-US" altLang="de-DE"/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76200" y="990600"/>
            <a:ext cx="8963025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7372350" y="6208713"/>
            <a:ext cx="1314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de-DE">
                <a:solidFill>
                  <a:schemeClr val="bg1"/>
                </a:solidFill>
              </a:rPr>
              <a:t>Kyrgyzstan</a:t>
            </a:r>
            <a:endParaRPr lang="en-US" altLang="de-DE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Picture 4" descr="stone_lobe_clos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0" r="6046"/>
          <a:stretch/>
        </p:blipFill>
        <p:spPr bwMode="auto">
          <a:xfrm>
            <a:off x="254524" y="2807060"/>
            <a:ext cx="4421644" cy="373380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1" r="2499"/>
          <a:stretch/>
        </p:blipFill>
        <p:spPr>
          <a:xfrm>
            <a:off x="4914900" y="2807060"/>
            <a:ext cx="3962400" cy="37338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Solifluction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127125" y="4175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de-DE" altLang="de-DE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Periglacial mountain erosion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974878" y="840495"/>
            <a:ext cx="1980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>
                <a:solidFill>
                  <a:schemeClr val="bg1"/>
                </a:solidFill>
              </a:rPr>
              <a:t>A - Frost cracking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320726" y="787483"/>
            <a:ext cx="3124200" cy="2853774"/>
            <a:chOff x="320726" y="787483"/>
            <a:chExt cx="3124200" cy="285377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3"/>
            <a:stretch/>
          </p:blipFill>
          <p:spPr>
            <a:xfrm>
              <a:off x="320726" y="787483"/>
              <a:ext cx="3124200" cy="2853774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17" name="TextBox 16"/>
            <p:cNvSpPr txBox="1"/>
            <p:nvPr/>
          </p:nvSpPr>
          <p:spPr>
            <a:xfrm>
              <a:off x="420499" y="2537323"/>
              <a:ext cx="291905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Smoothing of landscape</a:t>
              </a:r>
            </a:p>
            <a:p>
              <a:r>
                <a:rPr lang="de-DE" dirty="0">
                  <a:solidFill>
                    <a:schemeClr val="bg1"/>
                  </a:solidFill>
                </a:rPr>
                <a:t>(rounded hilltops, convex slopes)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320726" y="3776511"/>
            <a:ext cx="3137448" cy="2845835"/>
            <a:chOff x="320726" y="3776511"/>
            <a:chExt cx="3137448" cy="284583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315"/>
            <a:stretch/>
          </p:blipFill>
          <p:spPr>
            <a:xfrm>
              <a:off x="320726" y="3776511"/>
              <a:ext cx="3137448" cy="284583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19" name="TextBox 18"/>
            <p:cNvSpPr txBox="1"/>
            <p:nvPr/>
          </p:nvSpPr>
          <p:spPr>
            <a:xfrm>
              <a:off x="400910" y="3812308"/>
              <a:ext cx="291905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Fossil periglacial landscape in Europe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3685695" y="1557144"/>
            <a:ext cx="2709421" cy="5065202"/>
            <a:chOff x="3685695" y="1557144"/>
            <a:chExt cx="2709421" cy="5065202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999" t="8889" r="45370" b="42222"/>
            <a:stretch/>
          </p:blipFill>
          <p:spPr>
            <a:xfrm>
              <a:off x="3685695" y="3269546"/>
              <a:ext cx="2709421" cy="335280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3960622" y="6016432"/>
              <a:ext cx="21595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Debris cover layers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>
              <a:off x="3778900" y="5105400"/>
              <a:ext cx="2393300" cy="94028"/>
            </a:xfrm>
            <a:prstGeom prst="line">
              <a:avLst/>
            </a:prstGeom>
            <a:ln w="19050">
              <a:solidFill>
                <a:schemeClr val="bg1"/>
              </a:solidFill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4114800" y="5638800"/>
              <a:ext cx="2005388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 flipH="1">
              <a:off x="5498698" y="1557144"/>
              <a:ext cx="481797" cy="2084113"/>
            </a:xfrm>
            <a:prstGeom prst="straightConnector1">
              <a:avLst/>
            </a:prstGeom>
            <a:ln w="15875">
              <a:solidFill>
                <a:schemeClr val="bg1"/>
              </a:solidFill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7" name="Straight Arrow Connector 26"/>
          <p:cNvCxnSpPr/>
          <p:nvPr/>
        </p:nvCxnSpPr>
        <p:spPr>
          <a:xfrm flipV="1">
            <a:off x="5688890" y="1275511"/>
            <a:ext cx="481388" cy="2135399"/>
          </a:xfrm>
          <a:prstGeom prst="straightConnector1">
            <a:avLst/>
          </a:prstGeom>
          <a:ln w="15875">
            <a:solidFill>
              <a:schemeClr val="bg1"/>
            </a:solidFill>
            <a:tailEnd type="arrow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5" name="Group 54"/>
          <p:cNvGrpSpPr/>
          <p:nvPr/>
        </p:nvGrpSpPr>
        <p:grpSpPr>
          <a:xfrm>
            <a:off x="5929380" y="3262423"/>
            <a:ext cx="2973336" cy="3359924"/>
            <a:chOff x="5929380" y="3262423"/>
            <a:chExt cx="2973336" cy="335992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676" t="15958" r="23169"/>
            <a:stretch/>
          </p:blipFill>
          <p:spPr>
            <a:xfrm>
              <a:off x="6548949" y="3262423"/>
              <a:ext cx="2353767" cy="3359924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sp>
          <p:nvSpPr>
            <p:cNvPr id="26" name="TextBox 25"/>
            <p:cNvSpPr txBox="1"/>
            <p:nvPr/>
          </p:nvSpPr>
          <p:spPr>
            <a:xfrm>
              <a:off x="6676528" y="6057203"/>
              <a:ext cx="1210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Rock type</a:t>
              </a:r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 flipH="1" flipV="1">
              <a:off x="5929380" y="5388457"/>
              <a:ext cx="862389" cy="472934"/>
            </a:xfrm>
            <a:prstGeom prst="straightConnector1">
              <a:avLst/>
            </a:prstGeom>
            <a:ln w="15875">
              <a:solidFill>
                <a:schemeClr val="bg1"/>
              </a:solidFill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55"/>
          <p:cNvGrpSpPr/>
          <p:nvPr/>
        </p:nvGrpSpPr>
        <p:grpSpPr>
          <a:xfrm>
            <a:off x="5980496" y="1320336"/>
            <a:ext cx="2780075" cy="2236107"/>
            <a:chOff x="5980496" y="1320336"/>
            <a:chExt cx="2780075" cy="2236107"/>
          </a:xfrm>
        </p:grpSpPr>
        <p:cxnSp>
          <p:nvCxnSpPr>
            <p:cNvPr id="33" name="Straight Arrow Connector 32"/>
            <p:cNvCxnSpPr/>
            <p:nvPr/>
          </p:nvCxnSpPr>
          <p:spPr>
            <a:xfrm flipH="1" flipV="1">
              <a:off x="7049846" y="1320336"/>
              <a:ext cx="231976" cy="737064"/>
            </a:xfrm>
            <a:prstGeom prst="straightConnector1">
              <a:avLst/>
            </a:prstGeom>
            <a:ln w="15875">
              <a:solidFill>
                <a:schemeClr val="bg1"/>
              </a:solidFill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/>
            <p:cNvSpPr/>
            <p:nvPr/>
          </p:nvSpPr>
          <p:spPr>
            <a:xfrm>
              <a:off x="7049846" y="2158544"/>
              <a:ext cx="17107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B - Frost creep</a:t>
              </a:r>
            </a:p>
          </p:txBody>
        </p:sp>
        <p:cxnSp>
          <p:nvCxnSpPr>
            <p:cNvPr id="49" name="Straight Arrow Connector 48"/>
            <p:cNvCxnSpPr/>
            <p:nvPr/>
          </p:nvCxnSpPr>
          <p:spPr>
            <a:xfrm flipH="1">
              <a:off x="5980496" y="2629020"/>
              <a:ext cx="1029549" cy="927423"/>
            </a:xfrm>
            <a:prstGeom prst="straightConnector1">
              <a:avLst/>
            </a:prstGeom>
            <a:ln w="15875">
              <a:solidFill>
                <a:schemeClr val="bg1"/>
              </a:solidFill>
              <a:tailEnd type="arrow" w="lg" len="lg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4913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ns_rg_sourc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40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47790" y="1944112"/>
            <a:ext cx="41921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Transition between ice-glaciers and talus cones - lobate rock masses downhill from talus: rock glacier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Rock glaciers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6102437" y="3539669"/>
            <a:ext cx="2836918" cy="2951970"/>
            <a:chOff x="6102437" y="3539669"/>
            <a:chExt cx="2836918" cy="2951970"/>
          </a:xfrm>
        </p:grpSpPr>
        <p:pic>
          <p:nvPicPr>
            <p:cNvPr id="7" name="Picture 4" descr="ns_rg_waves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35" r="30500"/>
            <a:stretch/>
          </p:blipFill>
          <p:spPr bwMode="auto">
            <a:xfrm>
              <a:off x="6102437" y="3539669"/>
              <a:ext cx="2836918" cy="29519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Rectangle 14"/>
            <p:cNvSpPr/>
            <p:nvPr/>
          </p:nvSpPr>
          <p:spPr>
            <a:xfrm>
              <a:off x="6200775" y="3539669"/>
              <a:ext cx="25146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Evidence of flow, arcuate ridges</a:t>
              </a: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387632" y="600076"/>
            <a:ext cx="2877328" cy="923330"/>
            <a:chOff x="1387632" y="600076"/>
            <a:chExt cx="2877328" cy="923330"/>
          </a:xfrm>
        </p:grpSpPr>
        <p:sp>
          <p:nvSpPr>
            <p:cNvPr id="6" name="Rectangle 5"/>
            <p:cNvSpPr/>
            <p:nvPr/>
          </p:nvSpPr>
          <p:spPr>
            <a:xfrm>
              <a:off x="2903314" y="600076"/>
              <a:ext cx="136164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de-DE" dirty="0">
                  <a:solidFill>
                    <a:srgbClr val="002060"/>
                  </a:solidFill>
                </a:rPr>
                <a:t>Rock Glacier Head</a:t>
              </a: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flipH="1">
              <a:off x="1387632" y="1070588"/>
              <a:ext cx="1660582" cy="403012"/>
            </a:xfrm>
            <a:prstGeom prst="straightConnector1">
              <a:avLst/>
            </a:prstGeom>
            <a:ln w="19050">
              <a:solidFill>
                <a:schemeClr val="bg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>
            <a:off x="4513761" y="308597"/>
            <a:ext cx="4682501" cy="2953881"/>
            <a:chOff x="4513761" y="308597"/>
            <a:chExt cx="4682501" cy="2953881"/>
          </a:xfrm>
        </p:grpSpPr>
        <p:pic>
          <p:nvPicPr>
            <p:cNvPr id="13" name="Picture 4" descr="ns_rg_term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3761" y="308597"/>
              <a:ext cx="4433700" cy="29538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Rectangle 13"/>
            <p:cNvSpPr/>
            <p:nvPr/>
          </p:nvSpPr>
          <p:spPr>
            <a:xfrm>
              <a:off x="7062662" y="2528671"/>
              <a:ext cx="21336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chemeClr val="bg1"/>
                  </a:solidFill>
                </a:rPr>
                <a:t>Angle of repose; fine/frozen core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4720887" y="320235"/>
              <a:ext cx="211950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de-DE" dirty="0">
                  <a:solidFill>
                    <a:schemeClr val="bg1"/>
                  </a:solidFill>
                </a:rPr>
                <a:t>Rock Glacier Toe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98437" y="3436548"/>
            <a:ext cx="5672859" cy="3030772"/>
            <a:chOff x="198437" y="3436548"/>
            <a:chExt cx="5672859" cy="3030772"/>
          </a:xfrm>
        </p:grpSpPr>
        <p:pic>
          <p:nvPicPr>
            <p:cNvPr id="4" name="Picture 4" descr="protalusR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90" b="7560"/>
            <a:stretch/>
          </p:blipFill>
          <p:spPr bwMode="auto">
            <a:xfrm>
              <a:off x="198437" y="3436548"/>
              <a:ext cx="5672859" cy="30307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Box 21"/>
            <p:cNvSpPr txBox="1"/>
            <p:nvPr/>
          </p:nvSpPr>
          <p:spPr>
            <a:xfrm>
              <a:off x="381000" y="4572000"/>
              <a:ext cx="13560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/>
                <a:t>Protalus rampart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936072" y="4571999"/>
              <a:ext cx="157768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dirty="0"/>
                <a:t>Embryonal</a:t>
              </a:r>
            </a:p>
            <a:p>
              <a:r>
                <a:rPr lang="de-DE" dirty="0"/>
                <a:t>Rock glacier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98438" y="3456450"/>
              <a:ext cx="13861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b="1" dirty="0">
                  <a:solidFill>
                    <a:srgbClr val="002060"/>
                  </a:solidFill>
                </a:rPr>
                <a:t>Models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860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62"/>
          <a:stretch/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1" b="5800"/>
          <a:stretch/>
        </p:blipFill>
        <p:spPr>
          <a:xfrm>
            <a:off x="304799" y="2643237"/>
            <a:ext cx="8338345" cy="40386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Rock glaciers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" t="2655" r="50450" b="10819"/>
          <a:stretch/>
        </p:blipFill>
        <p:spPr bwMode="auto">
          <a:xfrm>
            <a:off x="5399208" y="300038"/>
            <a:ext cx="3478091" cy="46529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04799" y="857972"/>
            <a:ext cx="485056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chemeClr val="bg1"/>
                </a:solidFill>
              </a:rPr>
              <a:t>Need steep terrain (often in previously glaciated valleys)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chemeClr val="bg1"/>
                </a:solidFill>
              </a:rPr>
              <a:t>Contain ice in core (water resources!)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chemeClr val="bg1"/>
                </a:solidFill>
              </a:rPr>
              <a:t>Flow rates vary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de-DE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096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7"/>
          <a:stretch/>
        </p:blipFill>
        <p:spPr>
          <a:xfrm>
            <a:off x="0" y="-2"/>
            <a:ext cx="9144000" cy="6858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Permafrost thaw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81000" y="1470581"/>
            <a:ext cx="35926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000" dirty="0">
                <a:solidFill>
                  <a:schemeClr val="bg1"/>
                </a:solidFill>
              </a:rPr>
              <a:t>Increased risk for slumping</a:t>
            </a:r>
          </a:p>
        </p:txBody>
      </p:sp>
    </p:spTree>
    <p:extLst>
      <p:ext uri="{BB962C8B-B14F-4D97-AF65-F5344CB8AC3E}">
        <p14:creationId xmlns:p14="http://schemas.microsoft.com/office/powerpoint/2010/main" val="321653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Permafrost thaw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5676900" y="1675180"/>
            <a:ext cx="32004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Characteristic landforms  from thawing of ice-rich permafrost or the melting of massive ice blocks.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It is characterized by an irregular topography, with irregular pits and depressions develop by thaw settlement</a:t>
            </a:r>
            <a:endParaRPr lang="de-DE" sz="20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78183" y="1066800"/>
            <a:ext cx="16930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000" dirty="0">
                <a:solidFill>
                  <a:schemeClr val="bg1"/>
                </a:solidFill>
              </a:rPr>
              <a:t>Thermokarst:</a:t>
            </a:r>
          </a:p>
        </p:txBody>
      </p:sp>
    </p:spTree>
    <p:extLst>
      <p:ext uri="{BB962C8B-B14F-4D97-AF65-F5344CB8AC3E}">
        <p14:creationId xmlns:p14="http://schemas.microsoft.com/office/powerpoint/2010/main" val="40009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000"/>
          <a:stretch/>
        </p:blipFill>
        <p:spPr>
          <a:xfrm>
            <a:off x="0" y="-15712"/>
            <a:ext cx="9144000" cy="6873711"/>
          </a:xfrm>
          <a:prstGeom prst="rect">
            <a:avLst/>
          </a:prstGeom>
        </p:spPr>
      </p:pic>
      <p:sp>
        <p:nvSpPr>
          <p:cNvPr id="3" name="TextBox 3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Permafrost thaw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667000" y="1400145"/>
            <a:ext cx="35189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>
                <a:solidFill>
                  <a:schemeClr val="bg1"/>
                </a:solidFill>
              </a:rPr>
              <a:t>An archive for the past !!</a:t>
            </a:r>
          </a:p>
        </p:txBody>
      </p:sp>
    </p:spTree>
    <p:extLst>
      <p:ext uri="{BB962C8B-B14F-4D97-AF65-F5344CB8AC3E}">
        <p14:creationId xmlns:p14="http://schemas.microsoft.com/office/powerpoint/2010/main" val="399386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8917" r="14177"/>
          <a:stretch/>
        </p:blipFill>
        <p:spPr>
          <a:xfrm>
            <a:off x="0" y="-21079"/>
            <a:ext cx="9144000" cy="6879079"/>
          </a:xfrm>
          <a:prstGeom prst="rect">
            <a:avLst/>
          </a:prstGeom>
        </p:spPr>
      </p:pic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1127125" y="4175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de-DE" altLang="de-DE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E3056E-A53D-4423-896D-920D45E346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38"/>
            <a:ext cx="745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1800"/>
              </a:spcAft>
            </a:pPr>
            <a:r>
              <a:rPr lang="en-AU" altLang="en-US" sz="3200" b="1" dirty="0">
                <a:solidFill>
                  <a:srgbClr val="002060"/>
                </a:solidFill>
                <a:cs typeface="Arial" panose="020B0604020202020204" pitchFamily="34" charset="0"/>
              </a:rPr>
              <a:t>Summary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FF0DD0-8539-4194-9A42-E3870F8A22EF}"/>
              </a:ext>
            </a:extLst>
          </p:cNvPr>
          <p:cNvCxnSpPr/>
          <p:nvPr/>
        </p:nvCxnSpPr>
        <p:spPr>
          <a:xfrm>
            <a:off x="198438" y="585788"/>
            <a:ext cx="8678862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71500" y="1565063"/>
            <a:ext cx="58293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>
                <a:solidFill>
                  <a:schemeClr val="bg1"/>
                </a:solidFill>
              </a:rPr>
              <a:t>Periglacial processes important in large parts of the world</a:t>
            </a:r>
          </a:p>
          <a:p>
            <a:endParaRPr lang="de-DE" sz="2400" dirty="0">
              <a:solidFill>
                <a:schemeClr val="bg1"/>
              </a:solidFill>
            </a:endParaRPr>
          </a:p>
          <a:p>
            <a:r>
              <a:rPr lang="de-DE" sz="2400" dirty="0">
                <a:solidFill>
                  <a:schemeClr val="bg1"/>
                </a:solidFill>
              </a:rPr>
              <a:t>     Frost (often permafrost) plays key role</a:t>
            </a:r>
          </a:p>
          <a:p>
            <a:endParaRPr lang="de-DE" sz="2400" dirty="0">
              <a:solidFill>
                <a:schemeClr val="bg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00400" y="3390549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400" dirty="0">
                <a:solidFill>
                  <a:schemeClr val="bg1"/>
                </a:solidFill>
              </a:rPr>
              <a:t>Wide range of landforms </a:t>
            </a:r>
          </a:p>
          <a:p>
            <a:endParaRPr lang="de-DE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18512" y="4783670"/>
            <a:ext cx="2907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400" dirty="0">
                <a:solidFill>
                  <a:schemeClr val="bg1"/>
                </a:solidFill>
              </a:rPr>
              <a:t>Fossil periglacial landscapes inform on past climate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962400" y="4107648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400" dirty="0">
                <a:solidFill>
                  <a:schemeClr val="bg1"/>
                </a:solidFill>
              </a:rPr>
              <a:t>Erosional agent in mountains</a:t>
            </a:r>
          </a:p>
          <a:p>
            <a:endParaRPr lang="de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86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927</Words>
  <Application>Microsoft Office PowerPoint</Application>
  <PresentationFormat>On-screen Show (4:3)</PresentationFormat>
  <Paragraphs>141</Paragraphs>
  <Slides>26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Arial Black</vt:lpstr>
      <vt:lpstr>Calibri</vt:lpstr>
      <vt:lpstr>Symbol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Alissa Flatley</dc:creator>
  <cp:lastModifiedBy>Alissa Flatley</cp:lastModifiedBy>
  <cp:revision>89</cp:revision>
  <dcterms:created xsi:type="dcterms:W3CDTF">2010-01-04T00:32:45Z</dcterms:created>
  <dcterms:modified xsi:type="dcterms:W3CDTF">2023-08-11T12:17:04Z</dcterms:modified>
</cp:coreProperties>
</file>