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 id="273" r:id="rId19"/>
    <p:sldId id="274" r:id="rId20"/>
    <p:sldId id="275" r:id="rId21"/>
    <p:sldId id="276" r:id="rId2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ahoma" charset="0"/>
        <a:ea typeface="ＭＳ Ｐゴシック" charset="0"/>
        <a:cs typeface="+mn-cs"/>
      </a:defRPr>
    </a:lvl1pPr>
    <a:lvl2pPr marL="457200" algn="l" rtl="0" eaLnBrk="0" fontAlgn="base" hangingPunct="0">
      <a:spcBef>
        <a:spcPct val="0"/>
      </a:spcBef>
      <a:spcAft>
        <a:spcPct val="0"/>
      </a:spcAft>
      <a:defRPr kern="1200">
        <a:solidFill>
          <a:schemeClr val="tx1"/>
        </a:solidFill>
        <a:latin typeface="Tahoma" charset="0"/>
        <a:ea typeface="ＭＳ Ｐゴシック" charset="0"/>
        <a:cs typeface="+mn-cs"/>
      </a:defRPr>
    </a:lvl2pPr>
    <a:lvl3pPr marL="914400" algn="l" rtl="0" eaLnBrk="0" fontAlgn="base" hangingPunct="0">
      <a:spcBef>
        <a:spcPct val="0"/>
      </a:spcBef>
      <a:spcAft>
        <a:spcPct val="0"/>
      </a:spcAft>
      <a:defRPr kern="1200">
        <a:solidFill>
          <a:schemeClr val="tx1"/>
        </a:solidFill>
        <a:latin typeface="Tahoma" charset="0"/>
        <a:ea typeface="ＭＳ Ｐゴシック" charset="0"/>
        <a:cs typeface="+mn-cs"/>
      </a:defRPr>
    </a:lvl3pPr>
    <a:lvl4pPr marL="1371600" algn="l" rtl="0" eaLnBrk="0" fontAlgn="base" hangingPunct="0">
      <a:spcBef>
        <a:spcPct val="0"/>
      </a:spcBef>
      <a:spcAft>
        <a:spcPct val="0"/>
      </a:spcAft>
      <a:defRPr kern="1200">
        <a:solidFill>
          <a:schemeClr val="tx1"/>
        </a:solidFill>
        <a:latin typeface="Tahoma" charset="0"/>
        <a:ea typeface="ＭＳ Ｐゴシック" charset="0"/>
        <a:cs typeface="+mn-cs"/>
      </a:defRPr>
    </a:lvl4pPr>
    <a:lvl5pPr marL="1828800" algn="l" rtl="0" eaLnBrk="0" fontAlgn="base" hangingPunct="0">
      <a:spcBef>
        <a:spcPct val="0"/>
      </a:spcBef>
      <a:spcAft>
        <a:spcPct val="0"/>
      </a:spcAft>
      <a:defRPr kern="1200">
        <a:solidFill>
          <a:schemeClr val="tx1"/>
        </a:solidFill>
        <a:latin typeface="Tahoma" charset="0"/>
        <a:ea typeface="ＭＳ Ｐゴシック" charset="0"/>
        <a:cs typeface="+mn-cs"/>
      </a:defRPr>
    </a:lvl5pPr>
    <a:lvl6pPr marL="2286000" algn="l" defTabSz="457200" rtl="0" eaLnBrk="1" latinLnBrk="0" hangingPunct="1">
      <a:defRPr kern="1200">
        <a:solidFill>
          <a:schemeClr val="tx1"/>
        </a:solidFill>
        <a:latin typeface="Tahoma" charset="0"/>
        <a:ea typeface="ＭＳ Ｐゴシック" charset="0"/>
        <a:cs typeface="+mn-cs"/>
      </a:defRPr>
    </a:lvl6pPr>
    <a:lvl7pPr marL="2743200" algn="l" defTabSz="457200" rtl="0" eaLnBrk="1" latinLnBrk="0" hangingPunct="1">
      <a:defRPr kern="1200">
        <a:solidFill>
          <a:schemeClr val="tx1"/>
        </a:solidFill>
        <a:latin typeface="Tahoma" charset="0"/>
        <a:ea typeface="ＭＳ Ｐゴシック" charset="0"/>
        <a:cs typeface="+mn-cs"/>
      </a:defRPr>
    </a:lvl7pPr>
    <a:lvl8pPr marL="3200400" algn="l" defTabSz="457200" rtl="0" eaLnBrk="1" latinLnBrk="0" hangingPunct="1">
      <a:defRPr kern="1200">
        <a:solidFill>
          <a:schemeClr val="tx1"/>
        </a:solidFill>
        <a:latin typeface="Tahoma" charset="0"/>
        <a:ea typeface="ＭＳ Ｐゴシック" charset="0"/>
        <a:cs typeface="+mn-cs"/>
      </a:defRPr>
    </a:lvl8pPr>
    <a:lvl9pPr marL="3657600" algn="l" defTabSz="457200" rtl="0" eaLnBrk="1" latinLnBrk="0" hangingPunct="1">
      <a:defRPr kern="1200">
        <a:solidFill>
          <a:schemeClr val="tx1"/>
        </a:solidFill>
        <a:latin typeface="Tahoma" charset="0"/>
        <a:ea typeface="ＭＳ Ｐゴシック" charset="0"/>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9796" autoAdjust="0"/>
  </p:normalViewPr>
  <p:slideViewPr>
    <p:cSldViewPr>
      <p:cViewPr varScale="1">
        <p:scale>
          <a:sx n="111" d="100"/>
          <a:sy n="111" d="100"/>
        </p:scale>
        <p:origin x="1680"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1922" name="Group 2"/>
          <p:cNvGrpSpPr>
            <a:grpSpLocks/>
          </p:cNvGrpSpPr>
          <p:nvPr/>
        </p:nvGrpSpPr>
        <p:grpSpPr bwMode="auto">
          <a:xfrm>
            <a:off x="0" y="2438400"/>
            <a:ext cx="9009063" cy="1052513"/>
            <a:chOff x="0" y="1536"/>
            <a:chExt cx="5675" cy="663"/>
          </a:xfrm>
        </p:grpSpPr>
        <p:grpSp>
          <p:nvGrpSpPr>
            <p:cNvPr id="81923" name="Group 3"/>
            <p:cNvGrpSpPr>
              <a:grpSpLocks/>
            </p:cNvGrpSpPr>
            <p:nvPr/>
          </p:nvGrpSpPr>
          <p:grpSpPr bwMode="auto">
            <a:xfrm>
              <a:off x="183" y="1604"/>
              <a:ext cx="448" cy="299"/>
              <a:chOff x="720" y="336"/>
              <a:chExt cx="624" cy="432"/>
            </a:xfrm>
          </p:grpSpPr>
          <p:sp>
            <p:nvSpPr>
              <p:cNvPr id="81924" name="Rectangle 4"/>
              <p:cNvSpPr>
                <a:spLocks noChangeArrowheads="1"/>
              </p:cNvSpPr>
              <p:nvPr/>
            </p:nvSpPr>
            <p:spPr bwMode="auto">
              <a:xfrm>
                <a:off x="720" y="336"/>
                <a:ext cx="384" cy="432"/>
              </a:xfrm>
              <a:prstGeom prst="rect">
                <a:avLst/>
              </a:prstGeom>
              <a:solidFill>
                <a:schemeClr val="folHlink"/>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GB"/>
              </a:p>
            </p:txBody>
          </p:sp>
          <p:sp>
            <p:nvSpPr>
              <p:cNvPr id="81925"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GB"/>
              </a:p>
            </p:txBody>
          </p:sp>
        </p:grpSp>
        <p:grpSp>
          <p:nvGrpSpPr>
            <p:cNvPr id="81926" name="Group 6"/>
            <p:cNvGrpSpPr>
              <a:grpSpLocks/>
            </p:cNvGrpSpPr>
            <p:nvPr/>
          </p:nvGrpSpPr>
          <p:grpSpPr bwMode="auto">
            <a:xfrm>
              <a:off x="261" y="1870"/>
              <a:ext cx="465" cy="299"/>
              <a:chOff x="912" y="2640"/>
              <a:chExt cx="672" cy="432"/>
            </a:xfrm>
          </p:grpSpPr>
          <p:sp>
            <p:nvSpPr>
              <p:cNvPr id="81927" name="Rectangle 7"/>
              <p:cNvSpPr>
                <a:spLocks noChangeArrowheads="1"/>
              </p:cNvSpPr>
              <p:nvPr/>
            </p:nvSpPr>
            <p:spPr bwMode="auto">
              <a:xfrm>
                <a:off x="912" y="2640"/>
                <a:ext cx="384" cy="432"/>
              </a:xfrm>
              <a:prstGeom prst="rect">
                <a:avLst/>
              </a:prstGeom>
              <a:solidFill>
                <a:schemeClr val="accent2"/>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GB"/>
              </a:p>
            </p:txBody>
          </p:sp>
          <p:sp>
            <p:nvSpPr>
              <p:cNvPr id="81928"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GB"/>
              </a:p>
            </p:txBody>
          </p:sp>
        </p:grpSp>
        <p:sp>
          <p:nvSpPr>
            <p:cNvPr id="81929"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GB"/>
            </a:p>
          </p:txBody>
        </p:sp>
        <p:sp>
          <p:nvSpPr>
            <p:cNvPr id="81930" name="Rectangle 10"/>
            <p:cNvSpPr>
              <a:spLocks noChangeArrowheads="1"/>
            </p:cNvSpPr>
            <p:nvPr/>
          </p:nvSpPr>
          <p:spPr bwMode="auto">
            <a:xfrm>
              <a:off x="400" y="1536"/>
              <a:ext cx="20" cy="663"/>
            </a:xfrm>
            <a:prstGeom prst="rect">
              <a:avLst/>
            </a:prstGeom>
            <a:solidFill>
              <a:schemeClr val="bg2"/>
            </a:solidFill>
            <a:ln>
              <a:noFill/>
            </a:ln>
            <a:effectLst/>
            <a:extLst>
              <a:ext uri="{91240B29-F687-4f45-9708-019B960494DF}">
                <a14:hiddenLine xmlns:a14="http://schemas.microsoft.com/office/drawing/2010/main" xmlns="" w="9525">
                  <a:solidFill>
                    <a:schemeClr val="bg2"/>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GB"/>
            </a:p>
          </p:txBody>
        </p:sp>
        <p:sp>
          <p:nvSpPr>
            <p:cNvPr id="81931"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endParaRPr lang="en-GB"/>
            </a:p>
          </p:txBody>
        </p:sp>
      </p:grpSp>
      <p:sp>
        <p:nvSpPr>
          <p:cNvPr id="81932" name="Rectangle 12"/>
          <p:cNvSpPr>
            <a:spLocks noGrp="1" noChangeArrowheads="1"/>
          </p:cNvSpPr>
          <p:nvPr>
            <p:ph type="ctrTitle"/>
          </p:nvPr>
        </p:nvSpPr>
        <p:spPr>
          <a:xfrm>
            <a:off x="990600" y="1676400"/>
            <a:ext cx="7772400" cy="1462088"/>
          </a:xfrm>
        </p:spPr>
        <p:txBody>
          <a:bodyPr/>
          <a:lstStyle>
            <a:lvl1pPr>
              <a:defRPr/>
            </a:lvl1pPr>
          </a:lstStyle>
          <a:p>
            <a:pPr lvl="0"/>
            <a:r>
              <a:rPr lang="en-GB" noProof="0"/>
              <a:t>Click to edit Master title style</a:t>
            </a:r>
          </a:p>
        </p:txBody>
      </p:sp>
      <p:sp>
        <p:nvSpPr>
          <p:cNvPr id="81933" name="Rectangle 1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GB" noProof="0"/>
              <a:t>Click to edit Master subtitle style</a:t>
            </a:r>
          </a:p>
        </p:txBody>
      </p:sp>
      <p:sp>
        <p:nvSpPr>
          <p:cNvPr id="81934" name="Rectangle 14"/>
          <p:cNvSpPr>
            <a:spLocks noGrp="1" noChangeArrowheads="1"/>
          </p:cNvSpPr>
          <p:nvPr>
            <p:ph type="dt" sz="half" idx="2"/>
          </p:nvPr>
        </p:nvSpPr>
        <p:spPr>
          <a:xfrm>
            <a:off x="990600" y="6248400"/>
            <a:ext cx="1905000" cy="457200"/>
          </a:xfrm>
        </p:spPr>
        <p:txBody>
          <a:bodyPr/>
          <a:lstStyle>
            <a:lvl1pPr>
              <a:defRPr>
                <a:solidFill>
                  <a:schemeClr val="bg2"/>
                </a:solidFill>
              </a:defRPr>
            </a:lvl1pPr>
          </a:lstStyle>
          <a:p>
            <a:endParaRPr lang="en-GB"/>
          </a:p>
        </p:txBody>
      </p:sp>
      <p:sp>
        <p:nvSpPr>
          <p:cNvPr id="81935" name="Rectangle 15"/>
          <p:cNvSpPr>
            <a:spLocks noGrp="1" noChangeArrowheads="1"/>
          </p:cNvSpPr>
          <p:nvPr>
            <p:ph type="ftr" sz="quarter" idx="3"/>
          </p:nvPr>
        </p:nvSpPr>
        <p:spPr>
          <a:xfrm>
            <a:off x="3429000" y="6248400"/>
            <a:ext cx="2895600" cy="457200"/>
          </a:xfrm>
        </p:spPr>
        <p:txBody>
          <a:bodyPr/>
          <a:lstStyle>
            <a:lvl1pPr>
              <a:defRPr>
                <a:solidFill>
                  <a:schemeClr val="bg2"/>
                </a:solidFill>
              </a:defRPr>
            </a:lvl1pPr>
          </a:lstStyle>
          <a:p>
            <a:endParaRPr lang="en-GB"/>
          </a:p>
        </p:txBody>
      </p:sp>
      <p:sp>
        <p:nvSpPr>
          <p:cNvPr id="81936" name="Rectangle 16"/>
          <p:cNvSpPr>
            <a:spLocks noGrp="1" noChangeArrowheads="1"/>
          </p:cNvSpPr>
          <p:nvPr>
            <p:ph type="sldNum" sz="quarter" idx="4"/>
          </p:nvPr>
        </p:nvSpPr>
        <p:spPr>
          <a:xfrm>
            <a:off x="6858000" y="6248400"/>
            <a:ext cx="1905000" cy="457200"/>
          </a:xfrm>
        </p:spPr>
        <p:txBody>
          <a:bodyPr/>
          <a:lstStyle>
            <a:lvl1pPr>
              <a:defRPr>
                <a:solidFill>
                  <a:schemeClr val="bg2"/>
                </a:solidFill>
              </a:defRPr>
            </a:lvl1pPr>
          </a:lstStyle>
          <a:p>
            <a:fld id="{14A1F554-3D7E-3D4A-998C-76481A1C859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B9377EC-90AF-BE40-B8C2-06B35C23A50F}" type="slidenum">
              <a:rPr lang="en-GB" smtClean="0"/>
              <a:pPr/>
              <a:t>‹#›</a:t>
            </a:fld>
            <a:endParaRPr lang="en-GB"/>
          </a:p>
        </p:txBody>
      </p:sp>
    </p:spTree>
    <p:extLst>
      <p:ext uri="{BB962C8B-B14F-4D97-AF65-F5344CB8AC3E}">
        <p14:creationId xmlns:p14="http://schemas.microsoft.com/office/powerpoint/2010/main" val="386721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717436B-9D87-024B-897B-A7ADD4E7E284}" type="slidenum">
              <a:rPr lang="en-GB" smtClean="0"/>
              <a:pPr/>
              <a:t>‹#›</a:t>
            </a:fld>
            <a:endParaRPr lang="en-GB"/>
          </a:p>
        </p:txBody>
      </p:sp>
    </p:spTree>
    <p:extLst>
      <p:ext uri="{BB962C8B-B14F-4D97-AF65-F5344CB8AC3E}">
        <p14:creationId xmlns:p14="http://schemas.microsoft.com/office/powerpoint/2010/main" val="1414521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9A357F2-2E95-FA4A-A9FF-C9E48AF817D0}" type="slidenum">
              <a:rPr lang="en-GB" smtClean="0"/>
              <a:pPr/>
              <a:t>‹#›</a:t>
            </a:fld>
            <a:endParaRPr lang="en-GB"/>
          </a:p>
        </p:txBody>
      </p:sp>
    </p:spTree>
    <p:extLst>
      <p:ext uri="{BB962C8B-B14F-4D97-AF65-F5344CB8AC3E}">
        <p14:creationId xmlns:p14="http://schemas.microsoft.com/office/powerpoint/2010/main" val="2273688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33BF86B5-2D47-6F4D-BA4A-8E5A31F365A4}" type="slidenum">
              <a:rPr lang="en-GB" smtClean="0"/>
              <a:pPr/>
              <a:t>‹#›</a:t>
            </a:fld>
            <a:endParaRPr lang="en-GB"/>
          </a:p>
        </p:txBody>
      </p:sp>
    </p:spTree>
    <p:extLst>
      <p:ext uri="{BB962C8B-B14F-4D97-AF65-F5344CB8AC3E}">
        <p14:creationId xmlns:p14="http://schemas.microsoft.com/office/powerpoint/2010/main" val="2383051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C22FA3AD-A58A-524A-8523-EE52DCB93DA3}" type="slidenum">
              <a:rPr lang="en-GB" smtClean="0"/>
              <a:pPr/>
              <a:t>‹#›</a:t>
            </a:fld>
            <a:endParaRPr lang="en-GB"/>
          </a:p>
        </p:txBody>
      </p:sp>
    </p:spTree>
    <p:extLst>
      <p:ext uri="{BB962C8B-B14F-4D97-AF65-F5344CB8AC3E}">
        <p14:creationId xmlns:p14="http://schemas.microsoft.com/office/powerpoint/2010/main" val="4204836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112FBA30-6704-6747-9FB5-B3AE300D5292}" type="slidenum">
              <a:rPr lang="en-GB" smtClean="0"/>
              <a:pPr/>
              <a:t>‹#›</a:t>
            </a:fld>
            <a:endParaRPr lang="en-GB"/>
          </a:p>
        </p:txBody>
      </p:sp>
    </p:spTree>
    <p:extLst>
      <p:ext uri="{BB962C8B-B14F-4D97-AF65-F5344CB8AC3E}">
        <p14:creationId xmlns:p14="http://schemas.microsoft.com/office/powerpoint/2010/main" val="2798546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B7EDEA58-F57B-204C-BB4E-5C13FD44C6F2}" type="slidenum">
              <a:rPr lang="en-GB" smtClean="0"/>
              <a:pPr/>
              <a:t>‹#›</a:t>
            </a:fld>
            <a:endParaRPr lang="en-GB"/>
          </a:p>
        </p:txBody>
      </p:sp>
    </p:spTree>
    <p:extLst>
      <p:ext uri="{BB962C8B-B14F-4D97-AF65-F5344CB8AC3E}">
        <p14:creationId xmlns:p14="http://schemas.microsoft.com/office/powerpoint/2010/main" val="2934466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GB"/>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B43E9C9-394C-2B4B-96AB-0A66E357D7F4}" type="slidenum">
              <a:rPr lang="en-GB" smtClean="0"/>
              <a:pPr/>
              <a:t>‹#›</a:t>
            </a:fld>
            <a:endParaRPr lang="en-GB"/>
          </a:p>
        </p:txBody>
      </p:sp>
    </p:spTree>
    <p:extLst>
      <p:ext uri="{BB962C8B-B14F-4D97-AF65-F5344CB8AC3E}">
        <p14:creationId xmlns:p14="http://schemas.microsoft.com/office/powerpoint/2010/main" val="462404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13699F3-F64D-1148-A84C-4D7D3E3B2B20}" type="slidenum">
              <a:rPr lang="en-GB" smtClean="0"/>
              <a:pPr/>
              <a:t>‹#›</a:t>
            </a:fld>
            <a:endParaRPr lang="en-GB"/>
          </a:p>
        </p:txBody>
      </p:sp>
    </p:spTree>
    <p:extLst>
      <p:ext uri="{BB962C8B-B14F-4D97-AF65-F5344CB8AC3E}">
        <p14:creationId xmlns:p14="http://schemas.microsoft.com/office/powerpoint/2010/main" val="2087960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14313"/>
            <a:ext cx="1951038" cy="5918200"/>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1150938" y="214313"/>
            <a:ext cx="5700712" cy="5918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62700B-23BA-8144-BE74-B0B40034B8FF}" type="slidenum">
              <a:rPr lang="en-GB" smtClean="0"/>
              <a:pPr/>
              <a:t>‹#›</a:t>
            </a:fld>
            <a:endParaRPr lang="en-GB"/>
          </a:p>
        </p:txBody>
      </p:sp>
    </p:spTree>
    <p:extLst>
      <p:ext uri="{BB962C8B-B14F-4D97-AF65-F5344CB8AC3E}">
        <p14:creationId xmlns:p14="http://schemas.microsoft.com/office/powerpoint/2010/main" val="418062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ChangeArrowheads="1"/>
          </p:cNvSpPr>
          <p:nvPr/>
        </p:nvSpPr>
        <p:spPr bwMode="ltGray">
          <a:xfrm>
            <a:off x="417513" y="1098550"/>
            <a:ext cx="438150" cy="474663"/>
          </a:xfrm>
          <a:prstGeom prst="rect">
            <a:avLst/>
          </a:prstGeom>
          <a:solidFill>
            <a:schemeClr val="accent2"/>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899"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0" name="Rectangle 4"/>
          <p:cNvSpPr>
            <a:spLocks noChangeArrowheads="1"/>
          </p:cNvSpPr>
          <p:nvPr/>
        </p:nvSpPr>
        <p:spPr bwMode="ltGray">
          <a:xfrm>
            <a:off x="541338" y="1520825"/>
            <a:ext cx="422275" cy="474663"/>
          </a:xfrm>
          <a:prstGeom prst="rect">
            <a:avLst/>
          </a:prstGeom>
          <a:solidFill>
            <a:schemeClr val="folHlink"/>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1"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2"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3" name="Rectangle 7"/>
          <p:cNvSpPr>
            <a:spLocks noChangeArrowheads="1"/>
          </p:cNvSpPr>
          <p:nvPr/>
        </p:nvSpPr>
        <p:spPr bwMode="gray">
          <a:xfrm>
            <a:off x="762000" y="990600"/>
            <a:ext cx="31750" cy="1052513"/>
          </a:xfrm>
          <a:prstGeom prst="rect">
            <a:avLst/>
          </a:prstGeom>
          <a:solidFill>
            <a:schemeClr val="bg2"/>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4"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5" name="Rectangle 9"/>
          <p:cNvSpPr>
            <a:spLocks noGrp="1" noChangeArrowheads="1"/>
          </p:cNvSpPr>
          <p:nvPr>
            <p:ph type="title"/>
          </p:nvPr>
        </p:nvSpPr>
        <p:spPr bwMode="auto">
          <a:xfrm>
            <a:off x="1150938" y="214313"/>
            <a:ext cx="7793037" cy="14620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b" anchorCtr="0" compatLnSpc="1">
            <a:prstTxWarp prst="textNoShape">
              <a:avLst/>
            </a:prstTxWarp>
          </a:bodyPr>
          <a:lstStyle/>
          <a:p>
            <a:pPr lvl="0"/>
            <a:r>
              <a:rPr lang="en-GB"/>
              <a:t>Click to edit Master title style</a:t>
            </a:r>
          </a:p>
        </p:txBody>
      </p:sp>
      <p:sp>
        <p:nvSpPr>
          <p:cNvPr id="80906" name="Rectangle 10"/>
          <p:cNvSpPr>
            <a:spLocks noGrp="1" noChangeArrowheads="1"/>
          </p:cNvSpPr>
          <p:nvPr>
            <p:ph type="body" idx="1"/>
          </p:nvPr>
        </p:nvSpPr>
        <p:spPr bwMode="auto">
          <a:xfrm>
            <a:off x="1182688" y="2017713"/>
            <a:ext cx="7772400" cy="4114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80907" name="Rectangle 11"/>
          <p:cNvSpPr>
            <a:spLocks noGrp="1" noChangeArrowheads="1"/>
          </p:cNvSpPr>
          <p:nvPr>
            <p:ph type="dt" sz="half" idx="2"/>
          </p:nvPr>
        </p:nvSpPr>
        <p:spPr bwMode="auto">
          <a:xfrm>
            <a:off x="1162050" y="6243638"/>
            <a:ext cx="1905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b" anchorCtr="0" compatLnSpc="1">
            <a:prstTxWarp prst="textNoShape">
              <a:avLst/>
            </a:prstTxWarp>
          </a:bodyPr>
          <a:lstStyle>
            <a:lvl1pPr eaLnBrk="1" hangingPunct="1">
              <a:defRPr sz="1400"/>
            </a:lvl1pPr>
          </a:lstStyle>
          <a:p>
            <a:endParaRPr lang="en-GB"/>
          </a:p>
        </p:txBody>
      </p:sp>
      <p:sp>
        <p:nvSpPr>
          <p:cNvPr id="80908" name="Rectangle 12"/>
          <p:cNvSpPr>
            <a:spLocks noGrp="1" noChangeArrowheads="1"/>
          </p:cNvSpPr>
          <p:nvPr>
            <p:ph type="ftr" sz="quarter" idx="3"/>
          </p:nvPr>
        </p:nvSpPr>
        <p:spPr bwMode="auto">
          <a:xfrm>
            <a:off x="3657600" y="6243638"/>
            <a:ext cx="28956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b" anchorCtr="0" compatLnSpc="1">
            <a:prstTxWarp prst="textNoShape">
              <a:avLst/>
            </a:prstTxWarp>
          </a:bodyPr>
          <a:lstStyle>
            <a:lvl1pPr algn="ctr" eaLnBrk="1" hangingPunct="1">
              <a:defRPr sz="1400"/>
            </a:lvl1pPr>
          </a:lstStyle>
          <a:p>
            <a:endParaRPr lang="en-GB"/>
          </a:p>
        </p:txBody>
      </p:sp>
      <p:sp>
        <p:nvSpPr>
          <p:cNvPr id="80909" name="Rectangle 13"/>
          <p:cNvSpPr>
            <a:spLocks noGrp="1" noChangeArrowheads="1"/>
          </p:cNvSpPr>
          <p:nvPr>
            <p:ph type="sldNum" sz="quarter" idx="4"/>
          </p:nvPr>
        </p:nvSpPr>
        <p:spPr bwMode="auto">
          <a:xfrm>
            <a:off x="7042150" y="6243638"/>
            <a:ext cx="1905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b" anchorCtr="0" compatLnSpc="1">
            <a:prstTxWarp prst="textNoShape">
              <a:avLst/>
            </a:prstTxWarp>
          </a:bodyPr>
          <a:lstStyle>
            <a:lvl1pPr algn="r" eaLnBrk="1" hangingPunct="1">
              <a:defRPr sz="1400"/>
            </a:lvl1pPr>
          </a:lstStyle>
          <a:p>
            <a:fld id="{1ACFD81E-4C77-CF44-9B57-1CBD427FDA2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ahoma" charset="0"/>
          <a:ea typeface="ＭＳ Ｐゴシック" charset="0"/>
        </a:defRPr>
      </a:lvl2pPr>
      <a:lvl3pPr algn="l" rtl="0" eaLnBrk="1" fontAlgn="base" hangingPunct="1">
        <a:spcBef>
          <a:spcPct val="0"/>
        </a:spcBef>
        <a:spcAft>
          <a:spcPct val="0"/>
        </a:spcAft>
        <a:defRPr sz="4400">
          <a:solidFill>
            <a:schemeClr val="tx2"/>
          </a:solidFill>
          <a:latin typeface="Tahoma" charset="0"/>
          <a:ea typeface="ＭＳ Ｐゴシック" charset="0"/>
        </a:defRPr>
      </a:lvl3pPr>
      <a:lvl4pPr algn="l" rtl="0" eaLnBrk="1" fontAlgn="base" hangingPunct="1">
        <a:spcBef>
          <a:spcPct val="0"/>
        </a:spcBef>
        <a:spcAft>
          <a:spcPct val="0"/>
        </a:spcAft>
        <a:defRPr sz="4400">
          <a:solidFill>
            <a:schemeClr val="tx2"/>
          </a:solidFill>
          <a:latin typeface="Tahoma" charset="0"/>
          <a:ea typeface="ＭＳ Ｐゴシック" charset="0"/>
        </a:defRPr>
      </a:lvl4pPr>
      <a:lvl5pPr algn="l" rtl="0" eaLnBrk="1" fontAlgn="base" hangingPunct="1">
        <a:spcBef>
          <a:spcPct val="0"/>
        </a:spcBef>
        <a:spcAft>
          <a:spcPct val="0"/>
        </a:spcAft>
        <a:defRPr sz="4400">
          <a:solidFill>
            <a:schemeClr val="tx2"/>
          </a:solidFill>
          <a:latin typeface="Tahoma" charset="0"/>
          <a:ea typeface="ＭＳ Ｐゴシック" charset="0"/>
        </a:defRPr>
      </a:lvl5pPr>
      <a:lvl6pPr marL="457200" algn="l" rtl="0" eaLnBrk="1" fontAlgn="base" hangingPunct="1">
        <a:spcBef>
          <a:spcPct val="0"/>
        </a:spcBef>
        <a:spcAft>
          <a:spcPct val="0"/>
        </a:spcAft>
        <a:defRPr sz="4400">
          <a:solidFill>
            <a:schemeClr val="tx2"/>
          </a:solidFill>
          <a:latin typeface="Tahoma" charset="0"/>
          <a:ea typeface="ＭＳ Ｐゴシック" charset="0"/>
        </a:defRPr>
      </a:lvl6pPr>
      <a:lvl7pPr marL="914400" algn="l" rtl="0" eaLnBrk="1" fontAlgn="base" hangingPunct="1">
        <a:spcBef>
          <a:spcPct val="0"/>
        </a:spcBef>
        <a:spcAft>
          <a:spcPct val="0"/>
        </a:spcAft>
        <a:defRPr sz="4400">
          <a:solidFill>
            <a:schemeClr val="tx2"/>
          </a:solidFill>
          <a:latin typeface="Tahoma" charset="0"/>
          <a:ea typeface="ＭＳ Ｐゴシック" charset="0"/>
        </a:defRPr>
      </a:lvl7pPr>
      <a:lvl8pPr marL="1371600" algn="l" rtl="0" eaLnBrk="1" fontAlgn="base" hangingPunct="1">
        <a:spcBef>
          <a:spcPct val="0"/>
        </a:spcBef>
        <a:spcAft>
          <a:spcPct val="0"/>
        </a:spcAft>
        <a:defRPr sz="4400">
          <a:solidFill>
            <a:schemeClr val="tx2"/>
          </a:solidFill>
          <a:latin typeface="Tahoma" charset="0"/>
          <a:ea typeface="ＭＳ Ｐゴシック" charset="0"/>
        </a:defRPr>
      </a:lvl8pPr>
      <a:lvl9pPr marL="1828800" algn="l" rtl="0" eaLnBrk="1" fontAlgn="base" hangingPunct="1">
        <a:spcBef>
          <a:spcPct val="0"/>
        </a:spcBef>
        <a:spcAft>
          <a:spcPct val="0"/>
        </a:spcAft>
        <a:defRPr sz="4400">
          <a:solidFill>
            <a:schemeClr val="tx2"/>
          </a:solidFill>
          <a:latin typeface="Tahoma" charset="0"/>
          <a:ea typeface="ＭＳ Ｐゴシック" charset="0"/>
        </a:defRPr>
      </a:lvl9pPr>
    </p:titleStyle>
    <p:bodyStyle>
      <a:lvl1pPr marL="342900" indent="-342900" algn="l" rtl="0" eaLnBrk="1" fontAlgn="base" hangingPunct="1">
        <a:spcBef>
          <a:spcPct val="20000"/>
        </a:spcBef>
        <a:spcAft>
          <a:spcPct val="0"/>
        </a:spcAft>
        <a:buClr>
          <a:schemeClr val="folHlink"/>
        </a:buClr>
        <a:buSzPct val="60000"/>
        <a:buFont typeface="Wingdings" charset="0"/>
        <a:buChar char="n"/>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hlink"/>
        </a:buClr>
        <a:buSzPct val="55000"/>
        <a:buFont typeface="Wingdings" charset="0"/>
        <a:buChar char="n"/>
        <a:defRPr sz="2800">
          <a:solidFill>
            <a:schemeClr val="tx1"/>
          </a:solidFill>
          <a:latin typeface="+mn-lt"/>
          <a:ea typeface="+mn-ea"/>
        </a:defRPr>
      </a:lvl2pPr>
      <a:lvl3pPr marL="1143000" indent="-228600" algn="l" rtl="0" eaLnBrk="1" fontAlgn="base" hangingPunct="1">
        <a:spcBef>
          <a:spcPct val="20000"/>
        </a:spcBef>
        <a:spcAft>
          <a:spcPct val="0"/>
        </a:spcAft>
        <a:buClr>
          <a:schemeClr val="folHlink"/>
        </a:buClr>
        <a:buSzPct val="50000"/>
        <a:buFont typeface="Wingdings" charset="0"/>
        <a:buChar char="n"/>
        <a:defRPr sz="2400">
          <a:solidFill>
            <a:schemeClr val="tx1"/>
          </a:solidFill>
          <a:latin typeface="+mn-lt"/>
          <a:ea typeface="+mn-ea"/>
        </a:defRPr>
      </a:lvl3pPr>
      <a:lvl4pPr marL="1600200" indent="-228600" algn="l" rtl="0" eaLnBrk="1" fontAlgn="base" hangingPunct="1">
        <a:spcBef>
          <a:spcPct val="20000"/>
        </a:spcBef>
        <a:spcAft>
          <a:spcPct val="0"/>
        </a:spcAft>
        <a:buClr>
          <a:schemeClr val="accent2"/>
        </a:buClr>
        <a:buSzPct val="55000"/>
        <a:buFont typeface="Wingdings" charset="0"/>
        <a:buChar char="n"/>
        <a:defRPr sz="2000">
          <a:solidFill>
            <a:schemeClr val="tx1"/>
          </a:solidFill>
          <a:latin typeface="+mn-lt"/>
          <a:ea typeface="+mn-ea"/>
        </a:defRPr>
      </a:lvl4pPr>
      <a:lvl5pPr marL="20574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5pPr>
      <a:lvl6pPr marL="25146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6pPr>
      <a:lvl7pPr marL="29718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7pPr>
      <a:lvl8pPr marL="34290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8pPr>
      <a:lvl9pPr marL="38862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O.A.R.S.</a:t>
            </a:r>
          </a:p>
        </p:txBody>
      </p:sp>
      <p:sp>
        <p:nvSpPr>
          <p:cNvPr id="3" name="Subtitle 2"/>
          <p:cNvSpPr>
            <a:spLocks noGrp="1"/>
          </p:cNvSpPr>
          <p:nvPr>
            <p:ph type="subTitle" idx="1"/>
          </p:nvPr>
        </p:nvSpPr>
        <p:spPr/>
        <p:txBody>
          <a:bodyPr/>
          <a:lstStyle/>
          <a:p>
            <a:r>
              <a:rPr lang="en-GB" dirty="0"/>
              <a:t>Advanced Facilitation Skills</a:t>
            </a:r>
          </a:p>
        </p:txBody>
      </p:sp>
    </p:spTree>
    <p:extLst>
      <p:ext uri="{BB962C8B-B14F-4D97-AF65-F5344CB8AC3E}">
        <p14:creationId xmlns:p14="http://schemas.microsoft.com/office/powerpoint/2010/main" val="2338765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Open Questions</a:t>
            </a:r>
            <a:r>
              <a:rPr lang="en-GB" dirty="0">
                <a:effectLst/>
              </a:rPr>
              <a:t> </a:t>
            </a:r>
            <a:endParaRPr lang="en-GB" dirty="0"/>
          </a:p>
        </p:txBody>
      </p:sp>
      <p:sp>
        <p:nvSpPr>
          <p:cNvPr id="3" name="Content Placeholder 2"/>
          <p:cNvSpPr>
            <a:spLocks noGrp="1"/>
          </p:cNvSpPr>
          <p:nvPr>
            <p:ph idx="1"/>
          </p:nvPr>
        </p:nvSpPr>
        <p:spPr/>
        <p:txBody>
          <a:bodyPr/>
          <a:lstStyle/>
          <a:p>
            <a:r>
              <a:rPr lang="en-GB" dirty="0">
                <a:solidFill>
                  <a:schemeClr val="tx1"/>
                </a:solidFill>
                <a:latin typeface="+mn-lt"/>
                <a:ea typeface="+mn-ea"/>
                <a:cs typeface="+mn-cs"/>
              </a:rPr>
              <a:t>Open questions invite others to “tell their story” in their own words without leading them in a specific direction</a:t>
            </a:r>
          </a:p>
          <a:p>
            <a:r>
              <a:rPr lang="en-GB" dirty="0">
                <a:solidFill>
                  <a:schemeClr val="tx1"/>
                </a:solidFill>
                <a:latin typeface="+mn-lt"/>
                <a:ea typeface="+mn-ea"/>
                <a:cs typeface="+mn-cs"/>
              </a:rPr>
              <a:t> Open questions should be used often in conversation but not exclusively. Of course, when asking open questions, you must be willing to listen to the person’s response.</a:t>
            </a:r>
          </a:p>
        </p:txBody>
      </p:sp>
    </p:spTree>
    <p:extLst>
      <p:ext uri="{BB962C8B-B14F-4D97-AF65-F5344CB8AC3E}">
        <p14:creationId xmlns:p14="http://schemas.microsoft.com/office/powerpoint/2010/main" val="1887608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solidFill>
                  <a:schemeClr val="tx1"/>
                </a:solidFill>
                <a:latin typeface="+mn-lt"/>
                <a:ea typeface="+mn-ea"/>
                <a:cs typeface="+mn-cs"/>
              </a:rPr>
              <a:t>Open questions are the opposite of closed questions. </a:t>
            </a:r>
          </a:p>
          <a:p>
            <a:r>
              <a:rPr lang="en-GB" dirty="0">
                <a:solidFill>
                  <a:schemeClr val="tx1"/>
                </a:solidFill>
                <a:latin typeface="+mn-lt"/>
                <a:ea typeface="+mn-ea"/>
                <a:cs typeface="+mn-cs"/>
              </a:rPr>
              <a:t>Closed questions typically elicit a limited response such as “yes” or “no.” The following examples contrast open vs. closed questions. Note how the topic is the same, but the responses will be very different:</a:t>
            </a:r>
          </a:p>
          <a:p>
            <a:endParaRPr lang="en-GB" dirty="0"/>
          </a:p>
          <a:p>
            <a:endParaRPr lang="en-GB" dirty="0"/>
          </a:p>
        </p:txBody>
      </p:sp>
    </p:spTree>
    <p:extLst>
      <p:ext uri="{BB962C8B-B14F-4D97-AF65-F5344CB8AC3E}">
        <p14:creationId xmlns:p14="http://schemas.microsoft.com/office/powerpoint/2010/main" val="953960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1600" y="2828836"/>
            <a:ext cx="7604610" cy="2062103"/>
          </a:xfrm>
          <a:prstGeom prst="rect">
            <a:avLst/>
          </a:prstGeom>
        </p:spPr>
        <p:txBody>
          <a:bodyPr wrap="square">
            <a:spAutoFit/>
          </a:bodyPr>
          <a:lstStyle/>
          <a:p>
            <a:pPr marL="514350" lvl="0" indent="-514350">
              <a:buFont typeface="+mj-lt"/>
              <a:buAutoNum type="arabicPeriod"/>
            </a:pPr>
            <a:r>
              <a:rPr lang="en-GB" sz="3200" dirty="0"/>
              <a:t>Do you have a good relationship with your brother?</a:t>
            </a:r>
          </a:p>
          <a:p>
            <a:pPr marL="514350" lvl="0" indent="-514350">
              <a:buFont typeface="+mj-lt"/>
              <a:buAutoNum type="arabicPeriod"/>
            </a:pPr>
            <a:r>
              <a:rPr lang="en-GB" sz="3200" dirty="0"/>
              <a:t>What can you tell me about your relationship with your brother?</a:t>
            </a:r>
          </a:p>
        </p:txBody>
      </p:sp>
    </p:spTree>
    <p:extLst>
      <p:ext uri="{BB962C8B-B14F-4D97-AF65-F5344CB8AC3E}">
        <p14:creationId xmlns:p14="http://schemas.microsoft.com/office/powerpoint/2010/main" val="933761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latin typeface="+mj-lt"/>
                <a:ea typeface="+mj-ea"/>
                <a:cs typeface="+mj-cs"/>
              </a:rPr>
              <a:t>More examples of open questions:</a:t>
            </a:r>
            <a:endParaRPr lang="en-GB" dirty="0"/>
          </a:p>
        </p:txBody>
      </p:sp>
      <p:sp>
        <p:nvSpPr>
          <p:cNvPr id="3" name="Content Placeholder 2"/>
          <p:cNvSpPr>
            <a:spLocks noGrp="1"/>
          </p:cNvSpPr>
          <p:nvPr>
            <p:ph idx="1"/>
          </p:nvPr>
        </p:nvSpPr>
        <p:spPr/>
        <p:txBody>
          <a:bodyPr/>
          <a:lstStyle/>
          <a:p>
            <a:pPr lvl="0"/>
            <a:r>
              <a:rPr lang="en-GB" sz="2400" dirty="0">
                <a:solidFill>
                  <a:schemeClr val="tx1"/>
                </a:solidFill>
                <a:latin typeface="+mn-lt"/>
                <a:ea typeface="+mn-ea"/>
                <a:cs typeface="+mn-cs"/>
              </a:rPr>
              <a:t>How can I help you with ___?</a:t>
            </a:r>
          </a:p>
          <a:p>
            <a:pPr lvl="0"/>
            <a:r>
              <a:rPr lang="en-GB" sz="2400" dirty="0">
                <a:solidFill>
                  <a:schemeClr val="tx1"/>
                </a:solidFill>
                <a:latin typeface="+mn-lt"/>
                <a:ea typeface="+mn-ea"/>
                <a:cs typeface="+mn-cs"/>
              </a:rPr>
              <a:t>Help me understand ___?</a:t>
            </a:r>
          </a:p>
          <a:p>
            <a:pPr lvl="0"/>
            <a:r>
              <a:rPr lang="en-GB" sz="2400" dirty="0">
                <a:solidFill>
                  <a:schemeClr val="tx1"/>
                </a:solidFill>
                <a:latin typeface="+mn-lt"/>
                <a:ea typeface="+mn-ea"/>
                <a:cs typeface="+mn-cs"/>
              </a:rPr>
              <a:t>How would you like things to be different?</a:t>
            </a:r>
          </a:p>
          <a:p>
            <a:pPr lvl="0"/>
            <a:r>
              <a:rPr lang="en-GB" sz="2400" dirty="0">
                <a:solidFill>
                  <a:schemeClr val="tx1"/>
                </a:solidFill>
                <a:latin typeface="+mn-lt"/>
                <a:ea typeface="+mn-ea"/>
                <a:cs typeface="+mn-cs"/>
              </a:rPr>
              <a:t>What are the good things about ___ and what are the less good things about it?</a:t>
            </a:r>
          </a:p>
          <a:p>
            <a:pPr lvl="0"/>
            <a:r>
              <a:rPr lang="en-GB" sz="2400" dirty="0">
                <a:solidFill>
                  <a:schemeClr val="tx1"/>
                </a:solidFill>
                <a:latin typeface="+mn-lt"/>
                <a:ea typeface="+mn-ea"/>
                <a:cs typeface="+mn-cs"/>
              </a:rPr>
              <a:t>When would you be most likely to___?</a:t>
            </a:r>
          </a:p>
          <a:p>
            <a:pPr lvl="0"/>
            <a:r>
              <a:rPr lang="en-GB" sz="2400" dirty="0">
                <a:solidFill>
                  <a:schemeClr val="tx1"/>
                </a:solidFill>
                <a:latin typeface="+mn-lt"/>
                <a:ea typeface="+mn-ea"/>
                <a:cs typeface="+mn-cs"/>
              </a:rPr>
              <a:t>What do you think you will lose if you give up ___?</a:t>
            </a:r>
          </a:p>
          <a:p>
            <a:endParaRPr lang="en-GB" dirty="0"/>
          </a:p>
        </p:txBody>
      </p:sp>
    </p:spTree>
    <p:extLst>
      <p:ext uri="{BB962C8B-B14F-4D97-AF65-F5344CB8AC3E}">
        <p14:creationId xmlns:p14="http://schemas.microsoft.com/office/powerpoint/2010/main" val="3955327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Affirmations</a:t>
            </a:r>
            <a:r>
              <a:rPr lang="en-GB" dirty="0">
                <a:effectLst/>
              </a:rPr>
              <a:t> </a:t>
            </a:r>
            <a:endParaRPr lang="en-GB" dirty="0"/>
          </a:p>
        </p:txBody>
      </p:sp>
      <p:sp>
        <p:nvSpPr>
          <p:cNvPr id="3" name="Content Placeholder 2"/>
          <p:cNvSpPr>
            <a:spLocks noGrp="1"/>
          </p:cNvSpPr>
          <p:nvPr>
            <p:ph idx="1"/>
          </p:nvPr>
        </p:nvSpPr>
        <p:spPr/>
        <p:txBody>
          <a:bodyPr/>
          <a:lstStyle/>
          <a:p>
            <a:r>
              <a:rPr lang="en-GB" sz="2800" dirty="0">
                <a:solidFill>
                  <a:schemeClr val="tx1"/>
                </a:solidFill>
                <a:latin typeface="+mn-lt"/>
                <a:ea typeface="+mn-ea"/>
                <a:cs typeface="+mn-cs"/>
              </a:rPr>
              <a:t>Affirmations are statements and gestures that recognize </a:t>
            </a:r>
            <a:r>
              <a:rPr lang="en-GB" sz="2800" dirty="0"/>
              <a:t>participant</a:t>
            </a:r>
            <a:r>
              <a:rPr lang="en-GB" sz="2800" dirty="0">
                <a:solidFill>
                  <a:schemeClr val="tx1"/>
                </a:solidFill>
                <a:latin typeface="+mn-lt"/>
                <a:ea typeface="+mn-ea"/>
                <a:cs typeface="+mn-cs"/>
              </a:rPr>
              <a:t> strengths and acknowledge behaviours that lead in the direction of positive change, no matter how big or small. </a:t>
            </a:r>
          </a:p>
          <a:p>
            <a:r>
              <a:rPr lang="en-GB" sz="2800" dirty="0">
                <a:solidFill>
                  <a:schemeClr val="tx1"/>
                </a:solidFill>
                <a:latin typeface="+mn-lt"/>
                <a:ea typeface="+mn-ea"/>
                <a:cs typeface="+mn-cs"/>
              </a:rPr>
              <a:t>Affirmations build confidence in one’s ability to change. </a:t>
            </a:r>
          </a:p>
          <a:p>
            <a:r>
              <a:rPr lang="en-GB" sz="2800" dirty="0">
                <a:solidFill>
                  <a:schemeClr val="tx1"/>
                </a:solidFill>
                <a:latin typeface="+mn-lt"/>
                <a:ea typeface="+mn-ea"/>
                <a:cs typeface="+mn-cs"/>
              </a:rPr>
              <a:t>To be effective, affirmations must be genuine and congruent.</a:t>
            </a:r>
          </a:p>
          <a:p>
            <a:endParaRPr lang="en-GB" dirty="0"/>
          </a:p>
        </p:txBody>
      </p:sp>
    </p:spTree>
    <p:extLst>
      <p:ext uri="{BB962C8B-B14F-4D97-AF65-F5344CB8AC3E}">
        <p14:creationId xmlns:p14="http://schemas.microsoft.com/office/powerpoint/2010/main" val="2967593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latin typeface="+mj-lt"/>
                <a:ea typeface="+mj-ea"/>
                <a:cs typeface="+mj-cs"/>
              </a:rPr>
              <a:t>Examples of affirming responses:</a:t>
            </a:r>
            <a:endParaRPr lang="en-GB" dirty="0"/>
          </a:p>
        </p:txBody>
      </p:sp>
      <p:sp>
        <p:nvSpPr>
          <p:cNvPr id="3" name="Content Placeholder 2"/>
          <p:cNvSpPr>
            <a:spLocks noGrp="1"/>
          </p:cNvSpPr>
          <p:nvPr>
            <p:ph idx="1"/>
          </p:nvPr>
        </p:nvSpPr>
        <p:spPr/>
        <p:txBody>
          <a:bodyPr/>
          <a:lstStyle/>
          <a:p>
            <a:pPr lvl="0"/>
            <a:r>
              <a:rPr lang="en-GB" sz="2400" dirty="0">
                <a:solidFill>
                  <a:schemeClr val="tx1"/>
                </a:solidFill>
                <a:latin typeface="+mn-lt"/>
                <a:ea typeface="+mn-ea"/>
                <a:cs typeface="+mn-cs"/>
              </a:rPr>
              <a:t>I appreciate that you are willing to meet with me today.</a:t>
            </a:r>
          </a:p>
          <a:p>
            <a:pPr lvl="0"/>
            <a:r>
              <a:rPr lang="en-GB" sz="2400" dirty="0">
                <a:solidFill>
                  <a:schemeClr val="tx1"/>
                </a:solidFill>
                <a:latin typeface="+mn-lt"/>
                <a:ea typeface="+mn-ea"/>
                <a:cs typeface="+mn-cs"/>
              </a:rPr>
              <a:t>You are clearly a very resourceful person.</a:t>
            </a:r>
          </a:p>
          <a:p>
            <a:pPr lvl="0"/>
            <a:r>
              <a:rPr lang="en-GB" sz="2400" dirty="0">
                <a:solidFill>
                  <a:schemeClr val="tx1"/>
                </a:solidFill>
                <a:latin typeface="+mn-lt"/>
                <a:ea typeface="+mn-ea"/>
                <a:cs typeface="+mn-cs"/>
              </a:rPr>
              <a:t>You handled yourself really well in that situation.</a:t>
            </a:r>
          </a:p>
          <a:p>
            <a:pPr lvl="0"/>
            <a:r>
              <a:rPr lang="en-GB" sz="2400" dirty="0">
                <a:solidFill>
                  <a:schemeClr val="tx1"/>
                </a:solidFill>
                <a:latin typeface="+mn-lt"/>
                <a:ea typeface="+mn-ea"/>
                <a:cs typeface="+mn-cs"/>
              </a:rPr>
              <a:t>That’s a good suggestion.</a:t>
            </a:r>
          </a:p>
          <a:p>
            <a:pPr lvl="0"/>
            <a:r>
              <a:rPr lang="en-GB" sz="2400" dirty="0">
                <a:solidFill>
                  <a:schemeClr val="tx1"/>
                </a:solidFill>
                <a:latin typeface="+mn-lt"/>
                <a:ea typeface="+mn-ea"/>
                <a:cs typeface="+mn-cs"/>
              </a:rPr>
              <a:t>If I were in your shoes, I don’t know if I could have managed nearly so well.</a:t>
            </a:r>
          </a:p>
          <a:p>
            <a:pPr lvl="0"/>
            <a:r>
              <a:rPr lang="en-GB" sz="2400" dirty="0">
                <a:solidFill>
                  <a:schemeClr val="tx1"/>
                </a:solidFill>
                <a:latin typeface="+mn-lt"/>
                <a:ea typeface="+mn-ea"/>
                <a:cs typeface="+mn-cs"/>
              </a:rPr>
              <a:t>I’ve enjoyed talking with you today.</a:t>
            </a:r>
          </a:p>
          <a:p>
            <a:endParaRPr lang="en-GB" dirty="0"/>
          </a:p>
        </p:txBody>
      </p:sp>
    </p:spTree>
    <p:extLst>
      <p:ext uri="{BB962C8B-B14F-4D97-AF65-F5344CB8AC3E}">
        <p14:creationId xmlns:p14="http://schemas.microsoft.com/office/powerpoint/2010/main" val="3630507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Reflective Listening</a:t>
            </a:r>
            <a:r>
              <a:rPr lang="en-GB" dirty="0">
                <a:effectLst/>
              </a:rPr>
              <a:t> </a:t>
            </a:r>
            <a:endParaRPr lang="en-GB" dirty="0"/>
          </a:p>
        </p:txBody>
      </p:sp>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Reflective listening is a primary skill in </a:t>
            </a:r>
            <a:r>
              <a:rPr lang="en-GB" sz="2400" dirty="0"/>
              <a:t>facilitation</a:t>
            </a:r>
            <a:r>
              <a:rPr lang="en-GB" sz="2400" dirty="0">
                <a:solidFill>
                  <a:schemeClr val="tx1"/>
                </a:solidFill>
                <a:latin typeface="+mn-lt"/>
                <a:ea typeface="+mn-ea"/>
                <a:cs typeface="+mn-cs"/>
              </a:rPr>
              <a:t>. It is the pathway for engaging others in relationships, building trust, and fostering motivation to change. </a:t>
            </a:r>
          </a:p>
          <a:p>
            <a:r>
              <a:rPr lang="en-GB" sz="2400" dirty="0">
                <a:solidFill>
                  <a:schemeClr val="tx1"/>
                </a:solidFill>
                <a:latin typeface="+mn-lt"/>
                <a:ea typeface="+mn-ea"/>
                <a:cs typeface="+mn-cs"/>
              </a:rPr>
              <a:t>Reflective listening appears easy, but it takes hard work and skill to do well. Sometimes the “skills” we use in working with clients do not exemplify reflective listening but instead serve as roadblocks to effective communication. Examples are misinterpreting what is said or assuming what a person needs.</a:t>
            </a:r>
          </a:p>
          <a:p>
            <a:endParaRPr lang="en-GB" dirty="0"/>
          </a:p>
        </p:txBody>
      </p:sp>
    </p:spTree>
    <p:extLst>
      <p:ext uri="{BB962C8B-B14F-4D97-AF65-F5344CB8AC3E}">
        <p14:creationId xmlns:p14="http://schemas.microsoft.com/office/powerpoint/2010/main" val="1045149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It is vital to learn to </a:t>
            </a:r>
            <a:r>
              <a:rPr lang="en-GB" sz="2400" i="1" dirty="0">
                <a:solidFill>
                  <a:schemeClr val="tx1"/>
                </a:solidFill>
                <a:latin typeface="+mn-lt"/>
                <a:ea typeface="+mn-ea"/>
                <a:cs typeface="+mn-cs"/>
              </a:rPr>
              <a:t>think </a:t>
            </a:r>
            <a:r>
              <a:rPr lang="en-GB" sz="2400" dirty="0">
                <a:solidFill>
                  <a:schemeClr val="tx1"/>
                </a:solidFill>
                <a:latin typeface="+mn-lt"/>
                <a:ea typeface="+mn-ea"/>
                <a:cs typeface="+mn-cs"/>
              </a:rPr>
              <a:t>reflectively. This is a way of thinking that accompanies good reflective listening. It includes interest in what the person has to say and respect for the person’s inner wisdom. Listening breakdowns occur in any of three places:</a:t>
            </a:r>
          </a:p>
          <a:p>
            <a:pPr lvl="0">
              <a:buFont typeface="Wingdings" charset="2"/>
              <a:buChar char="ü"/>
            </a:pPr>
            <a:r>
              <a:rPr lang="en-GB" sz="2400" dirty="0">
                <a:solidFill>
                  <a:schemeClr val="tx1"/>
                </a:solidFill>
                <a:latin typeface="+mn-lt"/>
                <a:ea typeface="+mn-ea"/>
                <a:cs typeface="+mn-cs"/>
              </a:rPr>
              <a:t>Speaker does not say what is meant</a:t>
            </a:r>
          </a:p>
          <a:p>
            <a:pPr lvl="0">
              <a:buFont typeface="Wingdings" charset="2"/>
              <a:buChar char="ü"/>
            </a:pPr>
            <a:r>
              <a:rPr lang="en-GB" sz="2400" dirty="0">
                <a:solidFill>
                  <a:schemeClr val="tx1"/>
                </a:solidFill>
                <a:latin typeface="+mn-lt"/>
                <a:ea typeface="+mn-ea"/>
                <a:cs typeface="+mn-cs"/>
              </a:rPr>
              <a:t>Listener does not hear correctly</a:t>
            </a:r>
          </a:p>
          <a:p>
            <a:pPr lvl="0">
              <a:buFont typeface="Wingdings" charset="2"/>
              <a:buChar char="ü"/>
            </a:pPr>
            <a:r>
              <a:rPr lang="en-GB" sz="2400" dirty="0">
                <a:solidFill>
                  <a:schemeClr val="tx1"/>
                </a:solidFill>
                <a:latin typeface="+mn-lt"/>
                <a:ea typeface="+mn-ea"/>
                <a:cs typeface="+mn-cs"/>
              </a:rPr>
              <a:t>Listener gives a different interpretation to what the words mean</a:t>
            </a:r>
          </a:p>
          <a:p>
            <a:endParaRPr lang="en-GB" dirty="0"/>
          </a:p>
        </p:txBody>
      </p:sp>
    </p:spTree>
    <p:extLst>
      <p:ext uri="{BB962C8B-B14F-4D97-AF65-F5344CB8AC3E}">
        <p14:creationId xmlns:p14="http://schemas.microsoft.com/office/powerpoint/2010/main" val="1673208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Reflective listening is meant to close the loop in communication to ensure breakdowns don’t occur. The listener’s voice turns down at the end of a reflective listening statement. This may feel presumptuous, yet it leads to clarification and greater exploration, whereas questions tend to interrupt the client’s flow. Some people find it helpful to use some</a:t>
            </a:r>
            <a:br>
              <a:rPr lang="en-GB" sz="2400" dirty="0">
                <a:solidFill>
                  <a:schemeClr val="tx1"/>
                </a:solidFill>
                <a:latin typeface="+mn-lt"/>
                <a:ea typeface="+mn-ea"/>
                <a:cs typeface="+mn-cs"/>
              </a:rPr>
            </a:br>
            <a:r>
              <a:rPr lang="en-GB" sz="2400" dirty="0">
                <a:solidFill>
                  <a:schemeClr val="tx1"/>
                </a:solidFill>
                <a:latin typeface="+mn-lt"/>
                <a:ea typeface="+mn-ea"/>
                <a:cs typeface="+mn-cs"/>
              </a:rPr>
              <a:t>standard phrases:</a:t>
            </a:r>
          </a:p>
          <a:p>
            <a:endParaRPr lang="en-GB" dirty="0"/>
          </a:p>
        </p:txBody>
      </p:sp>
    </p:spTree>
    <p:extLst>
      <p:ext uri="{BB962C8B-B14F-4D97-AF65-F5344CB8AC3E}">
        <p14:creationId xmlns:p14="http://schemas.microsoft.com/office/powerpoint/2010/main" val="1865802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38400" y="2091524"/>
            <a:ext cx="7772400" cy="4114800"/>
          </a:xfrm>
        </p:spPr>
        <p:txBody>
          <a:bodyPr/>
          <a:lstStyle/>
          <a:p>
            <a:pPr marL="0" lvl="0" indent="0">
              <a:buNone/>
            </a:pPr>
            <a:r>
              <a:rPr lang="en-GB" sz="2400" dirty="0">
                <a:solidFill>
                  <a:schemeClr val="tx1"/>
                </a:solidFill>
                <a:latin typeface="+mn-lt"/>
                <a:ea typeface="+mn-ea"/>
                <a:cs typeface="+mn-cs"/>
              </a:rPr>
              <a:t>Some people find it helpful to use some</a:t>
            </a:r>
            <a:br>
              <a:rPr lang="en-GB" sz="2400" dirty="0">
                <a:solidFill>
                  <a:schemeClr val="tx1"/>
                </a:solidFill>
                <a:latin typeface="+mn-lt"/>
                <a:ea typeface="+mn-ea"/>
                <a:cs typeface="+mn-cs"/>
              </a:rPr>
            </a:br>
            <a:r>
              <a:rPr lang="en-GB" sz="2400" dirty="0">
                <a:solidFill>
                  <a:schemeClr val="tx1"/>
                </a:solidFill>
                <a:latin typeface="+mn-lt"/>
                <a:ea typeface="+mn-ea"/>
                <a:cs typeface="+mn-cs"/>
              </a:rPr>
              <a:t>standard phrases:</a:t>
            </a:r>
          </a:p>
          <a:p>
            <a:pPr lvl="0"/>
            <a:r>
              <a:rPr lang="en-GB" sz="2400" dirty="0">
                <a:solidFill>
                  <a:schemeClr val="tx1"/>
                </a:solidFill>
                <a:latin typeface="+mn-lt"/>
                <a:ea typeface="+mn-ea"/>
                <a:cs typeface="+mn-cs"/>
              </a:rPr>
              <a:t>So you feel…</a:t>
            </a:r>
          </a:p>
          <a:p>
            <a:pPr lvl="0"/>
            <a:r>
              <a:rPr lang="en-GB" sz="2400" dirty="0">
                <a:solidFill>
                  <a:schemeClr val="tx1"/>
                </a:solidFill>
                <a:latin typeface="+mn-lt"/>
                <a:ea typeface="+mn-ea"/>
                <a:cs typeface="+mn-cs"/>
              </a:rPr>
              <a:t>It sounds like you…</a:t>
            </a:r>
          </a:p>
          <a:p>
            <a:pPr lvl="0"/>
            <a:r>
              <a:rPr lang="en-GB" sz="2400" dirty="0">
                <a:solidFill>
                  <a:schemeClr val="tx1"/>
                </a:solidFill>
                <a:latin typeface="+mn-lt"/>
                <a:ea typeface="+mn-ea"/>
                <a:cs typeface="+mn-cs"/>
              </a:rPr>
              <a:t>You’re wondering if…</a:t>
            </a:r>
          </a:p>
          <a:p>
            <a:pPr marL="0" indent="0">
              <a:buNone/>
            </a:pPr>
            <a:endParaRPr lang="en-GB" dirty="0"/>
          </a:p>
        </p:txBody>
      </p:sp>
    </p:spTree>
    <p:extLst>
      <p:ext uri="{BB962C8B-B14F-4D97-AF65-F5344CB8AC3E}">
        <p14:creationId xmlns:p14="http://schemas.microsoft.com/office/powerpoint/2010/main" val="118353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There are three basic levels of reflective listening that may deepen or increase the intimacy and thereby change the affective tone of an interaction. In general, the depth should match the situation. Examples of the three levels include:</a:t>
            </a:r>
          </a:p>
          <a:p>
            <a:endParaRPr lang="en-GB" dirty="0"/>
          </a:p>
        </p:txBody>
      </p:sp>
    </p:spTree>
    <p:extLst>
      <p:ext uri="{BB962C8B-B14F-4D97-AF65-F5344CB8AC3E}">
        <p14:creationId xmlns:p14="http://schemas.microsoft.com/office/powerpoint/2010/main" val="1792437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457200" lvl="0" indent="-457200">
              <a:buFont typeface="+mj-lt"/>
              <a:buAutoNum type="arabicPeriod"/>
            </a:pPr>
            <a:r>
              <a:rPr lang="en-GB" sz="2400" b="1" dirty="0">
                <a:solidFill>
                  <a:schemeClr val="tx1"/>
                </a:solidFill>
                <a:latin typeface="+mn-lt"/>
                <a:ea typeface="+mn-ea"/>
                <a:cs typeface="+mn-cs"/>
              </a:rPr>
              <a:t>Repeating or rephrasing</a:t>
            </a:r>
            <a:r>
              <a:rPr lang="en-GB" sz="2400" dirty="0">
                <a:solidFill>
                  <a:schemeClr val="tx1"/>
                </a:solidFill>
                <a:latin typeface="+mn-lt"/>
                <a:ea typeface="+mn-ea"/>
                <a:cs typeface="+mn-cs"/>
              </a:rPr>
              <a:t>: Listener repeats or substitutes synonyms or phrases, and stays close to what the speaker has said</a:t>
            </a:r>
          </a:p>
          <a:p>
            <a:pPr marL="457200" lvl="0" indent="-457200">
              <a:buFont typeface="+mj-lt"/>
              <a:buAutoNum type="arabicPeriod"/>
            </a:pPr>
            <a:r>
              <a:rPr lang="en-GB" sz="2400" b="1" dirty="0">
                <a:solidFill>
                  <a:schemeClr val="tx1"/>
                </a:solidFill>
                <a:latin typeface="+mn-lt"/>
                <a:ea typeface="+mn-ea"/>
                <a:cs typeface="+mn-cs"/>
              </a:rPr>
              <a:t>Paraphrasing</a:t>
            </a:r>
            <a:r>
              <a:rPr lang="en-GB" sz="2400" dirty="0">
                <a:solidFill>
                  <a:schemeClr val="tx1"/>
                </a:solidFill>
                <a:latin typeface="+mn-lt"/>
                <a:ea typeface="+mn-ea"/>
                <a:cs typeface="+mn-cs"/>
              </a:rPr>
              <a:t>: Listener makes a restatement in which the speaker’s meaning is inferred</a:t>
            </a:r>
          </a:p>
          <a:p>
            <a:pPr marL="457200" lvl="0" indent="-457200">
              <a:buFont typeface="+mj-lt"/>
              <a:buAutoNum type="arabicPeriod"/>
            </a:pPr>
            <a:r>
              <a:rPr lang="en-GB" sz="2400" b="1" dirty="0">
                <a:solidFill>
                  <a:schemeClr val="tx1"/>
                </a:solidFill>
                <a:latin typeface="+mn-lt"/>
                <a:ea typeface="+mn-ea"/>
                <a:cs typeface="+mn-cs"/>
              </a:rPr>
              <a:t>Reflection of feeling</a:t>
            </a:r>
            <a:r>
              <a:rPr lang="en-GB" sz="2400" dirty="0">
                <a:solidFill>
                  <a:schemeClr val="tx1"/>
                </a:solidFill>
                <a:latin typeface="+mn-lt"/>
                <a:ea typeface="+mn-ea"/>
                <a:cs typeface="+mn-cs"/>
              </a:rPr>
              <a:t>: Listener emphasizes emotional aspects of communication through feeling statements. This is the deepest form of listening.</a:t>
            </a:r>
          </a:p>
          <a:p>
            <a:endParaRPr lang="en-GB" sz="2400" dirty="0"/>
          </a:p>
        </p:txBody>
      </p:sp>
    </p:spTree>
    <p:extLst>
      <p:ext uri="{BB962C8B-B14F-4D97-AF65-F5344CB8AC3E}">
        <p14:creationId xmlns:p14="http://schemas.microsoft.com/office/powerpoint/2010/main" val="1433178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solidFill>
                  <a:schemeClr val="tx1"/>
                </a:solidFill>
                <a:latin typeface="+mn-lt"/>
                <a:ea typeface="+mn-ea"/>
                <a:cs typeface="+mn-cs"/>
              </a:rPr>
              <a:t>Varying the levels of reflection is effective in listening. Also, at times there are benefits to over-stating or under-stating a reflection. An overstated reflection may cause a person to back away from their position or belief. An understated reflection may help a person to explore a deeper commitment to the position or belief.</a:t>
            </a:r>
          </a:p>
          <a:p>
            <a:endParaRPr lang="en-GB" dirty="0"/>
          </a:p>
        </p:txBody>
      </p:sp>
    </p:spTree>
    <p:extLst>
      <p:ext uri="{BB962C8B-B14F-4D97-AF65-F5344CB8AC3E}">
        <p14:creationId xmlns:p14="http://schemas.microsoft.com/office/powerpoint/2010/main" val="2847807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Summaries</a:t>
            </a:r>
            <a:r>
              <a:rPr lang="en-GB" dirty="0">
                <a:effectLst/>
              </a:rPr>
              <a:t> </a:t>
            </a:r>
            <a:endParaRPr lang="en-GB" dirty="0"/>
          </a:p>
        </p:txBody>
      </p:sp>
      <p:sp>
        <p:nvSpPr>
          <p:cNvPr id="3" name="Content Placeholder 2"/>
          <p:cNvSpPr>
            <a:spLocks noGrp="1"/>
          </p:cNvSpPr>
          <p:nvPr>
            <p:ph idx="1"/>
          </p:nvPr>
        </p:nvSpPr>
        <p:spPr>
          <a:xfrm>
            <a:off x="1167926" y="2017746"/>
            <a:ext cx="7772400" cy="4114800"/>
          </a:xfrm>
        </p:spPr>
        <p:txBody>
          <a:bodyPr/>
          <a:lstStyle/>
          <a:p>
            <a:r>
              <a:rPr lang="en-GB" sz="2400" dirty="0">
                <a:solidFill>
                  <a:schemeClr val="tx1"/>
                </a:solidFill>
                <a:latin typeface="+mn-lt"/>
                <a:ea typeface="+mn-ea"/>
                <a:cs typeface="+mn-cs"/>
              </a:rPr>
              <a:t>Summaries are special applications of reflective listening. They can be used throughout a conversation but are particularly helpful at transition points, for example, after the person has spoken about a particular topic, has recounted a personal experience, or when the encounter is nearing an end</a:t>
            </a:r>
            <a:r>
              <a:rPr lang="en-GB" dirty="0">
                <a:solidFill>
                  <a:schemeClr val="tx1"/>
                </a:solidFill>
                <a:latin typeface="+mn-lt"/>
                <a:ea typeface="+mn-ea"/>
                <a:cs typeface="+mn-cs"/>
              </a:rPr>
              <a:t>.</a:t>
            </a:r>
            <a:r>
              <a:rPr lang="en-GB" dirty="0">
                <a:effectLst/>
              </a:rPr>
              <a:t> </a:t>
            </a:r>
          </a:p>
          <a:p>
            <a:r>
              <a:rPr lang="en-GB" sz="2400" dirty="0">
                <a:solidFill>
                  <a:schemeClr val="tx1"/>
                </a:solidFill>
                <a:latin typeface="+mn-lt"/>
                <a:ea typeface="+mn-ea"/>
                <a:cs typeface="+mn-cs"/>
              </a:rPr>
              <a:t>Summarizing helps to ensure that there is clear communication between the speaker and listener. Also, it can provide a stepping stone towards change. </a:t>
            </a:r>
          </a:p>
          <a:p>
            <a:endParaRPr lang="en-GB" dirty="0"/>
          </a:p>
        </p:txBody>
      </p:sp>
    </p:spTree>
    <p:extLst>
      <p:ext uri="{BB962C8B-B14F-4D97-AF65-F5344CB8AC3E}">
        <p14:creationId xmlns:p14="http://schemas.microsoft.com/office/powerpoint/2010/main" val="2732525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Structure of Summaries</a:t>
            </a:r>
            <a:r>
              <a:rPr lang="en-GB" dirty="0">
                <a:effectLst/>
              </a:rPr>
              <a:t> </a:t>
            </a:r>
            <a:endParaRPr lang="en-GB" dirty="0"/>
          </a:p>
        </p:txBody>
      </p:sp>
      <p:sp>
        <p:nvSpPr>
          <p:cNvPr id="3" name="Content Placeholder 2"/>
          <p:cNvSpPr>
            <a:spLocks noGrp="1"/>
          </p:cNvSpPr>
          <p:nvPr>
            <p:ph idx="1"/>
          </p:nvPr>
        </p:nvSpPr>
        <p:spPr/>
        <p:txBody>
          <a:bodyPr/>
          <a:lstStyle/>
          <a:p>
            <a:pPr marL="0" indent="0">
              <a:buNone/>
            </a:pPr>
            <a:r>
              <a:rPr lang="en-GB" dirty="0">
                <a:solidFill>
                  <a:schemeClr val="tx1"/>
                </a:solidFill>
                <a:latin typeface="+mn-lt"/>
                <a:ea typeface="+mn-ea"/>
                <a:cs typeface="+mn-cs"/>
              </a:rPr>
              <a:t>1) </a:t>
            </a:r>
            <a:r>
              <a:rPr lang="en-GB" u="sng" dirty="0">
                <a:solidFill>
                  <a:schemeClr val="tx1"/>
                </a:solidFill>
                <a:latin typeface="+mn-lt"/>
                <a:ea typeface="+mn-ea"/>
                <a:cs typeface="+mn-cs"/>
              </a:rPr>
              <a:t>Begin with a statement indicating you are making a summary</a:t>
            </a:r>
            <a:r>
              <a:rPr lang="en-GB" dirty="0">
                <a:solidFill>
                  <a:schemeClr val="tx1"/>
                </a:solidFill>
                <a:latin typeface="+mn-lt"/>
                <a:ea typeface="+mn-ea"/>
                <a:cs typeface="+mn-cs"/>
              </a:rPr>
              <a:t>. For example:</a:t>
            </a:r>
          </a:p>
          <a:p>
            <a:pPr marL="0" indent="0">
              <a:buNone/>
            </a:pPr>
            <a:endParaRPr lang="en-GB" dirty="0">
              <a:solidFill>
                <a:schemeClr val="tx1"/>
              </a:solidFill>
              <a:latin typeface="+mn-lt"/>
              <a:ea typeface="+mn-ea"/>
              <a:cs typeface="+mn-cs"/>
            </a:endParaRPr>
          </a:p>
          <a:p>
            <a:pPr lvl="0"/>
            <a:r>
              <a:rPr lang="en-GB" i="1" dirty="0">
                <a:solidFill>
                  <a:schemeClr val="tx1"/>
                </a:solidFill>
                <a:latin typeface="+mn-lt"/>
                <a:ea typeface="+mn-ea"/>
                <a:cs typeface="+mn-cs"/>
              </a:rPr>
              <a:t>Let me see if I understand so far…</a:t>
            </a:r>
          </a:p>
          <a:p>
            <a:pPr lvl="0"/>
            <a:r>
              <a:rPr lang="en-GB" i="1" dirty="0">
                <a:solidFill>
                  <a:schemeClr val="tx1"/>
                </a:solidFill>
                <a:latin typeface="+mn-lt"/>
                <a:ea typeface="+mn-ea"/>
                <a:cs typeface="+mn-cs"/>
              </a:rPr>
              <a:t>Here is what I’ve heard. Tell me if I’ve missed anything.</a:t>
            </a:r>
          </a:p>
          <a:p>
            <a:endParaRPr lang="en-GB" dirty="0"/>
          </a:p>
        </p:txBody>
      </p:sp>
    </p:spTree>
    <p:extLst>
      <p:ext uri="{BB962C8B-B14F-4D97-AF65-F5344CB8AC3E}">
        <p14:creationId xmlns:p14="http://schemas.microsoft.com/office/powerpoint/2010/main" val="2200169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2) </a:t>
            </a:r>
            <a:r>
              <a:rPr lang="en-GB" sz="2400" u="sng" dirty="0">
                <a:solidFill>
                  <a:schemeClr val="tx1"/>
                </a:solidFill>
                <a:latin typeface="+mn-lt"/>
                <a:ea typeface="+mn-ea"/>
                <a:cs typeface="+mn-cs"/>
              </a:rPr>
              <a:t>Give special attention to </a:t>
            </a:r>
            <a:r>
              <a:rPr lang="en-GB" sz="2400" b="1" u="sng" dirty="0">
                <a:solidFill>
                  <a:schemeClr val="tx1"/>
                </a:solidFill>
                <a:latin typeface="+mn-lt"/>
                <a:ea typeface="+mn-ea"/>
                <a:cs typeface="+mn-cs"/>
              </a:rPr>
              <a:t>Change Statements</a:t>
            </a:r>
            <a:r>
              <a:rPr lang="en-GB" sz="2400" dirty="0">
                <a:solidFill>
                  <a:schemeClr val="tx1"/>
                </a:solidFill>
                <a:latin typeface="+mn-lt"/>
                <a:ea typeface="+mn-ea"/>
                <a:cs typeface="+mn-cs"/>
              </a:rPr>
              <a:t>. These are statements made by the </a:t>
            </a:r>
            <a:r>
              <a:rPr lang="en-GB" sz="2400" dirty="0"/>
              <a:t>participant</a:t>
            </a:r>
            <a:r>
              <a:rPr lang="en-GB" sz="2400" dirty="0">
                <a:solidFill>
                  <a:schemeClr val="tx1"/>
                </a:solidFill>
                <a:latin typeface="+mn-lt"/>
                <a:ea typeface="+mn-ea"/>
                <a:cs typeface="+mn-cs"/>
              </a:rPr>
              <a:t> that point towards a willingness to change. Miller and </a:t>
            </a:r>
            <a:r>
              <a:rPr lang="en-GB" sz="2400" dirty="0" err="1">
                <a:solidFill>
                  <a:schemeClr val="tx1"/>
                </a:solidFill>
                <a:latin typeface="+mn-lt"/>
                <a:ea typeface="+mn-ea"/>
                <a:cs typeface="+mn-cs"/>
              </a:rPr>
              <a:t>Rollnick</a:t>
            </a:r>
            <a:r>
              <a:rPr lang="en-GB" sz="2400" dirty="0">
                <a:solidFill>
                  <a:schemeClr val="tx1"/>
                </a:solidFill>
                <a:latin typeface="+mn-lt"/>
                <a:ea typeface="+mn-ea"/>
                <a:cs typeface="+mn-cs"/>
              </a:rPr>
              <a:t> (2002) have identified four types of change statements, all of which overlap significantly:</a:t>
            </a:r>
          </a:p>
          <a:p>
            <a:pPr marL="457200" lvl="0" indent="-457200">
              <a:buFont typeface="+mj-lt"/>
              <a:buAutoNum type="arabicPeriod"/>
            </a:pPr>
            <a:r>
              <a:rPr lang="en-GB" sz="2000" b="1" dirty="0">
                <a:solidFill>
                  <a:schemeClr val="tx1"/>
                </a:solidFill>
                <a:latin typeface="+mn-lt"/>
                <a:ea typeface="+mn-ea"/>
                <a:cs typeface="+mn-cs"/>
              </a:rPr>
              <a:t>Problem recognition</a:t>
            </a:r>
            <a:r>
              <a:rPr lang="en-GB" sz="2000" dirty="0">
                <a:solidFill>
                  <a:schemeClr val="tx1"/>
                </a:solidFill>
                <a:latin typeface="+mn-lt"/>
                <a:ea typeface="+mn-ea"/>
                <a:cs typeface="+mn-cs"/>
              </a:rPr>
              <a:t>: “My use has gotten a little out of hand at times.”</a:t>
            </a:r>
          </a:p>
          <a:p>
            <a:pPr marL="457200" lvl="0" indent="-457200">
              <a:buFont typeface="+mj-lt"/>
              <a:buAutoNum type="arabicPeriod"/>
            </a:pPr>
            <a:r>
              <a:rPr lang="en-GB" sz="2000" b="1" dirty="0">
                <a:solidFill>
                  <a:schemeClr val="tx1"/>
                </a:solidFill>
                <a:latin typeface="+mn-lt"/>
                <a:ea typeface="+mn-ea"/>
                <a:cs typeface="+mn-cs"/>
              </a:rPr>
              <a:t>Concern</a:t>
            </a:r>
            <a:r>
              <a:rPr lang="en-GB" sz="2000" dirty="0">
                <a:solidFill>
                  <a:schemeClr val="tx1"/>
                </a:solidFill>
                <a:latin typeface="+mn-lt"/>
                <a:ea typeface="+mn-ea"/>
                <a:cs typeface="+mn-cs"/>
              </a:rPr>
              <a:t>: “If I don’t stop, something bad is going to happen.”</a:t>
            </a:r>
          </a:p>
          <a:p>
            <a:pPr marL="457200" lvl="0" indent="-457200">
              <a:buFont typeface="+mj-lt"/>
              <a:buAutoNum type="arabicPeriod"/>
            </a:pPr>
            <a:r>
              <a:rPr lang="en-GB" sz="2000" b="1" dirty="0">
                <a:solidFill>
                  <a:schemeClr val="tx1"/>
                </a:solidFill>
                <a:latin typeface="+mn-lt"/>
                <a:ea typeface="+mn-ea"/>
                <a:cs typeface="+mn-cs"/>
              </a:rPr>
              <a:t>Intent to change</a:t>
            </a:r>
            <a:r>
              <a:rPr lang="en-GB" sz="2000" dirty="0">
                <a:solidFill>
                  <a:schemeClr val="tx1"/>
                </a:solidFill>
                <a:latin typeface="+mn-lt"/>
                <a:ea typeface="+mn-ea"/>
                <a:cs typeface="+mn-cs"/>
              </a:rPr>
              <a:t>: “I’m going to do something, I’m just not sure what it is yet.”</a:t>
            </a:r>
          </a:p>
          <a:p>
            <a:pPr marL="457200" lvl="0" indent="-457200">
              <a:buFont typeface="+mj-lt"/>
              <a:buAutoNum type="arabicPeriod"/>
            </a:pPr>
            <a:r>
              <a:rPr lang="en-GB" sz="2000" b="1" dirty="0">
                <a:solidFill>
                  <a:schemeClr val="tx1"/>
                </a:solidFill>
                <a:latin typeface="+mn-lt"/>
                <a:ea typeface="+mn-ea"/>
                <a:cs typeface="+mn-cs"/>
              </a:rPr>
              <a:t>Optimism</a:t>
            </a:r>
            <a:r>
              <a:rPr lang="en-GB" sz="2000" dirty="0">
                <a:solidFill>
                  <a:schemeClr val="tx1"/>
                </a:solidFill>
                <a:latin typeface="+mn-lt"/>
                <a:ea typeface="+mn-ea"/>
                <a:cs typeface="+mn-cs"/>
              </a:rPr>
              <a:t>: “I know I can get a handle on this problem.”</a:t>
            </a:r>
          </a:p>
          <a:p>
            <a:endParaRPr lang="en-GB" dirty="0"/>
          </a:p>
        </p:txBody>
      </p:sp>
    </p:spTree>
    <p:extLst>
      <p:ext uri="{BB962C8B-B14F-4D97-AF65-F5344CB8AC3E}">
        <p14:creationId xmlns:p14="http://schemas.microsoft.com/office/powerpoint/2010/main" val="7575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3) </a:t>
            </a:r>
            <a:r>
              <a:rPr lang="en-GB" sz="2400" u="sng" dirty="0">
                <a:solidFill>
                  <a:schemeClr val="tx1"/>
                </a:solidFill>
                <a:latin typeface="+mn-lt"/>
                <a:ea typeface="+mn-ea"/>
                <a:cs typeface="+mn-cs"/>
              </a:rPr>
              <a:t>If the person expresses ambivalence, it is useful to include both sides in the summary statement</a:t>
            </a:r>
            <a:r>
              <a:rPr lang="en-GB" sz="2400" dirty="0">
                <a:solidFill>
                  <a:schemeClr val="tx1"/>
                </a:solidFill>
                <a:latin typeface="+mn-lt"/>
                <a:ea typeface="+mn-ea"/>
                <a:cs typeface="+mn-cs"/>
              </a:rPr>
              <a:t>. For example: “On the one hand…, on the other hand…”</a:t>
            </a:r>
          </a:p>
          <a:p>
            <a:r>
              <a:rPr lang="en-GB" sz="2400" dirty="0">
                <a:solidFill>
                  <a:schemeClr val="tx1"/>
                </a:solidFill>
                <a:latin typeface="+mn-lt"/>
                <a:ea typeface="+mn-ea"/>
                <a:cs typeface="+mn-cs"/>
              </a:rPr>
              <a:t>4)</a:t>
            </a:r>
            <a:r>
              <a:rPr lang="en-GB" sz="2400" u="sng" dirty="0">
                <a:solidFill>
                  <a:schemeClr val="tx1"/>
                </a:solidFill>
                <a:latin typeface="+mn-lt"/>
                <a:ea typeface="+mn-ea"/>
                <a:cs typeface="+mn-cs"/>
              </a:rPr>
              <a:t> It can be useful to include information in summary statements from other sources</a:t>
            </a:r>
            <a:r>
              <a:rPr lang="en-GB" sz="2400" dirty="0">
                <a:solidFill>
                  <a:schemeClr val="tx1"/>
                </a:solidFill>
                <a:latin typeface="+mn-lt"/>
                <a:ea typeface="+mn-ea"/>
                <a:cs typeface="+mn-cs"/>
              </a:rPr>
              <a:t> (e.g., your own knowledge and experience, research, courts, or family).</a:t>
            </a:r>
          </a:p>
          <a:p>
            <a:r>
              <a:rPr lang="en-GB" sz="2400" dirty="0">
                <a:solidFill>
                  <a:schemeClr val="tx1"/>
                </a:solidFill>
                <a:latin typeface="+mn-lt"/>
                <a:ea typeface="+mn-ea"/>
                <a:cs typeface="+mn-cs"/>
              </a:rPr>
              <a:t>5) </a:t>
            </a:r>
            <a:r>
              <a:rPr lang="en-GB" sz="2400" u="sng" dirty="0">
                <a:solidFill>
                  <a:schemeClr val="tx1"/>
                </a:solidFill>
                <a:latin typeface="+mn-lt"/>
                <a:ea typeface="+mn-ea"/>
                <a:cs typeface="+mn-cs"/>
              </a:rPr>
              <a:t>Be concise.</a:t>
            </a:r>
            <a:endParaRPr lang="en-GB" sz="2400" dirty="0">
              <a:solidFill>
                <a:schemeClr val="tx1"/>
              </a:solidFill>
              <a:latin typeface="+mn-lt"/>
              <a:ea typeface="+mn-ea"/>
              <a:cs typeface="+mn-cs"/>
            </a:endParaRPr>
          </a:p>
          <a:p>
            <a:endParaRPr lang="en-GB" dirty="0"/>
          </a:p>
        </p:txBody>
      </p:sp>
    </p:spTree>
    <p:extLst>
      <p:ext uri="{BB962C8B-B14F-4D97-AF65-F5344CB8AC3E}">
        <p14:creationId xmlns:p14="http://schemas.microsoft.com/office/powerpoint/2010/main" val="1112488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6) </a:t>
            </a:r>
            <a:r>
              <a:rPr lang="en-GB" sz="2400" u="sng" dirty="0">
                <a:solidFill>
                  <a:schemeClr val="tx1"/>
                </a:solidFill>
                <a:latin typeface="+mn-lt"/>
                <a:ea typeface="+mn-ea"/>
                <a:cs typeface="+mn-cs"/>
              </a:rPr>
              <a:t>End with an invitation</a:t>
            </a:r>
            <a:r>
              <a:rPr lang="en-GB" sz="2400" dirty="0">
                <a:solidFill>
                  <a:schemeClr val="tx1"/>
                </a:solidFill>
                <a:latin typeface="+mn-lt"/>
                <a:ea typeface="+mn-ea"/>
                <a:cs typeface="+mn-cs"/>
              </a:rPr>
              <a:t>. For example:</a:t>
            </a:r>
          </a:p>
          <a:p>
            <a:pPr lvl="0"/>
            <a:r>
              <a:rPr lang="en-GB" sz="2400" dirty="0">
                <a:solidFill>
                  <a:schemeClr val="tx1"/>
                </a:solidFill>
                <a:latin typeface="+mn-lt"/>
                <a:ea typeface="+mn-ea"/>
                <a:cs typeface="+mn-cs"/>
              </a:rPr>
              <a:t>Did I miss anything?</a:t>
            </a:r>
          </a:p>
          <a:p>
            <a:pPr lvl="0"/>
            <a:r>
              <a:rPr lang="en-GB" sz="2400" dirty="0">
                <a:solidFill>
                  <a:schemeClr val="tx1"/>
                </a:solidFill>
                <a:latin typeface="+mn-lt"/>
                <a:ea typeface="+mn-ea"/>
                <a:cs typeface="+mn-cs"/>
              </a:rPr>
              <a:t>If that’s accurate, what other points are there to consider?</a:t>
            </a:r>
          </a:p>
          <a:p>
            <a:pPr lvl="0"/>
            <a:r>
              <a:rPr lang="en-GB" sz="2400" dirty="0">
                <a:solidFill>
                  <a:schemeClr val="tx1"/>
                </a:solidFill>
                <a:latin typeface="+mn-lt"/>
                <a:ea typeface="+mn-ea"/>
                <a:cs typeface="+mn-cs"/>
              </a:rPr>
              <a:t>Anything you want to add or correct?</a:t>
            </a:r>
          </a:p>
          <a:p>
            <a:r>
              <a:rPr lang="en-GB" sz="2400" dirty="0">
                <a:solidFill>
                  <a:schemeClr val="tx1"/>
                </a:solidFill>
                <a:latin typeface="+mn-lt"/>
                <a:ea typeface="+mn-ea"/>
                <a:cs typeface="+mn-cs"/>
              </a:rPr>
              <a:t>7) </a:t>
            </a:r>
            <a:r>
              <a:rPr lang="en-GB" sz="2400" u="sng" dirty="0">
                <a:solidFill>
                  <a:schemeClr val="tx1"/>
                </a:solidFill>
                <a:latin typeface="+mn-lt"/>
                <a:ea typeface="+mn-ea"/>
                <a:cs typeface="+mn-cs"/>
              </a:rPr>
              <a:t>Depending on the response of the client to your summary statement, it may lead naturally to planning for or taking concrete steps towards the change goal</a:t>
            </a:r>
            <a:r>
              <a:rPr lang="en-GB" sz="2400" dirty="0">
                <a:solidFill>
                  <a:schemeClr val="tx1"/>
                </a:solidFill>
                <a:latin typeface="+mn-lt"/>
                <a:ea typeface="+mn-ea"/>
                <a:cs typeface="+mn-cs"/>
              </a:rPr>
              <a:t>.</a:t>
            </a:r>
            <a:br>
              <a:rPr lang="en-GB" sz="2400" b="1" u="sng" dirty="0">
                <a:solidFill>
                  <a:schemeClr val="tx1"/>
                </a:solidFill>
                <a:latin typeface="+mn-lt"/>
                <a:ea typeface="+mn-ea"/>
                <a:cs typeface="+mn-cs"/>
              </a:rPr>
            </a:br>
            <a:endParaRPr lang="en-GB" sz="2400" dirty="0">
              <a:solidFill>
                <a:schemeClr val="tx1"/>
              </a:solidFill>
              <a:latin typeface="+mn-lt"/>
              <a:ea typeface="+mn-ea"/>
              <a:cs typeface="+mn-cs"/>
            </a:endParaRPr>
          </a:p>
          <a:p>
            <a:endParaRPr lang="en-GB" dirty="0"/>
          </a:p>
        </p:txBody>
      </p:sp>
    </p:spTree>
    <p:extLst>
      <p:ext uri="{BB962C8B-B14F-4D97-AF65-F5344CB8AC3E}">
        <p14:creationId xmlns:p14="http://schemas.microsoft.com/office/powerpoint/2010/main" val="1754038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sz="2400" i="1" dirty="0">
                <a:solidFill>
                  <a:schemeClr val="tx1"/>
                </a:solidFill>
                <a:latin typeface="+mn-lt"/>
                <a:ea typeface="+mn-ea"/>
                <a:cs typeface="+mn-cs"/>
              </a:rPr>
              <a:t>https://</a:t>
            </a:r>
            <a:r>
              <a:rPr lang="en-GB" sz="2400" i="1" dirty="0" err="1">
                <a:solidFill>
                  <a:schemeClr val="tx1"/>
                </a:solidFill>
                <a:latin typeface="+mn-lt"/>
                <a:ea typeface="+mn-ea"/>
                <a:cs typeface="+mn-cs"/>
              </a:rPr>
              <a:t>www.homelesshub.ca</a:t>
            </a:r>
            <a:r>
              <a:rPr lang="en-GB" sz="2400" i="1" dirty="0">
                <a:solidFill>
                  <a:schemeClr val="tx1"/>
                </a:solidFill>
                <a:latin typeface="+mn-lt"/>
                <a:ea typeface="+mn-ea"/>
                <a:cs typeface="+mn-cs"/>
              </a:rPr>
              <a:t>/resource/motivational-interviewing-open-questions-affirmation-reflective-listening-and-summary</a:t>
            </a:r>
            <a:endParaRPr lang="en-GB" sz="2400" dirty="0">
              <a:solidFill>
                <a:schemeClr val="tx1"/>
              </a:solidFill>
              <a:latin typeface="+mn-lt"/>
              <a:ea typeface="+mn-ea"/>
              <a:cs typeface="+mn-cs"/>
            </a:endParaRPr>
          </a:p>
          <a:p>
            <a:r>
              <a:rPr lang="en-GB" sz="2400" dirty="0">
                <a:solidFill>
                  <a:schemeClr val="tx1"/>
                </a:solidFill>
                <a:latin typeface="+mn-lt"/>
                <a:ea typeface="+mn-ea"/>
                <a:cs typeface="+mn-cs"/>
              </a:rPr>
              <a:t>Motivational Interviewing: The Basics, OARS</a:t>
            </a:r>
            <a:br>
              <a:rPr lang="en-GB" sz="2400" dirty="0">
                <a:solidFill>
                  <a:schemeClr val="tx1"/>
                </a:solidFill>
                <a:latin typeface="+mn-lt"/>
                <a:ea typeface="+mn-ea"/>
                <a:cs typeface="+mn-cs"/>
              </a:rPr>
            </a:br>
            <a:r>
              <a:rPr lang="en-GB" sz="2400" i="1" dirty="0">
                <a:solidFill>
                  <a:schemeClr val="tx1"/>
                </a:solidFill>
                <a:latin typeface="+mn-lt"/>
                <a:ea typeface="+mn-ea"/>
                <a:cs typeface="+mn-cs"/>
              </a:rPr>
              <a:t>(Adapted from </a:t>
            </a:r>
            <a:r>
              <a:rPr lang="en-GB" sz="2400" i="1" dirty="0" err="1">
                <a:solidFill>
                  <a:schemeClr val="tx1"/>
                </a:solidFill>
                <a:latin typeface="+mn-lt"/>
                <a:ea typeface="+mn-ea"/>
                <a:cs typeface="+mn-cs"/>
              </a:rPr>
              <a:t>handouts</a:t>
            </a:r>
            <a:r>
              <a:rPr lang="en-GB" sz="2400" i="1" dirty="0">
                <a:solidFill>
                  <a:schemeClr val="tx1"/>
                </a:solidFill>
                <a:latin typeface="+mn-lt"/>
                <a:ea typeface="+mn-ea"/>
                <a:cs typeface="+mn-cs"/>
              </a:rPr>
              <a:t> by David </a:t>
            </a:r>
            <a:r>
              <a:rPr lang="en-GB" sz="2400" i="1" dirty="0" err="1">
                <a:solidFill>
                  <a:schemeClr val="tx1"/>
                </a:solidFill>
                <a:latin typeface="+mn-lt"/>
                <a:ea typeface="+mn-ea"/>
                <a:cs typeface="+mn-cs"/>
              </a:rPr>
              <a:t>Rosengren</a:t>
            </a:r>
            <a:r>
              <a:rPr lang="en-GB" sz="2400" i="1" dirty="0">
                <a:solidFill>
                  <a:schemeClr val="tx1"/>
                </a:solidFill>
                <a:latin typeface="+mn-lt"/>
                <a:ea typeface="+mn-ea"/>
                <a:cs typeface="+mn-cs"/>
              </a:rPr>
              <a:t> and from Miller &amp; </a:t>
            </a:r>
            <a:r>
              <a:rPr lang="en-GB" sz="2400" i="1" dirty="0" err="1">
                <a:solidFill>
                  <a:schemeClr val="tx1"/>
                </a:solidFill>
                <a:latin typeface="+mn-lt"/>
                <a:ea typeface="+mn-ea"/>
                <a:cs typeface="+mn-cs"/>
              </a:rPr>
              <a:t>Rollnick</a:t>
            </a:r>
            <a:r>
              <a:rPr lang="en-GB" sz="2400" i="1" dirty="0">
                <a:solidFill>
                  <a:schemeClr val="tx1"/>
                </a:solidFill>
                <a:latin typeface="+mn-lt"/>
                <a:ea typeface="+mn-ea"/>
                <a:cs typeface="+mn-cs"/>
              </a:rPr>
              <a:t>, Motivational Interviewing, 2nd Edition, 2002)</a:t>
            </a:r>
            <a:endParaRPr lang="en-GB" sz="2400" dirty="0">
              <a:solidFill>
                <a:schemeClr val="tx1"/>
              </a:solidFill>
              <a:latin typeface="+mn-lt"/>
              <a:ea typeface="+mn-ea"/>
              <a:cs typeface="+mn-cs"/>
            </a:endParaRPr>
          </a:p>
          <a:p>
            <a:endParaRPr lang="en-GB" dirty="0"/>
          </a:p>
        </p:txBody>
      </p:sp>
    </p:spTree>
    <p:extLst>
      <p:ext uri="{BB962C8B-B14F-4D97-AF65-F5344CB8AC3E}">
        <p14:creationId xmlns:p14="http://schemas.microsoft.com/office/powerpoint/2010/main" val="37342397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sz="2400" dirty="0"/>
              <a:t>In 3’s. Assign each person a role;</a:t>
            </a:r>
          </a:p>
          <a:p>
            <a:r>
              <a:rPr lang="en-GB" sz="2400" dirty="0"/>
              <a:t>Listener</a:t>
            </a:r>
          </a:p>
          <a:p>
            <a:r>
              <a:rPr lang="en-GB" sz="2400" dirty="0"/>
              <a:t>Talker</a:t>
            </a:r>
          </a:p>
          <a:p>
            <a:r>
              <a:rPr lang="en-GB" sz="2400" dirty="0"/>
              <a:t>Observer</a:t>
            </a:r>
          </a:p>
          <a:p>
            <a:pPr marL="0" indent="0">
              <a:buNone/>
            </a:pPr>
            <a:r>
              <a:rPr lang="en-GB" sz="2400" dirty="0"/>
              <a:t>The talker thinks of a problem that they are currently dealing with.  (a level 5-6 problem)  They talk to the listener who responds using OARS.  The observer takes notes and feeds back</a:t>
            </a:r>
          </a:p>
        </p:txBody>
      </p:sp>
    </p:spTree>
    <p:extLst>
      <p:ext uri="{BB962C8B-B14F-4D97-AF65-F5344CB8AC3E}">
        <p14:creationId xmlns:p14="http://schemas.microsoft.com/office/powerpoint/2010/main" val="2822601245"/>
      </p:ext>
    </p:extLst>
  </p:cSld>
  <p:clrMapOvr>
    <a:masterClrMapping/>
  </p:clrMapOvr>
</p:sld>
</file>

<file path=ppt/theme/theme1.xml><?xml version="1.0" encoding="utf-8"?>
<a:theme xmlns:a="http://schemas.openxmlformats.org/drawingml/2006/main" name="TM10203759">
  <a:themeElements>
    <a:clrScheme name="Office Theme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ffice Theme">
      <a:majorFont>
        <a:latin typeface="Tahoma"/>
        <a:ea typeface="ＭＳ Ｐゴシック"/>
        <a:cs typeface=""/>
      </a:majorFont>
      <a:minorFont>
        <a:latin typeface="Tahom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Tahoma"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Tahoma" charset="0"/>
            <a:ea typeface="ＭＳ Ｐゴシック" charset="0"/>
          </a:defRPr>
        </a:defPPr>
      </a:lstStyle>
    </a:lnDef>
  </a:objectDefaults>
  <a:extraClrSchemeLst>
    <a:extraClrScheme>
      <a:clrScheme name="Office Them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ffice Theme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TM10203759</Template>
  <TotalTime>36</TotalTime>
  <Words>1172</Words>
  <Application>Microsoft Macintosh PowerPoint</Application>
  <PresentationFormat>On-screen Show (4:3)</PresentationFormat>
  <Paragraphs>74</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Tahoma</vt:lpstr>
      <vt:lpstr>Wingdings</vt:lpstr>
      <vt:lpstr>TM10203759</vt:lpstr>
      <vt:lpstr>O.A.R.S.</vt:lpstr>
      <vt:lpstr>Open Questions </vt:lpstr>
      <vt:lpstr>PowerPoint Presentation</vt:lpstr>
      <vt:lpstr>PowerPoint Presentation</vt:lpstr>
      <vt:lpstr>More examples of open questions:</vt:lpstr>
      <vt:lpstr>Affirmations </vt:lpstr>
      <vt:lpstr>Examples of affirming responses:</vt:lpstr>
      <vt:lpstr>Reflective Listening </vt:lpstr>
      <vt:lpstr>PowerPoint Presentation</vt:lpstr>
      <vt:lpstr>PowerPoint Presentation</vt:lpstr>
      <vt:lpstr>PowerPoint Presentation</vt:lpstr>
      <vt:lpstr>PowerPoint Presentation</vt:lpstr>
      <vt:lpstr>PowerPoint Presentation</vt:lpstr>
      <vt:lpstr>PowerPoint Presentation</vt:lpstr>
      <vt:lpstr>Summaries </vt:lpstr>
      <vt:lpstr>Structure of Summaries </vt:lpstr>
      <vt:lpstr>PowerPoint Presentation</vt:lpstr>
      <vt:lpstr>PowerPoint Presentation</vt:lpstr>
      <vt:lpstr>PowerPoint Presentation</vt:lpstr>
      <vt:lpstr>References</vt:lpstr>
      <vt:lpstr>Task</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O.A.R.S.</dc:title>
  <dc:subject/>
  <dc:creator/>
  <cp:keywords/>
  <dc:description/>
  <cp:lastModifiedBy>Alison Franks</cp:lastModifiedBy>
  <cp:revision>5</cp:revision>
  <cp:lastPrinted>1601-01-01T00:00:00Z</cp:lastPrinted>
  <dcterms:created xsi:type="dcterms:W3CDTF">1601-01-01T00:00:00Z</dcterms:created>
  <dcterms:modified xsi:type="dcterms:W3CDTF">2022-09-27T12:03:07Z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TC102037591033</vt:lpwstr>
  </property>
</Properties>
</file>