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56" r:id="rId2"/>
    <p:sldId id="257" r:id="rId3"/>
    <p:sldId id="259" r:id="rId4"/>
    <p:sldId id="264" r:id="rId5"/>
    <p:sldId id="261" r:id="rId6"/>
    <p:sldId id="260" r:id="rId7"/>
    <p:sldId id="263" r:id="rId8"/>
    <p:sldId id="262" r:id="rId9"/>
    <p:sldId id="265" r:id="rId10"/>
    <p:sldId id="266" r:id="rId11"/>
    <p:sldId id="267" r:id="rId12"/>
    <p:sldId id="268" r:id="rId13"/>
    <p:sldId id="25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717" autoAdjust="0"/>
  </p:normalViewPr>
  <p:slideViewPr>
    <p:cSldViewPr snapToGrid="0">
      <p:cViewPr varScale="1">
        <p:scale>
          <a:sx n="83" d="100"/>
          <a:sy n="83" d="100"/>
        </p:scale>
        <p:origin x="686" y="67"/>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66" d="100"/>
          <a:sy n="66" d="100"/>
        </p:scale>
        <p:origin x="3134"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51AD4B-6312-407A-811D-7545846FBEA5}"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US"/>
        </a:p>
      </dgm:t>
    </dgm:pt>
    <dgm:pt modelId="{354C1352-B951-4498-A2E1-5B46E226867E}">
      <dgm:prSet phldrT="[Text]" custT="1"/>
      <dgm:spPr/>
      <dgm:t>
        <a:bodyPr/>
        <a:lstStyle/>
        <a:p>
          <a:r>
            <a:rPr lang="en-US" sz="1400" dirty="0" smtClean="0"/>
            <a:t>6 Dimensions</a:t>
          </a:r>
          <a:endParaRPr lang="en-US" sz="1400" dirty="0"/>
        </a:p>
      </dgm:t>
    </dgm:pt>
    <dgm:pt modelId="{93D3C59A-C19E-4802-A25F-0FF68A75BCBB}" type="parTrans" cxnId="{5FA63425-B297-4BE6-96D7-B3E796BE38EA}">
      <dgm:prSet/>
      <dgm:spPr/>
      <dgm:t>
        <a:bodyPr/>
        <a:lstStyle/>
        <a:p>
          <a:endParaRPr lang="en-US"/>
        </a:p>
      </dgm:t>
    </dgm:pt>
    <dgm:pt modelId="{797030C0-16D6-4628-929F-96D7B8584610}" type="sibTrans" cxnId="{5FA63425-B297-4BE6-96D7-B3E796BE38EA}">
      <dgm:prSet/>
      <dgm:spPr/>
      <dgm:t>
        <a:bodyPr/>
        <a:lstStyle/>
        <a:p>
          <a:endParaRPr lang="en-US"/>
        </a:p>
      </dgm:t>
    </dgm:pt>
    <dgm:pt modelId="{95D44C71-E637-4A7A-89A0-6998201DE6DC}">
      <dgm:prSet phldrT="[Text]" custT="1"/>
      <dgm:spPr/>
      <dgm:t>
        <a:bodyPr/>
        <a:lstStyle/>
        <a:p>
          <a:r>
            <a:rPr lang="en-US" sz="1200" dirty="0" smtClean="0"/>
            <a:t>Planning</a:t>
          </a:r>
          <a:endParaRPr lang="en-US" sz="1200" dirty="0"/>
        </a:p>
      </dgm:t>
    </dgm:pt>
    <dgm:pt modelId="{F9C6CD4B-C4C0-43BC-8263-F65974D3FE00}" type="parTrans" cxnId="{E8F34D2C-24B9-4913-866A-EB519BDAE933}">
      <dgm:prSet/>
      <dgm:spPr/>
      <dgm:t>
        <a:bodyPr/>
        <a:lstStyle/>
        <a:p>
          <a:endParaRPr lang="en-US"/>
        </a:p>
      </dgm:t>
    </dgm:pt>
    <dgm:pt modelId="{BD9C99F2-C034-46D8-AFAF-E11CB4179575}" type="sibTrans" cxnId="{E8F34D2C-24B9-4913-866A-EB519BDAE933}">
      <dgm:prSet/>
      <dgm:spPr/>
      <dgm:t>
        <a:bodyPr/>
        <a:lstStyle/>
        <a:p>
          <a:endParaRPr lang="en-US"/>
        </a:p>
      </dgm:t>
    </dgm:pt>
    <dgm:pt modelId="{71E8E17C-FF51-477A-9D79-DC28B5765D7B}">
      <dgm:prSet phldrT="[Text]" custT="1"/>
      <dgm:spPr/>
      <dgm:t>
        <a:bodyPr/>
        <a:lstStyle/>
        <a:p>
          <a:r>
            <a:rPr lang="en-US" sz="1200" dirty="0" smtClean="0"/>
            <a:t>Meaning</a:t>
          </a:r>
          <a:endParaRPr lang="en-US" sz="1200" dirty="0"/>
        </a:p>
      </dgm:t>
    </dgm:pt>
    <dgm:pt modelId="{477A1A5C-2431-49C3-91E4-DE497DF52ED6}" type="parTrans" cxnId="{31D7A302-553D-483B-8A1F-2CFFDD71CB94}">
      <dgm:prSet/>
      <dgm:spPr/>
      <dgm:t>
        <a:bodyPr/>
        <a:lstStyle/>
        <a:p>
          <a:endParaRPr lang="en-US"/>
        </a:p>
      </dgm:t>
    </dgm:pt>
    <dgm:pt modelId="{026AB367-4852-4CCE-A404-EC4EA91E1FC3}" type="sibTrans" cxnId="{31D7A302-553D-483B-8A1F-2CFFDD71CB94}">
      <dgm:prSet/>
      <dgm:spPr/>
      <dgm:t>
        <a:bodyPr/>
        <a:lstStyle/>
        <a:p>
          <a:endParaRPr lang="en-US"/>
        </a:p>
      </dgm:t>
    </dgm:pt>
    <dgm:pt modelId="{3147C00A-1871-4884-B3D6-3576DDAEF5B4}">
      <dgm:prSet phldrT="[Text]" custT="1"/>
      <dgm:spPr/>
      <dgm:t>
        <a:bodyPr/>
        <a:lstStyle/>
        <a:p>
          <a:r>
            <a:rPr lang="en-US" sz="1100" dirty="0" smtClean="0"/>
            <a:t>Confronting</a:t>
          </a:r>
          <a:endParaRPr lang="en-US" sz="1100" dirty="0"/>
        </a:p>
      </dgm:t>
    </dgm:pt>
    <dgm:pt modelId="{54E9B4F5-2B73-41F7-AF72-3DDEE0B3F21C}" type="parTrans" cxnId="{721F1277-2FA8-4FD4-9A28-79F2082D5DA3}">
      <dgm:prSet/>
      <dgm:spPr/>
      <dgm:t>
        <a:bodyPr/>
        <a:lstStyle/>
        <a:p>
          <a:endParaRPr lang="en-US"/>
        </a:p>
      </dgm:t>
    </dgm:pt>
    <dgm:pt modelId="{7439C991-DAC6-4CEF-85CE-C4E7E918029C}" type="sibTrans" cxnId="{721F1277-2FA8-4FD4-9A28-79F2082D5DA3}">
      <dgm:prSet/>
      <dgm:spPr/>
      <dgm:t>
        <a:bodyPr/>
        <a:lstStyle/>
        <a:p>
          <a:endParaRPr lang="en-US"/>
        </a:p>
      </dgm:t>
    </dgm:pt>
    <dgm:pt modelId="{B7CF7626-4B0C-4F45-900D-8C02DBF4DD6B}">
      <dgm:prSet phldrT="[Text]" custT="1"/>
      <dgm:spPr/>
      <dgm:t>
        <a:bodyPr/>
        <a:lstStyle/>
        <a:p>
          <a:r>
            <a:rPr lang="en-US" sz="1100" dirty="0" smtClean="0"/>
            <a:t>Feeling</a:t>
          </a:r>
          <a:endParaRPr lang="en-US" sz="1100" dirty="0"/>
        </a:p>
      </dgm:t>
    </dgm:pt>
    <dgm:pt modelId="{0500905E-ADA9-46C6-BBCF-007BC7B98194}" type="parTrans" cxnId="{B50C7E0A-A4E4-4640-9374-86312AFAC0D1}">
      <dgm:prSet/>
      <dgm:spPr/>
      <dgm:t>
        <a:bodyPr/>
        <a:lstStyle/>
        <a:p>
          <a:endParaRPr lang="en-US"/>
        </a:p>
      </dgm:t>
    </dgm:pt>
    <dgm:pt modelId="{D63FC9F8-CB84-4C56-81A2-933E2574E8F3}" type="sibTrans" cxnId="{B50C7E0A-A4E4-4640-9374-86312AFAC0D1}">
      <dgm:prSet/>
      <dgm:spPr/>
      <dgm:t>
        <a:bodyPr/>
        <a:lstStyle/>
        <a:p>
          <a:endParaRPr lang="en-US"/>
        </a:p>
      </dgm:t>
    </dgm:pt>
    <dgm:pt modelId="{D8785D99-59CC-4E08-A360-9FA1D4084683}">
      <dgm:prSet phldrT="[Text]" custT="1"/>
      <dgm:spPr/>
      <dgm:t>
        <a:bodyPr/>
        <a:lstStyle/>
        <a:p>
          <a:r>
            <a:rPr lang="en-US" sz="1100" dirty="0" smtClean="0"/>
            <a:t>Structuring</a:t>
          </a:r>
          <a:endParaRPr lang="en-US" sz="1100" dirty="0"/>
        </a:p>
      </dgm:t>
    </dgm:pt>
    <dgm:pt modelId="{0D53E331-36FD-49C4-867F-9891A25D1AE2}" type="parTrans" cxnId="{5043EA13-CCC4-43E1-B114-7A7E316A9E5F}">
      <dgm:prSet/>
      <dgm:spPr/>
      <dgm:t>
        <a:bodyPr/>
        <a:lstStyle/>
        <a:p>
          <a:endParaRPr lang="en-US"/>
        </a:p>
      </dgm:t>
    </dgm:pt>
    <dgm:pt modelId="{CA381C5C-DDDD-47E2-B77D-4E022E01BDD4}" type="sibTrans" cxnId="{5043EA13-CCC4-43E1-B114-7A7E316A9E5F}">
      <dgm:prSet/>
      <dgm:spPr/>
      <dgm:t>
        <a:bodyPr/>
        <a:lstStyle/>
        <a:p>
          <a:endParaRPr lang="en-US"/>
        </a:p>
      </dgm:t>
    </dgm:pt>
    <dgm:pt modelId="{4030F4C7-4CCD-4EE5-B259-3565E2F526A0}">
      <dgm:prSet phldrT="[Text]" custT="1"/>
      <dgm:spPr/>
      <dgm:t>
        <a:bodyPr/>
        <a:lstStyle/>
        <a:p>
          <a:r>
            <a:rPr lang="en-US" sz="1200" dirty="0" smtClean="0"/>
            <a:t>Valuing</a:t>
          </a:r>
          <a:endParaRPr lang="en-US" sz="1200" dirty="0"/>
        </a:p>
      </dgm:t>
    </dgm:pt>
    <dgm:pt modelId="{5320C8B6-EBAD-4460-B5EC-A2B5C38B4993}" type="parTrans" cxnId="{D2F3BF27-33F1-42CB-B6D1-2D8036156B88}">
      <dgm:prSet/>
      <dgm:spPr/>
      <dgm:t>
        <a:bodyPr/>
        <a:lstStyle/>
        <a:p>
          <a:endParaRPr lang="en-US"/>
        </a:p>
      </dgm:t>
    </dgm:pt>
    <dgm:pt modelId="{5B889DA0-3472-4832-8946-DB55A81D56ED}" type="sibTrans" cxnId="{D2F3BF27-33F1-42CB-B6D1-2D8036156B88}">
      <dgm:prSet/>
      <dgm:spPr/>
      <dgm:t>
        <a:bodyPr/>
        <a:lstStyle/>
        <a:p>
          <a:endParaRPr lang="en-US"/>
        </a:p>
      </dgm:t>
    </dgm:pt>
    <dgm:pt modelId="{E7B496AA-4A3A-4766-91A7-065C71E5CAC6}" type="pres">
      <dgm:prSet presAssocID="{5F51AD4B-6312-407A-811D-7545846FBEA5}" presName="Name0" presStyleCnt="0">
        <dgm:presLayoutVars>
          <dgm:chMax val="1"/>
          <dgm:chPref val="1"/>
          <dgm:dir/>
          <dgm:animOne val="branch"/>
          <dgm:animLvl val="lvl"/>
        </dgm:presLayoutVars>
      </dgm:prSet>
      <dgm:spPr/>
      <dgm:t>
        <a:bodyPr/>
        <a:lstStyle/>
        <a:p>
          <a:endParaRPr lang="en-US"/>
        </a:p>
      </dgm:t>
    </dgm:pt>
    <dgm:pt modelId="{DA14B6DC-FD11-4EDA-A777-6B52ACE6FCC6}" type="pres">
      <dgm:prSet presAssocID="{354C1352-B951-4498-A2E1-5B46E226867E}" presName="Parent" presStyleLbl="node0" presStyleIdx="0" presStyleCnt="1">
        <dgm:presLayoutVars>
          <dgm:chMax val="6"/>
          <dgm:chPref val="6"/>
        </dgm:presLayoutVars>
      </dgm:prSet>
      <dgm:spPr/>
      <dgm:t>
        <a:bodyPr/>
        <a:lstStyle/>
        <a:p>
          <a:endParaRPr lang="en-US"/>
        </a:p>
      </dgm:t>
    </dgm:pt>
    <dgm:pt modelId="{E85B79AA-BFC0-45F4-B73A-3F069E9E845A}" type="pres">
      <dgm:prSet presAssocID="{95D44C71-E637-4A7A-89A0-6998201DE6DC}" presName="Accent1" presStyleCnt="0"/>
      <dgm:spPr/>
    </dgm:pt>
    <dgm:pt modelId="{521E43D5-5683-46F2-9274-0CB6307883D3}" type="pres">
      <dgm:prSet presAssocID="{95D44C71-E637-4A7A-89A0-6998201DE6DC}" presName="Accent" presStyleLbl="bgShp" presStyleIdx="0" presStyleCnt="6"/>
      <dgm:spPr/>
    </dgm:pt>
    <dgm:pt modelId="{C244EB85-EE53-41A9-AA17-C3A443C28038}" type="pres">
      <dgm:prSet presAssocID="{95D44C71-E637-4A7A-89A0-6998201DE6DC}" presName="Child1" presStyleLbl="node1" presStyleIdx="0" presStyleCnt="6">
        <dgm:presLayoutVars>
          <dgm:chMax val="0"/>
          <dgm:chPref val="0"/>
          <dgm:bulletEnabled val="1"/>
        </dgm:presLayoutVars>
      </dgm:prSet>
      <dgm:spPr/>
      <dgm:t>
        <a:bodyPr/>
        <a:lstStyle/>
        <a:p>
          <a:endParaRPr lang="en-US"/>
        </a:p>
      </dgm:t>
    </dgm:pt>
    <dgm:pt modelId="{F30197C3-6B81-4DCE-9525-69F919FFF11B}" type="pres">
      <dgm:prSet presAssocID="{71E8E17C-FF51-477A-9D79-DC28B5765D7B}" presName="Accent2" presStyleCnt="0"/>
      <dgm:spPr/>
    </dgm:pt>
    <dgm:pt modelId="{E4C6146B-B49E-4C4E-9517-BE7F49E008FD}" type="pres">
      <dgm:prSet presAssocID="{71E8E17C-FF51-477A-9D79-DC28B5765D7B}" presName="Accent" presStyleLbl="bgShp" presStyleIdx="1" presStyleCnt="6"/>
      <dgm:spPr/>
    </dgm:pt>
    <dgm:pt modelId="{99CC8333-7105-49C2-849E-B3C0FB50E00E}" type="pres">
      <dgm:prSet presAssocID="{71E8E17C-FF51-477A-9D79-DC28B5765D7B}" presName="Child2" presStyleLbl="node1" presStyleIdx="1" presStyleCnt="6">
        <dgm:presLayoutVars>
          <dgm:chMax val="0"/>
          <dgm:chPref val="0"/>
          <dgm:bulletEnabled val="1"/>
        </dgm:presLayoutVars>
      </dgm:prSet>
      <dgm:spPr/>
      <dgm:t>
        <a:bodyPr/>
        <a:lstStyle/>
        <a:p>
          <a:endParaRPr lang="en-US"/>
        </a:p>
      </dgm:t>
    </dgm:pt>
    <dgm:pt modelId="{D9762F90-8D64-4FDE-9D85-3B204E6899CC}" type="pres">
      <dgm:prSet presAssocID="{3147C00A-1871-4884-B3D6-3576DDAEF5B4}" presName="Accent3" presStyleCnt="0"/>
      <dgm:spPr/>
    </dgm:pt>
    <dgm:pt modelId="{85FB0BB1-B981-4A2D-B771-F6D8A2812134}" type="pres">
      <dgm:prSet presAssocID="{3147C00A-1871-4884-B3D6-3576DDAEF5B4}" presName="Accent" presStyleLbl="bgShp" presStyleIdx="2" presStyleCnt="6"/>
      <dgm:spPr/>
    </dgm:pt>
    <dgm:pt modelId="{852751F0-E90C-47C8-93EC-FEC42E0022B5}" type="pres">
      <dgm:prSet presAssocID="{3147C00A-1871-4884-B3D6-3576DDAEF5B4}" presName="Child3" presStyleLbl="node1" presStyleIdx="2" presStyleCnt="6">
        <dgm:presLayoutVars>
          <dgm:chMax val="0"/>
          <dgm:chPref val="0"/>
          <dgm:bulletEnabled val="1"/>
        </dgm:presLayoutVars>
      </dgm:prSet>
      <dgm:spPr/>
      <dgm:t>
        <a:bodyPr/>
        <a:lstStyle/>
        <a:p>
          <a:endParaRPr lang="en-US"/>
        </a:p>
      </dgm:t>
    </dgm:pt>
    <dgm:pt modelId="{20F9E0E7-BBFD-49C2-9311-D9462EB7A35A}" type="pres">
      <dgm:prSet presAssocID="{B7CF7626-4B0C-4F45-900D-8C02DBF4DD6B}" presName="Accent4" presStyleCnt="0"/>
      <dgm:spPr/>
    </dgm:pt>
    <dgm:pt modelId="{53EEEAFE-2EE1-40B1-BAF0-7D4E60721638}" type="pres">
      <dgm:prSet presAssocID="{B7CF7626-4B0C-4F45-900D-8C02DBF4DD6B}" presName="Accent" presStyleLbl="bgShp" presStyleIdx="3" presStyleCnt="6"/>
      <dgm:spPr/>
    </dgm:pt>
    <dgm:pt modelId="{AF6CC8EF-2E0A-4245-AF48-DA74F715CC1E}" type="pres">
      <dgm:prSet presAssocID="{B7CF7626-4B0C-4F45-900D-8C02DBF4DD6B}" presName="Child4" presStyleLbl="node1" presStyleIdx="3" presStyleCnt="6">
        <dgm:presLayoutVars>
          <dgm:chMax val="0"/>
          <dgm:chPref val="0"/>
          <dgm:bulletEnabled val="1"/>
        </dgm:presLayoutVars>
      </dgm:prSet>
      <dgm:spPr/>
      <dgm:t>
        <a:bodyPr/>
        <a:lstStyle/>
        <a:p>
          <a:endParaRPr lang="en-US"/>
        </a:p>
      </dgm:t>
    </dgm:pt>
    <dgm:pt modelId="{B4D5AECB-AFD2-4D23-9232-3F5D7ED8D061}" type="pres">
      <dgm:prSet presAssocID="{D8785D99-59CC-4E08-A360-9FA1D4084683}" presName="Accent5" presStyleCnt="0"/>
      <dgm:spPr/>
    </dgm:pt>
    <dgm:pt modelId="{D13C0C06-B458-4E17-A7F3-E04BDBB14CA2}" type="pres">
      <dgm:prSet presAssocID="{D8785D99-59CC-4E08-A360-9FA1D4084683}" presName="Accent" presStyleLbl="bgShp" presStyleIdx="4" presStyleCnt="6"/>
      <dgm:spPr/>
    </dgm:pt>
    <dgm:pt modelId="{9F261DAE-2224-45E4-9B9F-0B43CFE3107C}" type="pres">
      <dgm:prSet presAssocID="{D8785D99-59CC-4E08-A360-9FA1D4084683}" presName="Child5" presStyleLbl="node1" presStyleIdx="4" presStyleCnt="6">
        <dgm:presLayoutVars>
          <dgm:chMax val="0"/>
          <dgm:chPref val="0"/>
          <dgm:bulletEnabled val="1"/>
        </dgm:presLayoutVars>
      </dgm:prSet>
      <dgm:spPr/>
      <dgm:t>
        <a:bodyPr/>
        <a:lstStyle/>
        <a:p>
          <a:endParaRPr lang="en-US"/>
        </a:p>
      </dgm:t>
    </dgm:pt>
    <dgm:pt modelId="{D8D4AB90-1812-4F1E-915C-3425E24CB0E2}" type="pres">
      <dgm:prSet presAssocID="{4030F4C7-4CCD-4EE5-B259-3565E2F526A0}" presName="Accent6" presStyleCnt="0"/>
      <dgm:spPr/>
    </dgm:pt>
    <dgm:pt modelId="{6A0725EE-33FA-4231-A095-8BBB6FF3B813}" type="pres">
      <dgm:prSet presAssocID="{4030F4C7-4CCD-4EE5-B259-3565E2F526A0}" presName="Accent" presStyleLbl="bgShp" presStyleIdx="5" presStyleCnt="6"/>
      <dgm:spPr/>
    </dgm:pt>
    <dgm:pt modelId="{8BFABDAC-A70A-4F86-BAB2-FC14579021F3}" type="pres">
      <dgm:prSet presAssocID="{4030F4C7-4CCD-4EE5-B259-3565E2F526A0}" presName="Child6" presStyleLbl="node1" presStyleIdx="5" presStyleCnt="6">
        <dgm:presLayoutVars>
          <dgm:chMax val="0"/>
          <dgm:chPref val="0"/>
          <dgm:bulletEnabled val="1"/>
        </dgm:presLayoutVars>
      </dgm:prSet>
      <dgm:spPr/>
      <dgm:t>
        <a:bodyPr/>
        <a:lstStyle/>
        <a:p>
          <a:endParaRPr lang="en-US"/>
        </a:p>
      </dgm:t>
    </dgm:pt>
  </dgm:ptLst>
  <dgm:cxnLst>
    <dgm:cxn modelId="{A972D4CB-3E46-4A0E-85A6-211FB20DFCFF}" type="presOf" srcId="{4030F4C7-4CCD-4EE5-B259-3565E2F526A0}" destId="{8BFABDAC-A70A-4F86-BAB2-FC14579021F3}" srcOrd="0" destOrd="0" presId="urn:microsoft.com/office/officeart/2011/layout/HexagonRadial"/>
    <dgm:cxn modelId="{5FA63425-B297-4BE6-96D7-B3E796BE38EA}" srcId="{5F51AD4B-6312-407A-811D-7545846FBEA5}" destId="{354C1352-B951-4498-A2E1-5B46E226867E}" srcOrd="0" destOrd="0" parTransId="{93D3C59A-C19E-4802-A25F-0FF68A75BCBB}" sibTransId="{797030C0-16D6-4628-929F-96D7B8584610}"/>
    <dgm:cxn modelId="{86F09D35-E801-4A6B-BEAF-050FAC15F859}" type="presOf" srcId="{354C1352-B951-4498-A2E1-5B46E226867E}" destId="{DA14B6DC-FD11-4EDA-A777-6B52ACE6FCC6}" srcOrd="0" destOrd="0" presId="urn:microsoft.com/office/officeart/2011/layout/HexagonRadial"/>
    <dgm:cxn modelId="{5D7F74B5-1253-4A75-B3D9-4B999530BF60}" type="presOf" srcId="{3147C00A-1871-4884-B3D6-3576DDAEF5B4}" destId="{852751F0-E90C-47C8-93EC-FEC42E0022B5}" srcOrd="0" destOrd="0" presId="urn:microsoft.com/office/officeart/2011/layout/HexagonRadial"/>
    <dgm:cxn modelId="{31D7A302-553D-483B-8A1F-2CFFDD71CB94}" srcId="{354C1352-B951-4498-A2E1-5B46E226867E}" destId="{71E8E17C-FF51-477A-9D79-DC28B5765D7B}" srcOrd="1" destOrd="0" parTransId="{477A1A5C-2431-49C3-91E4-DE497DF52ED6}" sibTransId="{026AB367-4852-4CCE-A404-EC4EA91E1FC3}"/>
    <dgm:cxn modelId="{363D0D90-6E08-448F-AD99-5D30D1543F04}" type="presOf" srcId="{95D44C71-E637-4A7A-89A0-6998201DE6DC}" destId="{C244EB85-EE53-41A9-AA17-C3A443C28038}" srcOrd="0" destOrd="0" presId="urn:microsoft.com/office/officeart/2011/layout/HexagonRadial"/>
    <dgm:cxn modelId="{5C49977D-7588-4078-8306-CBEE9A0CEBAF}" type="presOf" srcId="{5F51AD4B-6312-407A-811D-7545846FBEA5}" destId="{E7B496AA-4A3A-4766-91A7-065C71E5CAC6}" srcOrd="0" destOrd="0" presId="urn:microsoft.com/office/officeart/2011/layout/HexagonRadial"/>
    <dgm:cxn modelId="{D2F3BF27-33F1-42CB-B6D1-2D8036156B88}" srcId="{354C1352-B951-4498-A2E1-5B46E226867E}" destId="{4030F4C7-4CCD-4EE5-B259-3565E2F526A0}" srcOrd="5" destOrd="0" parTransId="{5320C8B6-EBAD-4460-B5EC-A2B5C38B4993}" sibTransId="{5B889DA0-3472-4832-8946-DB55A81D56ED}"/>
    <dgm:cxn modelId="{00205AF9-3B89-470C-84C9-51189EBFB091}" type="presOf" srcId="{D8785D99-59CC-4E08-A360-9FA1D4084683}" destId="{9F261DAE-2224-45E4-9B9F-0B43CFE3107C}" srcOrd="0" destOrd="0" presId="urn:microsoft.com/office/officeart/2011/layout/HexagonRadial"/>
    <dgm:cxn modelId="{721F1277-2FA8-4FD4-9A28-79F2082D5DA3}" srcId="{354C1352-B951-4498-A2E1-5B46E226867E}" destId="{3147C00A-1871-4884-B3D6-3576DDAEF5B4}" srcOrd="2" destOrd="0" parTransId="{54E9B4F5-2B73-41F7-AF72-3DDEE0B3F21C}" sibTransId="{7439C991-DAC6-4CEF-85CE-C4E7E918029C}"/>
    <dgm:cxn modelId="{D2522048-261A-4797-A41B-8280E534B24D}" type="presOf" srcId="{71E8E17C-FF51-477A-9D79-DC28B5765D7B}" destId="{99CC8333-7105-49C2-849E-B3C0FB50E00E}" srcOrd="0" destOrd="0" presId="urn:microsoft.com/office/officeart/2011/layout/HexagonRadial"/>
    <dgm:cxn modelId="{B50C7E0A-A4E4-4640-9374-86312AFAC0D1}" srcId="{354C1352-B951-4498-A2E1-5B46E226867E}" destId="{B7CF7626-4B0C-4F45-900D-8C02DBF4DD6B}" srcOrd="3" destOrd="0" parTransId="{0500905E-ADA9-46C6-BBCF-007BC7B98194}" sibTransId="{D63FC9F8-CB84-4C56-81A2-933E2574E8F3}"/>
    <dgm:cxn modelId="{338A7B0B-C1CA-4581-9B2C-E845176E4479}" type="presOf" srcId="{B7CF7626-4B0C-4F45-900D-8C02DBF4DD6B}" destId="{AF6CC8EF-2E0A-4245-AF48-DA74F715CC1E}" srcOrd="0" destOrd="0" presId="urn:microsoft.com/office/officeart/2011/layout/HexagonRadial"/>
    <dgm:cxn modelId="{E8F34D2C-24B9-4913-866A-EB519BDAE933}" srcId="{354C1352-B951-4498-A2E1-5B46E226867E}" destId="{95D44C71-E637-4A7A-89A0-6998201DE6DC}" srcOrd="0" destOrd="0" parTransId="{F9C6CD4B-C4C0-43BC-8263-F65974D3FE00}" sibTransId="{BD9C99F2-C034-46D8-AFAF-E11CB4179575}"/>
    <dgm:cxn modelId="{5043EA13-CCC4-43E1-B114-7A7E316A9E5F}" srcId="{354C1352-B951-4498-A2E1-5B46E226867E}" destId="{D8785D99-59CC-4E08-A360-9FA1D4084683}" srcOrd="4" destOrd="0" parTransId="{0D53E331-36FD-49C4-867F-9891A25D1AE2}" sibTransId="{CA381C5C-DDDD-47E2-B77D-4E022E01BDD4}"/>
    <dgm:cxn modelId="{CC3ED286-710C-43D2-8E60-4A3FD4774AC1}" type="presParOf" srcId="{E7B496AA-4A3A-4766-91A7-065C71E5CAC6}" destId="{DA14B6DC-FD11-4EDA-A777-6B52ACE6FCC6}" srcOrd="0" destOrd="0" presId="urn:microsoft.com/office/officeart/2011/layout/HexagonRadial"/>
    <dgm:cxn modelId="{E29C3687-961B-46FF-8B49-59EE65EF1562}" type="presParOf" srcId="{E7B496AA-4A3A-4766-91A7-065C71E5CAC6}" destId="{E85B79AA-BFC0-45F4-B73A-3F069E9E845A}" srcOrd="1" destOrd="0" presId="urn:microsoft.com/office/officeart/2011/layout/HexagonRadial"/>
    <dgm:cxn modelId="{653AC46B-E16A-4423-8D46-B46C09C9E1FF}" type="presParOf" srcId="{E85B79AA-BFC0-45F4-B73A-3F069E9E845A}" destId="{521E43D5-5683-46F2-9274-0CB6307883D3}" srcOrd="0" destOrd="0" presId="urn:microsoft.com/office/officeart/2011/layout/HexagonRadial"/>
    <dgm:cxn modelId="{50678B16-A7C0-45D9-98E6-AA7642481243}" type="presParOf" srcId="{E7B496AA-4A3A-4766-91A7-065C71E5CAC6}" destId="{C244EB85-EE53-41A9-AA17-C3A443C28038}" srcOrd="2" destOrd="0" presId="urn:microsoft.com/office/officeart/2011/layout/HexagonRadial"/>
    <dgm:cxn modelId="{345870AD-12C0-4F43-A8FE-1704C22D82F0}" type="presParOf" srcId="{E7B496AA-4A3A-4766-91A7-065C71E5CAC6}" destId="{F30197C3-6B81-4DCE-9525-69F919FFF11B}" srcOrd="3" destOrd="0" presId="urn:microsoft.com/office/officeart/2011/layout/HexagonRadial"/>
    <dgm:cxn modelId="{6786C39C-077D-4A08-B868-3C72F631D261}" type="presParOf" srcId="{F30197C3-6B81-4DCE-9525-69F919FFF11B}" destId="{E4C6146B-B49E-4C4E-9517-BE7F49E008FD}" srcOrd="0" destOrd="0" presId="urn:microsoft.com/office/officeart/2011/layout/HexagonRadial"/>
    <dgm:cxn modelId="{1A18F727-FA68-4E50-97FF-0B98E2388379}" type="presParOf" srcId="{E7B496AA-4A3A-4766-91A7-065C71E5CAC6}" destId="{99CC8333-7105-49C2-849E-B3C0FB50E00E}" srcOrd="4" destOrd="0" presId="urn:microsoft.com/office/officeart/2011/layout/HexagonRadial"/>
    <dgm:cxn modelId="{9F32835A-633D-4C43-9482-28F653AA1D09}" type="presParOf" srcId="{E7B496AA-4A3A-4766-91A7-065C71E5CAC6}" destId="{D9762F90-8D64-4FDE-9D85-3B204E6899CC}" srcOrd="5" destOrd="0" presId="urn:microsoft.com/office/officeart/2011/layout/HexagonRadial"/>
    <dgm:cxn modelId="{003F8AF6-434A-4F53-B05E-8B93DE2B0DF7}" type="presParOf" srcId="{D9762F90-8D64-4FDE-9D85-3B204E6899CC}" destId="{85FB0BB1-B981-4A2D-B771-F6D8A2812134}" srcOrd="0" destOrd="0" presId="urn:microsoft.com/office/officeart/2011/layout/HexagonRadial"/>
    <dgm:cxn modelId="{367F1403-9A04-4876-86C9-C8B31C5640D8}" type="presParOf" srcId="{E7B496AA-4A3A-4766-91A7-065C71E5CAC6}" destId="{852751F0-E90C-47C8-93EC-FEC42E0022B5}" srcOrd="6" destOrd="0" presId="urn:microsoft.com/office/officeart/2011/layout/HexagonRadial"/>
    <dgm:cxn modelId="{6331A315-0B61-4491-A02A-622ED9B5ADD5}" type="presParOf" srcId="{E7B496AA-4A3A-4766-91A7-065C71E5CAC6}" destId="{20F9E0E7-BBFD-49C2-9311-D9462EB7A35A}" srcOrd="7" destOrd="0" presId="urn:microsoft.com/office/officeart/2011/layout/HexagonRadial"/>
    <dgm:cxn modelId="{92AC0E83-2EB8-4FF4-8FD5-635C20BB88CE}" type="presParOf" srcId="{20F9E0E7-BBFD-49C2-9311-D9462EB7A35A}" destId="{53EEEAFE-2EE1-40B1-BAF0-7D4E60721638}" srcOrd="0" destOrd="0" presId="urn:microsoft.com/office/officeart/2011/layout/HexagonRadial"/>
    <dgm:cxn modelId="{A55504A2-BFAD-4632-B15A-7C86DB655854}" type="presParOf" srcId="{E7B496AA-4A3A-4766-91A7-065C71E5CAC6}" destId="{AF6CC8EF-2E0A-4245-AF48-DA74F715CC1E}" srcOrd="8" destOrd="0" presId="urn:microsoft.com/office/officeart/2011/layout/HexagonRadial"/>
    <dgm:cxn modelId="{018BBB44-4562-4CEF-B642-9EFE6317CBBF}" type="presParOf" srcId="{E7B496AA-4A3A-4766-91A7-065C71E5CAC6}" destId="{B4D5AECB-AFD2-4D23-9232-3F5D7ED8D061}" srcOrd="9" destOrd="0" presId="urn:microsoft.com/office/officeart/2011/layout/HexagonRadial"/>
    <dgm:cxn modelId="{C615CF6D-20E9-4A73-831A-A9640329FF57}" type="presParOf" srcId="{B4D5AECB-AFD2-4D23-9232-3F5D7ED8D061}" destId="{D13C0C06-B458-4E17-A7F3-E04BDBB14CA2}" srcOrd="0" destOrd="0" presId="urn:microsoft.com/office/officeart/2011/layout/HexagonRadial"/>
    <dgm:cxn modelId="{530DA138-A94B-4256-AC76-1A02CB0FA4FB}" type="presParOf" srcId="{E7B496AA-4A3A-4766-91A7-065C71E5CAC6}" destId="{9F261DAE-2224-45E4-9B9F-0B43CFE3107C}" srcOrd="10" destOrd="0" presId="urn:microsoft.com/office/officeart/2011/layout/HexagonRadial"/>
    <dgm:cxn modelId="{2557086A-5BD1-4ECB-9FBA-D63971F33D72}" type="presParOf" srcId="{E7B496AA-4A3A-4766-91A7-065C71E5CAC6}" destId="{D8D4AB90-1812-4F1E-915C-3425E24CB0E2}" srcOrd="11" destOrd="0" presId="urn:microsoft.com/office/officeart/2011/layout/HexagonRadial"/>
    <dgm:cxn modelId="{7A3C1434-9FEE-438F-89FF-7781D74B6619}" type="presParOf" srcId="{D8D4AB90-1812-4F1E-915C-3425E24CB0E2}" destId="{6A0725EE-33FA-4231-A095-8BBB6FF3B813}" srcOrd="0" destOrd="0" presId="urn:microsoft.com/office/officeart/2011/layout/HexagonRadial"/>
    <dgm:cxn modelId="{4B78BEF2-CBBE-458C-9012-262D57F500E9}" type="presParOf" srcId="{E7B496AA-4A3A-4766-91A7-065C71E5CAC6}" destId="{8BFABDAC-A70A-4F86-BAB2-FC14579021F3}"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14B6DC-FD11-4EDA-A777-6B52ACE6FCC6}">
      <dsp:nvSpPr>
        <dsp:cNvPr id="0" name=""/>
        <dsp:cNvSpPr/>
      </dsp:nvSpPr>
      <dsp:spPr>
        <a:xfrm>
          <a:off x="2200157" y="1290188"/>
          <a:ext cx="1639885" cy="1418567"/>
        </a:xfrm>
        <a:prstGeom prst="hexagon">
          <a:avLst>
            <a:gd name="adj" fmla="val 28570"/>
            <a:gd name="vf" fmla="val 11547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kern="1200" dirty="0" smtClean="0"/>
            <a:t>6 Dimensions</a:t>
          </a:r>
          <a:endParaRPr lang="en-US" sz="1400" kern="1200" dirty="0"/>
        </a:p>
      </dsp:txBody>
      <dsp:txXfrm>
        <a:off x="2471909" y="1525264"/>
        <a:ext cx="1096381" cy="948415"/>
      </dsp:txXfrm>
    </dsp:sp>
    <dsp:sp modelId="{E4C6146B-B49E-4C4E-9517-BE7F49E008FD}">
      <dsp:nvSpPr>
        <dsp:cNvPr id="0" name=""/>
        <dsp:cNvSpPr/>
      </dsp:nvSpPr>
      <dsp:spPr>
        <a:xfrm>
          <a:off x="3227040" y="611499"/>
          <a:ext cx="618724" cy="533112"/>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44EB85-EE53-41A9-AA17-C3A443C28038}">
      <dsp:nvSpPr>
        <dsp:cNvPr id="0" name=""/>
        <dsp:cNvSpPr/>
      </dsp:nvSpPr>
      <dsp:spPr>
        <a:xfrm>
          <a:off x="2351214" y="0"/>
          <a:ext cx="1343874" cy="1162609"/>
        </a:xfrm>
        <a:prstGeom prst="hexagon">
          <a:avLst>
            <a:gd name="adj" fmla="val 28570"/>
            <a:gd name="vf" fmla="val 11547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t>Planning</a:t>
          </a:r>
          <a:endParaRPr lang="en-US" sz="1200" kern="1200" dirty="0"/>
        </a:p>
      </dsp:txBody>
      <dsp:txXfrm>
        <a:off x="2573923" y="192669"/>
        <a:ext cx="898456" cy="777271"/>
      </dsp:txXfrm>
    </dsp:sp>
    <dsp:sp modelId="{85FB0BB1-B981-4A2D-B771-F6D8A2812134}">
      <dsp:nvSpPr>
        <dsp:cNvPr id="0" name=""/>
        <dsp:cNvSpPr/>
      </dsp:nvSpPr>
      <dsp:spPr>
        <a:xfrm>
          <a:off x="3949140" y="1608136"/>
          <a:ext cx="618724" cy="533112"/>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CC8333-7105-49C2-849E-B3C0FB50E00E}">
      <dsp:nvSpPr>
        <dsp:cNvPr id="0" name=""/>
        <dsp:cNvSpPr/>
      </dsp:nvSpPr>
      <dsp:spPr>
        <a:xfrm>
          <a:off x="3583703" y="715082"/>
          <a:ext cx="1343874" cy="1162609"/>
        </a:xfrm>
        <a:prstGeom prst="hexagon">
          <a:avLst>
            <a:gd name="adj" fmla="val 28570"/>
            <a:gd name="vf" fmla="val 11547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t>Meaning</a:t>
          </a:r>
          <a:endParaRPr lang="en-US" sz="1200" kern="1200" dirty="0"/>
        </a:p>
      </dsp:txBody>
      <dsp:txXfrm>
        <a:off x="3806412" y="907751"/>
        <a:ext cx="898456" cy="777271"/>
      </dsp:txXfrm>
    </dsp:sp>
    <dsp:sp modelId="{53EEEAFE-2EE1-40B1-BAF0-7D4E60721638}">
      <dsp:nvSpPr>
        <dsp:cNvPr id="0" name=""/>
        <dsp:cNvSpPr/>
      </dsp:nvSpPr>
      <dsp:spPr>
        <a:xfrm>
          <a:off x="3447523" y="2733152"/>
          <a:ext cx="618724" cy="533112"/>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2751F0-E90C-47C8-93EC-FEC42E0022B5}">
      <dsp:nvSpPr>
        <dsp:cNvPr id="0" name=""/>
        <dsp:cNvSpPr/>
      </dsp:nvSpPr>
      <dsp:spPr>
        <a:xfrm>
          <a:off x="3583703" y="2120852"/>
          <a:ext cx="1343874" cy="1162609"/>
        </a:xfrm>
        <a:prstGeom prst="hexagon">
          <a:avLst>
            <a:gd name="adj" fmla="val 28570"/>
            <a:gd name="vf" fmla="val 11547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dirty="0" smtClean="0"/>
            <a:t>Confronting</a:t>
          </a:r>
          <a:endParaRPr lang="en-US" sz="1100" kern="1200" dirty="0"/>
        </a:p>
      </dsp:txBody>
      <dsp:txXfrm>
        <a:off x="3806412" y="2313521"/>
        <a:ext cx="898456" cy="777271"/>
      </dsp:txXfrm>
    </dsp:sp>
    <dsp:sp modelId="{D13C0C06-B458-4E17-A7F3-E04BDBB14CA2}">
      <dsp:nvSpPr>
        <dsp:cNvPr id="0" name=""/>
        <dsp:cNvSpPr/>
      </dsp:nvSpPr>
      <dsp:spPr>
        <a:xfrm>
          <a:off x="2203208" y="2849933"/>
          <a:ext cx="618724" cy="533112"/>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6CC8EF-2E0A-4245-AF48-DA74F715CC1E}">
      <dsp:nvSpPr>
        <dsp:cNvPr id="0" name=""/>
        <dsp:cNvSpPr/>
      </dsp:nvSpPr>
      <dsp:spPr>
        <a:xfrm>
          <a:off x="2351214" y="2836735"/>
          <a:ext cx="1343874" cy="1162609"/>
        </a:xfrm>
        <a:prstGeom prst="hexagon">
          <a:avLst>
            <a:gd name="adj" fmla="val 28570"/>
            <a:gd name="vf" fmla="val 11547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dirty="0" smtClean="0"/>
            <a:t>Feeling</a:t>
          </a:r>
          <a:endParaRPr lang="en-US" sz="1100" kern="1200" dirty="0"/>
        </a:p>
      </dsp:txBody>
      <dsp:txXfrm>
        <a:off x="2573923" y="3029404"/>
        <a:ext cx="898456" cy="777271"/>
      </dsp:txXfrm>
    </dsp:sp>
    <dsp:sp modelId="{6A0725EE-33FA-4231-A095-8BBB6FF3B813}">
      <dsp:nvSpPr>
        <dsp:cNvPr id="0" name=""/>
        <dsp:cNvSpPr/>
      </dsp:nvSpPr>
      <dsp:spPr>
        <a:xfrm>
          <a:off x="1469284" y="1853696"/>
          <a:ext cx="618724" cy="533112"/>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261DAE-2224-45E4-9B9F-0B43CFE3107C}">
      <dsp:nvSpPr>
        <dsp:cNvPr id="0" name=""/>
        <dsp:cNvSpPr/>
      </dsp:nvSpPr>
      <dsp:spPr>
        <a:xfrm>
          <a:off x="1113003" y="2121652"/>
          <a:ext cx="1343874" cy="1162609"/>
        </a:xfrm>
        <a:prstGeom prst="hexagon">
          <a:avLst>
            <a:gd name="adj" fmla="val 28570"/>
            <a:gd name="vf" fmla="val 11547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dirty="0" smtClean="0"/>
            <a:t>Structuring</a:t>
          </a:r>
          <a:endParaRPr lang="en-US" sz="1100" kern="1200" dirty="0"/>
        </a:p>
      </dsp:txBody>
      <dsp:txXfrm>
        <a:off x="1335712" y="2314321"/>
        <a:ext cx="898456" cy="777271"/>
      </dsp:txXfrm>
    </dsp:sp>
    <dsp:sp modelId="{8BFABDAC-A70A-4F86-BAB2-FC14579021F3}">
      <dsp:nvSpPr>
        <dsp:cNvPr id="0" name=""/>
        <dsp:cNvSpPr/>
      </dsp:nvSpPr>
      <dsp:spPr>
        <a:xfrm>
          <a:off x="1113003" y="713483"/>
          <a:ext cx="1343874" cy="1162609"/>
        </a:xfrm>
        <a:prstGeom prst="hexagon">
          <a:avLst>
            <a:gd name="adj" fmla="val 28570"/>
            <a:gd name="vf" fmla="val 11547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t>Valuing</a:t>
          </a:r>
          <a:endParaRPr lang="en-US" sz="1200" kern="1200" dirty="0"/>
        </a:p>
      </dsp:txBody>
      <dsp:txXfrm>
        <a:off x="1335712" y="906152"/>
        <a:ext cx="898456" cy="777271"/>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0EBB27-57BB-4333-9839-47DE5B75ECA8}" type="datetimeFigureOut">
              <a:rPr lang="en-GB" smtClean="0"/>
              <a:t>25/10/2023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70CF34-9A70-492F-8F71-E0A862F9607D}" type="slidenum">
              <a:rPr lang="en-GB" smtClean="0"/>
              <a:t>‹#›</a:t>
            </a:fld>
            <a:endParaRPr lang="en-GB"/>
          </a:p>
        </p:txBody>
      </p:sp>
    </p:spTree>
    <p:extLst>
      <p:ext uri="{BB962C8B-B14F-4D97-AF65-F5344CB8AC3E}">
        <p14:creationId xmlns:p14="http://schemas.microsoft.com/office/powerpoint/2010/main" val="12487490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Introduce self and seminar</a:t>
            </a:r>
            <a:r>
              <a:rPr lang="en-GB" baseline="0" dirty="0" smtClean="0"/>
              <a:t> – Discuss how chosen activity can help build meaningful relationships with young people, I will also discuss the skills, tools and approaches that can be used to do this</a:t>
            </a:r>
            <a:endParaRPr lang="en-GB" dirty="0" smtClean="0"/>
          </a:p>
        </p:txBody>
      </p:sp>
      <p:sp>
        <p:nvSpPr>
          <p:cNvPr id="4" name="Slide Number Placeholder 3"/>
          <p:cNvSpPr>
            <a:spLocks noGrp="1"/>
          </p:cNvSpPr>
          <p:nvPr>
            <p:ph type="sldNum" sz="quarter" idx="10"/>
          </p:nvPr>
        </p:nvSpPr>
        <p:spPr/>
        <p:txBody>
          <a:bodyPr/>
          <a:lstStyle/>
          <a:p>
            <a:fld id="{6670CF34-9A70-492F-8F71-E0A862F9607D}" type="slidenum">
              <a:rPr lang="en-GB" smtClean="0"/>
              <a:t>1</a:t>
            </a:fld>
            <a:endParaRPr lang="en-GB"/>
          </a:p>
        </p:txBody>
      </p:sp>
    </p:spTree>
    <p:extLst>
      <p:ext uri="{BB962C8B-B14F-4D97-AF65-F5344CB8AC3E}">
        <p14:creationId xmlns:p14="http://schemas.microsoft.com/office/powerpoint/2010/main" val="1004808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After first para </a:t>
            </a:r>
            <a:r>
              <a:rPr lang="en-GB" dirty="0" smtClean="0"/>
              <a:t>– poor EHWB is the result of many negative events or situations</a:t>
            </a:r>
            <a:r>
              <a:rPr lang="en-GB" baseline="0" dirty="0" smtClean="0"/>
              <a:t> (homelessness, social exclusion, substance misuse, young parents, discrimination) </a:t>
            </a:r>
            <a:r>
              <a:rPr lang="en-GB" b="1" dirty="0" smtClean="0"/>
              <a:t>After</a:t>
            </a:r>
            <a:r>
              <a:rPr lang="en-GB" b="1" baseline="0" dirty="0" smtClean="0"/>
              <a:t> last paragraph </a:t>
            </a:r>
            <a:r>
              <a:rPr lang="en-GB" baseline="0" dirty="0" smtClean="0"/>
              <a:t>– How almost every activity can be linked back to 5 ways to wellbeing (walk in the park to residential – Residential may have more impact on EHWB). More likely to engage in support/ET</a:t>
            </a:r>
          </a:p>
          <a:p>
            <a:endParaRPr lang="en-GB" baseline="0" dirty="0" smtClean="0"/>
          </a:p>
          <a:p>
            <a:r>
              <a:rPr lang="en-GB" baseline="0" dirty="0" smtClean="0"/>
              <a:t>Groups run by outreach – Girls group, Connect Live, We Explore Project – Link to 5 Ways</a:t>
            </a:r>
            <a:endParaRPr lang="en-GB" dirty="0"/>
          </a:p>
        </p:txBody>
      </p:sp>
      <p:sp>
        <p:nvSpPr>
          <p:cNvPr id="4" name="Slide Number Placeholder 3"/>
          <p:cNvSpPr>
            <a:spLocks noGrp="1"/>
          </p:cNvSpPr>
          <p:nvPr>
            <p:ph type="sldNum" sz="quarter" idx="10"/>
          </p:nvPr>
        </p:nvSpPr>
        <p:spPr/>
        <p:txBody>
          <a:bodyPr/>
          <a:lstStyle/>
          <a:p>
            <a:fld id="{6670CF34-9A70-492F-8F71-E0A862F9607D}" type="slidenum">
              <a:rPr lang="en-GB" smtClean="0"/>
              <a:t>2</a:t>
            </a:fld>
            <a:endParaRPr lang="en-GB"/>
          </a:p>
        </p:txBody>
      </p:sp>
    </p:spTree>
    <p:extLst>
      <p:ext uri="{BB962C8B-B14F-4D97-AF65-F5344CB8AC3E}">
        <p14:creationId xmlns:p14="http://schemas.microsoft.com/office/powerpoint/2010/main" val="20006066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Formal Groups – 1:1</a:t>
            </a:r>
            <a:r>
              <a:rPr lang="en-GB" baseline="0" dirty="0" smtClean="0"/>
              <a:t> work, youth clubs, when new groups being introduced – </a:t>
            </a:r>
          </a:p>
          <a:p>
            <a:endParaRPr lang="en-GB" baseline="0" dirty="0" smtClean="0"/>
          </a:p>
          <a:p>
            <a:r>
              <a:rPr lang="en-GB" baseline="0" dirty="0" smtClean="0"/>
              <a:t>very versatile, minimum resources, can be carried on person, can be used as a quick ice breaker or a more in depth session – I used this activity whilst go karting - elaborate</a:t>
            </a:r>
          </a:p>
          <a:p>
            <a:endParaRPr lang="en-GB" baseline="0" dirty="0" smtClean="0"/>
          </a:p>
          <a:p>
            <a:r>
              <a:rPr lang="en-GB" baseline="0" dirty="0" smtClean="0"/>
              <a:t>Shared experiences – will elaborate on this and other points shortly</a:t>
            </a:r>
          </a:p>
          <a:p>
            <a:endParaRPr lang="en-GB" baseline="0" dirty="0" smtClean="0"/>
          </a:p>
        </p:txBody>
      </p:sp>
      <p:sp>
        <p:nvSpPr>
          <p:cNvPr id="4" name="Slide Number Placeholder 3"/>
          <p:cNvSpPr>
            <a:spLocks noGrp="1"/>
          </p:cNvSpPr>
          <p:nvPr>
            <p:ph type="sldNum" sz="quarter" idx="10"/>
          </p:nvPr>
        </p:nvSpPr>
        <p:spPr/>
        <p:txBody>
          <a:bodyPr/>
          <a:lstStyle/>
          <a:p>
            <a:fld id="{6670CF34-9A70-492F-8F71-E0A862F9607D}" type="slidenum">
              <a:rPr lang="en-GB" smtClean="0"/>
              <a:t>3</a:t>
            </a:fld>
            <a:endParaRPr lang="en-GB"/>
          </a:p>
        </p:txBody>
      </p:sp>
    </p:spTree>
    <p:extLst>
      <p:ext uri="{BB962C8B-B14F-4D97-AF65-F5344CB8AC3E}">
        <p14:creationId xmlns:p14="http://schemas.microsoft.com/office/powerpoint/2010/main" val="31379496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5 ways – mentioned in introduction (being active/trying something new/ giving/ connecting – with others, nature/take notice</a:t>
            </a:r>
          </a:p>
          <a:p>
            <a:endParaRPr lang="en-GB" baseline="0" dirty="0" smtClean="0"/>
          </a:p>
          <a:p>
            <a:r>
              <a:rPr lang="en-GB" baseline="0" dirty="0" smtClean="0"/>
              <a:t>Challenge – </a:t>
            </a:r>
          </a:p>
          <a:p>
            <a:endParaRPr lang="en-GB" baseline="0" dirty="0" smtClean="0"/>
          </a:p>
          <a:p>
            <a:r>
              <a:rPr lang="en-GB" baseline="0" dirty="0" smtClean="0"/>
              <a:t>Controlled environment – I often interchange between Herons modes of facilitation during this activity, any conflict can be addressed quickly as opposed to a 5-a-side football match where it may be more difficult to resolve conflict. (</a:t>
            </a:r>
            <a:r>
              <a:rPr lang="en-GB" baseline="0" dirty="0" err="1" smtClean="0"/>
              <a:t>Hierachial</a:t>
            </a:r>
            <a:r>
              <a:rPr lang="en-GB" baseline="0" dirty="0" smtClean="0"/>
              <a:t>, co –op, Autonomous)</a:t>
            </a:r>
            <a:endParaRPr lang="en-GB" dirty="0"/>
          </a:p>
        </p:txBody>
      </p:sp>
      <p:sp>
        <p:nvSpPr>
          <p:cNvPr id="4" name="Slide Number Placeholder 3"/>
          <p:cNvSpPr>
            <a:spLocks noGrp="1"/>
          </p:cNvSpPr>
          <p:nvPr>
            <p:ph type="sldNum" sz="quarter" idx="10"/>
          </p:nvPr>
        </p:nvSpPr>
        <p:spPr/>
        <p:txBody>
          <a:bodyPr/>
          <a:lstStyle/>
          <a:p>
            <a:fld id="{6670CF34-9A70-492F-8F71-E0A862F9607D}" type="slidenum">
              <a:rPr lang="en-GB" smtClean="0"/>
              <a:t>4</a:t>
            </a:fld>
            <a:endParaRPr lang="en-GB"/>
          </a:p>
        </p:txBody>
      </p:sp>
    </p:spTree>
    <p:extLst>
      <p:ext uri="{BB962C8B-B14F-4D97-AF65-F5344CB8AC3E}">
        <p14:creationId xmlns:p14="http://schemas.microsoft.com/office/powerpoint/2010/main" val="28579124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Self directed learning – Remember from</a:t>
            </a:r>
            <a:r>
              <a:rPr lang="en-GB" baseline="0" dirty="0" smtClean="0"/>
              <a:t> our lectures that self directed learning is the process where young people are responsible for their own outcomes. The intended outcomes of this activity include getting to know each other and the facilitator (us), to find common ground and embrace and understand differences, to steer future sessions towards individual and group aims and objectives. </a:t>
            </a:r>
          </a:p>
          <a:p>
            <a:endParaRPr lang="en-GB" baseline="0" dirty="0" smtClean="0"/>
          </a:p>
          <a:p>
            <a:r>
              <a:rPr lang="en-GB" baseline="0" dirty="0" smtClean="0"/>
              <a:t>PCP – Following on from self directed learning, the person centred plan – where an agreement is reached by young people and youth worker as to the outcomes and the journey/activities to achieve the intended outcomes. (Every </a:t>
            </a:r>
            <a:r>
              <a:rPr lang="en-GB" baseline="0" dirty="0" err="1" smtClean="0"/>
              <a:t>yp</a:t>
            </a:r>
            <a:r>
              <a:rPr lang="en-GB" baseline="0" dirty="0" smtClean="0"/>
              <a:t> will complete a PCP, usually after 3 sessions but can be extended and is a live document as priorities change.</a:t>
            </a:r>
          </a:p>
          <a:p>
            <a:endParaRPr lang="en-GB" baseline="0" dirty="0" smtClean="0"/>
          </a:p>
          <a:p>
            <a:r>
              <a:rPr lang="en-GB" baseline="0" dirty="0" smtClean="0"/>
              <a:t>Effective facilitation can be practised – many of the skills we discussed during lectures are required  - active listening, assertive (hierarchical mode of facilitation might be required), enthusiastic, show genuine interest in the discussion , be relatable (shared experiences, ask questions to re-affirm you are listening and to clarify.</a:t>
            </a:r>
          </a:p>
          <a:p>
            <a:endParaRPr lang="en-GB" baseline="0" dirty="0" smtClean="0"/>
          </a:p>
          <a:p>
            <a:r>
              <a:rPr lang="en-GB" baseline="0" dirty="0" smtClean="0"/>
              <a:t>Direct links to National youth work occupational standards – will discuss after the activity</a:t>
            </a:r>
          </a:p>
          <a:p>
            <a:endParaRPr lang="en-GB" baseline="0" dirty="0" smtClean="0"/>
          </a:p>
          <a:p>
            <a:r>
              <a:rPr lang="en-GB" baseline="0" dirty="0" smtClean="0"/>
              <a:t>Cards can be tailored – be sensitive to the group </a:t>
            </a:r>
            <a:r>
              <a:rPr lang="en-GB" baseline="0" dirty="0" err="1" smtClean="0"/>
              <a:t>ie</a:t>
            </a:r>
            <a:r>
              <a:rPr lang="en-GB" baseline="0" dirty="0" smtClean="0"/>
              <a:t> anxious/phobic group, homelessness, substance misuse</a:t>
            </a:r>
            <a:endParaRPr lang="en-GB" dirty="0"/>
          </a:p>
        </p:txBody>
      </p:sp>
      <p:sp>
        <p:nvSpPr>
          <p:cNvPr id="4" name="Slide Number Placeholder 3"/>
          <p:cNvSpPr>
            <a:spLocks noGrp="1"/>
          </p:cNvSpPr>
          <p:nvPr>
            <p:ph type="sldNum" sz="quarter" idx="10"/>
          </p:nvPr>
        </p:nvSpPr>
        <p:spPr/>
        <p:txBody>
          <a:bodyPr/>
          <a:lstStyle/>
          <a:p>
            <a:fld id="{6670CF34-9A70-492F-8F71-E0A862F9607D}" type="slidenum">
              <a:rPr lang="en-GB" smtClean="0"/>
              <a:t>5</a:t>
            </a:fld>
            <a:endParaRPr lang="en-GB"/>
          </a:p>
        </p:txBody>
      </p:sp>
    </p:spTree>
    <p:extLst>
      <p:ext uri="{BB962C8B-B14F-4D97-AF65-F5344CB8AC3E}">
        <p14:creationId xmlns:p14="http://schemas.microsoft.com/office/powerpoint/2010/main" val="16982018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Examples from my practice – Rock climbing on residential – facing fears together, PRP Group session – 3 young</a:t>
            </a:r>
            <a:r>
              <a:rPr lang="en-GB" baseline="0" dirty="0" smtClean="0"/>
              <a:t> people arrested by same Police officer</a:t>
            </a:r>
          </a:p>
          <a:p>
            <a:endParaRPr lang="en-GB" baseline="0" dirty="0" smtClean="0"/>
          </a:p>
          <a:p>
            <a:r>
              <a:rPr lang="en-GB" baseline="0" dirty="0" smtClean="0"/>
              <a:t>Ask audience for examples from own practice</a:t>
            </a:r>
            <a:endParaRPr lang="en-GB" dirty="0"/>
          </a:p>
        </p:txBody>
      </p:sp>
      <p:sp>
        <p:nvSpPr>
          <p:cNvPr id="4" name="Slide Number Placeholder 3"/>
          <p:cNvSpPr>
            <a:spLocks noGrp="1"/>
          </p:cNvSpPr>
          <p:nvPr>
            <p:ph type="sldNum" sz="quarter" idx="10"/>
          </p:nvPr>
        </p:nvSpPr>
        <p:spPr/>
        <p:txBody>
          <a:bodyPr/>
          <a:lstStyle/>
          <a:p>
            <a:fld id="{6670CF34-9A70-492F-8F71-E0A862F9607D}" type="slidenum">
              <a:rPr lang="en-GB" smtClean="0"/>
              <a:t>6</a:t>
            </a:fld>
            <a:endParaRPr lang="en-GB"/>
          </a:p>
        </p:txBody>
      </p:sp>
    </p:spTree>
    <p:extLst>
      <p:ext uri="{BB962C8B-B14F-4D97-AF65-F5344CB8AC3E}">
        <p14:creationId xmlns:p14="http://schemas.microsoft.com/office/powerpoint/2010/main" val="5016092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End para</a:t>
            </a:r>
            <a:r>
              <a:rPr lang="en-GB" baseline="0" dirty="0" smtClean="0"/>
              <a:t> 1 – I felt this was the quickest and easiest way to move things along, not considering the INFORMAL LEARNING possibilities and the opportunity for young people to direct own learning.</a:t>
            </a:r>
            <a:r>
              <a:rPr lang="en-GB" dirty="0" smtClean="0">
                <a:solidFill>
                  <a:schemeClr val="accent4">
                    <a:lumMod val="50000"/>
                  </a:schemeClr>
                </a:solidFill>
                <a:latin typeface="Arial" panose="020B0604020202020204" pitchFamily="34" charset="0"/>
                <a:cs typeface="Arial" panose="020B0604020202020204" pitchFamily="34" charset="0"/>
              </a:rPr>
              <a:t> As I have developed my reflective practice I have started to use Heron’s six dimensions</a:t>
            </a:r>
            <a:r>
              <a:rPr lang="en-GB" baseline="0" dirty="0" smtClean="0">
                <a:solidFill>
                  <a:schemeClr val="accent4">
                    <a:lumMod val="50000"/>
                  </a:schemeClr>
                </a:solidFill>
                <a:latin typeface="Arial" panose="020B0604020202020204" pitchFamily="34" charset="0"/>
                <a:cs typeface="Arial" panose="020B0604020202020204" pitchFamily="34" charset="0"/>
              </a:rPr>
              <a:t> of facilitation</a:t>
            </a:r>
            <a:r>
              <a:rPr lang="en-GB" dirty="0" smtClean="0">
                <a:solidFill>
                  <a:schemeClr val="accent4">
                    <a:lumMod val="50000"/>
                  </a:schemeClr>
                </a:solidFill>
                <a:latin typeface="Arial" panose="020B0604020202020204" pitchFamily="34" charset="0"/>
                <a:cs typeface="Arial" panose="020B0604020202020204" pitchFamily="34" charset="0"/>
              </a:rPr>
              <a:t> to develop my own understanding of effective facilitation and support in a group setting</a:t>
            </a:r>
            <a:endParaRPr lang="en-GB" dirty="0"/>
          </a:p>
        </p:txBody>
      </p:sp>
      <p:sp>
        <p:nvSpPr>
          <p:cNvPr id="4" name="Slide Number Placeholder 3"/>
          <p:cNvSpPr>
            <a:spLocks noGrp="1"/>
          </p:cNvSpPr>
          <p:nvPr>
            <p:ph type="sldNum" sz="quarter" idx="10"/>
          </p:nvPr>
        </p:nvSpPr>
        <p:spPr/>
        <p:txBody>
          <a:bodyPr/>
          <a:lstStyle/>
          <a:p>
            <a:fld id="{6670CF34-9A70-492F-8F71-E0A862F9607D}" type="slidenum">
              <a:rPr lang="en-GB" smtClean="0"/>
              <a:t>7</a:t>
            </a:fld>
            <a:endParaRPr lang="en-GB"/>
          </a:p>
        </p:txBody>
      </p:sp>
    </p:spTree>
    <p:extLst>
      <p:ext uri="{BB962C8B-B14F-4D97-AF65-F5344CB8AC3E}">
        <p14:creationId xmlns:p14="http://schemas.microsoft.com/office/powerpoint/2010/main" val="21936213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Allow</a:t>
            </a:r>
            <a:r>
              <a:rPr lang="en-GB" baseline="0" dirty="0" smtClean="0"/>
              <a:t> to remove cards let them know this is ok, I have had disclosures whilst delivering this activity, depending on where young people are in their lives, the list can change from session to session. Opportunity to question and start conversation about why</a:t>
            </a:r>
            <a:endParaRPr lang="en-GB" dirty="0"/>
          </a:p>
        </p:txBody>
      </p:sp>
      <p:sp>
        <p:nvSpPr>
          <p:cNvPr id="4" name="Slide Number Placeholder 3"/>
          <p:cNvSpPr>
            <a:spLocks noGrp="1"/>
          </p:cNvSpPr>
          <p:nvPr>
            <p:ph type="sldNum" sz="quarter" idx="10"/>
          </p:nvPr>
        </p:nvSpPr>
        <p:spPr/>
        <p:txBody>
          <a:bodyPr/>
          <a:lstStyle/>
          <a:p>
            <a:fld id="{6670CF34-9A70-492F-8F71-E0A862F9607D}" type="slidenum">
              <a:rPr lang="en-GB" smtClean="0"/>
              <a:t>8</a:t>
            </a:fld>
            <a:endParaRPr lang="en-GB"/>
          </a:p>
        </p:txBody>
      </p:sp>
    </p:spTree>
    <p:extLst>
      <p:ext uri="{BB962C8B-B14F-4D97-AF65-F5344CB8AC3E}">
        <p14:creationId xmlns:p14="http://schemas.microsoft.com/office/powerpoint/2010/main" val="31422535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Examples of different</a:t>
            </a:r>
            <a:r>
              <a:rPr lang="en-GB" baseline="0" dirty="0" smtClean="0"/>
              <a:t> setting that this activity has been used –school based, PEPs groups, college, PSE days</a:t>
            </a:r>
            <a:endParaRPr lang="en-GB" dirty="0"/>
          </a:p>
        </p:txBody>
      </p:sp>
      <p:sp>
        <p:nvSpPr>
          <p:cNvPr id="4" name="Slide Number Placeholder 3"/>
          <p:cNvSpPr>
            <a:spLocks noGrp="1"/>
          </p:cNvSpPr>
          <p:nvPr>
            <p:ph type="sldNum" sz="quarter" idx="10"/>
          </p:nvPr>
        </p:nvSpPr>
        <p:spPr/>
        <p:txBody>
          <a:bodyPr/>
          <a:lstStyle/>
          <a:p>
            <a:fld id="{6670CF34-9A70-492F-8F71-E0A862F9607D}" type="slidenum">
              <a:rPr lang="en-GB" smtClean="0"/>
              <a:t>9</a:t>
            </a:fld>
            <a:endParaRPr lang="en-GB"/>
          </a:p>
        </p:txBody>
      </p:sp>
    </p:spTree>
    <p:extLst>
      <p:ext uri="{BB962C8B-B14F-4D97-AF65-F5344CB8AC3E}">
        <p14:creationId xmlns:p14="http://schemas.microsoft.com/office/powerpoint/2010/main" val="42888992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5</a:t>
            </a:r>
            <a:r>
              <a:rPr lang="en-GB" baseline="0" dirty="0" smtClean="0"/>
              <a:t> ways to wellbeing – What does this group of </a:t>
            </a:r>
            <a:r>
              <a:rPr lang="en-GB" baseline="0" dirty="0" err="1" smtClean="0"/>
              <a:t>yps</a:t>
            </a:r>
            <a:r>
              <a:rPr lang="en-GB" baseline="0" dirty="0" smtClean="0"/>
              <a:t> enjoy, hobbies, what support might they need? Link to PCP </a:t>
            </a:r>
            <a:r>
              <a:rPr lang="en-GB" baseline="0" dirty="0" err="1" smtClean="0"/>
              <a:t>anf</a:t>
            </a:r>
            <a:r>
              <a:rPr lang="en-GB" baseline="0" dirty="0" smtClean="0"/>
              <a:t> agreed outcomes</a:t>
            </a:r>
          </a:p>
          <a:p>
            <a:endParaRPr lang="en-GB" dirty="0"/>
          </a:p>
        </p:txBody>
      </p:sp>
      <p:sp>
        <p:nvSpPr>
          <p:cNvPr id="4" name="Slide Number Placeholder 3"/>
          <p:cNvSpPr>
            <a:spLocks noGrp="1"/>
          </p:cNvSpPr>
          <p:nvPr>
            <p:ph type="sldNum" sz="quarter" idx="10"/>
          </p:nvPr>
        </p:nvSpPr>
        <p:spPr/>
        <p:txBody>
          <a:bodyPr/>
          <a:lstStyle/>
          <a:p>
            <a:fld id="{6670CF34-9A70-492F-8F71-E0A862F9607D}" type="slidenum">
              <a:rPr lang="en-GB" smtClean="0"/>
              <a:t>11</a:t>
            </a:fld>
            <a:endParaRPr lang="en-GB"/>
          </a:p>
        </p:txBody>
      </p:sp>
    </p:spTree>
    <p:extLst>
      <p:ext uri="{BB962C8B-B14F-4D97-AF65-F5344CB8AC3E}">
        <p14:creationId xmlns:p14="http://schemas.microsoft.com/office/powerpoint/2010/main" val="28657083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Hope</a:t>
            </a:r>
            <a:r>
              <a:rPr lang="en-GB" baseline="0" dirty="0" smtClean="0"/>
              <a:t> you enjoyed the seminar and found it interesting and informative.</a:t>
            </a:r>
            <a:endParaRPr lang="en-GB" dirty="0"/>
          </a:p>
        </p:txBody>
      </p:sp>
      <p:sp>
        <p:nvSpPr>
          <p:cNvPr id="4" name="Slide Number Placeholder 3"/>
          <p:cNvSpPr>
            <a:spLocks noGrp="1"/>
          </p:cNvSpPr>
          <p:nvPr>
            <p:ph type="sldNum" sz="quarter" idx="10"/>
          </p:nvPr>
        </p:nvSpPr>
        <p:spPr/>
        <p:txBody>
          <a:bodyPr/>
          <a:lstStyle/>
          <a:p>
            <a:fld id="{6670CF34-9A70-492F-8F71-E0A862F9607D}" type="slidenum">
              <a:rPr lang="en-GB" smtClean="0"/>
              <a:t>12</a:t>
            </a:fld>
            <a:endParaRPr lang="en-GB"/>
          </a:p>
        </p:txBody>
      </p:sp>
    </p:spTree>
    <p:extLst>
      <p:ext uri="{BB962C8B-B14F-4D97-AF65-F5344CB8AC3E}">
        <p14:creationId xmlns:p14="http://schemas.microsoft.com/office/powerpoint/2010/main" val="37026411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10/25/2023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10/25/2023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10/25/2023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image" Target="../media/image4.jpg"/><Relationship Id="rId5" Type="http://schemas.openxmlformats.org/officeDocument/2006/relationships/image" Target="../media/image3.jpg"/><Relationship Id="rId4" Type="http://schemas.openxmlformats.org/officeDocument/2006/relationships/image" Target="../media/image2.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mainlinetoday.com/life-style/shared-experiences-offer-psychological-benefits/" TargetMode="External"/><Relationship Id="rId2" Type="http://schemas.openxmlformats.org/officeDocument/2006/relationships/hyperlink" Target="https://www.byc.org.uk/news/2022/health-and-wellbeing-the-biggest-issuing-facing-young-people-in-the-uk" TargetMode="External"/><Relationship Id="rId1" Type="http://schemas.openxmlformats.org/officeDocument/2006/relationships/slideLayout" Target="../slideLayouts/slideLayout6.xml"/><Relationship Id="rId4" Type="http://schemas.openxmlformats.org/officeDocument/2006/relationships/hyperlink" Target="https://cldstandardscouncil.org.uk/wp-content/uploads/YouthWorkNOS201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solidFill>
                  <a:schemeClr val="accent4">
                    <a:lumMod val="50000"/>
                  </a:schemeClr>
                </a:solidFill>
                <a:latin typeface="Arial" panose="020B0604020202020204" pitchFamily="34" charset="0"/>
                <a:cs typeface="Arial" panose="020B0604020202020204" pitchFamily="34" charset="0"/>
              </a:rPr>
              <a:t>Counselling Skills, Mindfulness and Therapeutic Practice </a:t>
            </a:r>
            <a:endParaRPr lang="en-GB" dirty="0">
              <a:solidFill>
                <a:schemeClr val="accent4">
                  <a:lumMod val="50000"/>
                </a:schemeClr>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p:txBody>
          <a:bodyPr>
            <a:normAutofit lnSpcReduction="10000"/>
          </a:bodyPr>
          <a:lstStyle/>
          <a:p>
            <a:endParaRPr lang="en-GB" dirty="0" smtClean="0"/>
          </a:p>
          <a:p>
            <a:endParaRPr lang="en-GB" dirty="0"/>
          </a:p>
          <a:p>
            <a:r>
              <a:rPr lang="en-GB" dirty="0" smtClean="0">
                <a:solidFill>
                  <a:schemeClr val="accent4">
                    <a:lumMod val="50000"/>
                  </a:schemeClr>
                </a:solidFill>
                <a:latin typeface="Arial" panose="020B0604020202020204" pitchFamily="34" charset="0"/>
                <a:cs typeface="Arial" panose="020B0604020202020204" pitchFamily="34" charset="0"/>
              </a:rPr>
              <a:t>26</a:t>
            </a:r>
            <a:r>
              <a:rPr lang="en-GB" baseline="30000" dirty="0" smtClean="0">
                <a:solidFill>
                  <a:schemeClr val="accent4">
                    <a:lumMod val="50000"/>
                  </a:schemeClr>
                </a:solidFill>
                <a:latin typeface="Arial" panose="020B0604020202020204" pitchFamily="34" charset="0"/>
                <a:cs typeface="Arial" panose="020B0604020202020204" pitchFamily="34" charset="0"/>
              </a:rPr>
              <a:t>th</a:t>
            </a:r>
            <a:r>
              <a:rPr lang="en-GB" dirty="0" smtClean="0">
                <a:solidFill>
                  <a:schemeClr val="accent4">
                    <a:lumMod val="50000"/>
                  </a:schemeClr>
                </a:solidFill>
                <a:latin typeface="Arial" panose="020B0604020202020204" pitchFamily="34" charset="0"/>
                <a:cs typeface="Arial" panose="020B0604020202020204" pitchFamily="34" charset="0"/>
              </a:rPr>
              <a:t> October 2023</a:t>
            </a:r>
            <a:endParaRPr lang="en-GB" dirty="0" smtClean="0">
              <a:solidFill>
                <a:schemeClr val="accent4">
                  <a:lumMod val="50000"/>
                </a:schemeClr>
              </a:solidFill>
              <a:latin typeface="Arial" panose="020B0604020202020204" pitchFamily="34" charset="0"/>
              <a:cs typeface="Arial" panose="020B0604020202020204" pitchFamily="34" charset="0"/>
            </a:endParaRPr>
          </a:p>
        </p:txBody>
      </p:sp>
      <p:sp>
        <p:nvSpPr>
          <p:cNvPr id="5" name="TextBox 4"/>
          <p:cNvSpPr txBox="1"/>
          <p:nvPr/>
        </p:nvSpPr>
        <p:spPr>
          <a:xfrm>
            <a:off x="2589213" y="926654"/>
            <a:ext cx="3135086" cy="923330"/>
          </a:xfrm>
          <a:prstGeom prst="rect">
            <a:avLst/>
          </a:prstGeom>
          <a:noFill/>
        </p:spPr>
        <p:txBody>
          <a:bodyPr wrap="square" rtlCol="0">
            <a:spAutoFit/>
          </a:bodyPr>
          <a:lstStyle/>
          <a:p>
            <a:r>
              <a:rPr lang="en-GB" b="1" dirty="0" smtClean="0">
                <a:solidFill>
                  <a:schemeClr val="accent4">
                    <a:lumMod val="50000"/>
                  </a:schemeClr>
                </a:solidFill>
                <a:latin typeface="Arial" panose="020B0604020202020204" pitchFamily="34" charset="0"/>
                <a:cs typeface="Arial" panose="020B0604020202020204" pitchFamily="34" charset="0"/>
              </a:rPr>
              <a:t>ECYW4004</a:t>
            </a:r>
          </a:p>
          <a:p>
            <a:endParaRPr lang="en-GB" b="1" dirty="0">
              <a:solidFill>
                <a:schemeClr val="accent4">
                  <a:lumMod val="50000"/>
                </a:schemeClr>
              </a:solidFill>
              <a:latin typeface="Arial" panose="020B0604020202020204" pitchFamily="34" charset="0"/>
              <a:cs typeface="Arial" panose="020B0604020202020204" pitchFamily="34" charset="0"/>
            </a:endParaRPr>
          </a:p>
          <a:p>
            <a:r>
              <a:rPr lang="en-GB" b="1" dirty="0" smtClean="0">
                <a:solidFill>
                  <a:schemeClr val="accent4">
                    <a:lumMod val="50000"/>
                  </a:schemeClr>
                </a:solidFill>
                <a:latin typeface="Arial" panose="020B0604020202020204" pitchFamily="34" charset="0"/>
                <a:cs typeface="Arial" panose="020B0604020202020204" pitchFamily="34" charset="0"/>
              </a:rPr>
              <a:t>Jimmy Wilson </a:t>
            </a:r>
            <a:endParaRPr lang="en-GB" b="1" dirty="0">
              <a:solidFill>
                <a:schemeClr val="accent4">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3371858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dirty="0" smtClean="0">
                <a:solidFill>
                  <a:schemeClr val="accent4">
                    <a:lumMod val="50000"/>
                  </a:schemeClr>
                </a:solidFill>
                <a:latin typeface="Arial" panose="020B0604020202020204" pitchFamily="34" charset="0"/>
                <a:cs typeface="Arial" panose="020B0604020202020204" pitchFamily="34" charset="0"/>
              </a:rPr>
              <a:t>What is important to young people?</a:t>
            </a:r>
            <a:endParaRPr lang="en-GB" sz="2400" dirty="0">
              <a:solidFill>
                <a:schemeClr val="accent4">
                  <a:lumMod val="50000"/>
                </a:schemeClr>
              </a:solidFill>
              <a:latin typeface="Arial" panose="020B0604020202020204" pitchFamily="34" charset="0"/>
              <a:cs typeface="Arial" panose="020B0604020202020204" pitchFamily="34" charset="0"/>
            </a:endParaRPr>
          </a:p>
        </p:txBody>
      </p:sp>
      <p:sp>
        <p:nvSpPr>
          <p:cNvPr id="3" name="TextBox 2"/>
          <p:cNvSpPr txBox="1"/>
          <p:nvPr/>
        </p:nvSpPr>
        <p:spPr>
          <a:xfrm>
            <a:off x="2592924" y="1706880"/>
            <a:ext cx="8432127" cy="3970318"/>
          </a:xfrm>
          <a:prstGeom prst="rect">
            <a:avLst/>
          </a:prstGeom>
          <a:noFill/>
        </p:spPr>
        <p:txBody>
          <a:bodyPr wrap="square" rtlCol="0">
            <a:spAutoFit/>
          </a:bodyPr>
          <a:lstStyle/>
          <a:p>
            <a:pPr marL="360000" algn="just"/>
            <a:r>
              <a:rPr lang="en-GB" dirty="0" smtClean="0">
                <a:solidFill>
                  <a:schemeClr val="accent4">
                    <a:lumMod val="50000"/>
                  </a:schemeClr>
                </a:solidFill>
              </a:rPr>
              <a:t>The British Youth Council (2022) notes that In 2022, a survey was conducted and almost half a million young people aged 11-18 were asked which issues were most important to them. The results of the survey discovered that the emotional health and wellbeing of those who responded was the biggest concern.</a:t>
            </a:r>
          </a:p>
          <a:p>
            <a:pPr marL="360000" algn="just"/>
            <a:endParaRPr lang="en-GB" dirty="0">
              <a:solidFill>
                <a:schemeClr val="accent4">
                  <a:lumMod val="50000"/>
                </a:schemeClr>
              </a:solidFill>
            </a:endParaRPr>
          </a:p>
          <a:p>
            <a:pPr algn="ctr"/>
            <a:endParaRPr lang="en-GB" dirty="0" smtClean="0">
              <a:solidFill>
                <a:schemeClr val="accent4">
                  <a:lumMod val="50000"/>
                </a:schemeClr>
              </a:solidFill>
            </a:endParaRPr>
          </a:p>
          <a:p>
            <a:pPr algn="ctr"/>
            <a:endParaRPr lang="en-GB" dirty="0">
              <a:solidFill>
                <a:schemeClr val="accent4">
                  <a:lumMod val="50000"/>
                </a:schemeClr>
              </a:solidFill>
            </a:endParaRPr>
          </a:p>
          <a:p>
            <a:pPr marL="360000" algn="just"/>
            <a:r>
              <a:rPr lang="en-GB" dirty="0" smtClean="0">
                <a:solidFill>
                  <a:schemeClr val="accent4">
                    <a:lumMod val="50000"/>
                  </a:schemeClr>
                </a:solidFill>
              </a:rPr>
              <a:t>The improved emotional health and wellbeing of young people is one of the key outcomes of youth work within Pembrokeshire County Council and as such, sessions delivered to young people will explore the 5 Ways to wellbeing. Youth Workers are encouraged to introduce young people to  new and diverse activities and groups.</a:t>
            </a:r>
          </a:p>
          <a:p>
            <a:pPr algn="ctr"/>
            <a:endParaRPr lang="en-GB" dirty="0">
              <a:solidFill>
                <a:schemeClr val="accent4">
                  <a:lumMod val="50000"/>
                </a:schemeClr>
              </a:solidFill>
            </a:endParaRPr>
          </a:p>
        </p:txBody>
      </p:sp>
    </p:spTree>
    <p:extLst>
      <p:ext uri="{BB962C8B-B14F-4D97-AF65-F5344CB8AC3E}">
        <p14:creationId xmlns:p14="http://schemas.microsoft.com/office/powerpoint/2010/main" val="345451320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9726" y="624110"/>
            <a:ext cx="9344885" cy="769261"/>
          </a:xfrm>
        </p:spPr>
        <p:txBody>
          <a:bodyPr>
            <a:normAutofit/>
          </a:bodyPr>
          <a:lstStyle/>
          <a:p>
            <a:r>
              <a:rPr lang="en-GB" sz="2400" b="1" dirty="0" smtClean="0">
                <a:solidFill>
                  <a:schemeClr val="accent3">
                    <a:lumMod val="50000"/>
                  </a:schemeClr>
                </a:solidFill>
                <a:latin typeface="Arial" panose="020B0604020202020204" pitchFamily="34" charset="0"/>
                <a:cs typeface="Arial" panose="020B0604020202020204" pitchFamily="34" charset="0"/>
              </a:rPr>
              <a:t>My chosen group activity</a:t>
            </a:r>
            <a:endParaRPr lang="en-GB" sz="2400" b="1" dirty="0">
              <a:solidFill>
                <a:schemeClr val="accent3">
                  <a:lumMod val="50000"/>
                </a:schemeClr>
              </a:solidFill>
              <a:latin typeface="Arial" panose="020B0604020202020204" pitchFamily="34" charset="0"/>
              <a:cs typeface="Arial" panose="020B0604020202020204" pitchFamily="34" charset="0"/>
            </a:endParaRPr>
          </a:p>
        </p:txBody>
      </p:sp>
      <p:sp>
        <p:nvSpPr>
          <p:cNvPr id="4" name="TextBox 3"/>
          <p:cNvSpPr txBox="1"/>
          <p:nvPr/>
        </p:nvSpPr>
        <p:spPr>
          <a:xfrm>
            <a:off x="2159726" y="1393371"/>
            <a:ext cx="9588137" cy="6924973"/>
          </a:xfrm>
          <a:prstGeom prst="rect">
            <a:avLst/>
          </a:prstGeom>
          <a:noFill/>
        </p:spPr>
        <p:txBody>
          <a:bodyPr wrap="square" rtlCol="0">
            <a:spAutoFit/>
          </a:bodyPr>
          <a:lstStyle/>
          <a:p>
            <a:pPr marL="285750" indent="-285750">
              <a:buFont typeface="Arial" panose="020B0604020202020204" pitchFamily="34" charset="0"/>
              <a:buChar char="•"/>
            </a:pPr>
            <a:endParaRPr lang="en-GB" sz="2400" dirty="0" smtClean="0">
              <a:solidFill>
                <a:schemeClr val="accent4">
                  <a:lumMod val="50000"/>
                </a:schemeClr>
              </a:solidFill>
            </a:endParaRPr>
          </a:p>
          <a:p>
            <a:pPr marL="285750" indent="-285750">
              <a:buFont typeface="Arial" panose="020B0604020202020204" pitchFamily="34" charset="0"/>
              <a:buChar char="•"/>
            </a:pPr>
            <a:endParaRPr lang="en-GB" sz="2400" dirty="0">
              <a:solidFill>
                <a:schemeClr val="accent4">
                  <a:lumMod val="50000"/>
                </a:schemeClr>
              </a:solidFill>
            </a:endParaRPr>
          </a:p>
          <a:p>
            <a:pPr marL="285750" indent="-285750">
              <a:buFont typeface="Arial" panose="020B0604020202020204" pitchFamily="34" charset="0"/>
              <a:buChar char="•"/>
            </a:pPr>
            <a:r>
              <a:rPr lang="en-GB" sz="2400" dirty="0" smtClean="0">
                <a:solidFill>
                  <a:schemeClr val="accent4">
                    <a:lumMod val="50000"/>
                  </a:schemeClr>
                </a:solidFill>
              </a:rPr>
              <a:t>Formal groups – Allows young people to learn more about the group </a:t>
            </a:r>
            <a:r>
              <a:rPr lang="en-GB" sz="2400" dirty="0" err="1" smtClean="0">
                <a:solidFill>
                  <a:schemeClr val="accent4">
                    <a:lumMod val="50000"/>
                  </a:schemeClr>
                </a:solidFill>
              </a:rPr>
              <a:t>ie</a:t>
            </a:r>
            <a:r>
              <a:rPr lang="en-GB" sz="2400" dirty="0" smtClean="0">
                <a:solidFill>
                  <a:schemeClr val="accent4">
                    <a:lumMod val="50000"/>
                  </a:schemeClr>
                </a:solidFill>
              </a:rPr>
              <a:t> interests, hobbies, values. </a:t>
            </a:r>
            <a:endParaRPr lang="en-GB" sz="2400" dirty="0">
              <a:solidFill>
                <a:schemeClr val="accent4">
                  <a:lumMod val="50000"/>
                </a:schemeClr>
              </a:solidFill>
            </a:endParaRPr>
          </a:p>
          <a:p>
            <a:endParaRPr lang="en-GB" sz="2400" dirty="0">
              <a:solidFill>
                <a:schemeClr val="accent4">
                  <a:lumMod val="50000"/>
                </a:schemeClr>
              </a:solidFill>
            </a:endParaRPr>
          </a:p>
          <a:p>
            <a:pPr marL="285750" indent="-285750">
              <a:buFont typeface="Arial" panose="020B0604020202020204" pitchFamily="34" charset="0"/>
              <a:buChar char="•"/>
            </a:pPr>
            <a:r>
              <a:rPr lang="en-GB" sz="2400" dirty="0" smtClean="0">
                <a:solidFill>
                  <a:schemeClr val="accent4">
                    <a:lumMod val="50000"/>
                  </a:schemeClr>
                </a:solidFill>
              </a:rPr>
              <a:t>Versatility </a:t>
            </a:r>
          </a:p>
          <a:p>
            <a:endParaRPr lang="en-GB" sz="2400" dirty="0">
              <a:solidFill>
                <a:schemeClr val="accent4">
                  <a:lumMod val="50000"/>
                </a:schemeClr>
              </a:solidFill>
            </a:endParaRPr>
          </a:p>
          <a:p>
            <a:pPr marL="285750" indent="-285750" fontAlgn="base">
              <a:buFont typeface="Arial" panose="020B0604020202020204" pitchFamily="34" charset="0"/>
              <a:buChar char="•"/>
            </a:pPr>
            <a:r>
              <a:rPr lang="en-GB" sz="2400" dirty="0" smtClean="0">
                <a:solidFill>
                  <a:schemeClr val="accent4">
                    <a:lumMod val="50000"/>
                  </a:schemeClr>
                </a:solidFill>
              </a:rPr>
              <a:t>Allows youth worker to share their own experiences both positive and negative (Shared experiences) and presents opportunities </a:t>
            </a:r>
            <a:r>
              <a:rPr lang="en-GB" sz="2400" dirty="0">
                <a:solidFill>
                  <a:schemeClr val="accent4">
                    <a:lumMod val="50000"/>
                  </a:schemeClr>
                </a:solidFill>
              </a:rPr>
              <a:t>for the youth worker to ‘relate’ to young people and vice </a:t>
            </a:r>
            <a:r>
              <a:rPr lang="en-GB" sz="2400" dirty="0" smtClean="0">
                <a:solidFill>
                  <a:schemeClr val="accent4">
                    <a:lumMod val="50000"/>
                  </a:schemeClr>
                </a:solidFill>
              </a:rPr>
              <a:t>versa</a:t>
            </a:r>
          </a:p>
          <a:p>
            <a:pPr marL="285750" indent="-285750">
              <a:buFont typeface="Arial" panose="020B0604020202020204" pitchFamily="34" charset="0"/>
              <a:buChar char="•"/>
            </a:pPr>
            <a:endParaRPr lang="en-GB" dirty="0">
              <a:solidFill>
                <a:schemeClr val="accent4">
                  <a:lumMod val="50000"/>
                </a:schemeClr>
              </a:solidFill>
            </a:endParaRPr>
          </a:p>
          <a:p>
            <a:endParaRPr lang="en-GB" dirty="0" smtClean="0">
              <a:solidFill>
                <a:schemeClr val="accent4">
                  <a:lumMod val="50000"/>
                </a:schemeClr>
              </a:solidFill>
            </a:endParaRPr>
          </a:p>
          <a:p>
            <a:pPr marL="285750" indent="-285750">
              <a:buFont typeface="Arial" panose="020B0604020202020204" pitchFamily="34" charset="0"/>
              <a:buChar char="•"/>
            </a:pPr>
            <a:endParaRPr lang="en-GB" dirty="0">
              <a:solidFill>
                <a:schemeClr val="accent4">
                  <a:lumMod val="50000"/>
                </a:schemeClr>
              </a:solidFill>
            </a:endParaRPr>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26401695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9726" y="624110"/>
            <a:ext cx="9344885" cy="769261"/>
          </a:xfrm>
        </p:spPr>
        <p:txBody>
          <a:bodyPr>
            <a:normAutofit/>
          </a:bodyPr>
          <a:lstStyle/>
          <a:p>
            <a:r>
              <a:rPr lang="en-GB" sz="2400" b="1" dirty="0" smtClean="0">
                <a:solidFill>
                  <a:schemeClr val="accent3">
                    <a:lumMod val="50000"/>
                  </a:schemeClr>
                </a:solidFill>
                <a:latin typeface="Arial" panose="020B0604020202020204" pitchFamily="34" charset="0"/>
                <a:cs typeface="Arial" panose="020B0604020202020204" pitchFamily="34" charset="0"/>
              </a:rPr>
              <a:t>My chosen group activity</a:t>
            </a:r>
            <a:endParaRPr lang="en-GB" sz="2400" b="1" dirty="0">
              <a:solidFill>
                <a:schemeClr val="accent3">
                  <a:lumMod val="50000"/>
                </a:schemeClr>
              </a:solidFill>
              <a:latin typeface="Arial" panose="020B0604020202020204" pitchFamily="34" charset="0"/>
              <a:cs typeface="Arial" panose="020B0604020202020204" pitchFamily="34" charset="0"/>
            </a:endParaRPr>
          </a:p>
        </p:txBody>
      </p:sp>
      <p:sp>
        <p:nvSpPr>
          <p:cNvPr id="4" name="TextBox 3"/>
          <p:cNvSpPr txBox="1"/>
          <p:nvPr/>
        </p:nvSpPr>
        <p:spPr>
          <a:xfrm>
            <a:off x="2159726" y="1393371"/>
            <a:ext cx="9588137" cy="6370975"/>
          </a:xfrm>
          <a:prstGeom prst="rect">
            <a:avLst/>
          </a:prstGeom>
          <a:noFill/>
        </p:spPr>
        <p:txBody>
          <a:bodyPr wrap="square" rtlCol="0">
            <a:spAutoFit/>
          </a:bodyPr>
          <a:lstStyle/>
          <a:p>
            <a:pPr marL="285750" indent="-285750">
              <a:buFont typeface="Arial" panose="020B0604020202020204" pitchFamily="34" charset="0"/>
              <a:buChar char="•"/>
            </a:pPr>
            <a:endParaRPr lang="en-GB" dirty="0" smtClean="0">
              <a:solidFill>
                <a:schemeClr val="accent4">
                  <a:lumMod val="50000"/>
                </a:schemeClr>
              </a:solidFill>
            </a:endParaRPr>
          </a:p>
          <a:p>
            <a:pPr marL="285750" indent="-285750">
              <a:buFont typeface="Arial" panose="020B0604020202020204" pitchFamily="34" charset="0"/>
              <a:buChar char="•"/>
            </a:pPr>
            <a:endParaRPr lang="en-GB" dirty="0">
              <a:solidFill>
                <a:schemeClr val="accent4">
                  <a:lumMod val="50000"/>
                </a:schemeClr>
              </a:solidFill>
            </a:endParaRPr>
          </a:p>
          <a:p>
            <a:pPr marL="285750" indent="-285750">
              <a:buFont typeface="Arial" panose="020B0604020202020204" pitchFamily="34" charset="0"/>
              <a:buChar char="•"/>
            </a:pPr>
            <a:endParaRPr lang="en-GB" dirty="0">
              <a:solidFill>
                <a:schemeClr val="accent4">
                  <a:lumMod val="50000"/>
                </a:schemeClr>
              </a:solidFill>
            </a:endParaRPr>
          </a:p>
          <a:p>
            <a:pPr marL="285750" indent="-285750">
              <a:buFont typeface="Arial" panose="020B0604020202020204" pitchFamily="34" charset="0"/>
              <a:buChar char="•"/>
            </a:pPr>
            <a:r>
              <a:rPr lang="en-GB" sz="2400" dirty="0" smtClean="0">
                <a:solidFill>
                  <a:schemeClr val="accent4">
                    <a:lumMod val="50000"/>
                  </a:schemeClr>
                </a:solidFill>
              </a:rPr>
              <a:t>Each ‘card’ can be linked to the 5 Ways to wellbeing.</a:t>
            </a:r>
          </a:p>
          <a:p>
            <a:pPr marL="285750" indent="-285750">
              <a:buFont typeface="Arial" panose="020B0604020202020204" pitchFamily="34" charset="0"/>
              <a:buChar char="•"/>
            </a:pPr>
            <a:endParaRPr lang="en-GB" sz="2400" dirty="0">
              <a:solidFill>
                <a:schemeClr val="accent4">
                  <a:lumMod val="50000"/>
                </a:schemeClr>
              </a:solidFill>
            </a:endParaRPr>
          </a:p>
          <a:p>
            <a:pPr marL="285750" indent="-285750">
              <a:buFont typeface="Arial" panose="020B0604020202020204" pitchFamily="34" charset="0"/>
              <a:buChar char="•"/>
            </a:pPr>
            <a:r>
              <a:rPr lang="en-GB" sz="2400" dirty="0" smtClean="0">
                <a:solidFill>
                  <a:schemeClr val="accent4">
                    <a:lumMod val="50000"/>
                  </a:schemeClr>
                </a:solidFill>
              </a:rPr>
              <a:t>Presents the opportunity to challenge young people, to hear their views and can empower them to challenge the youth worker and each other in a respectful way. </a:t>
            </a:r>
          </a:p>
          <a:p>
            <a:pPr marL="285750" indent="-285750">
              <a:buFont typeface="Arial" panose="020B0604020202020204" pitchFamily="34" charset="0"/>
              <a:buChar char="•"/>
            </a:pPr>
            <a:endParaRPr lang="en-GB" sz="2400" dirty="0">
              <a:solidFill>
                <a:schemeClr val="accent4">
                  <a:lumMod val="50000"/>
                </a:schemeClr>
              </a:solidFill>
            </a:endParaRPr>
          </a:p>
          <a:p>
            <a:pPr marL="285750" indent="-285750">
              <a:buFont typeface="Arial" panose="020B0604020202020204" pitchFamily="34" charset="0"/>
              <a:buChar char="•"/>
            </a:pPr>
            <a:r>
              <a:rPr lang="en-GB" sz="2400" dirty="0">
                <a:solidFill>
                  <a:schemeClr val="accent4">
                    <a:lumMod val="50000"/>
                  </a:schemeClr>
                </a:solidFill>
              </a:rPr>
              <a:t>Controlled environment may make it easier to interchange between modes of facilitation</a:t>
            </a:r>
          </a:p>
          <a:p>
            <a:pPr marL="285750" indent="-285750">
              <a:buFont typeface="Arial" panose="020B0604020202020204" pitchFamily="34" charset="0"/>
              <a:buChar char="•"/>
            </a:pPr>
            <a:endParaRPr lang="en-GB" dirty="0" smtClean="0">
              <a:solidFill>
                <a:schemeClr val="accent4">
                  <a:lumMod val="50000"/>
                </a:schemeClr>
              </a:solidFill>
            </a:endParaRPr>
          </a:p>
          <a:p>
            <a:pPr marL="285750" indent="-285750">
              <a:buFont typeface="Arial" panose="020B0604020202020204" pitchFamily="34" charset="0"/>
              <a:buChar char="•"/>
            </a:pPr>
            <a:endParaRPr lang="en-GB" dirty="0">
              <a:solidFill>
                <a:schemeClr val="accent4">
                  <a:lumMod val="50000"/>
                </a:schemeClr>
              </a:solidFill>
            </a:endParaRPr>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19385006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9726" y="624110"/>
            <a:ext cx="9344885" cy="769261"/>
          </a:xfrm>
        </p:spPr>
        <p:txBody>
          <a:bodyPr>
            <a:normAutofit/>
          </a:bodyPr>
          <a:lstStyle/>
          <a:p>
            <a:r>
              <a:rPr lang="en-GB" sz="2400" b="1" dirty="0" smtClean="0">
                <a:solidFill>
                  <a:schemeClr val="accent3">
                    <a:lumMod val="50000"/>
                  </a:schemeClr>
                </a:solidFill>
                <a:latin typeface="Arial" panose="020B0604020202020204" pitchFamily="34" charset="0"/>
                <a:cs typeface="Arial" panose="020B0604020202020204" pitchFamily="34" charset="0"/>
              </a:rPr>
              <a:t>My chosen group activity</a:t>
            </a:r>
            <a:endParaRPr lang="en-GB" sz="2400" b="1" dirty="0">
              <a:solidFill>
                <a:schemeClr val="accent3">
                  <a:lumMod val="50000"/>
                </a:schemeClr>
              </a:solidFill>
              <a:latin typeface="Arial" panose="020B0604020202020204" pitchFamily="34" charset="0"/>
              <a:cs typeface="Arial" panose="020B0604020202020204" pitchFamily="34" charset="0"/>
            </a:endParaRPr>
          </a:p>
        </p:txBody>
      </p:sp>
      <p:sp>
        <p:nvSpPr>
          <p:cNvPr id="4" name="TextBox 3"/>
          <p:cNvSpPr txBox="1"/>
          <p:nvPr/>
        </p:nvSpPr>
        <p:spPr>
          <a:xfrm>
            <a:off x="2159726" y="1818243"/>
            <a:ext cx="9588137" cy="8402300"/>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solidFill>
                  <a:schemeClr val="accent4">
                    <a:lumMod val="50000"/>
                  </a:schemeClr>
                </a:solidFill>
              </a:rPr>
              <a:t>Self-directed learning</a:t>
            </a:r>
          </a:p>
          <a:p>
            <a:pPr marL="285750" indent="-285750">
              <a:buFont typeface="Arial" panose="020B0604020202020204" pitchFamily="34" charset="0"/>
              <a:buChar char="•"/>
            </a:pPr>
            <a:endParaRPr lang="en-GB" sz="2400" dirty="0">
              <a:solidFill>
                <a:schemeClr val="accent4">
                  <a:lumMod val="50000"/>
                </a:schemeClr>
              </a:solidFill>
            </a:endParaRPr>
          </a:p>
          <a:p>
            <a:pPr marL="285750" indent="-285750">
              <a:buFont typeface="Arial" panose="020B0604020202020204" pitchFamily="34" charset="0"/>
              <a:buChar char="•"/>
            </a:pPr>
            <a:r>
              <a:rPr lang="en-GB" sz="2400" dirty="0">
                <a:solidFill>
                  <a:schemeClr val="accent4">
                    <a:lumMod val="50000"/>
                  </a:schemeClr>
                </a:solidFill>
              </a:rPr>
              <a:t>Can be used to plan and prepare future activities and support (Person Centred Plan) based on the discussions generated</a:t>
            </a:r>
            <a:r>
              <a:rPr lang="en-GB" sz="2400" dirty="0" smtClean="0">
                <a:solidFill>
                  <a:schemeClr val="accent4">
                    <a:lumMod val="50000"/>
                  </a:schemeClr>
                </a:solidFill>
              </a:rPr>
              <a:t>.</a:t>
            </a:r>
          </a:p>
          <a:p>
            <a:pPr marL="285750" indent="-285750">
              <a:buFont typeface="Arial" panose="020B0604020202020204" pitchFamily="34" charset="0"/>
              <a:buChar char="•"/>
            </a:pPr>
            <a:endParaRPr lang="en-GB" sz="2400" dirty="0">
              <a:solidFill>
                <a:schemeClr val="accent4">
                  <a:lumMod val="50000"/>
                </a:schemeClr>
              </a:solidFill>
            </a:endParaRPr>
          </a:p>
          <a:p>
            <a:pPr marL="285750" indent="-285750">
              <a:buFont typeface="Arial" panose="020B0604020202020204" pitchFamily="34" charset="0"/>
              <a:buChar char="•"/>
            </a:pPr>
            <a:r>
              <a:rPr lang="en-GB" sz="2400" dirty="0" smtClean="0">
                <a:solidFill>
                  <a:schemeClr val="accent4">
                    <a:lumMod val="50000"/>
                  </a:schemeClr>
                </a:solidFill>
              </a:rPr>
              <a:t>Effective facilitation can be practised </a:t>
            </a:r>
          </a:p>
          <a:p>
            <a:pPr marL="285750" indent="-285750">
              <a:buFont typeface="Arial" panose="020B0604020202020204" pitchFamily="34" charset="0"/>
              <a:buChar char="•"/>
            </a:pPr>
            <a:endParaRPr lang="en-GB" sz="2400" dirty="0">
              <a:solidFill>
                <a:schemeClr val="accent4">
                  <a:lumMod val="50000"/>
                </a:schemeClr>
              </a:solidFill>
            </a:endParaRPr>
          </a:p>
          <a:p>
            <a:pPr marL="285750" indent="-285750">
              <a:buFont typeface="Arial" panose="020B0604020202020204" pitchFamily="34" charset="0"/>
              <a:buChar char="•"/>
            </a:pPr>
            <a:r>
              <a:rPr lang="en-GB" sz="2400" dirty="0" smtClean="0">
                <a:solidFill>
                  <a:schemeClr val="accent4">
                    <a:lumMod val="50000"/>
                  </a:schemeClr>
                </a:solidFill>
              </a:rPr>
              <a:t>Direct links to The National Youth Work Occupational Standards (2019)</a:t>
            </a:r>
          </a:p>
          <a:p>
            <a:pPr marL="285750" indent="-285750">
              <a:buFont typeface="Arial" panose="020B0604020202020204" pitchFamily="34" charset="0"/>
              <a:buChar char="•"/>
            </a:pPr>
            <a:endParaRPr lang="en-GB" sz="2400" dirty="0">
              <a:solidFill>
                <a:schemeClr val="accent4">
                  <a:lumMod val="50000"/>
                </a:schemeClr>
              </a:solidFill>
            </a:endParaRPr>
          </a:p>
          <a:p>
            <a:pPr marL="285750" indent="-285750">
              <a:buFont typeface="Arial" panose="020B0604020202020204" pitchFamily="34" charset="0"/>
              <a:buChar char="•"/>
            </a:pPr>
            <a:r>
              <a:rPr lang="en-GB" sz="2400" dirty="0" smtClean="0">
                <a:solidFill>
                  <a:schemeClr val="accent4">
                    <a:lumMod val="50000"/>
                  </a:schemeClr>
                </a:solidFill>
              </a:rPr>
              <a:t>The cards can be tailored depending on the group</a:t>
            </a:r>
          </a:p>
          <a:p>
            <a:pPr marL="285750" indent="-285750">
              <a:buFont typeface="Arial" panose="020B0604020202020204" pitchFamily="34" charset="0"/>
              <a:buChar char="•"/>
            </a:pPr>
            <a:endParaRPr lang="en-GB" sz="2400" dirty="0">
              <a:solidFill>
                <a:schemeClr val="accent4">
                  <a:lumMod val="50000"/>
                </a:schemeClr>
              </a:solidFill>
            </a:endParaRPr>
          </a:p>
          <a:p>
            <a:pPr marL="285750" indent="-285750">
              <a:buFont typeface="Arial" panose="020B0604020202020204" pitchFamily="34" charset="0"/>
              <a:buChar char="•"/>
            </a:pPr>
            <a:endParaRPr lang="en-GB" sz="2400" dirty="0" smtClean="0">
              <a:solidFill>
                <a:schemeClr val="accent4">
                  <a:lumMod val="50000"/>
                </a:schemeClr>
              </a:solidFill>
            </a:endParaRPr>
          </a:p>
          <a:p>
            <a:pPr marL="285750" indent="-285750">
              <a:buFont typeface="Arial" panose="020B0604020202020204" pitchFamily="34" charset="0"/>
              <a:buChar char="•"/>
            </a:pPr>
            <a:endParaRPr lang="en-GB" sz="2400" dirty="0">
              <a:solidFill>
                <a:schemeClr val="accent4">
                  <a:lumMod val="50000"/>
                </a:schemeClr>
              </a:solidFill>
            </a:endParaRPr>
          </a:p>
          <a:p>
            <a:pPr marL="285750" indent="-285750">
              <a:buFont typeface="Arial" panose="020B0604020202020204" pitchFamily="34" charset="0"/>
              <a:buChar char="•"/>
            </a:pPr>
            <a:endParaRPr lang="en-GB" dirty="0">
              <a:solidFill>
                <a:schemeClr val="accent4">
                  <a:lumMod val="50000"/>
                </a:schemeClr>
              </a:solidFill>
            </a:endParaRPr>
          </a:p>
          <a:p>
            <a:pPr marL="285750" indent="-285750">
              <a:buFont typeface="Arial" panose="020B0604020202020204" pitchFamily="34" charset="0"/>
              <a:buChar char="•"/>
            </a:pPr>
            <a:endParaRPr lang="en-GB" dirty="0" smtClean="0">
              <a:solidFill>
                <a:schemeClr val="accent4">
                  <a:lumMod val="50000"/>
                </a:schemeClr>
              </a:solidFill>
            </a:endParaRP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78434637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65943" y="518288"/>
            <a:ext cx="8911687" cy="770581"/>
          </a:xfrm>
        </p:spPr>
        <p:txBody>
          <a:bodyPr>
            <a:noAutofit/>
          </a:bodyPr>
          <a:lstStyle/>
          <a:p>
            <a:r>
              <a:rPr lang="en-GB" b="1" dirty="0" smtClean="0">
                <a:solidFill>
                  <a:schemeClr val="accent4">
                    <a:lumMod val="50000"/>
                  </a:schemeClr>
                </a:solidFill>
                <a:latin typeface="Arial" panose="020B0604020202020204" pitchFamily="34" charset="0"/>
                <a:cs typeface="Arial" panose="020B0604020202020204" pitchFamily="34" charset="0"/>
              </a:rPr>
              <a:t>Shared Experiences</a:t>
            </a:r>
            <a:endParaRPr lang="en-GB" b="1" dirty="0">
              <a:solidFill>
                <a:schemeClr val="accent4">
                  <a:lumMod val="50000"/>
                </a:schemeClr>
              </a:solidFill>
              <a:latin typeface="Arial" panose="020B0604020202020204" pitchFamily="34" charset="0"/>
              <a:cs typeface="Arial" panose="020B0604020202020204" pitchFamily="34" charset="0"/>
            </a:endParaRPr>
          </a:p>
        </p:txBody>
      </p:sp>
      <p:sp>
        <p:nvSpPr>
          <p:cNvPr id="5" name="TextBox 4"/>
          <p:cNvSpPr txBox="1"/>
          <p:nvPr/>
        </p:nvSpPr>
        <p:spPr>
          <a:xfrm>
            <a:off x="1182255" y="1288869"/>
            <a:ext cx="10126749" cy="4801314"/>
          </a:xfrm>
          <a:prstGeom prst="rect">
            <a:avLst/>
          </a:prstGeom>
          <a:noFill/>
        </p:spPr>
        <p:txBody>
          <a:bodyPr wrap="square" rtlCol="0">
            <a:spAutoFit/>
          </a:bodyPr>
          <a:lstStyle/>
          <a:p>
            <a:pPr fontAlgn="base"/>
            <a:endParaRPr lang="en-GB" dirty="0" smtClean="0">
              <a:solidFill>
                <a:schemeClr val="accent4">
                  <a:lumMod val="50000"/>
                </a:schemeClr>
              </a:solidFill>
              <a:latin typeface="Arial" panose="020B0604020202020204" pitchFamily="34" charset="0"/>
              <a:cs typeface="Arial" panose="020B0604020202020204" pitchFamily="34" charset="0"/>
            </a:endParaRPr>
          </a:p>
          <a:p>
            <a:pPr marL="540000" algn="just" fontAlgn="base">
              <a:spcBef>
                <a:spcPts val="600"/>
              </a:spcBef>
              <a:spcAft>
                <a:spcPts val="600"/>
              </a:spcAft>
            </a:pPr>
            <a:r>
              <a:rPr lang="en-GB" sz="2000" dirty="0" smtClean="0">
                <a:solidFill>
                  <a:schemeClr val="accent4">
                    <a:lumMod val="50000"/>
                  </a:schemeClr>
                </a:solidFill>
                <a:latin typeface="Arial" panose="020B0604020202020204" pitchFamily="34" charset="0"/>
                <a:cs typeface="Arial" panose="020B0604020202020204" pitchFamily="34" charset="0"/>
              </a:rPr>
              <a:t>According to </a:t>
            </a:r>
            <a:r>
              <a:rPr lang="en-GB" sz="2000" dirty="0" err="1" smtClean="0">
                <a:solidFill>
                  <a:schemeClr val="accent4">
                    <a:lumMod val="50000"/>
                  </a:schemeClr>
                </a:solidFill>
                <a:latin typeface="Arial" panose="020B0604020202020204" pitchFamily="34" charset="0"/>
                <a:cs typeface="Arial" panose="020B0604020202020204" pitchFamily="34" charset="0"/>
              </a:rPr>
              <a:t>Durlofsky</a:t>
            </a:r>
            <a:r>
              <a:rPr lang="en-GB" sz="2000" dirty="0">
                <a:solidFill>
                  <a:schemeClr val="accent4">
                    <a:lumMod val="50000"/>
                  </a:schemeClr>
                </a:solidFill>
                <a:latin typeface="Arial" panose="020B0604020202020204" pitchFamily="34" charset="0"/>
                <a:cs typeface="Arial" panose="020B0604020202020204" pitchFamily="34" charset="0"/>
              </a:rPr>
              <a:t> </a:t>
            </a:r>
            <a:r>
              <a:rPr lang="en-GB" sz="2000" dirty="0" smtClean="0">
                <a:solidFill>
                  <a:schemeClr val="accent4">
                    <a:lumMod val="50000"/>
                  </a:schemeClr>
                </a:solidFill>
                <a:latin typeface="Arial" panose="020B0604020202020204" pitchFamily="34" charset="0"/>
                <a:cs typeface="Arial" panose="020B0604020202020204" pitchFamily="34" charset="0"/>
              </a:rPr>
              <a:t>(2019) shared experiences and sharing past experiences have a number of positive influences on young peoples emotional health and wellbeing. It might be something as simple as supporting the same football team, visiting the same beach, going to the same concert or even sharing the same middle name. A sense of connection, trust and belonging can start to be built with the youth worker and the rest of the group. </a:t>
            </a:r>
          </a:p>
          <a:p>
            <a:pPr marL="540000" algn="just" fontAlgn="base">
              <a:spcBef>
                <a:spcPts val="600"/>
              </a:spcBef>
              <a:spcAft>
                <a:spcPts val="600"/>
              </a:spcAft>
            </a:pPr>
            <a:endParaRPr lang="en-GB" sz="2000" dirty="0">
              <a:solidFill>
                <a:schemeClr val="accent4">
                  <a:lumMod val="50000"/>
                </a:schemeClr>
              </a:solidFill>
              <a:latin typeface="Arial" panose="020B0604020202020204" pitchFamily="34" charset="0"/>
              <a:cs typeface="Arial" panose="020B0604020202020204" pitchFamily="34" charset="0"/>
            </a:endParaRPr>
          </a:p>
          <a:p>
            <a:pPr marL="540000" algn="just" fontAlgn="base">
              <a:spcBef>
                <a:spcPts val="600"/>
              </a:spcBef>
              <a:spcAft>
                <a:spcPts val="600"/>
              </a:spcAft>
            </a:pPr>
            <a:r>
              <a:rPr lang="en-GB" sz="2000" dirty="0" smtClean="0">
                <a:solidFill>
                  <a:schemeClr val="accent4">
                    <a:lumMod val="50000"/>
                  </a:schemeClr>
                </a:solidFill>
                <a:latin typeface="Arial" panose="020B0604020202020204" pitchFamily="34" charset="0"/>
                <a:cs typeface="Arial" panose="020B0604020202020204" pitchFamily="34" charset="0"/>
              </a:rPr>
              <a:t>To share experiences, conversations between the youth worker and the group or young person must happen. </a:t>
            </a:r>
            <a:r>
              <a:rPr lang="en-GB" sz="2000" dirty="0" err="1" smtClean="0">
                <a:solidFill>
                  <a:schemeClr val="accent4">
                    <a:lumMod val="50000"/>
                  </a:schemeClr>
                </a:solidFill>
                <a:latin typeface="Arial" panose="020B0604020202020204" pitchFamily="34" charset="0"/>
                <a:cs typeface="Arial" panose="020B0604020202020204" pitchFamily="34" charset="0"/>
              </a:rPr>
              <a:t>Jeffs</a:t>
            </a:r>
            <a:r>
              <a:rPr lang="en-GB" sz="2000" dirty="0" smtClean="0">
                <a:solidFill>
                  <a:schemeClr val="accent4">
                    <a:lumMod val="50000"/>
                  </a:schemeClr>
                </a:solidFill>
                <a:latin typeface="Arial" panose="020B0604020202020204" pitchFamily="34" charset="0"/>
                <a:cs typeface="Arial" panose="020B0604020202020204" pitchFamily="34" charset="0"/>
              </a:rPr>
              <a:t> and Smith (2005, p.39) suggest that conversations are not simply a method of engagement. </a:t>
            </a:r>
            <a:r>
              <a:rPr lang="en-GB" sz="2000" dirty="0">
                <a:solidFill>
                  <a:schemeClr val="accent4">
                    <a:lumMod val="50000"/>
                  </a:schemeClr>
                </a:solidFill>
                <a:latin typeface="Arial" panose="020B0604020202020204" pitchFamily="34" charset="0"/>
                <a:cs typeface="Arial" panose="020B0604020202020204" pitchFamily="34" charset="0"/>
              </a:rPr>
              <a:t>T</a:t>
            </a:r>
            <a:r>
              <a:rPr lang="en-GB" sz="2000" dirty="0" smtClean="0">
                <a:solidFill>
                  <a:schemeClr val="accent4">
                    <a:lumMod val="50000"/>
                  </a:schemeClr>
                </a:solidFill>
                <a:latin typeface="Arial" panose="020B0604020202020204" pitchFamily="34" charset="0"/>
                <a:cs typeface="Arial" panose="020B0604020202020204" pitchFamily="34" charset="0"/>
              </a:rPr>
              <a:t>hey can build genuine trust and respect through a display of interest in the young persons life and what they have to say. Young people feel valued.</a:t>
            </a:r>
          </a:p>
          <a:p>
            <a:pPr algn="just" fontAlgn="base"/>
            <a:endParaRPr lang="en-GB" dirty="0" smtClean="0">
              <a:solidFill>
                <a:schemeClr val="accent4">
                  <a:lumMod val="50000"/>
                </a:schemeClr>
              </a:solidFill>
              <a:latin typeface="Playfair Display"/>
            </a:endParaRPr>
          </a:p>
        </p:txBody>
      </p:sp>
    </p:spTree>
    <p:extLst>
      <p:ext uri="{BB962C8B-B14F-4D97-AF65-F5344CB8AC3E}">
        <p14:creationId xmlns:p14="http://schemas.microsoft.com/office/powerpoint/2010/main" val="372985957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4" y="624110"/>
            <a:ext cx="8911687" cy="844472"/>
          </a:xfrm>
        </p:spPr>
        <p:txBody>
          <a:bodyPr>
            <a:noAutofit/>
          </a:bodyPr>
          <a:lstStyle/>
          <a:p>
            <a:r>
              <a:rPr lang="en-GB" sz="2400" b="1" dirty="0">
                <a:solidFill>
                  <a:schemeClr val="accent4">
                    <a:lumMod val="50000"/>
                  </a:schemeClr>
                </a:solidFill>
              </a:rPr>
              <a:t>M</a:t>
            </a:r>
            <a:r>
              <a:rPr lang="en-GB" sz="2400" b="1" dirty="0" smtClean="0">
                <a:solidFill>
                  <a:schemeClr val="accent4">
                    <a:lumMod val="50000"/>
                  </a:schemeClr>
                </a:solidFill>
              </a:rPr>
              <a:t>odes </a:t>
            </a:r>
            <a:r>
              <a:rPr lang="en-GB" sz="2400" b="1" dirty="0">
                <a:solidFill>
                  <a:schemeClr val="accent4">
                    <a:lumMod val="50000"/>
                  </a:schemeClr>
                </a:solidFill>
              </a:rPr>
              <a:t>of </a:t>
            </a:r>
            <a:r>
              <a:rPr lang="en-GB" sz="2400" b="1" dirty="0" smtClean="0">
                <a:solidFill>
                  <a:schemeClr val="accent4">
                    <a:lumMod val="50000"/>
                  </a:schemeClr>
                </a:solidFill>
              </a:rPr>
              <a:t>Facilitation</a:t>
            </a:r>
            <a:r>
              <a:rPr lang="en-GB" sz="2400" dirty="0">
                <a:solidFill>
                  <a:schemeClr val="accent4">
                    <a:lumMod val="50000"/>
                  </a:schemeClr>
                </a:solidFill>
              </a:rPr>
              <a:t/>
            </a:r>
            <a:br>
              <a:rPr lang="en-GB" sz="2400" dirty="0">
                <a:solidFill>
                  <a:schemeClr val="accent4">
                    <a:lumMod val="50000"/>
                  </a:schemeClr>
                </a:solidFill>
              </a:rPr>
            </a:br>
            <a:endParaRPr lang="en-GB" sz="2400" b="1" dirty="0">
              <a:solidFill>
                <a:schemeClr val="accent4">
                  <a:lumMod val="50000"/>
                </a:schemeClr>
              </a:solidFill>
              <a:latin typeface="Arial" panose="020B0604020202020204" pitchFamily="34" charset="0"/>
              <a:cs typeface="Arial" panose="020B0604020202020204" pitchFamily="34" charset="0"/>
            </a:endParaRPr>
          </a:p>
        </p:txBody>
      </p:sp>
      <p:sp>
        <p:nvSpPr>
          <p:cNvPr id="5" name="TextBox 4"/>
          <p:cNvSpPr txBox="1"/>
          <p:nvPr/>
        </p:nvSpPr>
        <p:spPr>
          <a:xfrm>
            <a:off x="2592924" y="1325815"/>
            <a:ext cx="8934994" cy="4801314"/>
          </a:xfrm>
          <a:prstGeom prst="rect">
            <a:avLst/>
          </a:prstGeom>
          <a:noFill/>
        </p:spPr>
        <p:txBody>
          <a:bodyPr wrap="square" rtlCol="0">
            <a:spAutoFit/>
          </a:bodyPr>
          <a:lstStyle/>
          <a:p>
            <a:pPr fontAlgn="base"/>
            <a:endParaRPr lang="en-GB" dirty="0" smtClean="0">
              <a:solidFill>
                <a:schemeClr val="accent4">
                  <a:lumMod val="50000"/>
                </a:schemeClr>
              </a:solidFill>
              <a:latin typeface="Arial" panose="020B0604020202020204" pitchFamily="34" charset="0"/>
              <a:cs typeface="Arial" panose="020B0604020202020204" pitchFamily="34" charset="0"/>
            </a:endParaRPr>
          </a:p>
          <a:p>
            <a:pPr fontAlgn="base"/>
            <a:endParaRPr lang="en-GB" dirty="0" smtClean="0">
              <a:solidFill>
                <a:schemeClr val="accent4">
                  <a:lumMod val="50000"/>
                </a:schemeClr>
              </a:solidFill>
              <a:latin typeface="Arial" panose="020B0604020202020204" pitchFamily="34" charset="0"/>
              <a:cs typeface="Arial" panose="020B0604020202020204" pitchFamily="34" charset="0"/>
            </a:endParaRPr>
          </a:p>
          <a:p>
            <a:pPr fontAlgn="base"/>
            <a:r>
              <a:rPr lang="en-GB" dirty="0" smtClean="0">
                <a:solidFill>
                  <a:schemeClr val="accent4">
                    <a:lumMod val="50000"/>
                  </a:schemeClr>
                </a:solidFill>
                <a:latin typeface="Arial" panose="020B0604020202020204" pitchFamily="34" charset="0"/>
                <a:cs typeface="Arial" panose="020B0604020202020204" pitchFamily="34" charset="0"/>
              </a:rPr>
              <a:t>When using the activity in my practice, I often relied upon the hierarchical mode of facilitation (Heron, 1999) to ‘move the group along’. </a:t>
            </a:r>
            <a:endParaRPr lang="en-GB" dirty="0">
              <a:solidFill>
                <a:schemeClr val="accent4">
                  <a:lumMod val="50000"/>
                </a:schemeClr>
              </a:solidFill>
              <a:latin typeface="Arial" panose="020B0604020202020204" pitchFamily="34" charset="0"/>
              <a:cs typeface="Arial" panose="020B0604020202020204" pitchFamily="34" charset="0"/>
            </a:endParaRPr>
          </a:p>
          <a:p>
            <a:pPr fontAlgn="base"/>
            <a:endParaRPr lang="en-GB" dirty="0" smtClean="0">
              <a:solidFill>
                <a:schemeClr val="accent4">
                  <a:lumMod val="50000"/>
                </a:schemeClr>
              </a:solidFill>
              <a:latin typeface="Arial" panose="020B0604020202020204" pitchFamily="34" charset="0"/>
              <a:cs typeface="Arial" panose="020B0604020202020204" pitchFamily="34" charset="0"/>
            </a:endParaRPr>
          </a:p>
          <a:p>
            <a:pPr fontAlgn="base"/>
            <a:endParaRPr lang="en-GB" dirty="0">
              <a:solidFill>
                <a:schemeClr val="accent4">
                  <a:lumMod val="50000"/>
                </a:schemeClr>
              </a:solidFill>
              <a:latin typeface="Arial" panose="020B0604020202020204" pitchFamily="34" charset="0"/>
              <a:cs typeface="Arial" panose="020B0604020202020204" pitchFamily="34" charset="0"/>
            </a:endParaRPr>
          </a:p>
          <a:p>
            <a:pPr fontAlgn="base"/>
            <a:endParaRPr lang="en-GB" dirty="0" smtClean="0">
              <a:solidFill>
                <a:schemeClr val="accent4">
                  <a:lumMod val="50000"/>
                </a:schemeClr>
              </a:solidFill>
              <a:latin typeface="Arial" panose="020B0604020202020204" pitchFamily="34" charset="0"/>
              <a:cs typeface="Arial" panose="020B0604020202020204" pitchFamily="34" charset="0"/>
            </a:endParaRPr>
          </a:p>
          <a:p>
            <a:pPr fontAlgn="base"/>
            <a:endParaRPr lang="en-GB" dirty="0">
              <a:solidFill>
                <a:schemeClr val="accent4">
                  <a:lumMod val="50000"/>
                </a:schemeClr>
              </a:solidFill>
              <a:latin typeface="Arial" panose="020B0604020202020204" pitchFamily="34" charset="0"/>
              <a:cs typeface="Arial" panose="020B0604020202020204" pitchFamily="34" charset="0"/>
            </a:endParaRPr>
          </a:p>
          <a:p>
            <a:pPr fontAlgn="base"/>
            <a:endParaRPr lang="en-GB" dirty="0" smtClean="0">
              <a:solidFill>
                <a:schemeClr val="accent4">
                  <a:lumMod val="50000"/>
                </a:schemeClr>
              </a:solidFill>
              <a:latin typeface="Arial" panose="020B0604020202020204" pitchFamily="34" charset="0"/>
              <a:cs typeface="Arial" panose="020B0604020202020204" pitchFamily="34" charset="0"/>
            </a:endParaRPr>
          </a:p>
          <a:p>
            <a:pPr fontAlgn="base"/>
            <a:endParaRPr lang="en-GB" dirty="0">
              <a:solidFill>
                <a:schemeClr val="accent4">
                  <a:lumMod val="50000"/>
                </a:schemeClr>
              </a:solidFill>
              <a:latin typeface="Arial" panose="020B0604020202020204" pitchFamily="34" charset="0"/>
              <a:cs typeface="Arial" panose="020B0604020202020204" pitchFamily="34" charset="0"/>
            </a:endParaRPr>
          </a:p>
          <a:p>
            <a:pPr fontAlgn="base"/>
            <a:endParaRPr lang="en-GB" dirty="0" smtClean="0">
              <a:solidFill>
                <a:schemeClr val="accent4">
                  <a:lumMod val="50000"/>
                </a:schemeClr>
              </a:solidFill>
              <a:latin typeface="Arial" panose="020B0604020202020204" pitchFamily="34" charset="0"/>
              <a:cs typeface="Arial" panose="020B0604020202020204" pitchFamily="34" charset="0"/>
            </a:endParaRPr>
          </a:p>
          <a:p>
            <a:pPr fontAlgn="base"/>
            <a:endParaRPr lang="en-GB" dirty="0">
              <a:solidFill>
                <a:schemeClr val="accent4">
                  <a:lumMod val="50000"/>
                </a:schemeClr>
              </a:solidFill>
              <a:latin typeface="Arial" panose="020B0604020202020204" pitchFamily="34" charset="0"/>
              <a:cs typeface="Arial" panose="020B0604020202020204" pitchFamily="34" charset="0"/>
            </a:endParaRPr>
          </a:p>
          <a:p>
            <a:pPr fontAlgn="base"/>
            <a:endParaRPr lang="en-GB" dirty="0" smtClean="0">
              <a:solidFill>
                <a:schemeClr val="accent4">
                  <a:lumMod val="50000"/>
                </a:schemeClr>
              </a:solidFill>
              <a:latin typeface="Arial" panose="020B0604020202020204" pitchFamily="34" charset="0"/>
              <a:cs typeface="Arial" panose="020B0604020202020204" pitchFamily="34" charset="0"/>
            </a:endParaRPr>
          </a:p>
          <a:p>
            <a:pPr fontAlgn="base"/>
            <a:endParaRPr lang="en-GB" dirty="0">
              <a:solidFill>
                <a:schemeClr val="accent4">
                  <a:lumMod val="50000"/>
                </a:schemeClr>
              </a:solidFill>
              <a:latin typeface="Arial" panose="020B0604020202020204" pitchFamily="34" charset="0"/>
              <a:cs typeface="Arial" panose="020B0604020202020204" pitchFamily="34" charset="0"/>
            </a:endParaRPr>
          </a:p>
          <a:p>
            <a:pPr fontAlgn="base"/>
            <a:endParaRPr lang="en-GB" dirty="0">
              <a:solidFill>
                <a:schemeClr val="accent4">
                  <a:lumMod val="50000"/>
                </a:schemeClr>
              </a:solidFill>
              <a:latin typeface="Arial" panose="020B0604020202020204" pitchFamily="34" charset="0"/>
              <a:cs typeface="Arial" panose="020B0604020202020204" pitchFamily="34" charset="0"/>
            </a:endParaRPr>
          </a:p>
          <a:p>
            <a:pPr fontAlgn="base"/>
            <a:endParaRPr lang="en-GB" dirty="0" smtClean="0">
              <a:solidFill>
                <a:schemeClr val="accent4">
                  <a:lumMod val="50000"/>
                </a:schemeClr>
              </a:solidFill>
              <a:latin typeface="Arial" panose="020B0604020202020204" pitchFamily="34" charset="0"/>
              <a:cs typeface="Arial" panose="020B0604020202020204" pitchFamily="34" charset="0"/>
            </a:endParaRPr>
          </a:p>
          <a:p>
            <a:pPr fontAlgn="base"/>
            <a:endParaRPr lang="en-GB" dirty="0" smtClean="0">
              <a:solidFill>
                <a:schemeClr val="accent4">
                  <a:lumMod val="50000"/>
                </a:schemeClr>
              </a:solidFill>
              <a:latin typeface="Arial" panose="020B0604020202020204" pitchFamily="34" charset="0"/>
              <a:cs typeface="Arial" panose="020B0604020202020204" pitchFamily="34" charset="0"/>
            </a:endParaRPr>
          </a:p>
        </p:txBody>
      </p:sp>
      <p:graphicFrame>
        <p:nvGraphicFramePr>
          <p:cNvPr id="7" name="Diagram 6"/>
          <p:cNvGraphicFramePr/>
          <p:nvPr>
            <p:extLst>
              <p:ext uri="{D42A27DB-BD31-4B8C-83A1-F6EECF244321}">
                <p14:modId xmlns:p14="http://schemas.microsoft.com/office/powerpoint/2010/main" val="2775684056"/>
              </p:ext>
            </p:extLst>
          </p:nvPr>
        </p:nvGraphicFramePr>
        <p:xfrm>
          <a:off x="905164" y="2780146"/>
          <a:ext cx="6040582" cy="39993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p:cNvSpPr txBox="1"/>
          <p:nvPr/>
        </p:nvSpPr>
        <p:spPr>
          <a:xfrm>
            <a:off x="6742546" y="3796146"/>
            <a:ext cx="4590472" cy="1477328"/>
          </a:xfrm>
          <a:prstGeom prst="rect">
            <a:avLst/>
          </a:prstGeom>
          <a:noFill/>
        </p:spPr>
        <p:txBody>
          <a:bodyPr wrap="square" rtlCol="0">
            <a:spAutoFit/>
          </a:bodyPr>
          <a:lstStyle/>
          <a:p>
            <a:pPr fontAlgn="base"/>
            <a:r>
              <a:rPr lang="en-GB" dirty="0" smtClean="0">
                <a:solidFill>
                  <a:schemeClr val="accent4">
                    <a:lumMod val="50000"/>
                  </a:schemeClr>
                </a:solidFill>
                <a:latin typeface="Arial" panose="020B0604020202020204" pitchFamily="34" charset="0"/>
                <a:cs typeface="Arial" panose="020B0604020202020204" pitchFamily="34" charset="0"/>
              </a:rPr>
              <a:t>Heron (1999, p.7) </a:t>
            </a:r>
            <a:r>
              <a:rPr lang="en-GB" dirty="0">
                <a:solidFill>
                  <a:schemeClr val="accent4">
                    <a:lumMod val="50000"/>
                  </a:schemeClr>
                </a:solidFill>
                <a:latin typeface="Arial" panose="020B0604020202020204" pitchFamily="34" charset="0"/>
                <a:cs typeface="Arial" panose="020B0604020202020204" pitchFamily="34" charset="0"/>
              </a:rPr>
              <a:t>describes the S</a:t>
            </a:r>
            <a:r>
              <a:rPr lang="en-GB" dirty="0" smtClean="0">
                <a:solidFill>
                  <a:schemeClr val="accent4">
                    <a:lumMod val="50000"/>
                  </a:schemeClr>
                </a:solidFill>
                <a:latin typeface="Arial" panose="020B0604020202020204" pitchFamily="34" charset="0"/>
                <a:cs typeface="Arial" panose="020B0604020202020204" pitchFamily="34" charset="0"/>
              </a:rPr>
              <a:t>ix Dimensions </a:t>
            </a:r>
            <a:r>
              <a:rPr lang="en-GB" dirty="0">
                <a:solidFill>
                  <a:schemeClr val="accent4">
                    <a:lumMod val="50000"/>
                  </a:schemeClr>
                </a:solidFill>
                <a:latin typeface="Arial" panose="020B0604020202020204" pitchFamily="34" charset="0"/>
                <a:cs typeface="Arial" panose="020B0604020202020204" pitchFamily="34" charset="0"/>
              </a:rPr>
              <a:t>of F</a:t>
            </a:r>
            <a:r>
              <a:rPr lang="en-GB" dirty="0" smtClean="0">
                <a:solidFill>
                  <a:schemeClr val="accent4">
                    <a:lumMod val="50000"/>
                  </a:schemeClr>
                </a:solidFill>
                <a:latin typeface="Arial" panose="020B0604020202020204" pitchFamily="34" charset="0"/>
                <a:cs typeface="Arial" panose="020B0604020202020204" pitchFamily="34" charset="0"/>
              </a:rPr>
              <a:t>acilitation as overlapping and supportive of the each other and are to be used in conjunction with the Three Modes of Facilitation.</a:t>
            </a:r>
            <a:endParaRPr lang="en-GB" dirty="0">
              <a:solidFill>
                <a:schemeClr val="accent4">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806842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27564" y="624110"/>
            <a:ext cx="9177047" cy="490587"/>
          </a:xfrm>
        </p:spPr>
        <p:txBody>
          <a:bodyPr>
            <a:normAutofit/>
          </a:bodyPr>
          <a:lstStyle/>
          <a:p>
            <a:r>
              <a:rPr lang="en-GB" sz="2400" b="1" dirty="0" smtClean="0">
                <a:solidFill>
                  <a:schemeClr val="accent4">
                    <a:lumMod val="50000"/>
                  </a:schemeClr>
                </a:solidFill>
                <a:latin typeface="Arial" panose="020B0604020202020204" pitchFamily="34" charset="0"/>
                <a:cs typeface="Arial" panose="020B0604020202020204" pitchFamily="34" charset="0"/>
              </a:rPr>
              <a:t>What's important to you? The Activity </a:t>
            </a:r>
            <a:endParaRPr lang="en-GB" sz="2400" b="1" dirty="0">
              <a:solidFill>
                <a:schemeClr val="accent4">
                  <a:lumMod val="50000"/>
                </a:schemeClr>
              </a:solidFill>
              <a:latin typeface="Arial" panose="020B0604020202020204" pitchFamily="34" charset="0"/>
              <a:cs typeface="Arial" panose="020B0604020202020204" pitchFamily="34" charset="0"/>
            </a:endParaRPr>
          </a:p>
        </p:txBody>
      </p:sp>
      <p:sp>
        <p:nvSpPr>
          <p:cNvPr id="3" name="TextBox 2"/>
          <p:cNvSpPr txBox="1"/>
          <p:nvPr/>
        </p:nvSpPr>
        <p:spPr>
          <a:xfrm>
            <a:off x="2327564" y="1228436"/>
            <a:ext cx="9088581" cy="3970318"/>
          </a:xfrm>
          <a:prstGeom prst="rect">
            <a:avLst/>
          </a:prstGeom>
          <a:noFill/>
        </p:spPr>
        <p:txBody>
          <a:bodyPr wrap="square" rtlCol="0">
            <a:spAutoFit/>
          </a:bodyPr>
          <a:lstStyle/>
          <a:p>
            <a:endParaRPr lang="en-GB" b="1" dirty="0" smtClean="0">
              <a:solidFill>
                <a:schemeClr val="accent4">
                  <a:lumMod val="50000"/>
                </a:schemeClr>
              </a:solidFill>
            </a:endParaRPr>
          </a:p>
          <a:p>
            <a:endParaRPr lang="en-GB" b="1" dirty="0">
              <a:solidFill>
                <a:schemeClr val="accent4">
                  <a:lumMod val="50000"/>
                </a:schemeClr>
              </a:solidFill>
            </a:endParaRPr>
          </a:p>
          <a:p>
            <a:r>
              <a:rPr lang="en-GB" b="1" dirty="0" smtClean="0">
                <a:solidFill>
                  <a:schemeClr val="accent4">
                    <a:lumMod val="50000"/>
                  </a:schemeClr>
                </a:solidFill>
              </a:rPr>
              <a:t>Points prior to introducing the activity</a:t>
            </a:r>
          </a:p>
          <a:p>
            <a:endParaRPr lang="en-GB" dirty="0">
              <a:solidFill>
                <a:schemeClr val="accent4">
                  <a:lumMod val="50000"/>
                </a:schemeClr>
              </a:solidFill>
            </a:endParaRPr>
          </a:p>
          <a:p>
            <a:pPr marL="285750" indent="-285750">
              <a:buFont typeface="Arial" panose="020B0604020202020204" pitchFamily="34" charset="0"/>
              <a:buChar char="•"/>
            </a:pPr>
            <a:r>
              <a:rPr lang="en-GB" dirty="0" smtClean="0">
                <a:solidFill>
                  <a:schemeClr val="accent4">
                    <a:lumMod val="50000"/>
                  </a:schemeClr>
                </a:solidFill>
              </a:rPr>
              <a:t>Allow young people to remove any cards which they may not want to discuss</a:t>
            </a:r>
          </a:p>
          <a:p>
            <a:pPr marL="285750" indent="-285750">
              <a:buFont typeface="Arial" panose="020B0604020202020204" pitchFamily="34" charset="0"/>
              <a:buChar char="•"/>
            </a:pPr>
            <a:endParaRPr lang="en-GB" dirty="0">
              <a:solidFill>
                <a:schemeClr val="accent4">
                  <a:lumMod val="50000"/>
                </a:schemeClr>
              </a:solidFill>
            </a:endParaRPr>
          </a:p>
          <a:p>
            <a:pPr marL="285750" indent="-285750">
              <a:buFont typeface="Arial" panose="020B0604020202020204" pitchFamily="34" charset="0"/>
              <a:buChar char="•"/>
            </a:pPr>
            <a:r>
              <a:rPr lang="en-GB" dirty="0" smtClean="0">
                <a:solidFill>
                  <a:schemeClr val="accent4">
                    <a:lumMod val="50000"/>
                  </a:schemeClr>
                </a:solidFill>
              </a:rPr>
              <a:t>Ensure young people are aware of safeguarding policy and procedures</a:t>
            </a:r>
          </a:p>
          <a:p>
            <a:pPr marL="285750" indent="-285750">
              <a:buFont typeface="Arial" panose="020B0604020202020204" pitchFamily="34" charset="0"/>
              <a:buChar char="•"/>
            </a:pPr>
            <a:endParaRPr lang="en-GB" dirty="0">
              <a:solidFill>
                <a:schemeClr val="accent4">
                  <a:lumMod val="50000"/>
                </a:schemeClr>
              </a:solidFill>
            </a:endParaRPr>
          </a:p>
          <a:p>
            <a:pPr marL="285750" indent="-285750">
              <a:buFont typeface="Arial" panose="020B0604020202020204" pitchFamily="34" charset="0"/>
              <a:buChar char="•"/>
            </a:pPr>
            <a:r>
              <a:rPr lang="en-GB" dirty="0" smtClean="0">
                <a:solidFill>
                  <a:schemeClr val="accent4">
                    <a:lumMod val="50000"/>
                  </a:schemeClr>
                </a:solidFill>
              </a:rPr>
              <a:t>Consider that young people may follow the leader, encourage them to use this opportunity to work independently initially.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smtClean="0">
                <a:solidFill>
                  <a:schemeClr val="accent4">
                    <a:lumMod val="50000"/>
                  </a:schemeClr>
                </a:solidFill>
              </a:rPr>
              <a:t>Allow young people the freedom to make changes as the session evolves. </a:t>
            </a:r>
          </a:p>
          <a:p>
            <a:endParaRPr lang="en-GB" dirty="0">
              <a:solidFill>
                <a:schemeClr val="accent4">
                  <a:lumMod val="50000"/>
                </a:schemeClr>
              </a:solidFill>
            </a:endParaRPr>
          </a:p>
          <a:p>
            <a:pPr marL="285750" indent="-285750">
              <a:buFont typeface="Arial" panose="020B0604020202020204" pitchFamily="34" charset="0"/>
              <a:buChar char="•"/>
            </a:pPr>
            <a:r>
              <a:rPr lang="en-GB" dirty="0" smtClean="0">
                <a:solidFill>
                  <a:schemeClr val="accent4">
                    <a:lumMod val="50000"/>
                  </a:schemeClr>
                </a:solidFill>
              </a:rPr>
              <a:t>Take a photograph/notes of the list. Can be re-visited in future sessions.</a:t>
            </a:r>
            <a:endParaRPr lang="en-GB" dirty="0">
              <a:solidFill>
                <a:schemeClr val="accent4">
                  <a:lumMod val="50000"/>
                </a:schemeClr>
              </a:solidFill>
            </a:endParaRPr>
          </a:p>
        </p:txBody>
      </p:sp>
    </p:spTree>
    <p:extLst>
      <p:ext uri="{BB962C8B-B14F-4D97-AF65-F5344CB8AC3E}">
        <p14:creationId xmlns:p14="http://schemas.microsoft.com/office/powerpoint/2010/main" val="409430410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4" y="624109"/>
            <a:ext cx="8911687" cy="668981"/>
          </a:xfrm>
        </p:spPr>
        <p:txBody>
          <a:bodyPr>
            <a:normAutofit/>
          </a:bodyPr>
          <a:lstStyle/>
          <a:p>
            <a:endParaRPr lang="en-GB"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72456" y="1797128"/>
            <a:ext cx="2491454" cy="4197272"/>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3911" y="1772054"/>
            <a:ext cx="2491454" cy="4222345"/>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41001" y="1797128"/>
            <a:ext cx="2611941" cy="4197272"/>
          </a:xfrm>
          <a:prstGeom prst="rect">
            <a:avLst/>
          </a:prstGeom>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62473" y="1797128"/>
            <a:ext cx="2636107" cy="4197272"/>
          </a:xfrm>
          <a:prstGeom prst="rect">
            <a:avLst/>
          </a:prstGeom>
        </p:spPr>
      </p:pic>
    </p:spTree>
    <p:extLst>
      <p:ext uri="{BB962C8B-B14F-4D97-AF65-F5344CB8AC3E}">
        <p14:creationId xmlns:p14="http://schemas.microsoft.com/office/powerpoint/2010/main" val="82403312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8109" y="467092"/>
            <a:ext cx="9518793" cy="1280890"/>
          </a:xfrm>
        </p:spPr>
        <p:txBody>
          <a:bodyPr>
            <a:normAutofit/>
          </a:bodyPr>
          <a:lstStyle/>
          <a:p>
            <a:r>
              <a:rPr lang="en-GB" sz="2400" b="1" dirty="0" smtClean="0">
                <a:solidFill>
                  <a:schemeClr val="accent4">
                    <a:lumMod val="50000"/>
                  </a:schemeClr>
                </a:solidFill>
              </a:rPr>
              <a:t>Feedback and Links </a:t>
            </a:r>
            <a:r>
              <a:rPr lang="en-GB" sz="2400" b="1" dirty="0" smtClean="0">
                <a:solidFill>
                  <a:schemeClr val="accent4">
                    <a:lumMod val="50000"/>
                  </a:schemeClr>
                </a:solidFill>
              </a:rPr>
              <a:t>to Youth Work National Occupational Standards (2019)</a:t>
            </a:r>
            <a:endParaRPr lang="en-GB" sz="2400" b="1" dirty="0">
              <a:solidFill>
                <a:schemeClr val="accent4">
                  <a:lumMod val="50000"/>
                </a:schemeClr>
              </a:solidFill>
            </a:endParaRPr>
          </a:p>
        </p:txBody>
      </p:sp>
      <p:sp>
        <p:nvSpPr>
          <p:cNvPr id="3" name="TextBox 2"/>
          <p:cNvSpPr txBox="1"/>
          <p:nvPr/>
        </p:nvSpPr>
        <p:spPr>
          <a:xfrm>
            <a:off x="1958109" y="1251527"/>
            <a:ext cx="9518793" cy="5355312"/>
          </a:xfrm>
          <a:prstGeom prst="rect">
            <a:avLst/>
          </a:prstGeom>
          <a:noFill/>
        </p:spPr>
        <p:txBody>
          <a:bodyPr wrap="square" rtlCol="0">
            <a:spAutoFit/>
          </a:bodyPr>
          <a:lstStyle/>
          <a:p>
            <a:endParaRPr lang="en-GB" dirty="0" smtClean="0"/>
          </a:p>
          <a:p>
            <a:endParaRPr lang="en-GB" dirty="0" smtClean="0"/>
          </a:p>
          <a:p>
            <a:pPr marL="285750" indent="-285750">
              <a:buFont typeface="Arial" panose="020B0604020202020204" pitchFamily="34" charset="0"/>
              <a:buChar char="•"/>
            </a:pPr>
            <a:r>
              <a:rPr lang="en-GB" dirty="0" smtClean="0">
                <a:solidFill>
                  <a:schemeClr val="accent4">
                    <a:lumMod val="50000"/>
                  </a:schemeClr>
                </a:solidFill>
              </a:rPr>
              <a:t>Initiate</a:t>
            </a:r>
            <a:r>
              <a:rPr lang="en-GB" dirty="0">
                <a:solidFill>
                  <a:schemeClr val="accent4">
                    <a:lumMod val="50000"/>
                  </a:schemeClr>
                </a:solidFill>
              </a:rPr>
              <a:t>, build and maintain relationships with young people</a:t>
            </a:r>
            <a:endParaRPr lang="en-GB" dirty="0" smtClean="0">
              <a:solidFill>
                <a:schemeClr val="accent4">
                  <a:lumMod val="50000"/>
                </a:schemeClr>
              </a:solidFill>
            </a:endParaRPr>
          </a:p>
          <a:p>
            <a:pPr marL="285750" indent="-285750">
              <a:buFont typeface="Arial" panose="020B0604020202020204" pitchFamily="34" charset="0"/>
              <a:buChar char="•"/>
            </a:pPr>
            <a:endParaRPr lang="en-GB" dirty="0">
              <a:solidFill>
                <a:schemeClr val="accent4">
                  <a:lumMod val="50000"/>
                </a:schemeClr>
              </a:solidFill>
            </a:endParaRPr>
          </a:p>
          <a:p>
            <a:pPr marL="285750" indent="-285750">
              <a:buFont typeface="Arial" panose="020B0604020202020204" pitchFamily="34" charset="0"/>
              <a:buChar char="•"/>
            </a:pPr>
            <a:r>
              <a:rPr lang="en-GB" dirty="0" smtClean="0">
                <a:solidFill>
                  <a:schemeClr val="accent4">
                    <a:lumMod val="50000"/>
                  </a:schemeClr>
                </a:solidFill>
              </a:rPr>
              <a:t>Assist </a:t>
            </a:r>
            <a:r>
              <a:rPr lang="en-GB" dirty="0">
                <a:solidFill>
                  <a:schemeClr val="accent4">
                    <a:lumMod val="50000"/>
                  </a:schemeClr>
                </a:solidFill>
              </a:rPr>
              <a:t>young people to learn and engage with the youth work </a:t>
            </a:r>
            <a:r>
              <a:rPr lang="en-GB" dirty="0" smtClean="0">
                <a:solidFill>
                  <a:schemeClr val="accent4">
                    <a:lumMod val="50000"/>
                  </a:schemeClr>
                </a:solidFill>
              </a:rPr>
              <a:t>process</a:t>
            </a:r>
          </a:p>
          <a:p>
            <a:pPr marL="285750" indent="-285750">
              <a:buFont typeface="Arial" panose="020B0604020202020204" pitchFamily="34" charset="0"/>
              <a:buChar char="•"/>
            </a:pPr>
            <a:endParaRPr lang="en-GB" dirty="0">
              <a:solidFill>
                <a:schemeClr val="accent4">
                  <a:lumMod val="50000"/>
                </a:schemeClr>
              </a:solidFill>
            </a:endParaRPr>
          </a:p>
          <a:p>
            <a:pPr marL="285750" indent="-285750">
              <a:buFont typeface="Arial" panose="020B0604020202020204" pitchFamily="34" charset="0"/>
              <a:buChar char="•"/>
            </a:pPr>
            <a:r>
              <a:rPr lang="en-GB" dirty="0">
                <a:solidFill>
                  <a:schemeClr val="accent4">
                    <a:lumMod val="50000"/>
                  </a:schemeClr>
                </a:solidFill>
              </a:rPr>
              <a:t>Enable young people to identify, reflect and use their learning to enhance their future </a:t>
            </a:r>
            <a:r>
              <a:rPr lang="en-GB" dirty="0" smtClean="0">
                <a:solidFill>
                  <a:schemeClr val="accent4">
                    <a:lumMod val="50000"/>
                  </a:schemeClr>
                </a:solidFill>
              </a:rPr>
              <a:t>development</a:t>
            </a:r>
          </a:p>
          <a:p>
            <a:pPr marL="285750" indent="-285750">
              <a:buFont typeface="Arial" panose="020B0604020202020204" pitchFamily="34" charset="0"/>
              <a:buChar char="•"/>
            </a:pPr>
            <a:endParaRPr lang="en-GB" dirty="0">
              <a:solidFill>
                <a:schemeClr val="accent4">
                  <a:lumMod val="50000"/>
                </a:schemeClr>
              </a:solidFill>
            </a:endParaRPr>
          </a:p>
          <a:p>
            <a:pPr marL="285750" indent="-285750">
              <a:buFont typeface="Arial" panose="020B0604020202020204" pitchFamily="34" charset="0"/>
              <a:buChar char="•"/>
            </a:pPr>
            <a:r>
              <a:rPr lang="en-GB" dirty="0">
                <a:solidFill>
                  <a:schemeClr val="accent4">
                    <a:lumMod val="50000"/>
                  </a:schemeClr>
                </a:solidFill>
              </a:rPr>
              <a:t>Explore the concept of values and beliefs with young </a:t>
            </a:r>
            <a:r>
              <a:rPr lang="en-GB" dirty="0" smtClean="0">
                <a:solidFill>
                  <a:schemeClr val="accent4">
                    <a:lumMod val="50000"/>
                  </a:schemeClr>
                </a:solidFill>
              </a:rPr>
              <a:t>people</a:t>
            </a:r>
          </a:p>
          <a:p>
            <a:pPr marL="285750" indent="-285750">
              <a:buFont typeface="Arial" panose="020B0604020202020204" pitchFamily="34" charset="0"/>
              <a:buChar char="•"/>
            </a:pPr>
            <a:endParaRPr lang="en-GB" dirty="0">
              <a:solidFill>
                <a:schemeClr val="accent4">
                  <a:lumMod val="50000"/>
                </a:schemeClr>
              </a:solidFill>
            </a:endParaRPr>
          </a:p>
          <a:p>
            <a:pPr marL="285750" indent="-285750">
              <a:buFont typeface="Arial" panose="020B0604020202020204" pitchFamily="34" charset="0"/>
              <a:buChar char="•"/>
            </a:pPr>
            <a:r>
              <a:rPr lang="en-GB" dirty="0">
                <a:solidFill>
                  <a:schemeClr val="accent4">
                    <a:lumMod val="50000"/>
                  </a:schemeClr>
                </a:solidFill>
              </a:rPr>
              <a:t>Plan, prepare and facilitate learning activities with young </a:t>
            </a:r>
            <a:r>
              <a:rPr lang="en-GB" dirty="0" smtClean="0">
                <a:solidFill>
                  <a:schemeClr val="accent4">
                    <a:lumMod val="50000"/>
                  </a:schemeClr>
                </a:solidFill>
              </a:rPr>
              <a:t>people</a:t>
            </a:r>
          </a:p>
          <a:p>
            <a:pPr marL="285750" indent="-285750">
              <a:buFont typeface="Arial" panose="020B0604020202020204" pitchFamily="34" charset="0"/>
              <a:buChar char="•"/>
            </a:pPr>
            <a:endParaRPr lang="en-GB" dirty="0">
              <a:solidFill>
                <a:schemeClr val="accent4">
                  <a:lumMod val="50000"/>
                </a:schemeClr>
              </a:solidFill>
            </a:endParaRPr>
          </a:p>
          <a:p>
            <a:pPr marL="285750" indent="-285750">
              <a:buFont typeface="Arial" panose="020B0604020202020204" pitchFamily="34" charset="0"/>
              <a:buChar char="•"/>
            </a:pPr>
            <a:r>
              <a:rPr lang="en-GB" dirty="0">
                <a:solidFill>
                  <a:schemeClr val="accent4">
                    <a:lumMod val="50000"/>
                  </a:schemeClr>
                </a:solidFill>
              </a:rPr>
              <a:t>Access information with and for young people to inform decision </a:t>
            </a:r>
            <a:r>
              <a:rPr lang="en-GB" dirty="0" smtClean="0">
                <a:solidFill>
                  <a:schemeClr val="accent4">
                    <a:lumMod val="50000"/>
                  </a:schemeClr>
                </a:solidFill>
              </a:rPr>
              <a:t>making</a:t>
            </a:r>
          </a:p>
          <a:p>
            <a:pPr marL="285750" indent="-285750">
              <a:buFont typeface="Arial" panose="020B0604020202020204" pitchFamily="34" charset="0"/>
              <a:buChar char="•"/>
            </a:pPr>
            <a:endParaRPr lang="en-GB" dirty="0">
              <a:solidFill>
                <a:schemeClr val="accent4">
                  <a:lumMod val="50000"/>
                </a:schemeClr>
              </a:solidFill>
            </a:endParaRPr>
          </a:p>
          <a:p>
            <a:pPr marL="285750" indent="-285750">
              <a:buFont typeface="Arial" panose="020B0604020202020204" pitchFamily="34" charset="0"/>
              <a:buChar char="•"/>
            </a:pPr>
            <a:r>
              <a:rPr lang="en-GB" dirty="0">
                <a:solidFill>
                  <a:schemeClr val="accent4">
                    <a:lumMod val="50000"/>
                  </a:schemeClr>
                </a:solidFill>
              </a:rPr>
              <a:t>Engage with young people to promote their emotional wellbeing and mental health</a:t>
            </a:r>
            <a:endParaRPr lang="en-GB" dirty="0" smtClean="0">
              <a:solidFill>
                <a:schemeClr val="accent4">
                  <a:lumMod val="50000"/>
                </a:schemeClr>
              </a:solidFill>
            </a:endParaRPr>
          </a:p>
          <a:p>
            <a:pPr marL="285750" indent="-285750">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358471010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7346" y="624110"/>
            <a:ext cx="9537266" cy="724399"/>
          </a:xfrm>
        </p:spPr>
        <p:txBody>
          <a:bodyPr>
            <a:normAutofit fontScale="90000"/>
          </a:bodyPr>
          <a:lstStyle/>
          <a:p>
            <a:r>
              <a:rPr lang="en-GB" sz="2700" b="1" dirty="0" smtClean="0">
                <a:solidFill>
                  <a:schemeClr val="accent4">
                    <a:lumMod val="50000"/>
                  </a:schemeClr>
                </a:solidFill>
              </a:rPr>
              <a:t>Key points</a:t>
            </a:r>
            <a:r>
              <a:rPr lang="en-GB" dirty="0" smtClean="0"/>
              <a:t/>
            </a:r>
            <a:br>
              <a:rPr lang="en-GB" dirty="0" smtClean="0"/>
            </a:br>
            <a:endParaRPr lang="en-GB" dirty="0"/>
          </a:p>
        </p:txBody>
      </p:sp>
      <p:sp>
        <p:nvSpPr>
          <p:cNvPr id="3" name="TextBox 2"/>
          <p:cNvSpPr txBox="1"/>
          <p:nvPr/>
        </p:nvSpPr>
        <p:spPr>
          <a:xfrm>
            <a:off x="1967345" y="1191491"/>
            <a:ext cx="9393382" cy="5632311"/>
          </a:xfrm>
          <a:prstGeom prst="rect">
            <a:avLst/>
          </a:prstGeom>
          <a:noFill/>
        </p:spPr>
        <p:txBody>
          <a:bodyPr wrap="square" rtlCol="0">
            <a:spAutoFit/>
          </a:bodyPr>
          <a:lstStyle/>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solidFill>
                  <a:schemeClr val="accent4">
                    <a:lumMod val="50000"/>
                  </a:schemeClr>
                </a:solidFill>
              </a:rPr>
              <a:t>Importance of shared experiences and genuine conversations</a:t>
            </a:r>
          </a:p>
          <a:p>
            <a:pPr marL="285750" indent="-285750">
              <a:buFont typeface="Arial" panose="020B0604020202020204" pitchFamily="34" charset="0"/>
              <a:buChar char="•"/>
            </a:pPr>
            <a:endParaRPr lang="en-GB" dirty="0">
              <a:solidFill>
                <a:schemeClr val="accent4">
                  <a:lumMod val="50000"/>
                </a:schemeClr>
              </a:solidFill>
            </a:endParaRPr>
          </a:p>
          <a:p>
            <a:pPr marL="285750" indent="-285750">
              <a:buFont typeface="Arial" panose="020B0604020202020204" pitchFamily="34" charset="0"/>
              <a:buChar char="•"/>
            </a:pPr>
            <a:r>
              <a:rPr lang="en-GB" dirty="0" smtClean="0">
                <a:solidFill>
                  <a:schemeClr val="accent4">
                    <a:lumMod val="50000"/>
                  </a:schemeClr>
                </a:solidFill>
              </a:rPr>
              <a:t>Using the 5 Ways to wellbeing to introduce young people to group activities and to agree outcomes</a:t>
            </a:r>
          </a:p>
          <a:p>
            <a:pPr marL="285750" indent="-285750">
              <a:buFont typeface="Arial" panose="020B0604020202020204" pitchFamily="34" charset="0"/>
              <a:buChar char="•"/>
            </a:pPr>
            <a:endParaRPr lang="en-GB" dirty="0">
              <a:solidFill>
                <a:schemeClr val="accent4">
                  <a:lumMod val="50000"/>
                </a:schemeClr>
              </a:solidFill>
            </a:endParaRPr>
          </a:p>
          <a:p>
            <a:pPr marL="285750" indent="-285750">
              <a:buFont typeface="Arial" panose="020B0604020202020204" pitchFamily="34" charset="0"/>
              <a:buChar char="•"/>
            </a:pPr>
            <a:r>
              <a:rPr lang="en-GB" dirty="0" smtClean="0">
                <a:solidFill>
                  <a:schemeClr val="accent4">
                    <a:lumMod val="50000"/>
                  </a:schemeClr>
                </a:solidFill>
              </a:rPr>
              <a:t>The activity enables group discussion </a:t>
            </a:r>
          </a:p>
          <a:p>
            <a:pPr marL="285750" indent="-285750">
              <a:buFont typeface="Arial" panose="020B0604020202020204" pitchFamily="34" charset="0"/>
              <a:buChar char="•"/>
            </a:pPr>
            <a:endParaRPr lang="en-GB" dirty="0">
              <a:solidFill>
                <a:schemeClr val="accent4">
                  <a:lumMod val="50000"/>
                </a:schemeClr>
              </a:solidFill>
            </a:endParaRPr>
          </a:p>
          <a:p>
            <a:pPr marL="285750" indent="-285750">
              <a:buFont typeface="Arial" panose="020B0604020202020204" pitchFamily="34" charset="0"/>
              <a:buChar char="•"/>
            </a:pPr>
            <a:r>
              <a:rPr lang="en-GB" dirty="0" smtClean="0">
                <a:solidFill>
                  <a:schemeClr val="accent4">
                    <a:lumMod val="50000"/>
                  </a:schemeClr>
                </a:solidFill>
              </a:rPr>
              <a:t>Clear links to Youth Work National Occupational Standards</a:t>
            </a:r>
          </a:p>
          <a:p>
            <a:pPr marL="285750" indent="-285750">
              <a:buFont typeface="Arial" panose="020B0604020202020204" pitchFamily="34" charset="0"/>
              <a:buChar char="•"/>
            </a:pPr>
            <a:endParaRPr lang="en-GB" dirty="0">
              <a:solidFill>
                <a:schemeClr val="accent4">
                  <a:lumMod val="50000"/>
                </a:schemeClr>
              </a:solidFill>
            </a:endParaRPr>
          </a:p>
          <a:p>
            <a:pPr marL="285750" indent="-285750">
              <a:buFont typeface="Arial" panose="020B0604020202020204" pitchFamily="34" charset="0"/>
              <a:buChar char="•"/>
            </a:pPr>
            <a:r>
              <a:rPr lang="en-GB" dirty="0" smtClean="0">
                <a:solidFill>
                  <a:schemeClr val="accent4">
                    <a:lumMod val="50000"/>
                  </a:schemeClr>
                </a:solidFill>
              </a:rPr>
              <a:t>Information shared within the group can be used to plan ongoing, targeted support</a:t>
            </a:r>
          </a:p>
          <a:p>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21752581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solidFill>
                  <a:schemeClr val="accent4">
                    <a:lumMod val="50000"/>
                  </a:schemeClr>
                </a:solidFill>
                <a:latin typeface="Arial" panose="020B0604020202020204" pitchFamily="34" charset="0"/>
                <a:cs typeface="Arial" panose="020B0604020202020204" pitchFamily="34" charset="0"/>
              </a:rPr>
              <a:t/>
            </a:r>
            <a:br>
              <a:rPr lang="en-GB" dirty="0" smtClean="0">
                <a:solidFill>
                  <a:schemeClr val="accent4">
                    <a:lumMod val="50000"/>
                  </a:schemeClr>
                </a:solidFill>
                <a:latin typeface="Arial" panose="020B0604020202020204" pitchFamily="34" charset="0"/>
                <a:cs typeface="Arial" panose="020B0604020202020204" pitchFamily="34" charset="0"/>
              </a:rPr>
            </a:br>
            <a:r>
              <a:rPr lang="en-GB" dirty="0">
                <a:solidFill>
                  <a:schemeClr val="accent4">
                    <a:lumMod val="50000"/>
                  </a:schemeClr>
                </a:solidFill>
                <a:latin typeface="Arial" panose="020B0604020202020204" pitchFamily="34" charset="0"/>
                <a:cs typeface="Arial" panose="020B0604020202020204" pitchFamily="34" charset="0"/>
              </a:rPr>
              <a:t/>
            </a:r>
            <a:br>
              <a:rPr lang="en-GB" dirty="0">
                <a:solidFill>
                  <a:schemeClr val="accent4">
                    <a:lumMod val="50000"/>
                  </a:schemeClr>
                </a:solidFill>
                <a:latin typeface="Arial" panose="020B0604020202020204" pitchFamily="34" charset="0"/>
                <a:cs typeface="Arial" panose="020B0604020202020204" pitchFamily="34" charset="0"/>
              </a:rPr>
            </a:br>
            <a:r>
              <a:rPr lang="en-GB" dirty="0" smtClean="0">
                <a:solidFill>
                  <a:schemeClr val="accent4">
                    <a:lumMod val="50000"/>
                  </a:schemeClr>
                </a:solidFill>
                <a:latin typeface="Arial" panose="020B0604020202020204" pitchFamily="34" charset="0"/>
                <a:cs typeface="Arial" panose="020B0604020202020204" pitchFamily="34" charset="0"/>
              </a:rPr>
              <a:t/>
            </a:r>
            <a:br>
              <a:rPr lang="en-GB" dirty="0" smtClean="0">
                <a:solidFill>
                  <a:schemeClr val="accent4">
                    <a:lumMod val="50000"/>
                  </a:schemeClr>
                </a:solidFill>
                <a:latin typeface="Arial" panose="020B0604020202020204" pitchFamily="34" charset="0"/>
                <a:cs typeface="Arial" panose="020B0604020202020204" pitchFamily="34" charset="0"/>
              </a:rPr>
            </a:br>
            <a:r>
              <a:rPr lang="en-GB" dirty="0">
                <a:solidFill>
                  <a:schemeClr val="accent4">
                    <a:lumMod val="50000"/>
                  </a:schemeClr>
                </a:solidFill>
                <a:latin typeface="Arial" panose="020B0604020202020204" pitchFamily="34" charset="0"/>
                <a:cs typeface="Arial" panose="020B0604020202020204" pitchFamily="34" charset="0"/>
              </a:rPr>
              <a:t/>
            </a:r>
            <a:br>
              <a:rPr lang="en-GB" dirty="0">
                <a:solidFill>
                  <a:schemeClr val="accent4">
                    <a:lumMod val="50000"/>
                  </a:schemeClr>
                </a:solidFill>
                <a:latin typeface="Arial" panose="020B0604020202020204" pitchFamily="34" charset="0"/>
                <a:cs typeface="Arial" panose="020B0604020202020204" pitchFamily="34" charset="0"/>
              </a:rPr>
            </a:br>
            <a:r>
              <a:rPr lang="en-GB" dirty="0" smtClean="0">
                <a:solidFill>
                  <a:schemeClr val="accent4">
                    <a:lumMod val="50000"/>
                  </a:schemeClr>
                </a:solidFill>
                <a:latin typeface="Arial" panose="020B0604020202020204" pitchFamily="34" charset="0"/>
                <a:cs typeface="Arial" panose="020B0604020202020204" pitchFamily="34" charset="0"/>
              </a:rPr>
              <a:t/>
            </a:r>
            <a:br>
              <a:rPr lang="en-GB" dirty="0" smtClean="0">
                <a:solidFill>
                  <a:schemeClr val="accent4">
                    <a:lumMod val="50000"/>
                  </a:schemeClr>
                </a:solidFill>
                <a:latin typeface="Arial" panose="020B0604020202020204" pitchFamily="34" charset="0"/>
                <a:cs typeface="Arial" panose="020B0604020202020204" pitchFamily="34" charset="0"/>
              </a:rPr>
            </a:br>
            <a:r>
              <a:rPr lang="en-GB" sz="6700" dirty="0" smtClean="0">
                <a:solidFill>
                  <a:schemeClr val="accent4">
                    <a:lumMod val="50000"/>
                  </a:schemeClr>
                </a:solidFill>
                <a:latin typeface="Arial" panose="020B0604020202020204" pitchFamily="34" charset="0"/>
                <a:cs typeface="Arial" panose="020B0604020202020204" pitchFamily="34" charset="0"/>
              </a:rPr>
              <a:t>Any Questions?</a:t>
            </a:r>
            <a:endParaRPr lang="en-GB" sz="6700" dirty="0">
              <a:solidFill>
                <a:schemeClr val="accent4">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036006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4" y="624110"/>
            <a:ext cx="8911687" cy="760553"/>
          </a:xfrm>
        </p:spPr>
        <p:txBody>
          <a:bodyPr/>
          <a:lstStyle/>
          <a:p>
            <a:pPr algn="ctr"/>
            <a:r>
              <a:rPr lang="en-GB" dirty="0" smtClean="0">
                <a:solidFill>
                  <a:schemeClr val="accent4">
                    <a:lumMod val="50000"/>
                  </a:schemeClr>
                </a:solidFill>
                <a:latin typeface="Arial" panose="020B0604020202020204" pitchFamily="34" charset="0"/>
                <a:cs typeface="Arial" panose="020B0604020202020204" pitchFamily="34" charset="0"/>
              </a:rPr>
              <a:t>Reference List </a:t>
            </a:r>
            <a:endParaRPr lang="en-GB" dirty="0">
              <a:solidFill>
                <a:schemeClr val="accent4">
                  <a:lumMod val="50000"/>
                </a:schemeClr>
              </a:solidFill>
              <a:latin typeface="Arial" panose="020B0604020202020204" pitchFamily="34" charset="0"/>
              <a:cs typeface="Arial" panose="020B0604020202020204" pitchFamily="34" charset="0"/>
            </a:endParaRPr>
          </a:p>
        </p:txBody>
      </p:sp>
      <p:sp>
        <p:nvSpPr>
          <p:cNvPr id="3" name="TextBox 2"/>
          <p:cNvSpPr txBox="1"/>
          <p:nvPr/>
        </p:nvSpPr>
        <p:spPr>
          <a:xfrm>
            <a:off x="2560320" y="1663337"/>
            <a:ext cx="8978537" cy="6186309"/>
          </a:xfrm>
          <a:prstGeom prst="rect">
            <a:avLst/>
          </a:prstGeom>
          <a:noFill/>
        </p:spPr>
        <p:txBody>
          <a:bodyPr wrap="square" rtlCol="0">
            <a:spAutoFit/>
          </a:bodyPr>
          <a:lstStyle/>
          <a:p>
            <a:r>
              <a:rPr lang="en-GB" dirty="0" smtClean="0">
                <a:solidFill>
                  <a:schemeClr val="accent4">
                    <a:lumMod val="50000"/>
                  </a:schemeClr>
                </a:solidFill>
              </a:rPr>
              <a:t>British Youth Council. (2022) </a:t>
            </a:r>
            <a:r>
              <a:rPr lang="en-GB" i="1" dirty="0" smtClean="0">
                <a:solidFill>
                  <a:schemeClr val="accent4">
                    <a:lumMod val="50000"/>
                  </a:schemeClr>
                </a:solidFill>
              </a:rPr>
              <a:t>Young People Have Spoken. </a:t>
            </a:r>
            <a:r>
              <a:rPr lang="en-GB" i="1" dirty="0">
                <a:solidFill>
                  <a:schemeClr val="accent4">
                    <a:lumMod val="50000"/>
                  </a:schemeClr>
                </a:solidFill>
              </a:rPr>
              <a:t>Available at: </a:t>
            </a:r>
            <a:r>
              <a:rPr lang="en-GB" i="1" dirty="0">
                <a:solidFill>
                  <a:schemeClr val="accent4">
                    <a:lumMod val="50000"/>
                  </a:schemeClr>
                </a:solidFill>
                <a:hlinkClick r:id="rId2"/>
              </a:rPr>
              <a:t>https://</a:t>
            </a:r>
            <a:r>
              <a:rPr lang="en-GB" i="1" dirty="0" smtClean="0">
                <a:solidFill>
                  <a:schemeClr val="accent4">
                    <a:lumMod val="50000"/>
                  </a:schemeClr>
                </a:solidFill>
                <a:hlinkClick r:id="rId2"/>
              </a:rPr>
              <a:t>www.byc.org.uk/news/2022/health-and-wellbeing-the-biggest-issuing-facing-young-people-in-the-uk</a:t>
            </a:r>
            <a:r>
              <a:rPr lang="en-GB" i="1" dirty="0" smtClean="0">
                <a:solidFill>
                  <a:schemeClr val="accent4">
                    <a:lumMod val="50000"/>
                  </a:schemeClr>
                </a:solidFill>
              </a:rPr>
              <a:t> (</a:t>
            </a:r>
            <a:r>
              <a:rPr lang="en-GB" i="1" dirty="0" err="1" smtClean="0">
                <a:solidFill>
                  <a:schemeClr val="accent4">
                    <a:lumMod val="50000"/>
                  </a:schemeClr>
                </a:solidFill>
              </a:rPr>
              <a:t>Acessed</a:t>
            </a:r>
            <a:r>
              <a:rPr lang="en-GB" i="1" dirty="0" smtClean="0">
                <a:solidFill>
                  <a:schemeClr val="accent4">
                    <a:lumMod val="50000"/>
                  </a:schemeClr>
                </a:solidFill>
              </a:rPr>
              <a:t>: 20 October 2023)</a:t>
            </a:r>
          </a:p>
          <a:p>
            <a:endParaRPr lang="en-GB" i="1" dirty="0">
              <a:solidFill>
                <a:schemeClr val="accent4">
                  <a:lumMod val="50000"/>
                </a:schemeClr>
              </a:solidFill>
            </a:endParaRPr>
          </a:p>
          <a:p>
            <a:r>
              <a:rPr lang="en-GB" dirty="0" err="1" smtClean="0">
                <a:solidFill>
                  <a:schemeClr val="accent4">
                    <a:lumMod val="50000"/>
                  </a:schemeClr>
                </a:solidFill>
              </a:rPr>
              <a:t>Durlofsky</a:t>
            </a:r>
            <a:r>
              <a:rPr lang="en-GB" dirty="0" smtClean="0">
                <a:solidFill>
                  <a:schemeClr val="accent4">
                    <a:lumMod val="50000"/>
                  </a:schemeClr>
                </a:solidFill>
              </a:rPr>
              <a:t>, P. </a:t>
            </a:r>
            <a:r>
              <a:rPr lang="en-GB" dirty="0">
                <a:solidFill>
                  <a:schemeClr val="accent4">
                    <a:lumMod val="50000"/>
                  </a:schemeClr>
                </a:solidFill>
              </a:rPr>
              <a:t>(2019) </a:t>
            </a:r>
            <a:r>
              <a:rPr lang="en-GB" i="1" dirty="0">
                <a:solidFill>
                  <a:schemeClr val="accent4">
                    <a:lumMod val="50000"/>
                  </a:schemeClr>
                </a:solidFill>
              </a:rPr>
              <a:t>Shared Experiences Offer Psychological </a:t>
            </a:r>
            <a:r>
              <a:rPr lang="en-GB" i="1" dirty="0" smtClean="0">
                <a:solidFill>
                  <a:schemeClr val="accent4">
                    <a:lumMod val="50000"/>
                  </a:schemeClr>
                </a:solidFill>
              </a:rPr>
              <a:t>Benefits. </a:t>
            </a:r>
            <a:r>
              <a:rPr lang="en-GB" i="1" dirty="0">
                <a:solidFill>
                  <a:schemeClr val="accent4">
                    <a:lumMod val="50000"/>
                  </a:schemeClr>
                </a:solidFill>
              </a:rPr>
              <a:t>Available at: </a:t>
            </a:r>
            <a:r>
              <a:rPr lang="en-GB" i="1" dirty="0">
                <a:solidFill>
                  <a:schemeClr val="accent4">
                    <a:lumMod val="50000"/>
                  </a:schemeClr>
                </a:solidFill>
                <a:hlinkClick r:id="rId3"/>
              </a:rPr>
              <a:t>https://mainlinetoday.com/life-style/shared-experiences-offer-psychological-benefits</a:t>
            </a:r>
            <a:r>
              <a:rPr lang="en-GB" i="1" dirty="0" smtClean="0">
                <a:solidFill>
                  <a:schemeClr val="accent4">
                    <a:lumMod val="50000"/>
                  </a:schemeClr>
                </a:solidFill>
                <a:hlinkClick r:id="rId3"/>
              </a:rPr>
              <a:t>/</a:t>
            </a:r>
            <a:r>
              <a:rPr lang="en-GB" i="1" dirty="0" smtClean="0">
                <a:solidFill>
                  <a:schemeClr val="accent4">
                    <a:lumMod val="50000"/>
                  </a:schemeClr>
                </a:solidFill>
              </a:rPr>
              <a:t> (Accessed: 18 October 2023)</a:t>
            </a:r>
          </a:p>
          <a:p>
            <a:endParaRPr lang="en-GB" i="1" dirty="0">
              <a:solidFill>
                <a:schemeClr val="accent4">
                  <a:lumMod val="50000"/>
                </a:schemeClr>
              </a:solidFill>
            </a:endParaRPr>
          </a:p>
          <a:p>
            <a:r>
              <a:rPr lang="en-GB" dirty="0" smtClean="0">
                <a:solidFill>
                  <a:schemeClr val="accent4">
                    <a:lumMod val="50000"/>
                  </a:schemeClr>
                </a:solidFill>
              </a:rPr>
              <a:t>Heron, J. (1999) </a:t>
            </a:r>
            <a:r>
              <a:rPr lang="en-GB" i="1" dirty="0" smtClean="0">
                <a:solidFill>
                  <a:schemeClr val="accent4">
                    <a:lumMod val="50000"/>
                  </a:schemeClr>
                </a:solidFill>
              </a:rPr>
              <a:t>The Complete Facilitators Handbook. London: </a:t>
            </a:r>
            <a:r>
              <a:rPr lang="en-GB" i="1" dirty="0" err="1" smtClean="0">
                <a:solidFill>
                  <a:schemeClr val="accent4">
                    <a:lumMod val="50000"/>
                  </a:schemeClr>
                </a:solidFill>
              </a:rPr>
              <a:t>Kogan</a:t>
            </a:r>
            <a:r>
              <a:rPr lang="en-GB" i="1" dirty="0" smtClean="0">
                <a:solidFill>
                  <a:schemeClr val="accent4">
                    <a:lumMod val="50000"/>
                  </a:schemeClr>
                </a:solidFill>
              </a:rPr>
              <a:t> Page Limited</a:t>
            </a:r>
          </a:p>
          <a:p>
            <a:endParaRPr lang="en-GB" i="1" dirty="0">
              <a:solidFill>
                <a:schemeClr val="accent4">
                  <a:lumMod val="50000"/>
                </a:schemeClr>
              </a:solidFill>
            </a:endParaRPr>
          </a:p>
          <a:p>
            <a:r>
              <a:rPr lang="en-GB" dirty="0" err="1" smtClean="0">
                <a:solidFill>
                  <a:schemeClr val="accent4">
                    <a:lumMod val="50000"/>
                  </a:schemeClr>
                </a:solidFill>
              </a:rPr>
              <a:t>Jeffs</a:t>
            </a:r>
            <a:r>
              <a:rPr lang="en-GB" dirty="0" smtClean="0">
                <a:solidFill>
                  <a:schemeClr val="accent4">
                    <a:lumMod val="50000"/>
                  </a:schemeClr>
                </a:solidFill>
              </a:rPr>
              <a:t>, T. and Smith, K. (2005) </a:t>
            </a:r>
            <a:r>
              <a:rPr lang="en-GB" i="1" dirty="0" smtClean="0">
                <a:solidFill>
                  <a:schemeClr val="accent4">
                    <a:lumMod val="50000"/>
                  </a:schemeClr>
                </a:solidFill>
              </a:rPr>
              <a:t>Informal Education: Conversion, democracy and learning. 3</a:t>
            </a:r>
            <a:r>
              <a:rPr lang="en-GB" i="1" baseline="30000" dirty="0" smtClean="0">
                <a:solidFill>
                  <a:schemeClr val="accent4">
                    <a:lumMod val="50000"/>
                  </a:schemeClr>
                </a:solidFill>
              </a:rPr>
              <a:t>rd</a:t>
            </a:r>
            <a:r>
              <a:rPr lang="en-GB" i="1" dirty="0" smtClean="0">
                <a:solidFill>
                  <a:schemeClr val="accent4">
                    <a:lumMod val="50000"/>
                  </a:schemeClr>
                </a:solidFill>
              </a:rPr>
              <a:t> </a:t>
            </a:r>
            <a:r>
              <a:rPr lang="en-GB" i="1" dirty="0" err="1" smtClean="0">
                <a:solidFill>
                  <a:schemeClr val="accent4">
                    <a:lumMod val="50000"/>
                  </a:schemeClr>
                </a:solidFill>
              </a:rPr>
              <a:t>edn</a:t>
            </a:r>
            <a:r>
              <a:rPr lang="en-GB" dirty="0" smtClean="0">
                <a:solidFill>
                  <a:schemeClr val="accent4">
                    <a:lumMod val="50000"/>
                  </a:schemeClr>
                </a:solidFill>
              </a:rPr>
              <a:t>. Nottingham: </a:t>
            </a:r>
            <a:r>
              <a:rPr lang="en-GB" dirty="0" err="1" smtClean="0">
                <a:solidFill>
                  <a:schemeClr val="accent4">
                    <a:lumMod val="50000"/>
                  </a:schemeClr>
                </a:solidFill>
              </a:rPr>
              <a:t>Adlard</a:t>
            </a:r>
            <a:r>
              <a:rPr lang="en-GB" dirty="0" smtClean="0">
                <a:solidFill>
                  <a:schemeClr val="accent4">
                    <a:lumMod val="50000"/>
                  </a:schemeClr>
                </a:solidFill>
              </a:rPr>
              <a:t> Print</a:t>
            </a:r>
          </a:p>
          <a:p>
            <a:endParaRPr lang="en-GB" dirty="0">
              <a:solidFill>
                <a:schemeClr val="accent4">
                  <a:lumMod val="50000"/>
                </a:schemeClr>
              </a:solidFill>
            </a:endParaRPr>
          </a:p>
          <a:p>
            <a:r>
              <a:rPr lang="en-GB" dirty="0">
                <a:solidFill>
                  <a:schemeClr val="accent4">
                    <a:lumMod val="50000"/>
                  </a:schemeClr>
                </a:solidFill>
              </a:rPr>
              <a:t>Youth Work National Occupational Standards (2019) </a:t>
            </a:r>
            <a:r>
              <a:rPr lang="en-GB" i="1" dirty="0">
                <a:solidFill>
                  <a:schemeClr val="accent4">
                    <a:lumMod val="50000"/>
                  </a:schemeClr>
                </a:solidFill>
              </a:rPr>
              <a:t>Available at: </a:t>
            </a:r>
            <a:r>
              <a:rPr lang="en-GB" i="1" dirty="0">
                <a:solidFill>
                  <a:schemeClr val="accent4">
                    <a:lumMod val="50000"/>
                  </a:schemeClr>
                </a:solidFill>
                <a:hlinkClick r:id="rId4"/>
              </a:rPr>
              <a:t>https://cldstandardscouncil.org.uk/wp-content/uploads/YouthWorkNOS2019</a:t>
            </a:r>
            <a:r>
              <a:rPr lang="en-GB" i="1" dirty="0">
                <a:solidFill>
                  <a:schemeClr val="accent4">
                    <a:lumMod val="50000"/>
                  </a:schemeClr>
                </a:solidFill>
              </a:rPr>
              <a:t> </a:t>
            </a:r>
            <a:r>
              <a:rPr lang="en-GB" dirty="0">
                <a:solidFill>
                  <a:schemeClr val="accent4">
                    <a:lumMod val="50000"/>
                  </a:schemeClr>
                </a:solidFill>
              </a:rPr>
              <a:t>(Accessed: 19 October 2023)</a:t>
            </a:r>
          </a:p>
          <a:p>
            <a:endParaRPr lang="en-GB" dirty="0" smtClean="0">
              <a:solidFill>
                <a:schemeClr val="accent4">
                  <a:lumMod val="50000"/>
                </a:schemeClr>
              </a:solidFill>
            </a:endParaRPr>
          </a:p>
          <a:p>
            <a:endParaRPr lang="en-GB" dirty="0">
              <a:solidFill>
                <a:schemeClr val="accent4">
                  <a:lumMod val="50000"/>
                </a:schemeClr>
              </a:solidFill>
            </a:endParaRPr>
          </a:p>
          <a:p>
            <a:endParaRPr lang="en-GB" i="1" dirty="0" smtClean="0">
              <a:solidFill>
                <a:schemeClr val="accent4">
                  <a:lumMod val="50000"/>
                </a:schemeClr>
              </a:solidFill>
            </a:endParaRPr>
          </a:p>
          <a:p>
            <a:endParaRPr lang="en-GB" i="1" dirty="0">
              <a:solidFill>
                <a:schemeClr val="accent4">
                  <a:lumMod val="50000"/>
                </a:schemeClr>
              </a:solidFill>
            </a:endParaRPr>
          </a:p>
          <a:p>
            <a:endParaRPr lang="en-GB" i="1" dirty="0">
              <a:solidFill>
                <a:schemeClr val="accent4">
                  <a:lumMod val="50000"/>
                </a:schemeClr>
              </a:solidFill>
            </a:endParaRPr>
          </a:p>
        </p:txBody>
      </p:sp>
    </p:spTree>
    <p:extLst>
      <p:ext uri="{BB962C8B-B14F-4D97-AF65-F5344CB8AC3E}">
        <p14:creationId xmlns:p14="http://schemas.microsoft.com/office/powerpoint/2010/main" val="1420202610"/>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2477</TotalTime>
  <Words>1570</Words>
  <Application>Microsoft Office PowerPoint</Application>
  <PresentationFormat>Widescreen</PresentationFormat>
  <Paragraphs>197</Paragraphs>
  <Slides>13</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Century Gothic</vt:lpstr>
      <vt:lpstr>Playfair Display</vt:lpstr>
      <vt:lpstr>Wingdings 3</vt:lpstr>
      <vt:lpstr>Wisp</vt:lpstr>
      <vt:lpstr>Counselling Skills, Mindfulness and Therapeutic Practice </vt:lpstr>
      <vt:lpstr>What is important to young people?</vt:lpstr>
      <vt:lpstr>My chosen group activity</vt:lpstr>
      <vt:lpstr>My chosen group activity</vt:lpstr>
      <vt:lpstr>My chosen group activity</vt:lpstr>
      <vt:lpstr>Shared Experiences</vt:lpstr>
      <vt:lpstr>Modes of Facilitation </vt:lpstr>
      <vt:lpstr>What's important to you? The Activity </vt:lpstr>
      <vt:lpstr>PowerPoint Presentation</vt:lpstr>
      <vt:lpstr>Feedback and Links to Youth Work National Occupational Standards (2019)</vt:lpstr>
      <vt:lpstr>Key points </vt:lpstr>
      <vt:lpstr>     Any Questions?</vt:lpstr>
      <vt:lpstr>Reference List </vt:lpstr>
    </vt:vector>
  </TitlesOfParts>
  <Company>Pembrokeshire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Counselling Skills, Mindfulness and Therapeutic Practice</dc:title>
  <dc:creator>Wilson, James</dc:creator>
  <cp:lastModifiedBy>Wilson, James</cp:lastModifiedBy>
  <cp:revision>66</cp:revision>
  <dcterms:created xsi:type="dcterms:W3CDTF">2023-10-23T14:23:17Z</dcterms:created>
  <dcterms:modified xsi:type="dcterms:W3CDTF">2023-10-25T22:06:53Z</dcterms:modified>
</cp:coreProperties>
</file>