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0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70" r:id="rId7"/>
    <p:sldId id="275" r:id="rId8"/>
    <p:sldId id="267" r:id="rId9"/>
    <p:sldId id="271" r:id="rId10"/>
    <p:sldId id="262" r:id="rId11"/>
    <p:sldId id="274" r:id="rId12"/>
    <p:sldId id="266" r:id="rId13"/>
    <p:sldId id="263" r:id="rId14"/>
    <p:sldId id="268" r:id="rId15"/>
    <p:sldId id="276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arlotte Halls" initials="CH" lastIdx="2" clrIdx="0">
    <p:extLst>
      <p:ext uri="{19B8F6BF-5375-455C-9EA6-DF929625EA0E}">
        <p15:presenceInfo xmlns:p15="http://schemas.microsoft.com/office/powerpoint/2012/main" userId="833eabc44d2ce7a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18" autoAdjust="0"/>
    <p:restoredTop sz="92920" autoAdjust="0"/>
  </p:normalViewPr>
  <p:slideViewPr>
    <p:cSldViewPr snapToGrid="0">
      <p:cViewPr varScale="1">
        <p:scale>
          <a:sx n="51" d="100"/>
          <a:sy n="51" d="100"/>
        </p:scale>
        <p:origin x="48" y="6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otte Halls" userId="833eabc44d2ce7a8" providerId="LiveId" clId="{DEA1A1F7-25B2-4BF1-93F9-769A707E2BA0}"/>
    <pc:docChg chg="undo custSel addSld delSld modSld sldOrd modMainMaster">
      <pc:chgData name="Charlotte Halls" userId="833eabc44d2ce7a8" providerId="LiveId" clId="{DEA1A1F7-25B2-4BF1-93F9-769A707E2BA0}" dt="2024-05-01T20:32:32.996" v="1371" actId="1076"/>
      <pc:docMkLst>
        <pc:docMk/>
      </pc:docMkLst>
      <pc:sldChg chg="addSp delSp modSp mod">
        <pc:chgData name="Charlotte Halls" userId="833eabc44d2ce7a8" providerId="LiveId" clId="{DEA1A1F7-25B2-4BF1-93F9-769A707E2BA0}" dt="2024-05-01T10:18:16.506" v="25" actId="21"/>
        <pc:sldMkLst>
          <pc:docMk/>
          <pc:sldMk cId="1276136141" sldId="256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276136141" sldId="256"/>
            <ac:spMk id="2" creationId="{FAE92E6D-0E1E-7F03-EAE1-FC0B1A805D1B}"/>
          </ac:spMkLst>
        </pc:spChg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276136141" sldId="256"/>
            <ac:spMk id="3" creationId="{D7135486-30F7-CB81-1430-D4BE3C7ABCD3}"/>
          </ac:spMkLst>
        </pc:spChg>
        <pc:picChg chg="add del mod ord">
          <ac:chgData name="Charlotte Halls" userId="833eabc44d2ce7a8" providerId="LiveId" clId="{DEA1A1F7-25B2-4BF1-93F9-769A707E2BA0}" dt="2024-05-01T10:18:16.506" v="25" actId="21"/>
          <ac:picMkLst>
            <pc:docMk/>
            <pc:sldMk cId="1276136141" sldId="256"/>
            <ac:picMk id="5" creationId="{005005CA-66F5-7588-B5A9-DCD4EA38BE56}"/>
          </ac:picMkLst>
        </pc:picChg>
      </pc:sldChg>
      <pc:sldChg chg="modSp mod">
        <pc:chgData name="Charlotte Halls" userId="833eabc44d2ce7a8" providerId="LiveId" clId="{DEA1A1F7-25B2-4BF1-93F9-769A707E2BA0}" dt="2024-05-01T15:57:10.380" v="1324" actId="255"/>
        <pc:sldMkLst>
          <pc:docMk/>
          <pc:sldMk cId="2170998765" sldId="257"/>
        </pc:sldMkLst>
        <pc:spChg chg="mod">
          <ac:chgData name="Charlotte Halls" userId="833eabc44d2ce7a8" providerId="LiveId" clId="{DEA1A1F7-25B2-4BF1-93F9-769A707E2BA0}" dt="2024-05-01T15:57:10.380" v="1324" actId="255"/>
          <ac:spMkLst>
            <pc:docMk/>
            <pc:sldMk cId="2170998765" sldId="257"/>
            <ac:spMk id="3" creationId="{07D4619A-01FE-8B85-09AB-AE3E77D6D4F2}"/>
          </ac:spMkLst>
        </pc:spChg>
      </pc:sldChg>
      <pc:sldChg chg="modSp">
        <pc:chgData name="Charlotte Halls" userId="833eabc44d2ce7a8" providerId="LiveId" clId="{DEA1A1F7-25B2-4BF1-93F9-769A707E2BA0}" dt="2024-05-01T10:14:29.988" v="7"/>
        <pc:sldMkLst>
          <pc:docMk/>
          <pc:sldMk cId="3543623895" sldId="258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3543623895" sldId="258"/>
            <ac:spMk id="2" creationId="{517C8E5F-5412-BA40-5999-CFF24F834A68}"/>
          </ac:spMkLst>
        </pc:spChg>
        <pc:spChg chg="mod">
          <ac:chgData name="Charlotte Halls" userId="833eabc44d2ce7a8" providerId="LiveId" clId="{DEA1A1F7-25B2-4BF1-93F9-769A707E2BA0}" dt="2024-05-01T10:14:29.988" v="7"/>
          <ac:spMkLst>
            <pc:docMk/>
            <pc:sldMk cId="3543623895" sldId="258"/>
            <ac:spMk id="3" creationId="{FDC7ED81-8A03-51F2-0B15-FACEE6EE18C7}"/>
          </ac:spMkLst>
        </pc:spChg>
      </pc:sldChg>
      <pc:sldChg chg="modSp">
        <pc:chgData name="Charlotte Halls" userId="833eabc44d2ce7a8" providerId="LiveId" clId="{DEA1A1F7-25B2-4BF1-93F9-769A707E2BA0}" dt="2024-05-01T10:14:29.988" v="7"/>
        <pc:sldMkLst>
          <pc:docMk/>
          <pc:sldMk cId="1617988177" sldId="259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617988177" sldId="259"/>
            <ac:spMk id="2" creationId="{2B7ABEEA-07B8-4210-C0F0-C62BEF2DED5B}"/>
          </ac:spMkLst>
        </pc:spChg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617988177" sldId="259"/>
            <ac:spMk id="3" creationId="{54598A3C-918C-0C49-AA97-8B361029B5E4}"/>
          </ac:spMkLst>
        </pc:spChg>
      </pc:sldChg>
      <pc:sldChg chg="modSp">
        <pc:chgData name="Charlotte Halls" userId="833eabc44d2ce7a8" providerId="LiveId" clId="{DEA1A1F7-25B2-4BF1-93F9-769A707E2BA0}" dt="2024-05-01T10:14:29.988" v="7"/>
        <pc:sldMkLst>
          <pc:docMk/>
          <pc:sldMk cId="1373901212" sldId="260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373901212" sldId="260"/>
            <ac:spMk id="2" creationId="{B3B9D26B-F4C2-C5FC-9D46-4D20A3E15CC8}"/>
          </ac:spMkLst>
        </pc:spChg>
      </pc:sldChg>
      <pc:sldChg chg="modSp">
        <pc:chgData name="Charlotte Halls" userId="833eabc44d2ce7a8" providerId="LiveId" clId="{DEA1A1F7-25B2-4BF1-93F9-769A707E2BA0}" dt="2024-05-01T10:14:29.988" v="7"/>
        <pc:sldMkLst>
          <pc:docMk/>
          <pc:sldMk cId="1943725827" sldId="262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943725827" sldId="262"/>
            <ac:spMk id="2" creationId="{D89CA295-F2AE-88DE-0605-2161A5D3FAFC}"/>
          </ac:spMkLst>
        </pc:spChg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943725827" sldId="262"/>
            <ac:spMk id="3" creationId="{68081D7C-99E2-F910-6CA0-207304B45DB1}"/>
          </ac:spMkLst>
        </pc:spChg>
      </pc:sldChg>
      <pc:sldChg chg="modSp ord">
        <pc:chgData name="Charlotte Halls" userId="833eabc44d2ce7a8" providerId="LiveId" clId="{DEA1A1F7-25B2-4BF1-93F9-769A707E2BA0}" dt="2024-05-01T14:20:54.202" v="458"/>
        <pc:sldMkLst>
          <pc:docMk/>
          <pc:sldMk cId="1848066139" sldId="263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848066139" sldId="263"/>
            <ac:spMk id="2" creationId="{D2F2A45A-B2E8-F399-F34D-6095037A1662}"/>
          </ac:spMkLst>
        </pc:spChg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848066139" sldId="263"/>
            <ac:spMk id="3" creationId="{C152A078-8681-2134-02D3-90560CC12A1B}"/>
          </ac:spMkLst>
        </pc:spChg>
      </pc:sldChg>
      <pc:sldChg chg="modSp del">
        <pc:chgData name="Charlotte Halls" userId="833eabc44d2ce7a8" providerId="LiveId" clId="{DEA1A1F7-25B2-4BF1-93F9-769A707E2BA0}" dt="2024-05-01T15:56:08.188" v="1250" actId="2696"/>
        <pc:sldMkLst>
          <pc:docMk/>
          <pc:sldMk cId="4282268416" sldId="264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4282268416" sldId="264"/>
            <ac:spMk id="2" creationId="{35CDE447-5E88-B1F0-5EF6-4D022205DD30}"/>
          </ac:spMkLst>
        </pc:spChg>
        <pc:spChg chg="mod">
          <ac:chgData name="Charlotte Halls" userId="833eabc44d2ce7a8" providerId="LiveId" clId="{DEA1A1F7-25B2-4BF1-93F9-769A707E2BA0}" dt="2024-05-01T10:14:29.988" v="7"/>
          <ac:spMkLst>
            <pc:docMk/>
            <pc:sldMk cId="4282268416" sldId="264"/>
            <ac:spMk id="3" creationId="{CBDCC5CB-C404-6C40-F983-DB3E661CBE84}"/>
          </ac:spMkLst>
        </pc:spChg>
      </pc:sldChg>
      <pc:sldChg chg="modSp mod ord">
        <pc:chgData name="Charlotte Halls" userId="833eabc44d2ce7a8" providerId="LiveId" clId="{DEA1A1F7-25B2-4BF1-93F9-769A707E2BA0}" dt="2024-05-01T14:35:32.998" v="632"/>
        <pc:sldMkLst>
          <pc:docMk/>
          <pc:sldMk cId="1313849175" sldId="266"/>
        </pc:sldMkLst>
        <pc:spChg chg="mod">
          <ac:chgData name="Charlotte Halls" userId="833eabc44d2ce7a8" providerId="LiveId" clId="{DEA1A1F7-25B2-4BF1-93F9-769A707E2BA0}" dt="2024-05-01T10:14:38.263" v="8" actId="27636"/>
          <ac:spMkLst>
            <pc:docMk/>
            <pc:sldMk cId="1313849175" sldId="266"/>
            <ac:spMk id="2" creationId="{248D135E-179B-E28B-7FAA-842FF1474DDC}"/>
          </ac:spMkLst>
        </pc:spChg>
        <pc:spChg chg="mod">
          <ac:chgData name="Charlotte Halls" userId="833eabc44d2ce7a8" providerId="LiveId" clId="{DEA1A1F7-25B2-4BF1-93F9-769A707E2BA0}" dt="2024-05-01T10:14:29.988" v="7"/>
          <ac:spMkLst>
            <pc:docMk/>
            <pc:sldMk cId="1313849175" sldId="266"/>
            <ac:spMk id="3" creationId="{23DB5E85-09A7-5436-1FAC-689BFE189224}"/>
          </ac:spMkLst>
        </pc:spChg>
      </pc:sldChg>
      <pc:sldChg chg="modSp mod">
        <pc:chgData name="Charlotte Halls" userId="833eabc44d2ce7a8" providerId="LiveId" clId="{DEA1A1F7-25B2-4BF1-93F9-769A707E2BA0}" dt="2024-05-01T11:35:16.753" v="26" actId="1076"/>
        <pc:sldMkLst>
          <pc:docMk/>
          <pc:sldMk cId="3063530649" sldId="267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3063530649" sldId="267"/>
            <ac:spMk id="2" creationId="{E58A4CDF-32A8-0F34-AD89-8DDB4022D8F2}"/>
          </ac:spMkLst>
        </pc:spChg>
        <pc:spChg chg="mod">
          <ac:chgData name="Charlotte Halls" userId="833eabc44d2ce7a8" providerId="LiveId" clId="{DEA1A1F7-25B2-4BF1-93F9-769A707E2BA0}" dt="2024-05-01T11:35:16.753" v="26" actId="1076"/>
          <ac:spMkLst>
            <pc:docMk/>
            <pc:sldMk cId="3063530649" sldId="267"/>
            <ac:spMk id="4" creationId="{9A859178-31B3-27F3-9FE3-1536191E633B}"/>
          </ac:spMkLst>
        </pc:spChg>
      </pc:sldChg>
      <pc:sldChg chg="modSp mod ord">
        <pc:chgData name="Charlotte Halls" userId="833eabc44d2ce7a8" providerId="LiveId" clId="{DEA1A1F7-25B2-4BF1-93F9-769A707E2BA0}" dt="2024-05-01T20:32:32.996" v="1371" actId="1076"/>
        <pc:sldMkLst>
          <pc:docMk/>
          <pc:sldMk cId="2678459293" sldId="268"/>
        </pc:sldMkLst>
        <pc:spChg chg="mod">
          <ac:chgData name="Charlotte Halls" userId="833eabc44d2ce7a8" providerId="LiveId" clId="{DEA1A1F7-25B2-4BF1-93F9-769A707E2BA0}" dt="2024-05-01T20:32:32.996" v="1371" actId="1076"/>
          <ac:spMkLst>
            <pc:docMk/>
            <pc:sldMk cId="2678459293" sldId="268"/>
            <ac:spMk id="2" creationId="{7C0314F9-36AB-B9A4-94D1-D3B7CC031625}"/>
          </ac:spMkLst>
        </pc:spChg>
      </pc:sldChg>
      <pc:sldChg chg="modSp mod">
        <pc:chgData name="Charlotte Halls" userId="833eabc44d2ce7a8" providerId="LiveId" clId="{DEA1A1F7-25B2-4BF1-93F9-769A707E2BA0}" dt="2024-05-01T10:14:47.970" v="15" actId="27636"/>
        <pc:sldMkLst>
          <pc:docMk/>
          <pc:sldMk cId="3692885805" sldId="271"/>
        </pc:sldMkLst>
        <pc:spChg chg="mod">
          <ac:chgData name="Charlotte Halls" userId="833eabc44d2ce7a8" providerId="LiveId" clId="{DEA1A1F7-25B2-4BF1-93F9-769A707E2BA0}" dt="2024-05-01T10:14:29.988" v="7"/>
          <ac:spMkLst>
            <pc:docMk/>
            <pc:sldMk cId="3692885805" sldId="271"/>
            <ac:spMk id="2" creationId="{6D8EEBA2-98B8-0FD7-6BDF-23D025BC610D}"/>
          </ac:spMkLst>
        </pc:spChg>
        <pc:spChg chg="mod">
          <ac:chgData name="Charlotte Halls" userId="833eabc44d2ce7a8" providerId="LiveId" clId="{DEA1A1F7-25B2-4BF1-93F9-769A707E2BA0}" dt="2024-05-01T10:14:47.970" v="15" actId="27636"/>
          <ac:spMkLst>
            <pc:docMk/>
            <pc:sldMk cId="3692885805" sldId="271"/>
            <ac:spMk id="3" creationId="{FE83040F-E9A7-6379-51E6-3534E1EB666F}"/>
          </ac:spMkLst>
        </pc:spChg>
      </pc:sldChg>
      <pc:sldChg chg="modSp mod">
        <pc:chgData name="Charlotte Halls" userId="833eabc44d2ce7a8" providerId="LiveId" clId="{DEA1A1F7-25B2-4BF1-93F9-769A707E2BA0}" dt="2024-05-01T20:32:28.334" v="1370" actId="1076"/>
        <pc:sldMkLst>
          <pc:docMk/>
          <pc:sldMk cId="2489231818" sldId="272"/>
        </pc:sldMkLst>
        <pc:spChg chg="mod">
          <ac:chgData name="Charlotte Halls" userId="833eabc44d2ce7a8" providerId="LiveId" clId="{DEA1A1F7-25B2-4BF1-93F9-769A707E2BA0}" dt="2024-05-01T20:32:28.334" v="1370" actId="1076"/>
          <ac:spMkLst>
            <pc:docMk/>
            <pc:sldMk cId="2489231818" sldId="272"/>
            <ac:spMk id="2" creationId="{A3D1AC56-DDAC-B284-A0B1-95A41869C0C2}"/>
          </ac:spMkLst>
        </pc:spChg>
        <pc:spChg chg="mod">
          <ac:chgData name="Charlotte Halls" userId="833eabc44d2ce7a8" providerId="LiveId" clId="{DEA1A1F7-25B2-4BF1-93F9-769A707E2BA0}" dt="2024-05-01T20:32:25.181" v="1369" actId="1076"/>
          <ac:spMkLst>
            <pc:docMk/>
            <pc:sldMk cId="2489231818" sldId="272"/>
            <ac:spMk id="12" creationId="{30B19826-CB76-62B0-5EDA-84F42F0DD2A0}"/>
          </ac:spMkLst>
        </pc:spChg>
      </pc:sldChg>
      <pc:sldChg chg="modSp mod">
        <pc:chgData name="Charlotte Halls" userId="833eabc44d2ce7a8" providerId="LiveId" clId="{DEA1A1F7-25B2-4BF1-93F9-769A707E2BA0}" dt="2024-05-01T20:32:19.775" v="1368" actId="1076"/>
        <pc:sldMkLst>
          <pc:docMk/>
          <pc:sldMk cId="3633253292" sldId="273"/>
        </pc:sldMkLst>
        <pc:spChg chg="mod">
          <ac:chgData name="Charlotte Halls" userId="833eabc44d2ce7a8" providerId="LiveId" clId="{DEA1A1F7-25B2-4BF1-93F9-769A707E2BA0}" dt="2024-05-01T20:32:19.775" v="1368" actId="1076"/>
          <ac:spMkLst>
            <pc:docMk/>
            <pc:sldMk cId="3633253292" sldId="273"/>
            <ac:spMk id="10" creationId="{E7370AAD-2695-A074-6F04-1B9D8914182C}"/>
          </ac:spMkLst>
        </pc:spChg>
      </pc:sldChg>
      <pc:sldChg chg="modSp new mod ord">
        <pc:chgData name="Charlotte Halls" userId="833eabc44d2ce7a8" providerId="LiveId" clId="{DEA1A1F7-25B2-4BF1-93F9-769A707E2BA0}" dt="2024-05-01T14:35:12.441" v="630" actId="20577"/>
        <pc:sldMkLst>
          <pc:docMk/>
          <pc:sldMk cId="2064783399" sldId="274"/>
        </pc:sldMkLst>
        <pc:spChg chg="mod">
          <ac:chgData name="Charlotte Halls" userId="833eabc44d2ce7a8" providerId="LiveId" clId="{DEA1A1F7-25B2-4BF1-93F9-769A707E2BA0}" dt="2024-05-01T13:51:24.740" v="80" actId="20577"/>
          <ac:spMkLst>
            <pc:docMk/>
            <pc:sldMk cId="2064783399" sldId="274"/>
            <ac:spMk id="2" creationId="{C8C0504C-0FF4-2C5A-35EB-554B54DDCF09}"/>
          </ac:spMkLst>
        </pc:spChg>
        <pc:spChg chg="mod">
          <ac:chgData name="Charlotte Halls" userId="833eabc44d2ce7a8" providerId="LiveId" clId="{DEA1A1F7-25B2-4BF1-93F9-769A707E2BA0}" dt="2024-05-01T14:35:12.441" v="630" actId="20577"/>
          <ac:spMkLst>
            <pc:docMk/>
            <pc:sldMk cId="2064783399" sldId="274"/>
            <ac:spMk id="3" creationId="{EEA5ED63-16DC-5BCD-EE55-ED91ED012F49}"/>
          </ac:spMkLst>
        </pc:spChg>
      </pc:sldChg>
      <pc:sldChg chg="addSp modSp new mod">
        <pc:chgData name="Charlotte Halls" userId="833eabc44d2ce7a8" providerId="LiveId" clId="{DEA1A1F7-25B2-4BF1-93F9-769A707E2BA0}" dt="2024-05-01T19:28:32.658" v="1328" actId="313"/>
        <pc:sldMkLst>
          <pc:docMk/>
          <pc:sldMk cId="246776110" sldId="275"/>
        </pc:sldMkLst>
        <pc:spChg chg="mod">
          <ac:chgData name="Charlotte Halls" userId="833eabc44d2ce7a8" providerId="LiveId" clId="{DEA1A1F7-25B2-4BF1-93F9-769A707E2BA0}" dt="2024-05-01T15:57:16.891" v="1325" actId="20577"/>
          <ac:spMkLst>
            <pc:docMk/>
            <pc:sldMk cId="246776110" sldId="275"/>
            <ac:spMk id="2" creationId="{356D1FC4-3BA2-BC67-9D0C-59E923FAAA03}"/>
          </ac:spMkLst>
        </pc:spChg>
        <pc:spChg chg="mod">
          <ac:chgData name="Charlotte Halls" userId="833eabc44d2ce7a8" providerId="LiveId" clId="{DEA1A1F7-25B2-4BF1-93F9-769A707E2BA0}" dt="2024-05-01T19:28:32.658" v="1328" actId="313"/>
          <ac:spMkLst>
            <pc:docMk/>
            <pc:sldMk cId="246776110" sldId="275"/>
            <ac:spMk id="3" creationId="{7B79AD08-3016-FD50-DDEB-C51A46715A94}"/>
          </ac:spMkLst>
        </pc:spChg>
        <pc:spChg chg="add mod">
          <ac:chgData name="Charlotte Halls" userId="833eabc44d2ce7a8" providerId="LiveId" clId="{DEA1A1F7-25B2-4BF1-93F9-769A707E2BA0}" dt="2024-05-01T14:45:14.137" v="1249" actId="1076"/>
          <ac:spMkLst>
            <pc:docMk/>
            <pc:sldMk cId="246776110" sldId="275"/>
            <ac:spMk id="6" creationId="{814CA65A-D245-CF37-7204-DD2C50991F93}"/>
          </ac:spMkLst>
        </pc:spChg>
        <pc:picChg chg="add mod">
          <ac:chgData name="Charlotte Halls" userId="833eabc44d2ce7a8" providerId="LiveId" clId="{DEA1A1F7-25B2-4BF1-93F9-769A707E2BA0}" dt="2024-05-01T14:45:10.877" v="1248" actId="14100"/>
          <ac:picMkLst>
            <pc:docMk/>
            <pc:sldMk cId="246776110" sldId="275"/>
            <ac:picMk id="5" creationId="{C56896CC-4F28-8DF5-4383-B8AB6ABC5C53}"/>
          </ac:picMkLst>
        </pc:picChg>
      </pc:sldChg>
      <pc:sldChg chg="addSp delSp modSp new mod">
        <pc:chgData name="Charlotte Halls" userId="833eabc44d2ce7a8" providerId="LiveId" clId="{DEA1A1F7-25B2-4BF1-93F9-769A707E2BA0}" dt="2024-05-01T19:34:20.449" v="1367" actId="5793"/>
        <pc:sldMkLst>
          <pc:docMk/>
          <pc:sldMk cId="1978762424" sldId="276"/>
        </pc:sldMkLst>
        <pc:spChg chg="mod">
          <ac:chgData name="Charlotte Halls" userId="833eabc44d2ce7a8" providerId="LiveId" clId="{DEA1A1F7-25B2-4BF1-93F9-769A707E2BA0}" dt="2024-05-01T19:34:20.449" v="1367" actId="5793"/>
          <ac:spMkLst>
            <pc:docMk/>
            <pc:sldMk cId="1978762424" sldId="276"/>
            <ac:spMk id="2" creationId="{91F99F74-AA8B-611C-D26E-BEFF49D6DABF}"/>
          </ac:spMkLst>
        </pc:spChg>
        <pc:picChg chg="add del">
          <ac:chgData name="Charlotte Halls" userId="833eabc44d2ce7a8" providerId="LiveId" clId="{DEA1A1F7-25B2-4BF1-93F9-769A707E2BA0}" dt="2024-05-01T15:56:24.654" v="1273" actId="21"/>
          <ac:picMkLst>
            <pc:docMk/>
            <pc:sldMk cId="1978762424" sldId="276"/>
            <ac:picMk id="4" creationId="{47666ACE-8B08-3FB2-4211-DD62F14295E7}"/>
          </ac:picMkLst>
        </pc:picChg>
      </pc:sldChg>
      <pc:sldChg chg="modSp new del mod">
        <pc:chgData name="Charlotte Halls" userId="833eabc44d2ce7a8" providerId="LiveId" clId="{DEA1A1F7-25B2-4BF1-93F9-769A707E2BA0}" dt="2024-05-01T19:34:07.768" v="1329" actId="2696"/>
        <pc:sldMkLst>
          <pc:docMk/>
          <pc:sldMk cId="2540981826" sldId="277"/>
        </pc:sldMkLst>
        <pc:spChg chg="mod">
          <ac:chgData name="Charlotte Halls" userId="833eabc44d2ce7a8" providerId="LiveId" clId="{DEA1A1F7-25B2-4BF1-93F9-769A707E2BA0}" dt="2024-05-01T15:56:34.538" v="1308" actId="20577"/>
          <ac:spMkLst>
            <pc:docMk/>
            <pc:sldMk cId="2540981826" sldId="277"/>
            <ac:spMk id="2" creationId="{C8535358-BBF9-DB54-684A-F27BC5A73C52}"/>
          </ac:spMkLst>
        </pc:spChg>
      </pc:sldChg>
      <pc:sldMasterChg chg="setBg">
        <pc:chgData name="Charlotte Halls" userId="833eabc44d2ce7a8" providerId="LiveId" clId="{DEA1A1F7-25B2-4BF1-93F9-769A707E2BA0}" dt="2024-05-01T10:15:32.274" v="18"/>
        <pc:sldMasterMkLst>
          <pc:docMk/>
          <pc:sldMasterMk cId="1431617204" sldId="2147484150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9888D3-00F8-4840-B5D5-7529DCF422E3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F6C5A0-0D4A-4DD3-9184-4FEDBBE937D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6547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what each of these crimes are from flash cards/memory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2198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these scams and how they can effect/trick people</a:t>
            </a:r>
          </a:p>
          <a:p>
            <a:r>
              <a:rPr lang="en-GB" dirty="0"/>
              <a:t>Explain how royal mail is a well known and trusted service and so this could be an easy way of tricking people.</a:t>
            </a:r>
          </a:p>
          <a:p>
            <a:r>
              <a:rPr lang="en-GB" dirty="0"/>
              <a:t>Typically targeting vulnerable adults such as the elderly.</a:t>
            </a:r>
          </a:p>
          <a:p>
            <a:r>
              <a:rPr lang="en-GB" dirty="0"/>
              <a:t>Discuss advantages in technology – anonymous number, looks legitimate etc..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744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Make more notes explaining that she went along with it, and assumed it was her son as it seemed legitimate. </a:t>
            </a:r>
          </a:p>
          <a:p>
            <a:r>
              <a:rPr lang="en-GB" dirty="0"/>
              <a:t>She was coming to the end of her battle with cancer and felt overwhelmed by it.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46115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Read out each of these but explain only one will be fully explained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005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each one of these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59132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each 3 elements to the strategy.</a:t>
            </a:r>
          </a:p>
          <a:p>
            <a:r>
              <a:rPr lang="en-GB" dirty="0"/>
              <a:t>Explain what the </a:t>
            </a:r>
          </a:p>
          <a:p>
            <a:r>
              <a:rPr lang="en-GB" dirty="0"/>
              <a:t>UK parliament no place to hide strategy - summary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1752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how the stats in 2020 could have increased due to covid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6845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each of the elements</a:t>
            </a:r>
          </a:p>
          <a:p>
            <a:r>
              <a:rPr lang="en-GB" dirty="0"/>
              <a:t>Talk about how you the 4 P’s can be utilised from flash cards.</a:t>
            </a:r>
          </a:p>
          <a:p>
            <a:r>
              <a:rPr lang="en-GB" dirty="0"/>
              <a:t>For example… prepare by having companies such as Royal Mail sending emails warning people of said scams, and HMRC… Phone provider.</a:t>
            </a:r>
          </a:p>
          <a:p>
            <a:r>
              <a:rPr lang="en-GB" dirty="0"/>
              <a:t>Prevent – spread awareness, open classes for vulnerable people who aren’t sure how to use their phone properly or understand how to tell the difference between a genuine and a scam message</a:t>
            </a:r>
          </a:p>
          <a:p>
            <a:r>
              <a:rPr lang="en-GB" dirty="0"/>
              <a:t>Pursue – enforcing new laws to bring justice to perps and victims</a:t>
            </a:r>
          </a:p>
          <a:p>
            <a:r>
              <a:rPr lang="en-GB" dirty="0"/>
              <a:t>Protect – more intelligence to detect potential threats and more awareness of the news and in newspapers and on social media warning potential victims.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3178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F6C5A0-0D4A-4DD3-9184-4FEDBBE937DF}" type="slidenum">
              <a:rPr lang="en-GB" smtClean="0"/>
              <a:t>17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8851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250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14142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2053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641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8458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301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7613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400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381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3188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6944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FC031175-B2F1-468B-B624-13B866020260}" type="datetimeFigureOut">
              <a:rPr lang="en-GB" smtClean="0"/>
              <a:t>01/05/2024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B61DE830-8BD1-44A7-84D3-987C39401034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16172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51" r:id="rId1"/>
    <p:sldLayoutId id="2147484152" r:id="rId2"/>
    <p:sldLayoutId id="2147484153" r:id="rId3"/>
    <p:sldLayoutId id="2147484154" r:id="rId4"/>
    <p:sldLayoutId id="2147484155" r:id="rId5"/>
    <p:sldLayoutId id="2147484156" r:id="rId6"/>
    <p:sldLayoutId id="2147484157" r:id="rId7"/>
    <p:sldLayoutId id="2147484158" r:id="rId8"/>
    <p:sldLayoutId id="2147484159" r:id="rId9"/>
    <p:sldLayoutId id="2147484160" r:id="rId10"/>
    <p:sldLayoutId id="2147484161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leap.com/determinants-preventing-cyber-crime-survey-research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cherlund.blogspot.com/2016/10/recognizing-and-combating-cybercrime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ebenglish.se/feelings-1-4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www.flickr.com/photos/kotomi-jewelry/42770840794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freepngimg.com/png/32329-technology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ssbsresources.com/blog/teaching-and-learning/page-3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ztechit.co.uk/blog/cyber-dependent-crime" TargetMode="External"/><Relationship Id="rId2" Type="http://schemas.openxmlformats.org/officeDocument/2006/relationships/hyperlink" Target="https://www.ageuk.org.uk/globalassets/age-uk/documents/information-guides/ageukig05_avoiding_scams_inf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ps.gov.uk/legal-guidance/cybercrime-prosecution-guidanc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.edu/openlearn/health-sports-psychology/psychology/the-psychology-cybercrime/content-section-3.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sets.publishing.service.gov.uk/media/5a7c83c1ed915d48c241043f/horr75-chap1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92E6D-0E1E-7F03-EAE1-FC0B1A805D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Cyber crime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135486-30F7-CB81-1430-D4BE3C7ABCD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Charlotte Halls</a:t>
            </a:r>
          </a:p>
        </p:txBody>
      </p:sp>
    </p:spTree>
    <p:extLst>
      <p:ext uri="{BB962C8B-B14F-4D97-AF65-F5344CB8AC3E}">
        <p14:creationId xmlns:p14="http://schemas.microsoft.com/office/powerpoint/2010/main" val="12761361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CA074-42DE-1392-5743-7FD7CAAE2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475488"/>
            <a:ext cx="10058400" cy="1261872"/>
          </a:xfrm>
        </p:spPr>
        <p:txBody>
          <a:bodyPr/>
          <a:lstStyle/>
          <a:p>
            <a:r>
              <a:rPr lang="en-GB" dirty="0"/>
              <a:t>What is cyber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4619A-01FE-8B85-09AB-AE3E77D6D4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726" y="1737360"/>
            <a:ext cx="10324474" cy="4572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 Cyber crime is a term used to describe two ranges of criminal activity: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Cyber-dependent crimes</a:t>
            </a:r>
          </a:p>
          <a:p>
            <a:r>
              <a:rPr lang="en-GB" sz="2400" dirty="0">
                <a:solidFill>
                  <a:schemeClr val="tx1"/>
                </a:solidFill>
              </a:rPr>
              <a:t>Cyber-enabled crimes 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Cyber crime is a form of corruption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</a:rPr>
              <a:t>(Crown Prosecution Service, 2019)</a:t>
            </a:r>
          </a:p>
        </p:txBody>
      </p:sp>
    </p:spTree>
    <p:extLst>
      <p:ext uri="{BB962C8B-B14F-4D97-AF65-F5344CB8AC3E}">
        <p14:creationId xmlns:p14="http://schemas.microsoft.com/office/powerpoint/2010/main" val="2170998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C8E5F-5412-BA40-5999-CFF24F834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Cyber-dependent crimes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7ED81-8A03-51F2-0B15-FACEE6EE1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200" dirty="0">
                <a:solidFill>
                  <a:schemeClr val="tx1"/>
                </a:solidFill>
              </a:rPr>
              <a:t>Identity theft</a:t>
            </a:r>
          </a:p>
          <a:p>
            <a:pPr>
              <a:buFontTx/>
              <a:buChar char="-"/>
            </a:pPr>
            <a:r>
              <a:rPr lang="en-GB" sz="3200" dirty="0">
                <a:solidFill>
                  <a:schemeClr val="tx1"/>
                </a:solidFill>
              </a:rPr>
              <a:t>Phishing scams</a:t>
            </a:r>
          </a:p>
          <a:p>
            <a:pPr>
              <a:buFontTx/>
              <a:buChar char="-"/>
            </a:pPr>
            <a:r>
              <a:rPr lang="en-GB" sz="3200" dirty="0">
                <a:solidFill>
                  <a:schemeClr val="tx1"/>
                </a:solidFill>
              </a:rPr>
              <a:t>Hacking</a:t>
            </a:r>
          </a:p>
          <a:p>
            <a:pPr>
              <a:buFontTx/>
              <a:buChar char="-"/>
            </a:pPr>
            <a:endParaRPr lang="en-GB" sz="3200" dirty="0">
              <a:solidFill>
                <a:schemeClr val="tx1"/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7CAD282-B2FD-6591-D3AE-06E79CAAD4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71799" y="4107103"/>
            <a:ext cx="4320201" cy="275089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5C71C57-CC98-5159-8964-6C98A2CBADD1}"/>
              </a:ext>
            </a:extLst>
          </p:cNvPr>
          <p:cNvSpPr txBox="1"/>
          <p:nvPr/>
        </p:nvSpPr>
        <p:spPr>
          <a:xfrm>
            <a:off x="8350743" y="6976963"/>
            <a:ext cx="384125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researchleap.com/determinants-preventing-cyber-crime-survey-research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F3E140-5AE6-94F7-4636-8B537366254F}"/>
              </a:ext>
            </a:extLst>
          </p:cNvPr>
          <p:cNvSpPr txBox="1"/>
          <p:nvPr/>
        </p:nvSpPr>
        <p:spPr>
          <a:xfrm>
            <a:off x="3844212" y="5486400"/>
            <a:ext cx="2705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(McGuire and Dowling, 2013)</a:t>
            </a:r>
          </a:p>
        </p:txBody>
      </p:sp>
    </p:spTree>
    <p:extLst>
      <p:ext uri="{BB962C8B-B14F-4D97-AF65-F5344CB8AC3E}">
        <p14:creationId xmlns:p14="http://schemas.microsoft.com/office/powerpoint/2010/main" val="3543623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ABEEA-07B8-4210-C0F0-C62BEF2DED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Cyber-enabled crimes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98A3C-918C-0C49-AA97-8B361029B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200" dirty="0"/>
              <a:t>Cyber bullying</a:t>
            </a:r>
          </a:p>
          <a:p>
            <a:pPr>
              <a:buFontTx/>
              <a:buChar char="-"/>
            </a:pPr>
            <a:r>
              <a:rPr lang="en-GB" sz="3200" dirty="0"/>
              <a:t>Disclosing sexual images with out consent</a:t>
            </a:r>
          </a:p>
          <a:p>
            <a:pPr>
              <a:buFontTx/>
              <a:buChar char="-"/>
            </a:pPr>
            <a:r>
              <a:rPr lang="en-GB" sz="3200" dirty="0"/>
              <a:t>Fraud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724D8F1-8C60-8EA7-2A1A-ECC6637D3E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71260" y="4124529"/>
            <a:ext cx="4520740" cy="273347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032FDAC-C03A-CB19-9A0E-D99465529322}"/>
              </a:ext>
            </a:extLst>
          </p:cNvPr>
          <p:cNvSpPr txBox="1"/>
          <p:nvPr/>
        </p:nvSpPr>
        <p:spPr>
          <a:xfrm>
            <a:off x="15102396" y="6876306"/>
            <a:ext cx="12574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scherlund.blogspot.com/2016/10/recognizing-and-combating-cybercrime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621700-0E19-AEBE-8318-C7E1D0F28BD9}"/>
              </a:ext>
            </a:extLst>
          </p:cNvPr>
          <p:cNvSpPr txBox="1"/>
          <p:nvPr/>
        </p:nvSpPr>
        <p:spPr>
          <a:xfrm>
            <a:off x="4627984" y="5617029"/>
            <a:ext cx="24446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(Crown Prosecution Service, 2017)</a:t>
            </a:r>
          </a:p>
        </p:txBody>
      </p:sp>
    </p:spTree>
    <p:extLst>
      <p:ext uri="{BB962C8B-B14F-4D97-AF65-F5344CB8AC3E}">
        <p14:creationId xmlns:p14="http://schemas.microsoft.com/office/powerpoint/2010/main" val="1617988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9D26B-F4C2-C5FC-9D46-4D20A3E15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BBA423-D937-7574-12DE-117CCE063C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636" y="1737360"/>
            <a:ext cx="2542163" cy="46803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7469F52-FD19-F10B-19C1-183860720D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1799" y="1898337"/>
            <a:ext cx="4997746" cy="2804291"/>
          </a:xfrm>
          <a:prstGeom prst="rect">
            <a:avLst/>
          </a:prstGeom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78CD32EF-D371-8F1B-92F9-E4489C50D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536" y="1737360"/>
            <a:ext cx="3911973" cy="4390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B025EE0-1B0E-7B76-E573-2103B3F72F91}"/>
              </a:ext>
            </a:extLst>
          </p:cNvPr>
          <p:cNvSpPr txBox="1"/>
          <p:nvPr/>
        </p:nvSpPr>
        <p:spPr>
          <a:xfrm>
            <a:off x="4889241" y="5859624"/>
            <a:ext cx="2542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(Royal Mail, 2021)</a:t>
            </a:r>
          </a:p>
        </p:txBody>
      </p:sp>
    </p:spTree>
    <p:extLst>
      <p:ext uri="{BB962C8B-B14F-4D97-AF65-F5344CB8AC3E}">
        <p14:creationId xmlns:p14="http://schemas.microsoft.com/office/powerpoint/2010/main" val="1373901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09E82-73D1-A120-4F46-85EBA93E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4318" y="261257"/>
            <a:ext cx="9930882" cy="1189500"/>
          </a:xfrm>
        </p:spPr>
        <p:txBody>
          <a:bodyPr/>
          <a:lstStyle/>
          <a:p>
            <a:r>
              <a:rPr lang="en-GB" dirty="0"/>
              <a:t>Case study</a:t>
            </a:r>
          </a:p>
        </p:txBody>
      </p:sp>
      <p:pic>
        <p:nvPicPr>
          <p:cNvPr id="1026" name="Picture 2" descr="Jo Collie on left with son Michael Collie on right in front of buildings">
            <a:extLst>
              <a:ext uri="{FF2B5EF4-FFF2-40B4-BE49-F238E27FC236}">
                <a16:creationId xmlns:a16="http://schemas.microsoft.com/office/drawing/2014/main" id="{7BBD842C-1A3F-98BC-A72D-633B005267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342" y="2456714"/>
            <a:ext cx="4291317" cy="2413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755F83-8E6B-F4C1-0D73-A278F0FF00A3}"/>
              </a:ext>
            </a:extLst>
          </p:cNvPr>
          <p:cNvSpPr txBox="1"/>
          <p:nvPr/>
        </p:nvSpPr>
        <p:spPr>
          <a:xfrm>
            <a:off x="5467739" y="2295331"/>
            <a:ext cx="5878285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800" dirty="0"/>
              <a:t>In 2023, Jo Collie fell victim to the ‘Hello Mum’ scam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She lost £47,000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‘ Hi mum, just to let you know, I’ve changed my phone number, you can delete the old number, use this one”</a:t>
            </a:r>
          </a:p>
          <a:p>
            <a:pPr marL="285750" indent="-285750">
              <a:buFontTx/>
              <a:buChar char="-"/>
            </a:pPr>
            <a:endParaRPr lang="en-GB" sz="2800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FD71D6-FE45-722C-0A1F-6311E59FA2EF}"/>
              </a:ext>
            </a:extLst>
          </p:cNvPr>
          <p:cNvSpPr txBox="1"/>
          <p:nvPr/>
        </p:nvSpPr>
        <p:spPr>
          <a:xfrm>
            <a:off x="9582150" y="5518666"/>
            <a:ext cx="24193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(Clark and Hern, 2023)</a:t>
            </a:r>
          </a:p>
        </p:txBody>
      </p:sp>
    </p:spTree>
    <p:extLst>
      <p:ext uri="{BB962C8B-B14F-4D97-AF65-F5344CB8AC3E}">
        <p14:creationId xmlns:p14="http://schemas.microsoft.com/office/powerpoint/2010/main" val="18914166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D1FC4-3BA2-BC67-9D0C-59E923FAA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impact does cyber crime have?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9AD08-3016-FD50-DDEB-C51A46715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- Embarrassment</a:t>
            </a:r>
          </a:p>
          <a:p>
            <a:r>
              <a:rPr lang="en-GB" dirty="0"/>
              <a:t>- Feeling depressed or suicidal</a:t>
            </a:r>
          </a:p>
          <a:p>
            <a:r>
              <a:rPr lang="en-GB" dirty="0"/>
              <a:t>- Damaged reputation for business </a:t>
            </a:r>
            <a:r>
              <a:rPr lang="en-GB" dirty="0" err="1"/>
              <a:t>e.g</a:t>
            </a:r>
            <a:r>
              <a:rPr lang="en-GB" dirty="0"/>
              <a:t> Royal Mail</a:t>
            </a:r>
          </a:p>
          <a:p>
            <a:r>
              <a:rPr lang="en-GB" dirty="0"/>
              <a:t>- Drop in revenue for business</a:t>
            </a:r>
          </a:p>
          <a:p>
            <a:r>
              <a:rPr lang="en-GB" dirty="0"/>
              <a:t>- Loss of money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(</a:t>
            </a:r>
            <a:r>
              <a:rPr lang="en-GB" dirty="0" err="1"/>
              <a:t>Laftman</a:t>
            </a:r>
            <a:r>
              <a:rPr lang="en-GB" dirty="0"/>
              <a:t> et al., 2013)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6896CC-4F28-8DF5-4383-B8AB6ABC5C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0112" y="4257207"/>
            <a:ext cx="4631888" cy="26007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14CA65A-D245-CF37-7204-DD2C50991F93}"/>
              </a:ext>
            </a:extLst>
          </p:cNvPr>
          <p:cNvSpPr txBox="1"/>
          <p:nvPr/>
        </p:nvSpPr>
        <p:spPr>
          <a:xfrm>
            <a:off x="7560112" y="6510528"/>
            <a:ext cx="53435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ebenglish.se/feelings-1-4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46776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A4CDF-32A8-0F34-AD89-8DDB4022D8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Government’s ‘No Place to hide: Serious and Organised Crime Strategy 2023-2028’ strategy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859178-31B3-27F3-9FE3-1536191E633B}"/>
              </a:ext>
            </a:extLst>
          </p:cNvPr>
          <p:cNvSpPr txBox="1"/>
          <p:nvPr/>
        </p:nvSpPr>
        <p:spPr>
          <a:xfrm>
            <a:off x="639594" y="2507955"/>
            <a:ext cx="965835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GB" sz="2800" dirty="0"/>
              <a:t>Government’s new strategy to reduce serious and organised crimes in the UK </a:t>
            </a:r>
          </a:p>
          <a:p>
            <a:pPr marL="285750" indent="-285750">
              <a:buFontTx/>
              <a:buChar char="-"/>
            </a:pPr>
            <a:r>
              <a:rPr lang="en-GB" sz="2800" dirty="0"/>
              <a:t>Focussing on five lines of action:</a:t>
            </a:r>
          </a:p>
          <a:p>
            <a:pPr marL="457200" indent="-457200">
              <a:buAutoNum type="arabicPeriod"/>
            </a:pPr>
            <a:r>
              <a:rPr lang="en-GB" sz="2800" dirty="0"/>
              <a:t>In-country</a:t>
            </a:r>
          </a:p>
          <a:p>
            <a:pPr marL="342900" indent="-342900">
              <a:buAutoNum type="arabicPeriod"/>
            </a:pPr>
            <a:r>
              <a:rPr lang="en-GB" sz="2800" dirty="0"/>
              <a:t>UK borders</a:t>
            </a:r>
          </a:p>
          <a:p>
            <a:pPr marL="342900" indent="-342900">
              <a:buAutoNum type="arabicPeriod"/>
            </a:pPr>
            <a:r>
              <a:rPr lang="en-GB" sz="2800" dirty="0"/>
              <a:t>International</a:t>
            </a:r>
          </a:p>
          <a:p>
            <a:pPr marL="342900" indent="-342900">
              <a:buAutoNum type="arabicPeriod"/>
            </a:pPr>
            <a:r>
              <a:rPr lang="en-GB" sz="2800" dirty="0"/>
              <a:t>Technology and capabilities</a:t>
            </a:r>
          </a:p>
          <a:p>
            <a:pPr marL="342900" indent="-342900">
              <a:buAutoNum type="arabicPeriod"/>
            </a:pPr>
            <a:r>
              <a:rPr lang="en-GB" sz="2800" dirty="0"/>
              <a:t>Multi-agency response</a:t>
            </a:r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924043-16CD-6A2D-4478-FB9432D93469}"/>
              </a:ext>
            </a:extLst>
          </p:cNvPr>
          <p:cNvSpPr txBox="1"/>
          <p:nvPr/>
        </p:nvSpPr>
        <p:spPr>
          <a:xfrm>
            <a:off x="4838700" y="5862719"/>
            <a:ext cx="3118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(UK Parliament, 2023)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C984A41-F80A-41E1-DE78-B009D78389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10550" y="3774311"/>
            <a:ext cx="3981450" cy="262837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B52922B-0111-9ADC-DEEB-8EEB2C1D9219}"/>
              </a:ext>
            </a:extLst>
          </p:cNvPr>
          <p:cNvSpPr txBox="1"/>
          <p:nvPr/>
        </p:nvSpPr>
        <p:spPr>
          <a:xfrm>
            <a:off x="7677150" y="7994087"/>
            <a:ext cx="39814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flickr.com/photos/kotomi-jewelry/4277084079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/3.0/"/>
              </a:rPr>
              <a:t>CC BY-NC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0635306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EEBA2-98B8-0FD7-6BDF-23D025BC6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Technology and capabilities: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3040F-E9A7-6379-51E6-3534E1EB6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3012016"/>
          </a:xfrm>
        </p:spPr>
        <p:txBody>
          <a:bodyPr>
            <a:normAutofit lnSpcReduction="10000"/>
          </a:bodyPr>
          <a:lstStyle/>
          <a:p>
            <a:endParaRPr lang="en-GB" sz="3200" dirty="0"/>
          </a:p>
          <a:p>
            <a:r>
              <a:rPr lang="en-GB" sz="3200" dirty="0"/>
              <a:t>- Fourth line of action</a:t>
            </a:r>
          </a:p>
          <a:p>
            <a:r>
              <a:rPr lang="en-GB" sz="3200" dirty="0"/>
              <a:t>- Aim to ensure the best level of intelligences and data collection</a:t>
            </a:r>
          </a:p>
          <a:p>
            <a:r>
              <a:rPr lang="en-GB" sz="3200" dirty="0"/>
              <a:t>- Cross border and investigative capabilities are in place to aid in identifying and preventing organised crime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45D1E3-C05C-463D-C4CD-670FFD9FABCC}"/>
              </a:ext>
            </a:extLst>
          </p:cNvPr>
          <p:cNvSpPr txBox="1"/>
          <p:nvPr/>
        </p:nvSpPr>
        <p:spPr>
          <a:xfrm>
            <a:off x="5779031" y="5497641"/>
            <a:ext cx="23050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Home Office, 2023)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3AB29F-CC54-F510-8610-E5ED824C4D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929162" y="4364511"/>
            <a:ext cx="3262838" cy="182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8858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CA295-F2AE-88DE-0605-2161A5D3FA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Government’s ‘No Place to hide: Serious and Organised Crime Strategy 2023-2028’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81D7C-99E2-F910-6CA0-207304B45D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/>
              <a:t>Implement a new fraud strategy</a:t>
            </a:r>
          </a:p>
          <a:p>
            <a:r>
              <a:rPr lang="en-GB" sz="2600" dirty="0"/>
              <a:t>‘End-to-end’ approach to cut fraud – focussing on 3 key elements</a:t>
            </a:r>
          </a:p>
          <a:p>
            <a:r>
              <a:rPr lang="en-GB" sz="2600" dirty="0"/>
              <a:t>‘Corruption undermines national security and global stability’</a:t>
            </a:r>
          </a:p>
          <a:p>
            <a:r>
              <a:rPr lang="en-GB" sz="2600" dirty="0"/>
              <a:t>New measures to support closer collaboration between NCA and Serious Fraud Office to tackle serious complex fraud, bribery and corruption</a:t>
            </a:r>
          </a:p>
          <a:p>
            <a:pPr marL="0" indent="0">
              <a:buNone/>
            </a:pPr>
            <a:endParaRPr lang="en-GB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3D5022-600C-D375-5EFA-EDA1DD4D8F21}"/>
              </a:ext>
            </a:extLst>
          </p:cNvPr>
          <p:cNvSpPr txBox="1"/>
          <p:nvPr/>
        </p:nvSpPr>
        <p:spPr>
          <a:xfrm>
            <a:off x="8534400" y="5543550"/>
            <a:ext cx="316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(UK Parliament, 2023)</a:t>
            </a:r>
          </a:p>
        </p:txBody>
      </p:sp>
    </p:spTree>
    <p:extLst>
      <p:ext uri="{BB962C8B-B14F-4D97-AF65-F5344CB8AC3E}">
        <p14:creationId xmlns:p14="http://schemas.microsoft.com/office/powerpoint/2010/main" val="1943725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0504C-0FF4-2C5A-35EB-554B54DDCF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of the No place to hide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5ED63-16DC-5BCD-EE55-ED91ED012F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Novel and bold approach</a:t>
            </a:r>
          </a:p>
          <a:p>
            <a:pPr marL="0" indent="0">
              <a:buNone/>
            </a:pPr>
            <a:r>
              <a:rPr lang="en-GB" dirty="0"/>
              <a:t> - Suggests the 4 P’s principle will no longer be followed  </a:t>
            </a:r>
          </a:p>
          <a:p>
            <a:r>
              <a:rPr lang="en-GB" dirty="0"/>
              <a:t>- Offers no detailed explanation for how the new strategy will be more beneficial</a:t>
            </a:r>
          </a:p>
          <a:p>
            <a:r>
              <a:rPr lang="en-GB" dirty="0"/>
              <a:t>- No guarantee it will actually reduce SOC</a:t>
            </a:r>
          </a:p>
          <a:p>
            <a:r>
              <a:rPr lang="en-GB" dirty="0"/>
              <a:t>- May encourage victims of cyber crime to report </a:t>
            </a:r>
          </a:p>
          <a:p>
            <a:r>
              <a:rPr lang="en-GB" dirty="0"/>
              <a:t>- May offer clarity to the public and boost confidence</a:t>
            </a:r>
          </a:p>
          <a:p>
            <a:r>
              <a:rPr lang="en-GB" dirty="0"/>
              <a:t>- Addressing the problem</a:t>
            </a:r>
          </a:p>
        </p:txBody>
      </p:sp>
    </p:spTree>
    <p:extLst>
      <p:ext uri="{BB962C8B-B14F-4D97-AF65-F5344CB8AC3E}">
        <p14:creationId xmlns:p14="http://schemas.microsoft.com/office/powerpoint/2010/main" val="20647833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8D135E-179B-E28B-7FAA-842FF1474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threat does cyber crime pose to contemporary society?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B5E85-09A7-5436-1FAC-689BFE189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 2020, victims of online shopping fraud lost a total of £63.8million, this saw an increase of 37% from the previous year</a:t>
            </a:r>
          </a:p>
          <a:p>
            <a:r>
              <a:rPr lang="en-GB" sz="2400" dirty="0"/>
              <a:t>In 2022, there were 13,986 reported cases of hacking social media platforms and emails </a:t>
            </a:r>
          </a:p>
          <a:p>
            <a:r>
              <a:rPr lang="en-GB" sz="2400" dirty="0"/>
              <a:t>Businesses in the UK suffered an average loss of £4200 in 2022</a:t>
            </a:r>
          </a:p>
          <a:p>
            <a:r>
              <a:rPr lang="en-GB" sz="2400" dirty="0"/>
              <a:t>In 2022, 39% of businesses suffered a cyber-attack 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E1CC4E-6E89-69AC-0475-82CF687838A2}"/>
              </a:ext>
            </a:extLst>
          </p:cNvPr>
          <p:cNvSpPr txBox="1"/>
          <p:nvPr/>
        </p:nvSpPr>
        <p:spPr>
          <a:xfrm>
            <a:off x="8782050" y="5334000"/>
            <a:ext cx="3124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(Bollon, 2023)</a:t>
            </a:r>
          </a:p>
        </p:txBody>
      </p:sp>
    </p:spTree>
    <p:extLst>
      <p:ext uri="{BB962C8B-B14F-4D97-AF65-F5344CB8AC3E}">
        <p14:creationId xmlns:p14="http://schemas.microsoft.com/office/powerpoint/2010/main" val="13138491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2A45A-B2E8-F399-F34D-6095037A1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4 p’s principle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2A078-8681-2134-02D3-90560CC12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2800" dirty="0"/>
              <a:t>Prepare – reduce the impact of organised crime</a:t>
            </a:r>
          </a:p>
          <a:p>
            <a:pPr>
              <a:buFontTx/>
              <a:buChar char="-"/>
            </a:pPr>
            <a:r>
              <a:rPr lang="en-GB" sz="2800" dirty="0"/>
              <a:t>Prevent – attempts to stop people becoming involved</a:t>
            </a:r>
          </a:p>
          <a:p>
            <a:pPr>
              <a:buFontTx/>
              <a:buChar char="-"/>
            </a:pPr>
            <a:r>
              <a:rPr lang="en-GB" sz="2800" dirty="0"/>
              <a:t>Pursue – which uses prosecution and disruption </a:t>
            </a:r>
          </a:p>
          <a:p>
            <a:pPr>
              <a:buFontTx/>
              <a:buChar char="-"/>
            </a:pPr>
            <a:r>
              <a:rPr lang="en-GB" sz="2800" dirty="0"/>
              <a:t>Protect – target hardens the nations infrastructure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F72520-ED26-EA49-7A71-2A453B0AAD5E}"/>
              </a:ext>
            </a:extLst>
          </p:cNvPr>
          <p:cNvSpPr txBox="1"/>
          <p:nvPr/>
        </p:nvSpPr>
        <p:spPr>
          <a:xfrm>
            <a:off x="8285584" y="5038531"/>
            <a:ext cx="2809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(Home Office, 2010)</a:t>
            </a:r>
          </a:p>
        </p:txBody>
      </p:sp>
    </p:spTree>
    <p:extLst>
      <p:ext uri="{BB962C8B-B14F-4D97-AF65-F5344CB8AC3E}">
        <p14:creationId xmlns:p14="http://schemas.microsoft.com/office/powerpoint/2010/main" val="1848066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314F9-36AB-B9A4-94D1-D3B7CC031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320342"/>
            <a:ext cx="10058400" cy="1450757"/>
          </a:xfrm>
        </p:spPr>
        <p:txBody>
          <a:bodyPr/>
          <a:lstStyle/>
          <a:p>
            <a:r>
              <a:rPr lang="en-GB" dirty="0"/>
              <a:t>Prevention techniques: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B9A3A-B2BC-797A-EB7F-03F416F460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1959456"/>
            <a:ext cx="10058400" cy="4023360"/>
          </a:xfrm>
        </p:spPr>
        <p:txBody>
          <a:bodyPr>
            <a:normAutofit/>
          </a:bodyPr>
          <a:lstStyle/>
          <a:p>
            <a:r>
              <a:rPr lang="en-GB" sz="2800" dirty="0"/>
              <a:t>- </a:t>
            </a:r>
            <a:r>
              <a:rPr lang="en-GB" sz="2400" dirty="0"/>
              <a:t>Never send money to someone you do not know or trust</a:t>
            </a:r>
          </a:p>
          <a:p>
            <a:r>
              <a:rPr lang="en-GB" sz="2400" dirty="0"/>
              <a:t>- Never provide personal details such as bank details to someone you do not know </a:t>
            </a:r>
          </a:p>
          <a:p>
            <a:r>
              <a:rPr lang="en-GB" sz="2400" dirty="0"/>
              <a:t>- Be suspicious of ‘too good to be true’ offers and deals such as letters claiming you have won the lottery</a:t>
            </a:r>
          </a:p>
          <a:p>
            <a:r>
              <a:rPr lang="en-GB" sz="2400" dirty="0"/>
              <a:t>- Log on to websites directly rather than clicking on links through messages or emails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7E545E-F07B-0A4A-4E6D-3576AB62449E}"/>
              </a:ext>
            </a:extLst>
          </p:cNvPr>
          <p:cNvSpPr txBox="1"/>
          <p:nvPr/>
        </p:nvSpPr>
        <p:spPr>
          <a:xfrm>
            <a:off x="3390900" y="5801841"/>
            <a:ext cx="2705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(Age UK, 2023)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0CC67CE-A9CF-D909-D15E-FF80D56B83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458450" y="4607957"/>
            <a:ext cx="1676400" cy="167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8459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99F74-AA8B-611C-D26E-BEFF49D6D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Thank you for listening!</a:t>
            </a:r>
            <a:br>
              <a:rPr lang="en-GB" dirty="0"/>
            </a:br>
            <a:r>
              <a:rPr lang="en-GB" dirty="0"/>
              <a:t>Any questions?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2ABF9-8B2A-5C66-A8E0-F7C6E71107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7624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1AC56-DDAC-B284-A0B1-95A41869C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507" y="0"/>
            <a:ext cx="10058400" cy="1450757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12" name="Rectangle 2">
            <a:extLst>
              <a:ext uri="{FF2B5EF4-FFF2-40B4-BE49-F238E27FC236}">
                <a16:creationId xmlns:a16="http://schemas.microsoft.com/office/drawing/2014/main" id="{30B19826-CB76-62B0-5EDA-84F42F0DD2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0093" y="962814"/>
            <a:ext cx="8907332" cy="6093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AgeUK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(2023).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Avoiding scams Smart ways to protect yourself AgeUKIG05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https://www.ageuk.org.uk/globalassets/age-uk/documents/information-guides/ageukig05_avoiding_scams_inf.pdf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Aztech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Solutions (2019).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Ultimate Guide to Cyber Dependent Crime | With Examples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www.aztechit.co.uk.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https://www.aztechit.co.uk/blog/cyber-dependent-crime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Bollan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M. (2023).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Black Friday scam warning as expert issue tips to stay safe this sale season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Daily Record. Available at: https://www.dailyrecord.co.uk/lifestyle/black-friday-scam-warning-expert-31354930 [Accessed 25 Apr. 2024]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Clark, J. and Hern, A. (2023). ‘I felt stupid and embarrassed’: victim of ‘Hi Mum’ fraud on WhatsApp lost £1,600.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Guardian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16 Jun. Available at: https://www.theguardian.com/technology/2023/jun/16/victim-of-hi-mum-on-whatsapp-lost-1600.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Crown Prosecution Service (2017).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Cyber / online crime | The Crown Prosecution Service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www.cps.gov.uk. Available at: https://www.cps.gov.uk/crime-info/cyber-online-crime.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Crown Prosecution Service (2019).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Cybercrime - Prosecution Guidance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Cps.gov.uk.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https://www.cps.gov.uk/legal-guidance/cybercrime-prosecution-guidance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Home Office (2010).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Pursue Prevent Protect Prepare The United Kingdom’s Strategy for Countering International Terrorism Annual Report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https://assets.publishing.service.gov.uk/media/5a7cacbf40f0b65b3de0a75a/7833.pdf.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92318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E7370AAD-2695-A074-6F04-1B9D89141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006284"/>
            <a:ext cx="10058400" cy="4023360"/>
          </a:xfrm>
        </p:spPr>
        <p:txBody>
          <a:bodyPr/>
          <a:lstStyle/>
          <a:p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Laftman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(2013)</a:t>
            </a:r>
            <a:r>
              <a:rPr lang="en-US" altLang="en-US" sz="1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Impact of cybercrime on victims and coping strategies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https://www.open.edu/openlearn/health-sports-psychology/psychology/the-psychology-cybercrime/content-section-3.1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[Accessed 1st May. 2024]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McGuire, M. and Dowling, S. (2013).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Cyber crime: A review of the evidence Research Report 75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https://assets.publishing.service.gov.uk/media/5a7c83c1ed915d48c241043f/horr75-chap1.pdf</a:t>
            </a:r>
            <a:endParaRPr lang="en-US" sz="16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Royal Mail (2021).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Typical online scams to look out for | Royal Mail Group Ltd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Royalmail.com. Available at: https://www.royalmail.com/help/scam-examples.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32532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Corbel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0</TotalTime>
  <Words>1391</Words>
  <Application>Microsoft Office PowerPoint</Application>
  <PresentationFormat>Widescreen</PresentationFormat>
  <Paragraphs>143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Corbel</vt:lpstr>
      <vt:lpstr>Times New Roman</vt:lpstr>
      <vt:lpstr>Tw Cen MT</vt:lpstr>
      <vt:lpstr>Wingdings</vt:lpstr>
      <vt:lpstr>Wingdings 3</vt:lpstr>
      <vt:lpstr>Integral</vt:lpstr>
      <vt:lpstr>Cyber crime </vt:lpstr>
      <vt:lpstr>What is cyber crime?</vt:lpstr>
      <vt:lpstr>Cyber-dependent crimes </vt:lpstr>
      <vt:lpstr>Cyber-enabled crimes </vt:lpstr>
      <vt:lpstr>Examples</vt:lpstr>
      <vt:lpstr>Case study</vt:lpstr>
      <vt:lpstr>What impact does cyber crime have?</vt:lpstr>
      <vt:lpstr>Government’s ‘No Place to hide: Serious and Organised Crime Strategy 2023-2028’ strategy</vt:lpstr>
      <vt:lpstr>Technology and capabilities:</vt:lpstr>
      <vt:lpstr>Government’s ‘No Place to hide: Serious and Organised Crime Strategy 2023-2028’ strategy</vt:lpstr>
      <vt:lpstr>Evaluation of the No place to hide strategy</vt:lpstr>
      <vt:lpstr>What threat does cyber crime pose to contemporary society?</vt:lpstr>
      <vt:lpstr>The 4 p’s principle</vt:lpstr>
      <vt:lpstr>Prevention techniques:</vt:lpstr>
      <vt:lpstr>Thank you for listening! Any questions?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Fraud</dc:title>
  <dc:creator>Charlotte Halls</dc:creator>
  <cp:lastModifiedBy>Charlotte Halls</cp:lastModifiedBy>
  <cp:revision>4</cp:revision>
  <dcterms:created xsi:type="dcterms:W3CDTF">2024-04-19T13:15:50Z</dcterms:created>
  <dcterms:modified xsi:type="dcterms:W3CDTF">2024-05-02T09:35:16Z</dcterms:modified>
</cp:coreProperties>
</file>