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2"/>
  </p:notesMasterIdLst>
  <p:handoutMasterIdLst>
    <p:handoutMasterId r:id="rId43"/>
  </p:handoutMasterIdLst>
  <p:sldIdLst>
    <p:sldId id="258" r:id="rId3"/>
    <p:sldId id="266" r:id="rId4"/>
    <p:sldId id="267" r:id="rId5"/>
    <p:sldId id="323" r:id="rId6"/>
    <p:sldId id="271" r:id="rId7"/>
    <p:sldId id="268" r:id="rId8"/>
    <p:sldId id="275" r:id="rId9"/>
    <p:sldId id="276" r:id="rId10"/>
    <p:sldId id="324" r:id="rId11"/>
    <p:sldId id="277" r:id="rId12"/>
    <p:sldId id="325" r:id="rId13"/>
    <p:sldId id="281" r:id="rId14"/>
    <p:sldId id="284" r:id="rId15"/>
    <p:sldId id="283" r:id="rId16"/>
    <p:sldId id="286" r:id="rId17"/>
    <p:sldId id="339" r:id="rId18"/>
    <p:sldId id="327" r:id="rId19"/>
    <p:sldId id="340" r:id="rId20"/>
    <p:sldId id="341" r:id="rId21"/>
    <p:sldId id="346" r:id="rId22"/>
    <p:sldId id="342" r:id="rId23"/>
    <p:sldId id="343" r:id="rId24"/>
    <p:sldId id="344" r:id="rId25"/>
    <p:sldId id="345" r:id="rId26"/>
    <p:sldId id="329" r:id="rId27"/>
    <p:sldId id="328" r:id="rId28"/>
    <p:sldId id="332" r:id="rId29"/>
    <p:sldId id="330" r:id="rId30"/>
    <p:sldId id="331" r:id="rId31"/>
    <p:sldId id="335" r:id="rId32"/>
    <p:sldId id="333" r:id="rId33"/>
    <p:sldId id="338" r:id="rId34"/>
    <p:sldId id="334" r:id="rId35"/>
    <p:sldId id="336" r:id="rId36"/>
    <p:sldId id="337" r:id="rId37"/>
    <p:sldId id="293" r:id="rId38"/>
    <p:sldId id="302" r:id="rId39"/>
    <p:sldId id="299" r:id="rId40"/>
    <p:sldId id="32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2/9YPQ0VUIUoUByrMZy0ig==" hashData="qlyuSm2i99nsQ94CAMyKDp0BWD2ckRe4O0yckKNx/cbMTIs0VWR/x0jbAqcrEDTCnF4fcASmCl8NLYDkafsGJ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343" autoAdjust="0"/>
  </p:normalViewPr>
  <p:slideViewPr>
    <p:cSldViewPr snapToGrid="0">
      <p:cViewPr varScale="1">
        <p:scale>
          <a:sx n="70" d="100"/>
          <a:sy n="70" d="100"/>
        </p:scale>
        <p:origin x="21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2C9316-F417-4BCA-A863-A466A28F571D}"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7746210-81E3-4CB1-BE4C-7F1DA62895B1}" type="slidenum">
              <a:rPr lang="en-GB" smtClean="0"/>
              <a:t>‹#›</a:t>
            </a:fld>
            <a:endParaRPr lang="en-GB"/>
          </a:p>
        </p:txBody>
      </p:sp>
    </p:spTree>
    <p:extLst>
      <p:ext uri="{BB962C8B-B14F-4D97-AF65-F5344CB8AC3E}">
        <p14:creationId xmlns:p14="http://schemas.microsoft.com/office/powerpoint/2010/main" val="18269869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2460B-E4E7-49C0-BC67-15093FEFFF5C}"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6051B0-A202-4E12-87BE-BCC1A5DEA038}" type="slidenum">
              <a:rPr lang="en-GB" smtClean="0"/>
              <a:t>‹#›</a:t>
            </a:fld>
            <a:endParaRPr lang="en-GB"/>
          </a:p>
        </p:txBody>
      </p:sp>
    </p:spTree>
    <p:extLst>
      <p:ext uri="{BB962C8B-B14F-4D97-AF65-F5344CB8AC3E}">
        <p14:creationId xmlns:p14="http://schemas.microsoft.com/office/powerpoint/2010/main" val="11347595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the end of this lesson you will be able to:</a:t>
            </a:r>
          </a:p>
          <a:p>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why PACE was introduced</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stages of the PEACE model</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different questioning techniques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Demonstrate the ability to record a free narrative</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Demonstrate using the spider graph </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1</a:t>
            </a:fld>
            <a:endParaRPr lang="en-GB"/>
          </a:p>
        </p:txBody>
      </p:sp>
    </p:spTree>
    <p:extLst>
      <p:ext uri="{BB962C8B-B14F-4D97-AF65-F5344CB8AC3E}">
        <p14:creationId xmlns:p14="http://schemas.microsoft.com/office/powerpoint/2010/main" val="1853069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Trainer to discuss and expand on this definition,</a:t>
            </a:r>
            <a:r>
              <a:rPr lang="en-GB" sz="1100" b="0" baseline="0" dirty="0" smtClean="0">
                <a:latin typeface="Arial" panose="020B0604020202020204" pitchFamily="34" charset="0"/>
                <a:cs typeface="Arial" panose="020B0604020202020204" pitchFamily="34" charset="0"/>
              </a:rPr>
              <a:t> including the 5 senses.</a:t>
            </a:r>
          </a:p>
          <a:p>
            <a:endParaRPr lang="en-GB" sz="1100" b="0" baseline="0" dirty="0" smtClean="0">
              <a:latin typeface="Arial" panose="020B0604020202020204" pitchFamily="34" charset="0"/>
              <a:cs typeface="Arial" panose="020B0604020202020204" pitchFamily="34" charset="0"/>
            </a:endParaRPr>
          </a:p>
          <a:p>
            <a:r>
              <a:rPr lang="en-GB" sz="1100" b="0" baseline="0" dirty="0" smtClean="0">
                <a:latin typeface="Arial" panose="020B0604020202020204" pitchFamily="34" charset="0"/>
                <a:cs typeface="Arial" panose="020B0604020202020204" pitchFamily="34" charset="0"/>
              </a:rPr>
              <a:t>Simply a witness is a person who has evidential information and is competent to give evidence in court.</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2</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Students</a:t>
            </a:r>
            <a:r>
              <a:rPr lang="en-GB" sz="1100" baseline="0" dirty="0" smtClean="0">
                <a:latin typeface="Arial" panose="020B0604020202020204" pitchFamily="34" charset="0"/>
                <a:cs typeface="Arial" panose="020B0604020202020204" pitchFamily="34" charset="0"/>
              </a:rPr>
              <a:t> were supplied a brief in respect of researching why PACE was introduced and to include case law and also stated cases.</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Trainer information for de-brief: </a:t>
            </a:r>
          </a:p>
          <a:p>
            <a:r>
              <a:rPr lang="en-GB" sz="1100" baseline="0" dirty="0" smtClean="0">
                <a:latin typeface="Arial" panose="020B0604020202020204" pitchFamily="34" charset="0"/>
                <a:cs typeface="Arial" panose="020B0604020202020204" pitchFamily="34" charset="0"/>
              </a:rPr>
              <a:t>The 1981 Brixton riots, and the subsequent </a:t>
            </a:r>
            <a:r>
              <a:rPr lang="en-GB" sz="1100" baseline="0" dirty="0" err="1" smtClean="0">
                <a:latin typeface="Arial" panose="020B0604020202020204" pitchFamily="34" charset="0"/>
                <a:cs typeface="Arial" panose="020B0604020202020204" pitchFamily="34" charset="0"/>
              </a:rPr>
              <a:t>Scarman</a:t>
            </a:r>
            <a:r>
              <a:rPr lang="en-GB" sz="1100" baseline="0" dirty="0" smtClean="0">
                <a:latin typeface="Arial" panose="020B0604020202020204" pitchFamily="34" charset="0"/>
                <a:cs typeface="Arial" panose="020B0604020202020204" pitchFamily="34" charset="0"/>
              </a:rPr>
              <a:t> report were key factors in the passage of the Act. The Police and Criminal Evidence Act 1984 was brought in following recommendations set out by the Royal Commission on Criminal Procedure. The purpose of the Police and Criminal Evidence Act 1984 was to unify police powers under one code of practice and to balance carefully the rights of the individual against the powers of the police.</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Brixton Riots: </a:t>
            </a:r>
            <a:r>
              <a:rPr lang="en-GB" sz="1100" baseline="0" dirty="0" smtClean="0">
                <a:latin typeface="Arial" panose="020B0604020202020204" pitchFamily="34" charset="0"/>
                <a:cs typeface="Arial" panose="020B0604020202020204" pitchFamily="34" charset="0"/>
              </a:rPr>
              <a:t>April 1981, Operation ‘swamp@ undertaken 5 days prior to tackle street crime. Plain clothes officers using ‘Sus’ laws. 943 stops in 4 days. Sus law allows any officer to arrest any person if suspect loitering with intent (Vagrancy Act 1824). Lots of tension with community, lots of distrust. It was the manner they strip searched black persons in the street drawing crowds. Friday 10th April Black man was seen running down street with an obvious stab wound to his back. Stopped by a team of plain clothes officers.. Controversy over what happened ..if helped or questioned, caused large group to gather. Over Saturday lot’s of rumours in Brixton that man had died that police didn’t help him. Mini cab stopped mid afternoon and riots erupted. Due to tensions and issues raised Lord SCARMAN was tasked with producing a report as to police activity and directly from this report PACE was developed and in turn the codes. </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Birmingham 6: </a:t>
            </a:r>
            <a:r>
              <a:rPr lang="en-GB" sz="1100" baseline="0" dirty="0" smtClean="0">
                <a:latin typeface="Arial" panose="020B0604020202020204" pitchFamily="34" charset="0"/>
                <a:cs typeface="Arial" panose="020B0604020202020204" pitchFamily="34" charset="0"/>
              </a:rPr>
              <a:t>Began with earlier in year of 1974 a JAMES </a:t>
            </a:r>
            <a:r>
              <a:rPr lang="en-GB" sz="1100" baseline="0" dirty="0" err="1" smtClean="0">
                <a:latin typeface="Arial" panose="020B0604020202020204" pitchFamily="34" charset="0"/>
                <a:cs typeface="Arial" panose="020B0604020202020204" pitchFamily="34" charset="0"/>
              </a:rPr>
              <a:t>McDADE</a:t>
            </a:r>
            <a:r>
              <a:rPr lang="en-GB" sz="1100" baseline="0" dirty="0" smtClean="0">
                <a:latin typeface="Arial" panose="020B0604020202020204" pitchFamily="34" charset="0"/>
                <a:cs typeface="Arial" panose="020B0604020202020204" pitchFamily="34" charset="0"/>
              </a:rPr>
              <a:t> blew himself up planting a bomb in Coventry. His body was being taken back to Northern Ireland for the funeral.</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On 21st November 1974…… 2 bombs placed in City Pubs…..which exploded killing 21 people and injuring 167 people……first bombing in Britain since second world war.</a:t>
            </a:r>
          </a:p>
          <a:p>
            <a:r>
              <a:rPr lang="en-GB" sz="1100" baseline="0" dirty="0" smtClean="0">
                <a:latin typeface="Arial" panose="020B0604020202020204" pitchFamily="34" charset="0"/>
                <a:cs typeface="Arial" panose="020B0604020202020204" pitchFamily="34" charset="0"/>
              </a:rPr>
              <a:t>Police stopped all persons travelling to Belfast and questioned them. Under intense pressure to catch offenders. Stopped a group of 5 travelling back for funeral, had played cards on the train, asked them to come back to Police Station in Dover. Once there asked if they could examine their hands and conducted tests. 3 of the group tested positive for </a:t>
            </a:r>
            <a:r>
              <a:rPr lang="en-GB" sz="1100" baseline="0" dirty="0" err="1" smtClean="0">
                <a:latin typeface="Arial" panose="020B0604020202020204" pitchFamily="34" charset="0"/>
                <a:cs typeface="Arial" panose="020B0604020202020204" pitchFamily="34" charset="0"/>
              </a:rPr>
              <a:t>gelognite</a:t>
            </a:r>
            <a:r>
              <a:rPr lang="en-GB" sz="1100" baseline="0" dirty="0" smtClean="0">
                <a:latin typeface="Arial" panose="020B0604020202020204" pitchFamily="34" charset="0"/>
                <a:cs typeface="Arial" panose="020B0604020202020204" pitchFamily="34" charset="0"/>
              </a:rPr>
              <a:t> explosive. Pushed them into cells, punched and kicked them telling them to confess knocking them to ground and kicking them. Started in the evening and continued into the following morning. A 6th friend was arrested at his home due to links to them and had the same treatment</a:t>
            </a:r>
          </a:p>
          <a:p>
            <a:r>
              <a:rPr lang="en-GB" sz="1100" baseline="0" dirty="0" smtClean="0">
                <a:latin typeface="Arial" panose="020B0604020202020204" pitchFamily="34" charset="0"/>
                <a:cs typeface="Arial" panose="020B0604020202020204" pitchFamily="34" charset="0"/>
              </a:rPr>
              <a:t>Driven to Birmingham had cuffs taken off and opened door telling saying over the radio he as trying to escape. One had a revolver held to his head and blanks fired. 4 of them signed confessions. In court they had a trial within a trial about whether the confessions were admissible as obtained under duress and it was deemed they were.</a:t>
            </a:r>
          </a:p>
          <a:p>
            <a:r>
              <a:rPr lang="en-GB" sz="1100" baseline="0" dirty="0" smtClean="0">
                <a:latin typeface="Arial" panose="020B0604020202020204" pitchFamily="34" charset="0"/>
                <a:cs typeface="Arial" panose="020B0604020202020204" pitchFamily="34" charset="0"/>
              </a:rPr>
              <a:t>In 1987 an officer came forward admitting beatings had occurred. Also informed at time of trial a revolver could nit fire blanks when it actually could. The chemical trace on hands could have come from playing cards or the soap used to clean dishes so totally discredited. Second appeal in 1987 held it was an unsafe conviction as proved beatings, police notes fabricated and chemical tests discredited. 16 years in jail.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Over a period of four days Stephen Miller was interviewed on 19 occasions for a total of 13 hours; he was denied access to a solicitor for the first two interviews. Miller, who had a mental age of 11, confessed to the killing after making 300 denials.[47] Miller also implicated the other men</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The 1999 Macpherson Report, an investigation into the murder of Stephen Lawrence and the failure of the police to establish sufficient evidence for the prosecution of the charged suspects, found that recommendations of the 1981 </a:t>
            </a:r>
            <a:r>
              <a:rPr lang="en-GB" sz="1100" baseline="0" dirty="0" err="1" smtClean="0">
                <a:latin typeface="Arial" panose="020B0604020202020204" pitchFamily="34" charset="0"/>
                <a:cs typeface="Arial" panose="020B0604020202020204" pitchFamily="34" charset="0"/>
              </a:rPr>
              <a:t>Scarman</a:t>
            </a:r>
            <a:r>
              <a:rPr lang="en-GB" sz="1100" baseline="0" dirty="0" smtClean="0">
                <a:latin typeface="Arial" panose="020B0604020202020204" pitchFamily="34" charset="0"/>
                <a:cs typeface="Arial" panose="020B0604020202020204" pitchFamily="34" charset="0"/>
              </a:rPr>
              <a:t> Report had been ignored. The report concluded that the police force was "institutionally racist".[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Introduced when public confidence was at an all time low due to high profiles miscarriage of justices</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Miscarriages of justice:</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14 February 1988: </a:t>
            </a:r>
            <a:r>
              <a:rPr lang="en-GB" sz="1100" baseline="0" dirty="0" smtClean="0">
                <a:latin typeface="Arial" panose="020B0604020202020204" pitchFamily="34" charset="0"/>
                <a:cs typeface="Arial" panose="020B0604020202020204" pitchFamily="34" charset="0"/>
              </a:rPr>
              <a:t>Prostitute Lynette White, 20, is found stabbed more than 50 times in a flat in Cardiff docklands.</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November 1988: </a:t>
            </a:r>
            <a:r>
              <a:rPr lang="en-GB" sz="1100" baseline="0" dirty="0" smtClean="0">
                <a:latin typeface="Arial" panose="020B0604020202020204" pitchFamily="34" charset="0"/>
                <a:cs typeface="Arial" panose="020B0604020202020204" pitchFamily="34" charset="0"/>
              </a:rPr>
              <a:t>Five men are arrested and go on trial in 1989. But the judge dies unexpectedly during the case and a second trial is scheduled.</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June 1990: </a:t>
            </a:r>
            <a:r>
              <a:rPr lang="en-GB" sz="1100" baseline="0" dirty="0" smtClean="0">
                <a:latin typeface="Arial" panose="020B0604020202020204" pitchFamily="34" charset="0"/>
                <a:cs typeface="Arial" panose="020B0604020202020204" pitchFamily="34" charset="0"/>
              </a:rPr>
              <a:t>At the second trial, two of the men are cleared but three - Stephen Miller, </a:t>
            </a:r>
            <a:r>
              <a:rPr lang="en-GB" sz="1100" baseline="0" dirty="0" err="1" smtClean="0">
                <a:latin typeface="Arial" panose="020B0604020202020204" pitchFamily="34" charset="0"/>
                <a:cs typeface="Arial" panose="020B0604020202020204" pitchFamily="34" charset="0"/>
              </a:rPr>
              <a:t>Yusef</a:t>
            </a:r>
            <a:r>
              <a:rPr lang="en-GB" sz="1100" baseline="0" dirty="0" smtClean="0">
                <a:latin typeface="Arial" panose="020B0604020202020204" pitchFamily="34" charset="0"/>
                <a:cs typeface="Arial" panose="020B0604020202020204" pitchFamily="34" charset="0"/>
              </a:rPr>
              <a:t> </a:t>
            </a:r>
            <a:r>
              <a:rPr lang="en-GB" sz="1100" baseline="0" dirty="0" err="1" smtClean="0">
                <a:latin typeface="Arial" panose="020B0604020202020204" pitchFamily="34" charset="0"/>
                <a:cs typeface="Arial" panose="020B0604020202020204" pitchFamily="34" charset="0"/>
              </a:rPr>
              <a:t>Abdullahi</a:t>
            </a:r>
            <a:r>
              <a:rPr lang="en-GB" sz="1100" baseline="0" dirty="0" smtClean="0">
                <a:latin typeface="Arial" panose="020B0604020202020204" pitchFamily="34" charset="0"/>
                <a:cs typeface="Arial" panose="020B0604020202020204" pitchFamily="34" charset="0"/>
              </a:rPr>
              <a:t> and Tony Paris - are found guilty and sentenced to life in prison.</a:t>
            </a:r>
          </a:p>
          <a:p>
            <a:r>
              <a:rPr lang="en-GB" sz="1100" baseline="0" dirty="0" smtClean="0">
                <a:latin typeface="Arial" panose="020B0604020202020204" pitchFamily="34" charset="0"/>
                <a:cs typeface="Arial" panose="020B0604020202020204" pitchFamily="34" charset="0"/>
              </a:rPr>
              <a:t>1992: The Court of Appeal rules a gross miscarriage of justice has taken place and the Cardiff Three have their conviction quashed and are freed. Delivering his ruling, Lord Justice Taylor criticises police officers for the way they interviewed Stephen Miller.</a:t>
            </a:r>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Obviously, there was a need for a change of investigative interviewing to meet the ideals of the new legislation and to prevent challenges to the evidence achieved through questioning.</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lead to the Home Office decision that the Police Service should have a single national model of investigative interviewing that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Was not focused on obtaining confessions from suspects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Increased the investigative Potential of witness interviewing.</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 1991 the Home Office set up a steering group to investigate interviewing techniques. Eric Shepherd, the creator of the Conversation Management (CM) approach -an ethical, reflective, open-minded approach to investigative interviewing- was an integral part of the group. This group developed the PEACE model, based on the CM approach.</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method of investigative interviewing, assumes that a relaxed subject with whom the interviewer has rapport, is more likely to cooperate. The model was based on psychological principles and it is important to mention that memory plays an important role to investigative interviewing. These changes and improvements were based on work by psychologists and they were a great importance to society and to police procedures.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PEACE stands for:</a:t>
            </a:r>
          </a:p>
          <a:p>
            <a:r>
              <a:rPr lang="en-GB" sz="1100" dirty="0" smtClean="0">
                <a:latin typeface="Arial" panose="020B0604020202020204" pitchFamily="34" charset="0"/>
                <a:cs typeface="Arial" panose="020B0604020202020204" pitchFamily="34" charset="0"/>
              </a:rPr>
              <a:t>•Preparation and Planning</a:t>
            </a:r>
          </a:p>
          <a:p>
            <a:r>
              <a:rPr lang="en-GB" sz="1100" dirty="0" smtClean="0">
                <a:latin typeface="Arial" panose="020B0604020202020204" pitchFamily="34" charset="0"/>
                <a:cs typeface="Arial" panose="020B0604020202020204" pitchFamily="34" charset="0"/>
              </a:rPr>
              <a:t>•Engage and Explain</a:t>
            </a:r>
          </a:p>
          <a:p>
            <a:r>
              <a:rPr lang="en-GB" sz="1100" dirty="0" smtClean="0">
                <a:latin typeface="Arial" panose="020B0604020202020204" pitchFamily="34" charset="0"/>
                <a:cs typeface="Arial" panose="020B0604020202020204" pitchFamily="34" charset="0"/>
              </a:rPr>
              <a:t>•Account, Clarify and Challenge</a:t>
            </a:r>
          </a:p>
          <a:p>
            <a:r>
              <a:rPr lang="en-GB" sz="1100" dirty="0" smtClean="0">
                <a:latin typeface="Arial" panose="020B0604020202020204" pitchFamily="34" charset="0"/>
                <a:cs typeface="Arial" panose="020B0604020202020204" pitchFamily="34" charset="0"/>
              </a:rPr>
              <a:t>•Closure</a:t>
            </a:r>
          </a:p>
          <a:p>
            <a:r>
              <a:rPr lang="en-GB" sz="1100" dirty="0" smtClean="0">
                <a:latin typeface="Arial" panose="020B0604020202020204" pitchFamily="34" charset="0"/>
                <a:cs typeface="Arial" panose="020B0604020202020204" pitchFamily="34" charset="0"/>
              </a:rPr>
              <a:t>•Evaluation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non-accusatory, information gathering approach to investigative interviewing, the PEACE model is considered to be best practice and is suitable for any type of interviewee, victim, witness or suspect.</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Discuss the model in brief</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Trainer to supply students ‘PEACE Model’ handout to students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7</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The importance of planning cannot be overstated</a:t>
            </a:r>
          </a:p>
          <a:p>
            <a:r>
              <a:rPr lang="en-GB" sz="1100" b="0" dirty="0" smtClean="0">
                <a:latin typeface="Arial" panose="020B0604020202020204" pitchFamily="34" charset="0"/>
                <a:cs typeface="Arial" panose="020B0604020202020204" pitchFamily="34" charset="0"/>
              </a:rPr>
              <a:t>Every interview should have an aim and a number of agreed and planned objectives.</a:t>
            </a:r>
          </a:p>
          <a:p>
            <a:r>
              <a:rPr lang="en-GB" sz="1100" b="0" dirty="0" smtClean="0">
                <a:latin typeface="Arial" panose="020B0604020202020204" pitchFamily="34" charset="0"/>
                <a:cs typeface="Arial" panose="020B0604020202020204" pitchFamily="34" charset="0"/>
              </a:rPr>
              <a:t>The purpose of an investigative interview is to ascertain the witness’s account of the alleged event(s) and any other information that would assist the investigation</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a:t>
            </a:r>
            <a:r>
              <a:rPr lang="en-GB" altLang="en-US" sz="1100" baseline="0" dirty="0" smtClean="0">
                <a:latin typeface="Arial" panose="020B0604020202020204" pitchFamily="34" charset="0"/>
                <a:cs typeface="Arial" panose="020B0604020202020204" pitchFamily="34" charset="0"/>
              </a:rPr>
              <a:t> ask the students </a:t>
            </a:r>
            <a:r>
              <a:rPr lang="en-GB" altLang="en-US" sz="1100" b="1" baseline="0" dirty="0" smtClean="0">
                <a:latin typeface="Arial" panose="020B0604020202020204" pitchFamily="34" charset="0"/>
                <a:cs typeface="Arial" panose="020B0604020202020204" pitchFamily="34" charset="0"/>
              </a:rPr>
              <a:t>‘What information would you like to know about a witness before an interview?</a:t>
            </a:r>
          </a:p>
          <a:p>
            <a:r>
              <a:rPr lang="en-GB" altLang="en-US" sz="1100" b="1" baseline="0" dirty="0" smtClean="0">
                <a:latin typeface="Arial" panose="020B0604020202020204" pitchFamily="34" charset="0"/>
                <a:cs typeface="Arial" panose="020B0604020202020204" pitchFamily="34" charset="0"/>
              </a:rPr>
              <a:t> </a:t>
            </a:r>
            <a:endParaRPr lang="en-GB" altLang="en-US" sz="11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Where they live? (Is it a suitable location to obtain a statement?)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Any</a:t>
            </a:r>
            <a:r>
              <a:rPr lang="en-GB" altLang="en-US" sz="1100" baseline="0" dirty="0" smtClean="0">
                <a:latin typeface="Arial" panose="020B0604020202020204" pitchFamily="34" charset="0"/>
                <a:cs typeface="Arial" panose="020B0604020202020204" pitchFamily="34" charset="0"/>
              </a:rPr>
              <a:t> p</a:t>
            </a:r>
            <a:r>
              <a:rPr lang="en-GB" altLang="en-US" sz="1100" dirty="0" smtClean="0">
                <a:latin typeface="Arial" panose="020B0604020202020204" pitchFamily="34" charset="0"/>
                <a:cs typeface="Arial" panose="020B0604020202020204" pitchFamily="34" charset="0"/>
              </a:rPr>
              <a:t>revious involvement with the police? (helps us to understand attitudes towards us)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Repeat victim? (enhanced service)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Points to prove for the offence investigating?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Individual characteristics? (age, religion/belief (hate crime), culture (interpreter required?) domestic set up, mental/physical health?))</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Have you got sufficient resources? (statement paper, pens, sat </a:t>
            </a:r>
            <a:r>
              <a:rPr lang="en-GB" altLang="en-US" sz="1100" dirty="0" err="1" smtClean="0">
                <a:latin typeface="Arial" panose="020B0604020202020204" pitchFamily="34" charset="0"/>
                <a:cs typeface="Arial" panose="020B0604020202020204" pitchFamily="34" charset="0"/>
              </a:rPr>
              <a:t>nav</a:t>
            </a:r>
            <a:r>
              <a:rPr lang="en-GB" altLang="en-US" sz="1100" dirty="0" smtClean="0">
                <a:latin typeface="Arial" panose="020B0604020202020204" pitchFamily="34" charset="0"/>
                <a:cs typeface="Arial" panose="020B0604020202020204" pitchFamily="34" charset="0"/>
              </a:rPr>
              <a:t> to locate address? time agreed to meet the victim?  victim of crime letter with our details on it.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How can we gain this information?</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Intel systems, colleagues,  stations,</a:t>
            </a:r>
            <a:r>
              <a:rPr lang="en-GB" altLang="en-US" sz="1100" baseline="0" dirty="0" smtClean="0">
                <a:latin typeface="Arial" panose="020B0604020202020204" pitchFamily="34" charset="0"/>
                <a:cs typeface="Arial" panose="020B0604020202020204" pitchFamily="34" charset="0"/>
              </a:rPr>
              <a:t> c</a:t>
            </a:r>
            <a:r>
              <a:rPr lang="en-GB" altLang="en-US" sz="1100" dirty="0" smtClean="0">
                <a:latin typeface="Arial" panose="020B0604020202020204" pitchFamily="34" charset="0"/>
                <a:cs typeface="Arial" panose="020B0604020202020204" pitchFamily="34" charset="0"/>
              </a:rPr>
              <a:t>arry additional paper on you.</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discuss</a:t>
            </a:r>
            <a:r>
              <a:rPr lang="en-GB" sz="1100" baseline="0" dirty="0" smtClean="0">
                <a:latin typeface="Arial" panose="020B0604020202020204" pitchFamily="34" charset="0"/>
                <a:cs typeface="Arial" panose="020B0604020202020204" pitchFamily="34" charset="0"/>
              </a:rPr>
              <a:t> what barriers these points may create and how the students would overcome them</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Individual characteristics should be taken into account when planning and preparing for an interview. Although not an exhaustive list, these may include: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•age </a:t>
            </a:r>
            <a:r>
              <a:rPr lang="en-GB" sz="1100" dirty="0" smtClean="0">
                <a:latin typeface="Arial" panose="020B0604020202020204" pitchFamily="34" charset="0"/>
                <a:cs typeface="Arial" panose="020B0604020202020204" pitchFamily="34" charset="0"/>
              </a:rPr>
              <a:t>– knowing the interviewee’s age helps to determine the best time to undertake the interview and whether an appropriate adult/interview supporter is required</a:t>
            </a:r>
          </a:p>
          <a:p>
            <a:r>
              <a:rPr lang="en-GB" sz="1100" dirty="0" smtClean="0">
                <a:latin typeface="Arial" panose="020B0604020202020204" pitchFamily="34" charset="0"/>
                <a:cs typeface="Arial" panose="020B0604020202020204" pitchFamily="34" charset="0"/>
              </a:rPr>
              <a:t>•</a:t>
            </a:r>
            <a:r>
              <a:rPr lang="en-GB" sz="1100" b="1" dirty="0" smtClean="0">
                <a:latin typeface="Arial" panose="020B0604020202020204" pitchFamily="34" charset="0"/>
                <a:cs typeface="Arial" panose="020B0604020202020204" pitchFamily="34" charset="0"/>
              </a:rPr>
              <a:t>cultural background </a:t>
            </a:r>
            <a:r>
              <a:rPr lang="en-GB" sz="1100" dirty="0" smtClean="0">
                <a:latin typeface="Arial" panose="020B0604020202020204" pitchFamily="34" charset="0"/>
                <a:cs typeface="Arial" panose="020B0604020202020204" pitchFamily="34" charset="0"/>
              </a:rPr>
              <a:t>– this can affect the way a person prefers to be addressed, and may also indicate the need for an interpreter</a:t>
            </a:r>
          </a:p>
          <a:p>
            <a:r>
              <a:rPr lang="en-GB" sz="1100" dirty="0" smtClean="0">
                <a:latin typeface="Arial" panose="020B0604020202020204" pitchFamily="34" charset="0"/>
                <a:cs typeface="Arial" panose="020B0604020202020204" pitchFamily="34" charset="0"/>
              </a:rPr>
              <a:t>•</a:t>
            </a:r>
            <a:r>
              <a:rPr lang="en-GB" sz="1100" b="1" dirty="0" smtClean="0">
                <a:latin typeface="Arial" panose="020B0604020202020204" pitchFamily="34" charset="0"/>
                <a:cs typeface="Arial" panose="020B0604020202020204" pitchFamily="34" charset="0"/>
              </a:rPr>
              <a:t>religion or belief </a:t>
            </a:r>
            <a:r>
              <a:rPr lang="en-GB" sz="1100" dirty="0" smtClean="0">
                <a:latin typeface="Arial" panose="020B0604020202020204" pitchFamily="34" charset="0"/>
                <a:cs typeface="Arial" panose="020B0604020202020204" pitchFamily="34" charset="0"/>
              </a:rPr>
              <a:t>– e.g., interviewers may need to take prayer requirements into account</a:t>
            </a:r>
          </a:p>
          <a:p>
            <a:r>
              <a:rPr lang="en-GB" sz="1100" dirty="0" smtClean="0">
                <a:latin typeface="Arial" panose="020B0604020202020204" pitchFamily="34" charset="0"/>
                <a:cs typeface="Arial" panose="020B0604020202020204" pitchFamily="34" charset="0"/>
              </a:rPr>
              <a:t>•</a:t>
            </a:r>
            <a:r>
              <a:rPr lang="en-GB" sz="1100" b="1" dirty="0" smtClean="0">
                <a:latin typeface="Arial" panose="020B0604020202020204" pitchFamily="34" charset="0"/>
                <a:cs typeface="Arial" panose="020B0604020202020204" pitchFamily="34" charset="0"/>
              </a:rPr>
              <a:t>domestic circumstances </a:t>
            </a:r>
            <a:r>
              <a:rPr lang="en-GB" sz="1100" dirty="0" smtClean="0">
                <a:latin typeface="Arial" panose="020B0604020202020204" pitchFamily="34" charset="0"/>
                <a:cs typeface="Arial" panose="020B0604020202020204" pitchFamily="34" charset="0"/>
              </a:rPr>
              <a:t>– this can help to identify other people who may be useful to the investigation,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family, associates or neighbours</a:t>
            </a:r>
          </a:p>
          <a:p>
            <a:r>
              <a:rPr lang="en-GB" sz="1100" dirty="0" smtClean="0">
                <a:latin typeface="Arial" panose="020B0604020202020204" pitchFamily="34" charset="0"/>
                <a:cs typeface="Arial" panose="020B0604020202020204" pitchFamily="34" charset="0"/>
              </a:rPr>
              <a:t>•</a:t>
            </a:r>
            <a:r>
              <a:rPr lang="en-GB" sz="1100" b="1" dirty="0" smtClean="0">
                <a:latin typeface="Arial" panose="020B0604020202020204" pitchFamily="34" charset="0"/>
                <a:cs typeface="Arial" panose="020B0604020202020204" pitchFamily="34" charset="0"/>
              </a:rPr>
              <a:t>physical and mental health </a:t>
            </a:r>
            <a:r>
              <a:rPr lang="en-GB" sz="1100" dirty="0" smtClean="0">
                <a:latin typeface="Arial" panose="020B0604020202020204" pitchFamily="34" charset="0"/>
                <a:cs typeface="Arial" panose="020B0604020202020204" pitchFamily="34" charset="0"/>
              </a:rPr>
              <a:t>– knowledge of an existing medical condition and ensuring that appropriate facilities are used</a:t>
            </a:r>
          </a:p>
          <a:p>
            <a:r>
              <a:rPr lang="en-GB" sz="1100" dirty="0" smtClean="0">
                <a:latin typeface="Arial" panose="020B0604020202020204" pitchFamily="34" charset="0"/>
                <a:cs typeface="Arial" panose="020B0604020202020204" pitchFamily="34" charset="0"/>
              </a:rPr>
              <a:t>•disability</a:t>
            </a:r>
          </a:p>
          <a:p>
            <a:r>
              <a:rPr lang="en-GB" sz="1100" dirty="0" smtClean="0">
                <a:latin typeface="Arial" panose="020B0604020202020204" pitchFamily="34" charset="0"/>
                <a:cs typeface="Arial" panose="020B0604020202020204" pitchFamily="34" charset="0"/>
              </a:rPr>
              <a:t>•</a:t>
            </a:r>
            <a:r>
              <a:rPr lang="en-GB" sz="1100" b="1" dirty="0" smtClean="0">
                <a:latin typeface="Arial" panose="020B0604020202020204" pitchFamily="34" charset="0"/>
                <a:cs typeface="Arial" panose="020B0604020202020204" pitchFamily="34" charset="0"/>
              </a:rPr>
              <a:t>previous contact with the police </a:t>
            </a:r>
            <a:r>
              <a:rPr lang="en-GB" sz="1100" dirty="0" smtClean="0">
                <a:latin typeface="Arial" panose="020B0604020202020204" pitchFamily="34" charset="0"/>
                <a:cs typeface="Arial" panose="020B0604020202020204" pitchFamily="34" charset="0"/>
              </a:rPr>
              <a:t>– this helps to determine factors such as the interviewee’s reaction, and the interviewer’s safety</a:t>
            </a:r>
          </a:p>
          <a:p>
            <a:r>
              <a:rPr lang="en-GB" sz="1100" dirty="0" smtClean="0">
                <a:latin typeface="Arial" panose="020B0604020202020204" pitchFamily="34" charset="0"/>
                <a:cs typeface="Arial" panose="020B0604020202020204" pitchFamily="34" charset="0"/>
              </a:rPr>
              <a:t>•</a:t>
            </a:r>
            <a:r>
              <a:rPr lang="en-GB" sz="1100" b="1" dirty="0" smtClean="0">
                <a:latin typeface="Arial" panose="020B0604020202020204" pitchFamily="34" charset="0"/>
                <a:cs typeface="Arial" panose="020B0604020202020204" pitchFamily="34" charset="0"/>
              </a:rPr>
              <a:t>gender</a:t>
            </a:r>
            <a:r>
              <a:rPr lang="en-GB" sz="1100" dirty="0" smtClean="0">
                <a:latin typeface="Arial" panose="020B0604020202020204" pitchFamily="34" charset="0"/>
                <a:cs typeface="Arial" panose="020B0604020202020204" pitchFamily="34" charset="0"/>
              </a:rPr>
              <a:t> – in certain types of crime, e.g., sexual offences or domestic violence, it is important to consider the gender of the interviewee. Potentially sensitive issues such as an interviewee’s sexual orientation or gender assignment should be approached tactfully, if these matters become relevant to the interview.</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Practical arrangements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interviewer may need to consider a number of activities and practical considerations which may help them to understand the circumstances of the offence, and to achieve the best interview from the interviewee.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 include:</a:t>
            </a:r>
          </a:p>
          <a:p>
            <a:r>
              <a:rPr lang="en-GB" sz="1100" dirty="0" smtClean="0">
                <a:latin typeface="Arial" panose="020B0604020202020204" pitchFamily="34" charset="0"/>
                <a:cs typeface="Arial" panose="020B0604020202020204" pitchFamily="34" charset="0"/>
              </a:rPr>
              <a:t>•visiting the scene</a:t>
            </a:r>
          </a:p>
          <a:p>
            <a:r>
              <a:rPr lang="en-GB" sz="1100" dirty="0" smtClean="0">
                <a:latin typeface="Arial" panose="020B0604020202020204" pitchFamily="34" charset="0"/>
                <a:cs typeface="Arial" panose="020B0604020202020204" pitchFamily="34" charset="0"/>
              </a:rPr>
              <a:t>•searching relevant premises</a:t>
            </a:r>
          </a:p>
          <a:p>
            <a:r>
              <a:rPr lang="en-GB" sz="1100" dirty="0" smtClean="0">
                <a:latin typeface="Arial" panose="020B0604020202020204" pitchFamily="34" charset="0"/>
                <a:cs typeface="Arial" panose="020B0604020202020204" pitchFamily="34" charset="0"/>
              </a:rPr>
              <a:t>•location of the interview</a:t>
            </a:r>
          </a:p>
          <a:p>
            <a:r>
              <a:rPr lang="en-GB" sz="1100" dirty="0" smtClean="0">
                <a:latin typeface="Arial" panose="020B0604020202020204" pitchFamily="34" charset="0"/>
                <a:cs typeface="Arial" panose="020B0604020202020204" pitchFamily="34" charset="0"/>
              </a:rPr>
              <a:t>•role of interviewers</a:t>
            </a:r>
          </a:p>
          <a:p>
            <a:r>
              <a:rPr lang="en-GB" sz="1100" dirty="0" smtClean="0">
                <a:latin typeface="Arial" panose="020B0604020202020204" pitchFamily="34" charset="0"/>
                <a:cs typeface="Arial" panose="020B0604020202020204" pitchFamily="34" charset="0"/>
              </a:rPr>
              <a:t>•timings</a:t>
            </a:r>
          </a:p>
          <a:p>
            <a:r>
              <a:rPr lang="en-GB" sz="1100" dirty="0" smtClean="0">
                <a:latin typeface="Arial" panose="020B0604020202020204" pitchFamily="34" charset="0"/>
                <a:cs typeface="Arial" panose="020B0604020202020204" pitchFamily="34" charset="0"/>
              </a:rPr>
              <a:t>•equipment</a:t>
            </a:r>
          </a:p>
          <a:p>
            <a:r>
              <a:rPr lang="en-GB" sz="1100" dirty="0" smtClean="0">
                <a:latin typeface="Arial" panose="020B0604020202020204" pitchFamily="34" charset="0"/>
                <a:cs typeface="Arial" panose="020B0604020202020204" pitchFamily="34" charset="0"/>
              </a:rPr>
              <a:t>•exhibits and property</a:t>
            </a:r>
          </a:p>
          <a:p>
            <a:r>
              <a:rPr lang="en-GB" sz="1100" dirty="0" smtClean="0">
                <a:latin typeface="Arial" panose="020B0604020202020204" pitchFamily="34" charset="0"/>
                <a:cs typeface="Arial" panose="020B0604020202020204" pitchFamily="34" charset="0"/>
              </a:rPr>
              <a:t>•knowledge of the offence.</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Written interview plan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interview plan summarises the aim(s) of an interview and provides framework for questioning. It can increase the confidence of the interviewer and provide the flexibility to conduct a professional and effective interview. A written interview plan should be used for key witnesses, as well as suspects. It should include: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range of topics to be covered around identified time parameters (this may vary depending on whether it is a witness or suspect interview)</a:t>
            </a:r>
          </a:p>
          <a:p>
            <a:r>
              <a:rPr lang="en-GB" sz="1100" dirty="0" smtClean="0">
                <a:latin typeface="Arial" panose="020B0604020202020204" pitchFamily="34" charset="0"/>
                <a:cs typeface="Arial" panose="020B0604020202020204" pitchFamily="34" charset="0"/>
              </a:rPr>
              <a:t>•the points necessary to prove the potential offence(s) under investigation</a:t>
            </a:r>
          </a:p>
          <a:p>
            <a:r>
              <a:rPr lang="en-GB" sz="1100" dirty="0" smtClean="0">
                <a:latin typeface="Arial" panose="020B0604020202020204" pitchFamily="34" charset="0"/>
                <a:cs typeface="Arial" panose="020B0604020202020204" pitchFamily="34" charset="0"/>
              </a:rPr>
              <a:t>•any points which may be a defence for committing the offence(s) under investigation</a:t>
            </a:r>
          </a:p>
          <a:p>
            <a:r>
              <a:rPr lang="en-GB" sz="1100" dirty="0" smtClean="0">
                <a:latin typeface="Arial" panose="020B0604020202020204" pitchFamily="34" charset="0"/>
                <a:cs typeface="Arial" panose="020B0604020202020204" pitchFamily="34" charset="0"/>
              </a:rPr>
              <a:t>•material which suggests the suspect may have committed the offence</a:t>
            </a:r>
          </a:p>
          <a:p>
            <a:r>
              <a:rPr lang="en-GB" sz="1100" dirty="0" smtClean="0">
                <a:latin typeface="Arial" panose="020B0604020202020204" pitchFamily="34" charset="0"/>
                <a:cs typeface="Arial" panose="020B0604020202020204" pitchFamily="34" charset="0"/>
              </a:rPr>
              <a:t>•identified information which may assist the investigation</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first step to encouraging conversation is to engage the interviewee. This is not always easy, especially if the person is previously unknown to the police.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Active listening </a:t>
            </a:r>
            <a:r>
              <a:rPr lang="en-GB" sz="1100" dirty="0" smtClean="0">
                <a:latin typeface="Arial" panose="020B0604020202020204" pitchFamily="34" charset="0"/>
                <a:cs typeface="Arial" panose="020B0604020202020204" pitchFamily="34" charset="0"/>
              </a:rPr>
              <a:t>assists the interviewer to establish and maintain a rapport. </a:t>
            </a:r>
          </a:p>
          <a:p>
            <a:r>
              <a:rPr lang="en-GB" sz="1100" b="1" dirty="0" smtClean="0">
                <a:latin typeface="Arial" panose="020B0604020202020204" pitchFamily="34" charset="0"/>
                <a:cs typeface="Arial" panose="020B0604020202020204" pitchFamily="34" charset="0"/>
              </a:rPr>
              <a:t>Active listening involves:</a:t>
            </a:r>
          </a:p>
          <a:p>
            <a:pPr marL="171450" indent="-171450">
              <a:buFont typeface="Arial" panose="020B0604020202020204" pitchFamily="34" charset="0"/>
              <a:buChar char="•"/>
            </a:pPr>
            <a:r>
              <a:rPr lang="en-GB" sz="1100" b="1" dirty="0" smtClean="0">
                <a:effectLst/>
                <a:latin typeface="Arial" panose="020B0604020202020204" pitchFamily="34" charset="0"/>
                <a:cs typeface="Arial" panose="020B0604020202020204" pitchFamily="34" charset="0"/>
              </a:rPr>
              <a:t>Paying attention.</a:t>
            </a:r>
            <a:r>
              <a:rPr lang="en-GB" sz="1100" dirty="0" smtClean="0">
                <a:effectLst/>
                <a:latin typeface="Arial" panose="020B0604020202020204" pitchFamily="34" charset="0"/>
                <a:cs typeface="Arial" panose="020B0604020202020204" pitchFamily="34" charset="0"/>
              </a:rPr>
              <a:t> One goal of active listening is to set a comfortable tone and allow time and opportunity for the other person to think and speak. </a:t>
            </a:r>
          </a:p>
          <a:p>
            <a:pPr marL="171450" indent="-171450">
              <a:buFont typeface="Arial" panose="020B0604020202020204" pitchFamily="34" charset="0"/>
              <a:buChar char="•"/>
            </a:pPr>
            <a:r>
              <a:rPr lang="en-GB" sz="1100" b="1" dirty="0" smtClean="0">
                <a:effectLst/>
                <a:latin typeface="Arial" panose="020B0604020202020204" pitchFamily="34" charset="0"/>
                <a:cs typeface="Arial" panose="020B0604020202020204" pitchFamily="34" charset="0"/>
              </a:rPr>
              <a:t>Withhold judgment.</a:t>
            </a:r>
            <a:r>
              <a:rPr lang="en-GB" sz="1100" dirty="0" smtClean="0">
                <a:effectLst/>
                <a:latin typeface="Arial" panose="020B0604020202020204" pitchFamily="34" charset="0"/>
                <a:cs typeface="Arial" panose="020B0604020202020204" pitchFamily="34" charset="0"/>
              </a:rPr>
              <a:t> Active listening requires an open mind. Even when good listeners have strong views, they suspend judgment, hold their criticism and avoid arguing or selling their point right away.</a:t>
            </a:r>
          </a:p>
          <a:p>
            <a:pPr marL="171450" indent="-171450">
              <a:buFont typeface="Arial" panose="020B0604020202020204" pitchFamily="34" charset="0"/>
              <a:buChar char="•"/>
            </a:pPr>
            <a:r>
              <a:rPr lang="en-GB" sz="1100" b="1" dirty="0" smtClean="0">
                <a:effectLst/>
                <a:latin typeface="Arial" panose="020B0604020202020204" pitchFamily="34" charset="0"/>
                <a:cs typeface="Arial" panose="020B0604020202020204" pitchFamily="34" charset="0"/>
              </a:rPr>
              <a:t>Reflect.</a:t>
            </a:r>
            <a:r>
              <a:rPr lang="en-GB" sz="1100" dirty="0" smtClean="0">
                <a:effectLst/>
                <a:latin typeface="Arial" panose="020B0604020202020204" pitchFamily="34" charset="0"/>
                <a:cs typeface="Arial" panose="020B0604020202020204" pitchFamily="34" charset="0"/>
              </a:rPr>
              <a:t> Learn to mirror the other person’s information and emotions by paraphrasing key points. Don’t assume that you understand correctly or that the other person knows you’ve heard him. </a:t>
            </a:r>
          </a:p>
          <a:p>
            <a:pPr marL="171450" indent="-171450">
              <a:buFont typeface="Arial" panose="020B0604020202020204" pitchFamily="34" charset="0"/>
              <a:buChar char="•"/>
            </a:pPr>
            <a:r>
              <a:rPr lang="en-GB" sz="1100" b="1" dirty="0" smtClean="0">
                <a:effectLst/>
                <a:latin typeface="Arial" panose="020B0604020202020204" pitchFamily="34" charset="0"/>
                <a:cs typeface="Arial" panose="020B0604020202020204" pitchFamily="34" charset="0"/>
              </a:rPr>
              <a:t>Clarify.</a:t>
            </a:r>
            <a:r>
              <a:rPr lang="en-GB" sz="1100" dirty="0" smtClean="0">
                <a:effectLst/>
                <a:latin typeface="Arial" panose="020B0604020202020204" pitchFamily="34" charset="0"/>
                <a:cs typeface="Arial" panose="020B0604020202020204" pitchFamily="34" charset="0"/>
              </a:rPr>
              <a:t> Don’t be shy to ask questions about any issue that is ambiguous or unclear. Open-ended, clarifying and probing questions are important tools. They draw people out and encourage them to expand their ideas, while inviting reflection and thoughtful response.</a:t>
            </a:r>
          </a:p>
          <a:p>
            <a:pPr marL="171450" indent="-171450">
              <a:buFont typeface="Arial" panose="020B0604020202020204" pitchFamily="34" charset="0"/>
              <a:buChar char="•"/>
            </a:pPr>
            <a:r>
              <a:rPr lang="en-GB" sz="1100" b="1" dirty="0" smtClean="0">
                <a:effectLst/>
                <a:latin typeface="Arial" panose="020B0604020202020204" pitchFamily="34" charset="0"/>
                <a:cs typeface="Arial" panose="020B0604020202020204" pitchFamily="34" charset="0"/>
              </a:rPr>
              <a:t>Summarize.</a:t>
            </a:r>
            <a:r>
              <a:rPr lang="en-GB" sz="1100" dirty="0" smtClean="0">
                <a:effectLst/>
                <a:latin typeface="Arial" panose="020B0604020202020204" pitchFamily="34" charset="0"/>
                <a:cs typeface="Arial" panose="020B0604020202020204" pitchFamily="34" charset="0"/>
              </a:rPr>
              <a:t> Restating key themes as the conversation proceeds confirms and solidifies your grasp of the other person’s point of view. Briefly summarize what you have understood as you listened, and ask the other person to do the same.</a:t>
            </a:r>
          </a:p>
          <a:p>
            <a:pPr marL="171450" indent="-171450">
              <a:buFont typeface="Arial" panose="020B0604020202020204" pitchFamily="34" charset="0"/>
              <a:buChar char="•"/>
            </a:pPr>
            <a:r>
              <a:rPr lang="en-GB" sz="1100" b="1" dirty="0" smtClean="0">
                <a:effectLst/>
                <a:latin typeface="Arial" panose="020B0604020202020204" pitchFamily="34" charset="0"/>
                <a:cs typeface="Arial" panose="020B0604020202020204" pitchFamily="34" charset="0"/>
              </a:rPr>
              <a:t>Share.</a:t>
            </a:r>
            <a:r>
              <a:rPr lang="en-GB" sz="1100" dirty="0" smtClean="0">
                <a:effectLst/>
                <a:latin typeface="Arial" panose="020B0604020202020204" pitchFamily="34" charset="0"/>
                <a:cs typeface="Arial" panose="020B0604020202020204" pitchFamily="34" charset="0"/>
              </a:rPr>
              <a:t> Active listening is first about understanding the other person, then about being understood. As you gain a clearer understanding of the other person’s perspective, you can then introduce your ideas, feelings and suggestions.</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This then enables them to:</a:t>
            </a:r>
          </a:p>
          <a:p>
            <a:r>
              <a:rPr lang="en-GB" sz="1100" dirty="0" smtClean="0">
                <a:latin typeface="Arial" panose="020B0604020202020204" pitchFamily="34" charset="0"/>
                <a:cs typeface="Arial" panose="020B0604020202020204" pitchFamily="34" charset="0"/>
              </a:rPr>
              <a:t>•identify topics during the interview and, therefore, manage the conversation</a:t>
            </a:r>
          </a:p>
          <a:p>
            <a:r>
              <a:rPr lang="en-GB" sz="1100" dirty="0" smtClean="0">
                <a:latin typeface="Arial" panose="020B0604020202020204" pitchFamily="34" charset="0"/>
                <a:cs typeface="Arial" panose="020B0604020202020204" pitchFamily="34" charset="0"/>
              </a:rPr>
              <a:t>•communicate interest to the interviewee in their account</a:t>
            </a:r>
          </a:p>
          <a:p>
            <a:r>
              <a:rPr lang="en-GB" sz="1100" dirty="0" smtClean="0">
                <a:latin typeface="Arial" panose="020B0604020202020204" pitchFamily="34" charset="0"/>
                <a:cs typeface="Arial" panose="020B0604020202020204" pitchFamily="34" charset="0"/>
              </a:rPr>
              <a:t>•identify important evidential information.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Factors such as the interviewee’s background and personal characteristics should be taken into account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Beginning the interview</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is important and should be considered in the planning stage. The reason for the interview should also be clearly explained,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the interviewer may say:</a:t>
            </a:r>
          </a:p>
          <a:p>
            <a:r>
              <a:rPr lang="en-GB" sz="1100" dirty="0" smtClean="0">
                <a:latin typeface="Arial" panose="020B0604020202020204" pitchFamily="34" charset="0"/>
                <a:cs typeface="Arial" panose="020B0604020202020204" pitchFamily="34" charset="0"/>
              </a:rPr>
              <a:t>•‘You are here because you have been arrested for (offence)’ or</a:t>
            </a:r>
          </a:p>
          <a:p>
            <a:r>
              <a:rPr lang="en-GB" sz="1100" dirty="0" smtClean="0">
                <a:latin typeface="Arial" panose="020B0604020202020204" pitchFamily="34" charset="0"/>
                <a:cs typeface="Arial" panose="020B0604020202020204" pitchFamily="34" charset="0"/>
              </a:rPr>
              <a:t>•‘You are here because you witnessed (offence/incident).’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interviewer should then check the interviewee has understood the explanation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Objectives of the interview</a:t>
            </a:r>
          </a:p>
          <a:p>
            <a:r>
              <a:rPr lang="en-GB" sz="1100" dirty="0" smtClean="0">
                <a:latin typeface="Arial" panose="020B0604020202020204" pitchFamily="34" charset="0"/>
                <a:cs typeface="Arial" panose="020B0604020202020204" pitchFamily="34" charset="0"/>
              </a:rPr>
              <a:t>Before starting an interview, the objectives of the interview should be explained to the interviewee, and they should be provided with an outline or route map of it.</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For example, interviewers may say:</a:t>
            </a:r>
          </a:p>
          <a:p>
            <a:r>
              <a:rPr lang="en-GB" sz="1100" dirty="0" smtClean="0">
                <a:latin typeface="Arial" panose="020B0604020202020204" pitchFamily="34" charset="0"/>
                <a:cs typeface="Arial" panose="020B0604020202020204" pitchFamily="34" charset="0"/>
              </a:rPr>
              <a:t>•‘During this interview I will talk to you about (list objectives).’</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Then go on to explain:</a:t>
            </a:r>
          </a:p>
          <a:p>
            <a:r>
              <a:rPr lang="en-GB" sz="1100" dirty="0" smtClean="0">
                <a:latin typeface="Arial" panose="020B0604020202020204" pitchFamily="34" charset="0"/>
                <a:cs typeface="Arial" panose="020B0604020202020204" pitchFamily="34" charset="0"/>
              </a:rPr>
              <a:t>•‘I will also ask you about anything else which may become relevant during the interview in order to properly establish the facts and issues.’</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Routines and expectations</a:t>
            </a:r>
          </a:p>
          <a:p>
            <a:r>
              <a:rPr lang="en-GB" sz="1100" dirty="0" smtClean="0">
                <a:latin typeface="Arial" panose="020B0604020202020204" pitchFamily="34" charset="0"/>
                <a:cs typeface="Arial" panose="020B0604020202020204" pitchFamily="34" charset="0"/>
              </a:rPr>
              <a:t>It is good practice to explain to the interviewee that if they nod or shake their head the interviewer will state that they have done so. It should also be explained that notes will be taken during the interview.</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may be useful to inform the interviewee that although the police wish to establish certain facts and issues, it is the interviewee’s opportunity to explain their involvement or non-involvement in the incident under investigation.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Investigators should encourage the interviewee to voice anything which they feel is relevant, explaining that there is no time limit for the interview and that as much detail as possible is required, encouraging the interviewee to voice anything which they feel is relevant.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interviewee should be reassured that they will not be interrupted. It may be appropriate to ask the interviewee to consider fully any question they are being asked before they answer.</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Account, clarification, challenge</a:t>
            </a:r>
          </a:p>
          <a:p>
            <a:r>
              <a:rPr lang="en-GB" sz="1100" dirty="0" smtClean="0">
                <a:latin typeface="Arial" panose="020B0604020202020204" pitchFamily="34" charset="0"/>
                <a:cs typeface="Arial" panose="020B0604020202020204" pitchFamily="34" charset="0"/>
              </a:rPr>
              <a:t>Obtaining an account consists of both initiating and supporting. In volume and priority crime investigations the most common way of initiating an account is simply to use an open-ended prompt, such as, ‘tell me what happened’.</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Support an account with active listening</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Further information:</a:t>
            </a:r>
          </a:p>
          <a:p>
            <a:r>
              <a:rPr lang="en-GB" sz="1100" b="1" dirty="0" smtClean="0">
                <a:latin typeface="Arial" panose="020B0604020202020204" pitchFamily="34" charset="0"/>
                <a:cs typeface="Arial" panose="020B0604020202020204" pitchFamily="34" charset="0"/>
              </a:rPr>
              <a:t>Obtaining the suspect’s account.</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This includes:</a:t>
            </a:r>
          </a:p>
          <a:p>
            <a:r>
              <a:rPr lang="en-GB" sz="1100" dirty="0" smtClean="0">
                <a:latin typeface="Arial" panose="020B0604020202020204" pitchFamily="34" charset="0"/>
                <a:cs typeface="Arial" panose="020B0604020202020204" pitchFamily="34" charset="0"/>
              </a:rPr>
              <a:t>•non-verbal behaviour such as adopting an appropriate posture and orientation towards</a:t>
            </a:r>
          </a:p>
          <a:p>
            <a:r>
              <a:rPr lang="en-GB" sz="1100" dirty="0" smtClean="0">
                <a:latin typeface="Arial" panose="020B0604020202020204" pitchFamily="34" charset="0"/>
                <a:cs typeface="Arial" panose="020B0604020202020204" pitchFamily="34" charset="0"/>
              </a:rPr>
              <a:t> the interviewee</a:t>
            </a:r>
          </a:p>
          <a:p>
            <a:r>
              <a:rPr lang="en-GB" sz="1100" dirty="0" smtClean="0">
                <a:latin typeface="Arial" panose="020B0604020202020204" pitchFamily="34" charset="0"/>
                <a:cs typeface="Arial" panose="020B0604020202020204" pitchFamily="34" charset="0"/>
              </a:rPr>
              <a:t>•allowing the interviewee to pause so that they can search their memory, without interrupting</a:t>
            </a:r>
          </a:p>
          <a:p>
            <a:r>
              <a:rPr lang="en-GB" sz="1100" dirty="0" smtClean="0">
                <a:latin typeface="Arial" panose="020B0604020202020204" pitchFamily="34" charset="0"/>
                <a:cs typeface="Arial" panose="020B0604020202020204" pitchFamily="34" charset="0"/>
              </a:rPr>
              <a:t>•encouraging the interviewee to continue reporting their account until it is complete by using simple utterances such as ‘mm </a:t>
            </a:r>
            <a:r>
              <a:rPr lang="en-GB" sz="1100" dirty="0" err="1" smtClean="0">
                <a:latin typeface="Arial" panose="020B0604020202020204" pitchFamily="34" charset="0"/>
                <a:cs typeface="Arial" panose="020B0604020202020204" pitchFamily="34" charset="0"/>
              </a:rPr>
              <a:t>mm</a:t>
            </a:r>
            <a:r>
              <a:rPr lang="en-GB" sz="1100" dirty="0" smtClean="0">
                <a:latin typeface="Arial" panose="020B0604020202020204" pitchFamily="34" charset="0"/>
                <a:cs typeface="Arial" panose="020B0604020202020204" pitchFamily="34" charset="0"/>
              </a:rPr>
              <a:t>’ and prompts,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‘What happened next?’ or questions that reflect what the interviewee has said, such as, ‘He hit you?’.</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Clarify and expand the interviewee’s account by:</a:t>
            </a:r>
          </a:p>
          <a:p>
            <a:r>
              <a:rPr lang="en-GB" sz="1100" dirty="0" smtClean="0">
                <a:latin typeface="Arial" panose="020B0604020202020204" pitchFamily="34" charset="0"/>
                <a:cs typeface="Arial" panose="020B0604020202020204" pitchFamily="34" charset="0"/>
              </a:rPr>
              <a:t>•breaking the account down into manageable topics</a:t>
            </a:r>
          </a:p>
          <a:p>
            <a:r>
              <a:rPr lang="en-GB" sz="1100" dirty="0" smtClean="0">
                <a:latin typeface="Arial" panose="020B0604020202020204" pitchFamily="34" charset="0"/>
                <a:cs typeface="Arial" panose="020B0604020202020204" pitchFamily="34" charset="0"/>
              </a:rPr>
              <a:t>•systematically probing those topics by means of open-ended and specific-closed questions until as full a picture as possible of the interviewee’s account has been obtained</a:t>
            </a:r>
          </a:p>
          <a:p>
            <a:r>
              <a:rPr lang="en-GB" sz="1100" dirty="0" smtClean="0">
                <a:latin typeface="Arial" panose="020B0604020202020204" pitchFamily="34" charset="0"/>
                <a:cs typeface="Arial" panose="020B0604020202020204" pitchFamily="34" charset="0"/>
              </a:rPr>
              <a:t>•examining any information, identified during the planning phase, that has not already been covered.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Obtaining an account consists of both initiating and supporting. In volume and priority crime investigations the most common way of initiating an account is simply to use an open-ended prompt, such as, ‘Tell me what happened’.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Allowing the interviewee to pause so that they can search their memory.</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Encourage them to continue reporting their account until it is complete by using prompts such as ‘</a:t>
            </a:r>
            <a:r>
              <a:rPr lang="en-GB" sz="1100" b="1" dirty="0" smtClean="0">
                <a:latin typeface="Arial" panose="020B0604020202020204" pitchFamily="34" charset="0"/>
                <a:cs typeface="Arial" panose="020B0604020202020204" pitchFamily="34" charset="0"/>
              </a:rPr>
              <a:t>What happened next?’ </a:t>
            </a:r>
            <a:r>
              <a:rPr lang="en-GB" sz="1100" dirty="0" smtClean="0">
                <a:latin typeface="Arial" panose="020B0604020202020204" pitchFamily="34" charset="0"/>
                <a:cs typeface="Arial" panose="020B0604020202020204" pitchFamily="34" charset="0"/>
              </a:rPr>
              <a:t>or questions that reflect what the interviewee has said, such as, ‘</a:t>
            </a:r>
            <a:r>
              <a:rPr lang="en-GB" sz="1100" b="1" dirty="0" smtClean="0">
                <a:latin typeface="Arial" panose="020B0604020202020204" pitchFamily="34" charset="0"/>
                <a:cs typeface="Arial" panose="020B0604020202020204" pitchFamily="34" charset="0"/>
              </a:rPr>
              <a:t>He hit you?’ </a:t>
            </a:r>
            <a:r>
              <a:rPr lang="en-GB" sz="1100" dirty="0" smtClean="0">
                <a:latin typeface="Arial" panose="020B0604020202020204" pitchFamily="34" charset="0"/>
                <a:cs typeface="Arial" panose="020B0604020202020204" pitchFamily="34" charset="0"/>
              </a:rPr>
              <a:t>Tell me more about that.</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Clarify and expand the interviewee’s account by: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Breaking the account down into manageable topics.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Trainer to supply</a:t>
            </a:r>
            <a:r>
              <a:rPr lang="en-GB" sz="1100" b="1" baseline="0" dirty="0" smtClean="0">
                <a:latin typeface="Arial" panose="020B0604020202020204" pitchFamily="34" charset="0"/>
                <a:cs typeface="Arial" panose="020B0604020202020204" pitchFamily="34" charset="0"/>
              </a:rPr>
              <a:t> ‘cone’ handout.</a:t>
            </a:r>
          </a:p>
          <a:p>
            <a:r>
              <a:rPr lang="en-GB" sz="1100" b="1" dirty="0" smtClean="0">
                <a:latin typeface="Arial" panose="020B0604020202020204" pitchFamily="34" charset="0"/>
                <a:cs typeface="Arial" panose="020B0604020202020204" pitchFamily="34" charset="0"/>
              </a:rPr>
              <a:t>Free Narrative:</a:t>
            </a:r>
            <a:endParaRPr lang="en-GB" sz="1100" dirty="0" smtClean="0">
              <a:latin typeface="Arial" panose="020B0604020202020204" pitchFamily="34" charset="0"/>
              <a:cs typeface="Arial" panose="020B0604020202020204" pitchFamily="34" charset="0"/>
            </a:endParaRPr>
          </a:p>
          <a:p>
            <a:endParaRPr lang="en-GB" sz="1100" b="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Q:</a:t>
            </a:r>
            <a:r>
              <a:rPr lang="en-US" sz="1100" dirty="0" smtClean="0">
                <a:latin typeface="Arial" panose="020B0604020202020204" pitchFamily="34" charset="0"/>
                <a:cs typeface="Arial" panose="020B0604020202020204" pitchFamily="34" charset="0"/>
              </a:rPr>
              <a:t> Why do we want a detailed opening account of the incident?</a:t>
            </a:r>
            <a:endParaRPr lang="en-GB" sz="110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A: </a:t>
            </a:r>
            <a:r>
              <a:rPr lang="en-US" sz="1100" dirty="0" smtClean="0">
                <a:latin typeface="Arial" panose="020B0604020202020204" pitchFamily="34" charset="0"/>
                <a:cs typeface="Arial" panose="020B0604020202020204" pitchFamily="34" charset="0"/>
              </a:rPr>
              <a:t> The opening account is like a route map. It gives the interviewer a good idea of what the witness has seen and therefore the interview can select topics and identify the actions and evidential areas to explore later.</a:t>
            </a:r>
            <a:endParaRPr lang="en-GB" sz="1100" dirty="0" smtClean="0">
              <a:latin typeface="Arial" panose="020B0604020202020204" pitchFamily="34" charset="0"/>
              <a:cs typeface="Arial" panose="020B0604020202020204" pitchFamily="34" charset="0"/>
            </a:endParaRPr>
          </a:p>
          <a:p>
            <a:endParaRPr lang="en-US" sz="1100" b="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State:  </a:t>
            </a:r>
            <a:r>
              <a:rPr lang="en-US" sz="1100" dirty="0" smtClean="0">
                <a:latin typeface="Arial" panose="020B0604020202020204" pitchFamily="34" charset="0"/>
                <a:cs typeface="Arial" panose="020B0604020202020204" pitchFamily="34" charset="0"/>
              </a:rPr>
              <a:t>So we need a good opening for the free recall session.</a:t>
            </a:r>
            <a:endParaRPr lang="en-GB" sz="1100" dirty="0" smtClean="0">
              <a:latin typeface="Arial" panose="020B0604020202020204" pitchFamily="34" charset="0"/>
              <a:cs typeface="Arial" panose="020B0604020202020204" pitchFamily="34" charset="0"/>
            </a:endParaRPr>
          </a:p>
          <a:p>
            <a:endParaRPr lang="en-US" sz="1100" b="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Q:  </a:t>
            </a:r>
            <a:r>
              <a:rPr lang="en-US" sz="1100" dirty="0" smtClean="0">
                <a:latin typeface="Arial" panose="020B0604020202020204" pitchFamily="34" charset="0"/>
                <a:cs typeface="Arial" panose="020B0604020202020204" pitchFamily="34" charset="0"/>
              </a:rPr>
              <a:t>How should we form the opening question?</a:t>
            </a:r>
            <a:endParaRPr lang="en-GB" sz="110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A:  </a:t>
            </a:r>
            <a:r>
              <a:rPr lang="en-US" sz="1100" dirty="0" smtClean="0">
                <a:latin typeface="Arial" panose="020B0604020202020204" pitchFamily="34" charset="0"/>
                <a:cs typeface="Arial" panose="020B0604020202020204" pitchFamily="34" charset="0"/>
              </a:rPr>
              <a:t>With an opening question</a:t>
            </a:r>
            <a:endParaRPr lang="en-GB" sz="1100" dirty="0" smtClean="0">
              <a:latin typeface="Arial" panose="020B0604020202020204" pitchFamily="34" charset="0"/>
              <a:cs typeface="Arial" panose="020B0604020202020204" pitchFamily="34" charset="0"/>
            </a:endParaRPr>
          </a:p>
          <a:p>
            <a:endParaRPr lang="en-US" sz="1100" b="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Q:  </a:t>
            </a:r>
            <a:r>
              <a:rPr lang="en-US" sz="1100" dirty="0" smtClean="0">
                <a:latin typeface="Arial" panose="020B0604020202020204" pitchFamily="34" charset="0"/>
                <a:cs typeface="Arial" panose="020B0604020202020204" pitchFamily="34" charset="0"/>
              </a:rPr>
              <a:t>What are the acronyms associated with questioning?</a:t>
            </a:r>
            <a:endParaRPr lang="en-GB" sz="1100" dirty="0" smtClean="0">
              <a:latin typeface="Arial" panose="020B0604020202020204" pitchFamily="34" charset="0"/>
              <a:cs typeface="Arial" panose="020B0604020202020204" pitchFamily="34" charset="0"/>
            </a:endParaRPr>
          </a:p>
          <a:p>
            <a:r>
              <a:rPr lang="en-US" sz="1100" dirty="0" smtClean="0">
                <a:latin typeface="Arial" panose="020B0604020202020204" pitchFamily="34" charset="0"/>
                <a:cs typeface="Arial" panose="020B0604020202020204" pitchFamily="34" charset="0"/>
              </a:rPr>
              <a:t>TED – tell, explain, describe.</a:t>
            </a:r>
            <a:endParaRPr lang="en-GB" sz="1100" dirty="0" smtClean="0">
              <a:latin typeface="Arial" panose="020B0604020202020204" pitchFamily="34" charset="0"/>
              <a:cs typeface="Arial" panose="020B0604020202020204" pitchFamily="34" charset="0"/>
            </a:endParaRPr>
          </a:p>
          <a:p>
            <a:r>
              <a:rPr lang="en-US" sz="1100" dirty="0" smtClean="0">
                <a:latin typeface="Arial" panose="020B0604020202020204" pitchFamily="34" charset="0"/>
                <a:cs typeface="Arial" panose="020B0604020202020204" pitchFamily="34" charset="0"/>
              </a:rPr>
              <a:t>5WH – Who why what when where how. </a:t>
            </a:r>
            <a:endParaRPr lang="en-GB" sz="1100" dirty="0" smtClean="0">
              <a:latin typeface="Arial" panose="020B0604020202020204" pitchFamily="34" charset="0"/>
              <a:cs typeface="Arial" panose="020B0604020202020204" pitchFamily="34" charset="0"/>
            </a:endParaRPr>
          </a:p>
          <a:p>
            <a:endParaRPr lang="en-US" sz="1100" b="1"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Trainer to distribute Handout ‘Questioning Styles’ and  allow students to read.  </a:t>
            </a:r>
          </a:p>
          <a:p>
            <a:endParaRPr lang="en-US" sz="1100" b="1"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Show slide</a:t>
            </a:r>
            <a:endParaRPr lang="en-GB" sz="1100" b="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State:</a:t>
            </a:r>
            <a:r>
              <a:rPr lang="en-GB" sz="1100" b="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 Cone or funnel technique of questioning involves starting with general questions, and then homing in on a point in each answer, and asking more and more detail at each level.</a:t>
            </a:r>
          </a:p>
          <a:p>
            <a:r>
              <a:rPr lang="en-US" sz="1100" b="1"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Trainer to clear up any questions students may have.</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3816743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Trainer to ask 1 student to give an account of a particular morning, journey to work, shopping trip etc. Trainer to demonstrate how to record the student’s account on the white board using </a:t>
            </a:r>
            <a:r>
              <a:rPr lang="en-GB" sz="1100" b="1" kern="1200" dirty="0" smtClean="0">
                <a:solidFill>
                  <a:schemeClr val="tx1"/>
                </a:solidFill>
                <a:effectLst/>
                <a:latin typeface="Arial" panose="020B0604020202020204" pitchFamily="34" charset="0"/>
                <a:ea typeface="+mn-ea"/>
                <a:cs typeface="Arial" panose="020B0604020202020204" pitchFamily="34" charset="0"/>
              </a:rPr>
              <a:t>note-taker system</a:t>
            </a:r>
            <a:r>
              <a:rPr lang="en-GB" sz="1100" kern="1200" dirty="0" smtClean="0">
                <a:solidFill>
                  <a:schemeClr val="tx1"/>
                </a:solidFill>
                <a:effectLst/>
                <a:latin typeface="Arial" panose="020B0604020202020204" pitchFamily="34" charset="0"/>
                <a:ea typeface="+mn-ea"/>
                <a:cs typeface="Arial" panose="020B0604020202020204" pitchFamily="34" charset="0"/>
              </a:rPr>
              <a:t> and identify topics.</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Make a full list of EVERYTHING</a:t>
            </a:r>
          </a:p>
          <a:p>
            <a:r>
              <a:rPr lang="en-GB" sz="1100" b="1" baseline="0" dirty="0" smtClean="0">
                <a:latin typeface="Arial" panose="020B0604020202020204" pitchFamily="34" charset="0"/>
                <a:cs typeface="Arial" panose="020B0604020202020204" pitchFamily="34" charset="0"/>
              </a:rPr>
              <a:t>Q. What subjects are important? </a:t>
            </a:r>
            <a:r>
              <a:rPr lang="en-GB" sz="1100" b="0" baseline="0" dirty="0" smtClean="0">
                <a:latin typeface="Arial" panose="020B0604020202020204" pitchFamily="34" charset="0"/>
                <a:cs typeface="Arial" panose="020B0604020202020204" pitchFamily="34" charset="0"/>
              </a:rPr>
              <a:t> T</a:t>
            </a:r>
            <a:r>
              <a:rPr lang="en-GB" sz="1100" baseline="0" dirty="0" smtClean="0">
                <a:latin typeface="Arial" panose="020B0604020202020204" pitchFamily="34" charset="0"/>
                <a:cs typeface="Arial" panose="020B0604020202020204" pitchFamily="34" charset="0"/>
              </a:rPr>
              <a:t>o make topics and circle them and explain these will be probed.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569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Note-taker System:</a:t>
            </a:r>
            <a:endParaRPr lang="en-GB" sz="1100" dirty="0" smtClean="0">
              <a:latin typeface="Arial" panose="020B0604020202020204" pitchFamily="34" charset="0"/>
              <a:cs typeface="Arial" panose="020B0604020202020204" pitchFamily="34" charset="0"/>
            </a:endParaRP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Once you have asked the first question it’s time to listen to the first account which should be uninterrupted, with you making relevant notes.</a:t>
            </a:r>
          </a:p>
          <a:p>
            <a:endParaRPr lang="en-GB" sz="1100" b="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QTS:  </a:t>
            </a:r>
            <a:r>
              <a:rPr lang="en-GB" sz="1100" dirty="0" smtClean="0">
                <a:latin typeface="Arial" panose="020B0604020202020204" pitchFamily="34" charset="0"/>
                <a:cs typeface="Arial" panose="020B0604020202020204" pitchFamily="34" charset="0"/>
              </a:rPr>
              <a:t>What types of information do you think might come out from the person giving their first account?</a:t>
            </a:r>
          </a:p>
          <a:p>
            <a:endParaRPr lang="en-GB" sz="1100" b="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Trainer can Board Blast or set group task depending on the time constraints of the lesson.</a:t>
            </a:r>
            <a:endParaRPr lang="en-GB" sz="1100" dirty="0" smtClean="0">
              <a:latin typeface="Arial" panose="020B0604020202020204" pitchFamily="34" charset="0"/>
              <a:cs typeface="Arial" panose="020B0604020202020204" pitchFamily="34" charset="0"/>
            </a:endParaRPr>
          </a:p>
          <a:p>
            <a:pPr fontAlgn="base" hangingPunct="0"/>
            <a:r>
              <a:rPr lang="en-US" sz="1100" b="1" dirty="0" smtClean="0">
                <a:latin typeface="Arial" panose="020B0604020202020204" pitchFamily="34" charset="0"/>
                <a:cs typeface="Arial" panose="020B0604020202020204" pitchFamily="34" charset="0"/>
              </a:rPr>
              <a:t>Answers could include the following:</a:t>
            </a:r>
            <a:endParaRPr lang="en-GB" sz="1100" b="1"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Persons present (Victims, Witnesses, Suspects)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Description</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Locations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Conversations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Actions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Objects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Pre and post incident events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Thoughts</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Feelings </a:t>
            </a:r>
            <a:endParaRPr lang="en-GB" sz="1100" dirty="0" smtClean="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smtClean="0">
                <a:latin typeface="Arial" panose="020B0604020202020204" pitchFamily="34" charset="0"/>
                <a:cs typeface="Arial" panose="020B0604020202020204" pitchFamily="34" charset="0"/>
              </a:rPr>
              <a:t>Times</a:t>
            </a:r>
            <a:endParaRPr lang="en-GB" sz="1100" dirty="0" smtClean="0">
              <a:latin typeface="Arial" panose="020B0604020202020204" pitchFamily="34" charset="0"/>
              <a:cs typeface="Arial" panose="020B0604020202020204" pitchFamily="34" charset="0"/>
            </a:endParaRPr>
          </a:p>
          <a:p>
            <a:pPr fontAlgn="base" hangingPunct="0"/>
            <a:endParaRPr lang="en-US" sz="1100" dirty="0" smtClean="0">
              <a:latin typeface="Arial" panose="020B0604020202020204" pitchFamily="34" charset="0"/>
              <a:cs typeface="Arial" panose="020B0604020202020204" pitchFamily="34" charset="0"/>
            </a:endParaRPr>
          </a:p>
          <a:p>
            <a:pPr fontAlgn="base" hangingPunct="0"/>
            <a:r>
              <a:rPr lang="en-GB" sz="1100" dirty="0" smtClean="0">
                <a:latin typeface="Arial" panose="020B0604020202020204" pitchFamily="34" charset="0"/>
                <a:cs typeface="Arial" panose="020B0604020202020204" pitchFamily="34" charset="0"/>
              </a:rPr>
              <a:t>You are now going to listen to a person giving an account of an assault. I want you to make notes of what is said.</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Trainer to play </a:t>
            </a:r>
            <a:r>
              <a:rPr lang="en-GB" sz="1100" b="1" dirty="0" smtClean="0">
                <a:latin typeface="Arial" panose="020B0604020202020204" pitchFamily="34" charset="0"/>
                <a:cs typeface="Arial" panose="020B0604020202020204" pitchFamily="34" charset="0"/>
              </a:rPr>
              <a:t>Audio Clip Free Narrative</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QTS:  </a:t>
            </a:r>
            <a:r>
              <a:rPr lang="en-GB" sz="1100" dirty="0" smtClean="0">
                <a:latin typeface="Arial" panose="020B0604020202020204" pitchFamily="34" charset="0"/>
                <a:cs typeface="Arial" panose="020B0604020202020204" pitchFamily="34" charset="0"/>
              </a:rPr>
              <a:t>How easy did you find that?</a:t>
            </a:r>
          </a:p>
          <a:p>
            <a:r>
              <a:rPr lang="en-GB" sz="1100" b="1" dirty="0" smtClean="0">
                <a:latin typeface="Arial" panose="020B0604020202020204" pitchFamily="34" charset="0"/>
                <a:cs typeface="Arial" panose="020B0604020202020204" pitchFamily="34" charset="0"/>
              </a:rPr>
              <a:t>A: </a:t>
            </a:r>
            <a:r>
              <a:rPr lang="en-GB" sz="1100" dirty="0" smtClean="0">
                <a:latin typeface="Arial" panose="020B0604020202020204" pitchFamily="34" charset="0"/>
                <a:cs typeface="Arial" panose="020B0604020202020204" pitchFamily="34" charset="0"/>
              </a:rPr>
              <a:t>A range of responses is expected.</a:t>
            </a:r>
          </a:p>
          <a:p>
            <a:r>
              <a:rPr lang="en-GB" sz="1100" dirty="0" smtClean="0">
                <a:latin typeface="Arial" panose="020B0604020202020204" pitchFamily="34" charset="0"/>
                <a:cs typeface="Arial" panose="020B0604020202020204" pitchFamily="34" charset="0"/>
              </a:rPr>
              <a:t> </a:t>
            </a:r>
          </a:p>
          <a:p>
            <a:r>
              <a:rPr lang="en-GB" sz="1100" b="1" dirty="0" smtClean="0">
                <a:latin typeface="Arial" panose="020B0604020202020204" pitchFamily="34" charset="0"/>
                <a:cs typeface="Arial" panose="020B0604020202020204" pitchFamily="34" charset="0"/>
              </a:rPr>
              <a:t> State: </a:t>
            </a:r>
            <a:r>
              <a:rPr lang="en-GB" sz="1100" dirty="0" smtClean="0">
                <a:latin typeface="Arial" panose="020B0604020202020204" pitchFamily="34" charset="0"/>
                <a:cs typeface="Arial" panose="020B0604020202020204" pitchFamily="34" charset="0"/>
              </a:rPr>
              <a:t>When conducting interviews, you undertake a number of tasks simultaneously. During this phase of the interview you have to be able to listen closely to what the witness is saying and, at the same time, selecting and making a note of the topic areas to cover in more detail later.  Therefore it is very important that a structure exists for effectively taking notes.</a:t>
            </a:r>
          </a:p>
          <a:p>
            <a:r>
              <a:rPr lang="en-GB" sz="1100" dirty="0" smtClean="0">
                <a:latin typeface="Arial" panose="020B0604020202020204" pitchFamily="34" charset="0"/>
                <a:cs typeface="Arial" panose="020B0604020202020204" pitchFamily="34" charset="0"/>
              </a:rPr>
              <a:t>Using a structured system will enable the interviewer to process and respond to the quantity and quality of information received in the interview. This in turn will provide a firm basis for the questions that are to be asked to clarify the interviewees account.</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Trainer to distribute PLATE Handout</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One example of a notetaking system divides information from interviewees into four categories;</a:t>
            </a:r>
          </a:p>
          <a:p>
            <a:r>
              <a:rPr lang="en-GB" sz="1100" b="1" dirty="0" smtClean="0">
                <a:latin typeface="Arial" panose="020B0604020202020204" pitchFamily="34" charset="0"/>
                <a:cs typeface="Arial" panose="020B0604020202020204" pitchFamily="34" charset="0"/>
              </a:rPr>
              <a:t> People</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category refers to all the people mentioned by the interviewee, which could include potential suspects or witnesses. All information given by the interviewee which might be used to identify the person in question, including any names, addresses and descriptions, should be included in this category. Where a name or address is given, details as to how the interviewee knew such information should also be included here.</a:t>
            </a:r>
          </a:p>
          <a:p>
            <a:r>
              <a:rPr lang="en-GB" sz="110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Location(s)</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category refers to the scene(s) of the incident and other locations including those of the interviewee before, during and after the incident took place.</a:t>
            </a:r>
          </a:p>
          <a:p>
            <a:r>
              <a:rPr lang="en-GB" sz="110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Actions</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category refers to the physical movements and verbal actions of the interviewee and all the people mentioned by the interviewee. It also refers to the description and movements of vehicles and other inanimate objects such as weapons.</a:t>
            </a:r>
          </a:p>
          <a:p>
            <a:r>
              <a:rPr lang="en-GB" sz="110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Time(s)</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category refers to the times reported by the interviewee for the occurrence of the actions and in respect of the locations referred to above.</a:t>
            </a:r>
          </a:p>
          <a:p>
            <a:r>
              <a:rPr lang="en-GB" sz="1100" dirty="0" smtClean="0">
                <a:latin typeface="Arial" panose="020B0604020202020204" pitchFamily="34" charset="0"/>
                <a:cs typeface="Arial" panose="020B0604020202020204" pitchFamily="34" charset="0"/>
              </a:rPr>
              <a:t>Many interviewers </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will use PLAT as an aide memoire of the important information Another method is the </a:t>
            </a:r>
            <a:r>
              <a:rPr lang="en-GB" sz="1100" dirty="0" err="1" smtClean="0">
                <a:latin typeface="Arial" panose="020B0604020202020204" pitchFamily="34" charset="0"/>
                <a:cs typeface="Arial" panose="020B0604020202020204" pitchFamily="34" charset="0"/>
              </a:rPr>
              <a:t>spidergraph</a:t>
            </a:r>
            <a:r>
              <a:rPr lang="en-GB" sz="1100" dirty="0" smtClean="0">
                <a:latin typeface="Arial" panose="020B0604020202020204" pitchFamily="34" charset="0"/>
                <a:cs typeface="Arial" panose="020B0604020202020204" pitchFamily="34" charset="0"/>
              </a:rPr>
              <a:t>.  At the free narrative stage there will be just one spider and each ‘leg’ will be information from the account.</a:t>
            </a:r>
          </a:p>
          <a:p>
            <a:r>
              <a:rPr lang="en-GB" sz="1100" dirty="0" smtClean="0">
                <a:latin typeface="Arial" panose="020B0604020202020204" pitchFamily="34" charset="0"/>
                <a:cs typeface="Arial" panose="020B0604020202020204" pitchFamily="34" charset="0"/>
              </a:rPr>
              <a:t> </a:t>
            </a:r>
          </a:p>
          <a:p>
            <a:r>
              <a:rPr lang="en-US" sz="1100" b="1" dirty="0" smtClean="0">
                <a:latin typeface="Arial" panose="020B0604020202020204" pitchFamily="34" charset="0"/>
                <a:cs typeface="Arial" panose="020B0604020202020204" pitchFamily="34" charset="0"/>
              </a:rPr>
              <a:t>State:  </a:t>
            </a:r>
            <a:r>
              <a:rPr lang="en-US" sz="1100" dirty="0" smtClean="0">
                <a:latin typeface="Arial" panose="020B0604020202020204" pitchFamily="34" charset="0"/>
                <a:cs typeface="Arial" panose="020B0604020202020204" pitchFamily="34" charset="0"/>
              </a:rPr>
              <a:t>We will now follow the previous first account again.  Turn the page and follow the </a:t>
            </a:r>
            <a:r>
              <a:rPr lang="en-US" sz="1100" dirty="0" err="1" smtClean="0">
                <a:latin typeface="Arial" panose="020B0604020202020204" pitchFamily="34" charset="0"/>
                <a:cs typeface="Arial" panose="020B0604020202020204" pitchFamily="34" charset="0"/>
              </a:rPr>
              <a:t>spidergraph</a:t>
            </a:r>
            <a:r>
              <a:rPr lang="en-US" sz="1100" dirty="0" smtClean="0">
                <a:latin typeface="Arial" panose="020B0604020202020204" pitchFamily="34" charset="0"/>
                <a:cs typeface="Arial" panose="020B0604020202020204" pitchFamily="34" charset="0"/>
              </a:rPr>
              <a:t> as the account progresses.</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Many interviewers </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will use PLATE as an aide memoire of the important information  required about the incident and use the spider graph to list the information.  </a:t>
            </a:r>
          </a:p>
          <a:p>
            <a:r>
              <a:rPr lang="en-GB" sz="1100" dirty="0" smtClean="0">
                <a:latin typeface="Arial" panose="020B0604020202020204" pitchFamily="34" charset="0"/>
                <a:cs typeface="Arial" panose="020B0604020202020204" pitchFamily="34" charset="0"/>
              </a:rPr>
              <a:t>At the free narrative stage there will be just one spider and each ‘leg’ will be information from the account.</a:t>
            </a:r>
          </a:p>
          <a:p>
            <a:endParaRPr lang="en-GB" sz="110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State:  </a:t>
            </a:r>
            <a:r>
              <a:rPr lang="en-US" sz="1100" dirty="0" smtClean="0">
                <a:latin typeface="Arial" panose="020B0604020202020204" pitchFamily="34" charset="0"/>
                <a:cs typeface="Arial" panose="020B0604020202020204" pitchFamily="34" charset="0"/>
              </a:rPr>
              <a:t>We will now follow the previous first account again.  Turn the page and follow the </a:t>
            </a:r>
            <a:r>
              <a:rPr lang="en-US" sz="1100" dirty="0" err="1" smtClean="0">
                <a:latin typeface="Arial" panose="020B0604020202020204" pitchFamily="34" charset="0"/>
                <a:cs typeface="Arial" panose="020B0604020202020204" pitchFamily="34" charset="0"/>
              </a:rPr>
              <a:t>spidegraph</a:t>
            </a:r>
            <a:r>
              <a:rPr lang="en-US" sz="1100" dirty="0" smtClean="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as the account progresses.</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Trainer to re-play </a:t>
            </a:r>
            <a:r>
              <a:rPr lang="en-GB" sz="1100" dirty="0" smtClean="0">
                <a:latin typeface="Arial" panose="020B0604020202020204" pitchFamily="34" charset="0"/>
                <a:cs typeface="Arial" panose="020B0604020202020204" pitchFamily="34" charset="0"/>
              </a:rPr>
              <a:t>Audio Clip Free Narrative – Up</a:t>
            </a:r>
            <a:r>
              <a:rPr lang="en-GB" sz="1100" baseline="0" dirty="0" smtClean="0">
                <a:latin typeface="Arial" panose="020B0604020202020204" pitchFamily="34" charset="0"/>
                <a:cs typeface="Arial" panose="020B0604020202020204" pitchFamily="34" charset="0"/>
              </a:rPr>
              <a:t> to punch to the face</a:t>
            </a:r>
          </a:p>
          <a:p>
            <a:r>
              <a:rPr lang="en-GB" sz="1100" baseline="0" dirty="0" smtClean="0">
                <a:latin typeface="Arial" panose="020B0604020202020204" pitchFamily="34" charset="0"/>
                <a:cs typeface="Arial" panose="020B0604020202020204" pitchFamily="34" charset="0"/>
              </a:rPr>
              <a:t>Reveal legs as they are said on the audio </a:t>
            </a: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Trainer to distribute Handout Note-taker System 2</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Now it’s your turn.  On the reverse is the beginning of a </a:t>
            </a:r>
            <a:r>
              <a:rPr lang="en-GB" sz="1100" dirty="0" err="1" smtClean="0">
                <a:latin typeface="Arial" panose="020B0604020202020204" pitchFamily="34" charset="0"/>
                <a:cs typeface="Arial" panose="020B0604020202020204" pitchFamily="34" charset="0"/>
              </a:rPr>
              <a:t>spidergraph</a:t>
            </a:r>
            <a:r>
              <a:rPr lang="en-GB" sz="1100" dirty="0" smtClean="0">
                <a:latin typeface="Arial" panose="020B0604020202020204" pitchFamily="34" charset="0"/>
                <a:cs typeface="Arial" panose="020B0604020202020204" pitchFamily="34" charset="0"/>
              </a:rPr>
              <a:t>.  The topic we are going to listen to is the event that took place in the living room.  Complete the </a:t>
            </a:r>
            <a:r>
              <a:rPr lang="en-GB" sz="1100" dirty="0" err="1" smtClean="0">
                <a:latin typeface="Arial" panose="020B0604020202020204" pitchFamily="34" charset="0"/>
                <a:cs typeface="Arial" panose="020B0604020202020204" pitchFamily="34" charset="0"/>
              </a:rPr>
              <a:t>spidergraph</a:t>
            </a:r>
            <a:r>
              <a:rPr lang="en-GB" sz="1100" dirty="0" smtClean="0">
                <a:latin typeface="Arial" panose="020B0604020202020204" pitchFamily="34" charset="0"/>
                <a:cs typeface="Arial" panose="020B0604020202020204" pitchFamily="34" charset="0"/>
              </a:rPr>
              <a:t> as you listen to the narrative.</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Trainer to play </a:t>
            </a:r>
            <a:r>
              <a:rPr lang="en-GB" sz="1100" b="1" dirty="0" smtClean="0">
                <a:latin typeface="Arial" panose="020B0604020202020204" pitchFamily="34" charset="0"/>
                <a:cs typeface="Arial" panose="020B0604020202020204" pitchFamily="34" charset="0"/>
              </a:rPr>
              <a:t>Audio Clip Living Room</a:t>
            </a: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Trainer to distribute Handout Note-taker System 3</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30</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solidFill>
                  <a:schemeClr val="tx1"/>
                </a:solidFill>
                <a:latin typeface="Arial" panose="020B0604020202020204" pitchFamily="34" charset="0"/>
                <a:ea typeface="Helvetica Neue"/>
                <a:cs typeface="Arial" panose="020B0604020202020204" pitchFamily="34" charset="0"/>
              </a:rPr>
              <a:t>State:</a:t>
            </a:r>
          </a:p>
          <a:p>
            <a:r>
              <a:rPr lang="en-GB" altLang="en-US" sz="1100" dirty="0" smtClean="0">
                <a:solidFill>
                  <a:schemeClr val="tx1"/>
                </a:solidFill>
                <a:latin typeface="Arial" panose="020B0604020202020204" pitchFamily="34" charset="0"/>
                <a:ea typeface="Helvetica Neue"/>
                <a:cs typeface="Arial" panose="020B0604020202020204" pitchFamily="34" charset="0"/>
              </a:rPr>
              <a:t>The offence for which the person was arrested may dictate the order in which you continue your interview.  </a:t>
            </a:r>
            <a:r>
              <a:rPr lang="en-GB" altLang="en-US" sz="1100" dirty="0" smtClean="0">
                <a:latin typeface="Arial" panose="020B0604020202020204" pitchFamily="34" charset="0"/>
                <a:ea typeface="Helvetica Neue"/>
                <a:cs typeface="Arial" panose="020B0604020202020204" pitchFamily="34" charset="0"/>
              </a:rPr>
              <a:t>If the suspect had been arrested for attempt murder/strangulation you might concentrate first on the kitchen where this offence was committed everything before being the pre-event.</a:t>
            </a:r>
          </a:p>
          <a:p>
            <a:endParaRPr lang="en-GB" altLang="en-US" sz="1100" dirty="0" smtClean="0">
              <a:latin typeface="Arial" panose="020B0604020202020204" pitchFamily="34" charset="0"/>
              <a:ea typeface="Helvetica Neue"/>
              <a:cs typeface="Arial" panose="020B0604020202020204" pitchFamily="34" charset="0"/>
            </a:endParaRPr>
          </a:p>
          <a:p>
            <a:r>
              <a:rPr lang="en-GB" altLang="en-US" sz="1100" dirty="0" smtClean="0">
                <a:latin typeface="Arial" panose="020B0604020202020204" pitchFamily="34" charset="0"/>
                <a:ea typeface="Helvetica Neue"/>
                <a:cs typeface="Arial" panose="020B0604020202020204" pitchFamily="34" charset="0"/>
              </a:rPr>
              <a:t>However, if the suspect was arrested for an assault then the  living room is the logical starting point to begin your probing questions and work through in a chronological order.</a:t>
            </a:r>
          </a:p>
          <a:p>
            <a:endParaRPr lang="en-GB" altLang="en-US" sz="1100" dirty="0" smtClean="0">
              <a:solidFill>
                <a:schemeClr val="tx1"/>
              </a:solidFill>
              <a:latin typeface="Arial" panose="020B0604020202020204" pitchFamily="34" charset="0"/>
              <a:ea typeface="Helvetica Neue"/>
              <a:cs typeface="Arial" panose="020B0604020202020204" pitchFamily="34" charset="0"/>
            </a:endParaRPr>
          </a:p>
          <a:p>
            <a:r>
              <a:rPr lang="en-GB" altLang="en-US" sz="1100" b="1" dirty="0" smtClean="0">
                <a:solidFill>
                  <a:schemeClr val="tx1"/>
                </a:solidFill>
                <a:latin typeface="Arial" panose="020B0604020202020204" pitchFamily="34" charset="0"/>
                <a:ea typeface="Helvetica Neue"/>
                <a:cs typeface="Arial" panose="020B0604020202020204" pitchFamily="34" charset="0"/>
              </a:rPr>
              <a:t>State:</a:t>
            </a:r>
          </a:p>
          <a:p>
            <a:r>
              <a:rPr lang="en-GB" altLang="en-US" sz="1100" dirty="0" smtClean="0">
                <a:solidFill>
                  <a:schemeClr val="tx1"/>
                </a:solidFill>
                <a:latin typeface="Arial" panose="020B0604020202020204" pitchFamily="34" charset="0"/>
                <a:ea typeface="Helvetica Neue"/>
                <a:cs typeface="Arial" panose="020B0604020202020204" pitchFamily="34" charset="0"/>
              </a:rPr>
              <a:t>As well as the topics identified from the Free Narrative</a:t>
            </a:r>
            <a:r>
              <a:rPr lang="en-GB" altLang="en-US" sz="1100" dirty="0" smtClean="0">
                <a:latin typeface="Arial" panose="020B0604020202020204" pitchFamily="34" charset="0"/>
                <a:ea typeface="Helvetica Neue"/>
                <a:cs typeface="Arial" panose="020B0604020202020204" pitchFamily="34" charset="0"/>
              </a:rPr>
              <a:t> you will also need to consider </a:t>
            </a:r>
            <a:r>
              <a:rPr lang="en-GB" altLang="en-US" sz="1100" dirty="0" smtClean="0">
                <a:solidFill>
                  <a:schemeClr val="tx1"/>
                </a:solidFill>
                <a:latin typeface="Arial" panose="020B0604020202020204" pitchFamily="34" charset="0"/>
                <a:ea typeface="Helvetica Neue"/>
                <a:cs typeface="Arial" panose="020B0604020202020204" pitchFamily="34" charset="0"/>
              </a:rPr>
              <a:t>topics which should also be included when taking a statement if applicable to the case, e.g.</a:t>
            </a:r>
          </a:p>
          <a:p>
            <a:r>
              <a:rPr lang="en-GB" altLang="en-US" sz="1100" dirty="0" smtClean="0">
                <a:latin typeface="Arial" panose="020B0604020202020204" pitchFamily="34" charset="0"/>
                <a:ea typeface="Helvetica Neue"/>
                <a:cs typeface="Arial" panose="020B0604020202020204" pitchFamily="34" charset="0"/>
              </a:rPr>
              <a:t>Special measures – which we have already covered</a:t>
            </a:r>
          </a:p>
          <a:p>
            <a:r>
              <a:rPr lang="en-GB" altLang="en-US" sz="1100" dirty="0" smtClean="0">
                <a:solidFill>
                  <a:schemeClr val="tx1"/>
                </a:solidFill>
                <a:latin typeface="Arial" panose="020B0604020202020204" pitchFamily="34" charset="0"/>
                <a:ea typeface="Helvetica Neue"/>
                <a:cs typeface="Arial" panose="020B0604020202020204" pitchFamily="34" charset="0"/>
              </a:rPr>
              <a:t>Victim Personal Statement</a:t>
            </a:r>
          </a:p>
          <a:p>
            <a:r>
              <a:rPr lang="en-GB" altLang="en-US" sz="1100" dirty="0" smtClean="0">
                <a:latin typeface="Arial" panose="020B0604020202020204" pitchFamily="34" charset="0"/>
                <a:ea typeface="Helvetica Neue"/>
                <a:cs typeface="Arial" panose="020B0604020202020204" pitchFamily="34" charset="0"/>
              </a:rPr>
              <a:t>Restraining orders</a:t>
            </a:r>
          </a:p>
          <a:p>
            <a:r>
              <a:rPr lang="en-GB" altLang="en-US" sz="1100" dirty="0" smtClean="0">
                <a:solidFill>
                  <a:schemeClr val="tx1"/>
                </a:solidFill>
                <a:latin typeface="Arial" panose="020B0604020202020204" pitchFamily="34" charset="0"/>
                <a:ea typeface="Helvetica Neue"/>
                <a:cs typeface="Arial" panose="020B0604020202020204" pitchFamily="34" charset="0"/>
              </a:rPr>
              <a:t>Compensation – which  we will cover later</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31</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a:r>
              <a:rPr lang="en-US" altLang="en-US" sz="1100" dirty="0" smtClean="0">
                <a:latin typeface="Arial" panose="020B0604020202020204" pitchFamily="34" charset="0"/>
                <a:ea typeface="Helvetica Neue"/>
                <a:cs typeface="Arial" panose="020B0604020202020204" pitchFamily="34" charset="0"/>
              </a:rPr>
              <a:t>Explain </a:t>
            </a:r>
            <a:r>
              <a:rPr lang="en-US" altLang="en-US" sz="1100" dirty="0" smtClean="0">
                <a:latin typeface="Arial" panose="020B0604020202020204" pitchFamily="34" charset="0"/>
                <a:ea typeface="Helvetica Neue"/>
                <a:cs typeface="Arial" panose="020B0604020202020204" pitchFamily="34" charset="0"/>
              </a:rPr>
              <a:t>that the free Narrative covered a large area of information from </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19:00hrs – hospital.</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The witness gave this detailed account however we now want to narrow the timeframe down and talk simply about the living room.</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NOW</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When we ask for details from the witness of what happened in the living room it is likely that we wont simply  get :</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Entered Living Room</a:t>
            </a:r>
          </a:p>
          <a:p>
            <a:pPr eaLnBrk="1"/>
            <a:r>
              <a:rPr lang="en-US" altLang="en-US" sz="1100" dirty="0" smtClean="0">
                <a:latin typeface="Arial" panose="020B0604020202020204" pitchFamily="34" charset="0"/>
                <a:ea typeface="Helvetica Neue"/>
                <a:cs typeface="Arial" panose="020B0604020202020204" pitchFamily="34" charset="0"/>
              </a:rPr>
              <a:t>Slap to Face</a:t>
            </a:r>
          </a:p>
          <a:p>
            <a:pPr eaLnBrk="1"/>
            <a:r>
              <a:rPr lang="en-US" altLang="en-US" sz="1100" dirty="0" smtClean="0">
                <a:latin typeface="Arial" panose="020B0604020202020204" pitchFamily="34" charset="0"/>
                <a:ea typeface="Helvetica Neue"/>
                <a:cs typeface="Arial" panose="020B0604020202020204" pitchFamily="34" charset="0"/>
              </a:rPr>
              <a:t>Punch to Face</a:t>
            </a:r>
          </a:p>
          <a:p>
            <a:pPr eaLnBrk="1"/>
            <a:r>
              <a:rPr lang="en-US" altLang="en-US" sz="1100" dirty="0" smtClean="0">
                <a:latin typeface="Arial" panose="020B0604020202020204" pitchFamily="34" charset="0"/>
                <a:ea typeface="Helvetica Neue"/>
                <a:cs typeface="Arial" panose="020B0604020202020204" pitchFamily="34" charset="0"/>
              </a:rPr>
              <a:t>Bleeding </a:t>
            </a:r>
          </a:p>
          <a:p>
            <a:pPr eaLnBrk="1"/>
            <a:r>
              <a:rPr lang="en-US" altLang="en-US" sz="1100" dirty="0" smtClean="0">
                <a:latin typeface="Arial" panose="020B0604020202020204" pitchFamily="34" charset="0"/>
                <a:ea typeface="Helvetica Neue"/>
                <a:cs typeface="Arial" panose="020B0604020202020204" pitchFamily="34" charset="0"/>
              </a:rPr>
              <a:t>Dragged into Kitchen. </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Which was what was given in first free narrative.</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We now need to inform the witness what we want to discuss</a:t>
            </a:r>
          </a:p>
          <a:p>
            <a:pPr eaLnBrk="1"/>
            <a:r>
              <a:rPr lang="en-US" altLang="en-US" sz="1100" dirty="0" smtClean="0">
                <a:latin typeface="Arial" panose="020B0604020202020204" pitchFamily="34" charset="0"/>
                <a:ea typeface="Helvetica Neue"/>
                <a:cs typeface="Arial" panose="020B0604020202020204" pitchFamily="34" charset="0"/>
              </a:rPr>
              <a:t>We must make this clear </a:t>
            </a:r>
          </a:p>
          <a:p>
            <a:pPr eaLnBrk="1"/>
            <a:r>
              <a:rPr lang="en-US" altLang="en-US" sz="1100" dirty="0" smtClean="0">
                <a:latin typeface="Arial" panose="020B0604020202020204" pitchFamily="34" charset="0"/>
                <a:ea typeface="Helvetica Neue"/>
                <a:cs typeface="Arial" panose="020B0604020202020204" pitchFamily="34" charset="0"/>
              </a:rPr>
              <a:t>We must put them back into the place </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So how ???  </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b="1" i="1" dirty="0" smtClean="0">
                <a:solidFill>
                  <a:srgbClr val="FF0000"/>
                </a:solidFill>
                <a:latin typeface="Arial" panose="020B0604020202020204" pitchFamily="34" charset="0"/>
                <a:ea typeface="Helvetica Neue"/>
                <a:cs typeface="Arial" panose="020B0604020202020204" pitchFamily="34" charset="0"/>
              </a:rPr>
              <a:t>**CLICK**</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SIGNPOST :-  I NOW WANT TO TALK TO YOU JUST ABOUT THE TIME FROM WHEN GREG ENTERED THE LIVINGROOM TO THE TIME HE DRAGGED YOU OUT. I ONLY WANT YOU TO FOCUS ON THIS PART. </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b="1" i="1" dirty="0" smtClean="0">
                <a:solidFill>
                  <a:srgbClr val="FF0000"/>
                </a:solidFill>
                <a:latin typeface="Arial" panose="020B0604020202020204" pitchFamily="34" charset="0"/>
                <a:ea typeface="Helvetica Neue"/>
                <a:cs typeface="Arial" panose="020B0604020202020204" pitchFamily="34" charset="0"/>
              </a:rPr>
              <a:t>**CLICK**</a:t>
            </a:r>
          </a:p>
          <a:p>
            <a:pPr eaLnBrk="1"/>
            <a:r>
              <a:rPr lang="en-US" altLang="en-US" sz="1100" b="1" i="1" dirty="0" smtClean="0">
                <a:solidFill>
                  <a:srgbClr val="FF0000"/>
                </a:solidFill>
                <a:latin typeface="Arial" panose="020B0604020202020204" pitchFamily="34" charset="0"/>
                <a:ea typeface="Helvetica Neue"/>
                <a:cs typeface="Arial" panose="020B0604020202020204" pitchFamily="34" charset="0"/>
              </a:rPr>
              <a:t>**CLICK**</a:t>
            </a:r>
            <a:endParaRPr lang="en-US" altLang="en-US" sz="1100" dirty="0" smtClean="0">
              <a:latin typeface="Arial" panose="020B0604020202020204" pitchFamily="34" charset="0"/>
              <a:ea typeface="Helvetica Neue"/>
              <a:cs typeface="Arial" panose="020B0604020202020204" pitchFamily="34" charset="0"/>
            </a:endParaRP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PUT THE WITNESS BACK:- “I WANT YOU TO THINK BACK TO THE MOMENT WHEN GREG MARCHED IN”</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OPEN QUESTIONED ABOUT LIVINGROOM</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TELL ME IN AS MUCH DETAIL AS YOU POSSIBLY CAN WHAT HAPPENED FROM THE TIME GREG ENTERED THE LIVINGROOM TO THE TIME HE DRAGGED YOU OUT”</a:t>
            </a:r>
          </a:p>
          <a:p>
            <a:pPr eaLnBrk="1"/>
            <a:endParaRPr lang="en-US" altLang="en-US" sz="1100" dirty="0" smtClean="0">
              <a:latin typeface="Arial" panose="020B0604020202020204" pitchFamily="34" charset="0"/>
              <a:ea typeface="Helvetica Neue"/>
              <a:cs typeface="Arial" panose="020B0604020202020204" pitchFamily="34" charset="0"/>
            </a:endParaRPr>
          </a:p>
          <a:p>
            <a:pPr eaLnBrk="1"/>
            <a:r>
              <a:rPr lang="en-US" altLang="en-US" sz="1100" dirty="0" smtClean="0">
                <a:latin typeface="Arial" panose="020B0604020202020204" pitchFamily="34" charset="0"/>
                <a:ea typeface="Helvetica Neue"/>
                <a:cs typeface="Arial" panose="020B0604020202020204" pitchFamily="34" charset="0"/>
              </a:rPr>
              <a:t>Next slide</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State:  </a:t>
            </a:r>
            <a:r>
              <a:rPr lang="en-GB" sz="1100" dirty="0" smtClean="0">
                <a:latin typeface="Arial" panose="020B0604020202020204" pitchFamily="34" charset="0"/>
                <a:cs typeface="Arial" panose="020B0604020202020204" pitchFamily="34" charset="0"/>
              </a:rPr>
              <a:t>Compare this with your spider.  How do they compare? On the reverse is a diagram which shows that for each topic you question for more detail following the questioning funnel before moving on to the next.</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0892" eaLnBrk="1"/>
            <a:r>
              <a:rPr lang="en-US" altLang="en-US" sz="1100" dirty="0" smtClean="0">
                <a:latin typeface="Arial" panose="020B0604020202020204" pitchFamily="34" charset="0"/>
                <a:ea typeface="Helvetica Neue"/>
                <a:cs typeface="Arial" panose="020B0604020202020204" pitchFamily="34" charset="0"/>
              </a:rPr>
              <a:t>FINALLY QUESTIONING AND CLOSURE</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To question on the topic work your way around in a clockwise manner asking further questions in relation to the information provided. </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**click** </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To show when a question is asked it you can branch off the relevant part of the topic. </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POINT OUT NEW TOPIC DISCOVERED FROM LIVINGROOM TOPIC…… TOM!!!!</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This should not be explored during the ACTION.   Officer should bank this and treat as a separate topic for later on.</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ONCE FULLY EXPLORED TOPIC TO BE SUMMARISED THEN MOVE ONTO NEXT.</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On Conclusion of Interview once all topic are fully explored we should then summaries the whole interview before starting to write the statement. </a:t>
            </a:r>
          </a:p>
          <a:p>
            <a:pPr defTabSz="920892" eaLnBrk="1"/>
            <a:endParaRPr lang="en-US" altLang="en-US" sz="1100" dirty="0" smtClean="0">
              <a:latin typeface="Arial" panose="020B0604020202020204" pitchFamily="34" charset="0"/>
              <a:ea typeface="Helvetica Neue"/>
              <a:cs typeface="Arial" panose="020B0604020202020204" pitchFamily="34" charset="0"/>
            </a:endParaRPr>
          </a:p>
          <a:p>
            <a:pPr defTabSz="920892" eaLnBrk="1"/>
            <a:r>
              <a:rPr lang="en-US" altLang="en-US" sz="1100" dirty="0" smtClean="0">
                <a:latin typeface="Arial" panose="020B0604020202020204" pitchFamily="34" charset="0"/>
                <a:ea typeface="Helvetica Neue"/>
                <a:cs typeface="Arial" panose="020B0604020202020204" pitchFamily="34" charset="0"/>
              </a:rPr>
              <a:t>ANY QUESTIONS?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This should be planned and structured so that the interview does not end abruptly.</a:t>
            </a:r>
          </a:p>
          <a:p>
            <a:r>
              <a:rPr lang="en-GB" sz="1100" dirty="0" smtClean="0">
                <a:latin typeface="Arial" panose="020B0604020202020204" pitchFamily="34" charset="0"/>
                <a:cs typeface="Arial" panose="020B0604020202020204" pitchFamily="34" charset="0"/>
              </a:rPr>
              <a:t>Trainer to encourage</a:t>
            </a:r>
            <a:r>
              <a:rPr lang="en-GB" sz="1100" baseline="0" dirty="0" smtClean="0">
                <a:latin typeface="Arial" panose="020B0604020202020204" pitchFamily="34" charset="0"/>
                <a:cs typeface="Arial" panose="020B0604020202020204" pitchFamily="34" charset="0"/>
              </a:rPr>
              <a:t> a student led discussion in regards to what they believe should be included in the interview closure.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Any questions the interviewee asks should be dealt with.</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They should then explain to the interviewee what will happen next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36</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Following an interview, the interviewer needs to evaluate what has been said with a view to:</a:t>
            </a:r>
          </a:p>
          <a:p>
            <a:r>
              <a:rPr lang="en-GB" sz="1100" dirty="0" smtClean="0">
                <a:latin typeface="Arial" panose="020B0604020202020204" pitchFamily="34" charset="0"/>
                <a:cs typeface="Arial" panose="020B0604020202020204" pitchFamily="34" charset="0"/>
              </a:rPr>
              <a:t>•determining whether any further action is necessary</a:t>
            </a:r>
          </a:p>
          <a:p>
            <a:r>
              <a:rPr lang="en-GB" sz="1100" dirty="0" smtClean="0">
                <a:latin typeface="Arial" panose="020B0604020202020204" pitchFamily="34" charset="0"/>
                <a:cs typeface="Arial" panose="020B0604020202020204" pitchFamily="34" charset="0"/>
              </a:rPr>
              <a:t>•determining how the interviewee’s account fits in with the rest of the investigation</a:t>
            </a:r>
          </a:p>
          <a:p>
            <a:r>
              <a:rPr lang="en-GB" sz="1100" dirty="0" smtClean="0">
                <a:latin typeface="Arial" panose="020B0604020202020204" pitchFamily="34" charset="0"/>
                <a:cs typeface="Arial" panose="020B0604020202020204" pitchFamily="34" charset="0"/>
              </a:rPr>
              <a:t>•reflecting on the interviewer’s performance.</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37</a:t>
            </a:fld>
            <a:endParaRPr lang="en-GB"/>
          </a:p>
        </p:txBody>
      </p:sp>
    </p:spTree>
    <p:extLst>
      <p:ext uri="{BB962C8B-B14F-4D97-AF65-F5344CB8AC3E}">
        <p14:creationId xmlns:p14="http://schemas.microsoft.com/office/powerpoint/2010/main" val="8604523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38</a:t>
            </a:fld>
            <a:endParaRPr lang="en-GB"/>
          </a:p>
        </p:txBody>
      </p:sp>
    </p:spTree>
    <p:extLst>
      <p:ext uri="{BB962C8B-B14F-4D97-AF65-F5344CB8AC3E}">
        <p14:creationId xmlns:p14="http://schemas.microsoft.com/office/powerpoint/2010/main" val="8405054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39</a:t>
            </a:fld>
            <a:endParaRPr lang="en-GB"/>
          </a:p>
        </p:txBody>
      </p:sp>
    </p:spTree>
    <p:extLst>
      <p:ext uri="{BB962C8B-B14F-4D97-AF65-F5344CB8AC3E}">
        <p14:creationId xmlns:p14="http://schemas.microsoft.com/office/powerpoint/2010/main" val="2663799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2994389"/>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0228359"/>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8846187"/>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0656378"/>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817062"/>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52617580"/>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5540638"/>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27145201"/>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8791813"/>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60857174"/>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8098727"/>
      </p:ext>
    </p:extLst>
  </p:cSld>
  <p:clrMapOvr>
    <a:masterClrMapping/>
  </p:clrMapOvr>
  <p:timing>
    <p:tnLst>
      <p:par>
        <p:cTn id="1" dur="indefinite" restart="never" nodeType="tmRoot"/>
      </p:par>
    </p:tnLst>
  </p:timing>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66566568"/>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47752288"/>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2939524"/>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1280351"/>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90962080"/>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9198800"/>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19348890"/>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17706774"/>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6560250"/>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0891122"/>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82362810"/>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7464140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9803184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8.xml"/><Relationship Id="rId5" Type="http://schemas.openxmlformats.org/officeDocument/2006/relationships/image" Target="../media/image20.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3.png"/><Relationship Id="rId5" Type="http://schemas.openxmlformats.org/officeDocument/2006/relationships/image" Target="../media/image3.jp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3.png"/><Relationship Id="rId5" Type="http://schemas.openxmlformats.org/officeDocument/2006/relationships/image" Target="../media/image3.jpg"/><Relationship Id="rId4"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8.xml"/><Relationship Id="rId5" Type="http://schemas.openxmlformats.org/officeDocument/2006/relationships/image" Target="../media/image26.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microsoft.com/office/2007/relationships/media" Target="file:///\\swp.police.int\data\work\SWPKDIVLDSLIBRARY\Shared\COURSE%20LIBRARY\LIBRARY\IPLAU\Lesson%20Plans%20IPLAU%202018%20DO%20NOT%20MOVE\CURRENT%20Tier%201%20Witness%20Interviews\Audio%20Clips\AUDIO%20CLIP%20FREE%20NARRATIVE%20V1%202016.m4a" TargetMode="External"/><Relationship Id="rId1" Type="http://schemas.openxmlformats.org/officeDocument/2006/relationships/audio" Target="NULL" TargetMode="External"/><Relationship Id="rId6" Type="http://schemas.openxmlformats.org/officeDocument/2006/relationships/image" Target="../media/image23.png"/><Relationship Id="rId5" Type="http://schemas.openxmlformats.org/officeDocument/2006/relationships/image" Target="../media/image3.jpg"/><Relationship Id="rId4"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3.jpg"/><Relationship Id="rId7" Type="http://schemas.openxmlformats.org/officeDocument/2006/relationships/image" Target="../media/image32.jpe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file:///\\swp.police.int\data\work\SWPKDIVLDSLIBRARY\Shared\COURSE%20LIBRARY\LIBRARY\IPLAU\Lesson%20Plans%20IPLAU%202018%20DO%20NOT%20MOVE\CURRENT%20Tier%201%20Witness%20Interviews\Audio%20Clips\AUDIO%20CLIP%20LivingRoom%20Topic%20V1%202016.m4a" TargetMode="External"/><Relationship Id="rId1" Type="http://schemas.microsoft.com/office/2007/relationships/media" Target="file:///\\swp.police.int\data\work\SWPKDIVLDSLIBRARY\Shared\COURSE%20LIBRARY\LIBRARY\IPLAU\Lesson%20Plans%20IPLAU%202018%20DO%20NOT%20MOVE\CURRENT%20Tier%201%20Witness%20Interviews\Audio%20Clips\AUDIO%20CLIP%20LivingRoom%20Topic%20V1%202016.m4a" TargetMode="External"/><Relationship Id="rId6" Type="http://schemas.openxmlformats.org/officeDocument/2006/relationships/image" Target="../media/image23.png"/><Relationship Id="rId5" Type="http://schemas.openxmlformats.org/officeDocument/2006/relationships/image" Target="../media/image3.jpg"/><Relationship Id="rId4" Type="http://schemas.openxmlformats.org/officeDocument/2006/relationships/notesSlide" Target="../notesSlides/notesSlide27.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57021" y="1566339"/>
            <a:ext cx="4551903" cy="206210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Tier 1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Witness Interviewing</a:t>
            </a:r>
            <a:endParaRPr kumimoji="0" lang="en-GB" sz="36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4" y="126062"/>
            <a:ext cx="760287" cy="918193"/>
          </a:xfrm>
          <a:prstGeom prst="rect">
            <a:avLst/>
          </a:prstGeom>
        </p:spPr>
      </p:pic>
    </p:spTree>
    <p:extLst>
      <p:ext uri="{BB962C8B-B14F-4D97-AF65-F5344CB8AC3E}">
        <p14:creationId xmlns:p14="http://schemas.microsoft.com/office/powerpoint/2010/main" val="29145313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noFill/>
        </p:spPr>
        <p:txBody>
          <a:bodyPr wrap="square" rtlCol="0">
            <a:spAutoFit/>
          </a:bodyPr>
          <a:lstStyle/>
          <a:p>
            <a:pPr algn="ctr"/>
            <a:r>
              <a:rPr lang="en-GB" sz="3200" dirty="0" smtClean="0"/>
              <a:t>“A </a:t>
            </a:r>
            <a:r>
              <a:rPr lang="en-GB" sz="3200" dirty="0"/>
              <a:t>person who sees an event, typically a crime or accident, take </a:t>
            </a:r>
            <a:r>
              <a:rPr lang="en-GB" sz="3200" dirty="0" smtClean="0"/>
              <a:t>place”</a:t>
            </a:r>
            <a:endParaRPr lang="en-GB" sz="3200" dirty="0"/>
          </a:p>
        </p:txBody>
      </p:sp>
      <p:pic>
        <p:nvPicPr>
          <p:cNvPr id="7" name="Picture 6"/>
          <p:cNvPicPr>
            <a:picLocks noChangeAspect="1"/>
          </p:cNvPicPr>
          <p:nvPr/>
        </p:nvPicPr>
        <p:blipFill>
          <a:blip r:embed="rId4"/>
          <a:stretch>
            <a:fillRect/>
          </a:stretch>
        </p:blipFill>
        <p:spPr>
          <a:xfrm>
            <a:off x="2297798" y="2606411"/>
            <a:ext cx="3126648" cy="3316511"/>
          </a:xfrm>
          <a:prstGeom prst="rect">
            <a:avLst/>
          </a:prstGeom>
        </p:spPr>
      </p:pic>
      <p:pic>
        <p:nvPicPr>
          <p:cNvPr id="4" name="Picture 3"/>
          <p:cNvPicPr>
            <a:picLocks noChangeAspect="1"/>
          </p:cNvPicPr>
          <p:nvPr/>
        </p:nvPicPr>
        <p:blipFill>
          <a:blip r:embed="rId5"/>
          <a:stretch>
            <a:fillRect/>
          </a:stretch>
        </p:blipFill>
        <p:spPr>
          <a:xfrm>
            <a:off x="6431344" y="2606412"/>
            <a:ext cx="3126648" cy="3316511"/>
          </a:xfrm>
          <a:prstGeom prst="rect">
            <a:avLst/>
          </a:prstGeom>
        </p:spPr>
      </p:pic>
      <p:sp>
        <p:nvSpPr>
          <p:cNvPr id="8" name="TextBox 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witness?</a:t>
            </a:r>
            <a:endParaRPr lang="en-GB" sz="3200" b="1" dirty="0">
              <a:solidFill>
                <a:schemeClr val="bg1"/>
              </a:solidFill>
            </a:endParaRPr>
          </a:p>
        </p:txBody>
      </p:sp>
    </p:spTree>
    <p:extLst>
      <p:ext uri="{BB962C8B-B14F-4D97-AF65-F5344CB8AC3E}">
        <p14:creationId xmlns:p14="http://schemas.microsoft.com/office/powerpoint/2010/main" val="217756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Important</a:t>
            </a:r>
            <a:endParaRPr lang="en-GB" sz="3200" b="1" dirty="0">
              <a:solidFill>
                <a:schemeClr val="bg1"/>
              </a:solidFill>
            </a:endParaRPr>
          </a:p>
        </p:txBody>
      </p:sp>
      <p:sp>
        <p:nvSpPr>
          <p:cNvPr id="6" name="TextBox 5"/>
          <p:cNvSpPr txBox="1"/>
          <p:nvPr/>
        </p:nvSpPr>
        <p:spPr>
          <a:xfrm>
            <a:off x="1540662" y="1340865"/>
            <a:ext cx="6870219" cy="4401205"/>
          </a:xfrm>
          <a:prstGeom prst="rect">
            <a:avLst/>
          </a:prstGeom>
          <a:noFill/>
        </p:spPr>
        <p:txBody>
          <a:bodyPr wrap="square" rtlCol="0">
            <a:spAutoFit/>
          </a:bodyPr>
          <a:lstStyle/>
          <a:p>
            <a:pPr algn="ctr"/>
            <a:r>
              <a:rPr lang="en-GB" sz="2800" dirty="0" smtClean="0"/>
              <a:t>The interviewing of victims, witnesses and suspects is central to the success of any investigation.  Why?</a:t>
            </a:r>
          </a:p>
          <a:p>
            <a:pPr algn="ctr"/>
            <a:endParaRPr lang="en-GB" sz="2800" dirty="0"/>
          </a:p>
          <a:p>
            <a:pPr algn="ctr"/>
            <a:r>
              <a:rPr lang="en-GB" sz="2800" dirty="0" smtClean="0"/>
              <a:t>Because without </a:t>
            </a:r>
            <a:r>
              <a:rPr lang="en-GB" sz="2800" dirty="0"/>
              <a:t>the accounts of those who played a central role in the crime, or those who have witnessed an important aspect of the crime, other sources of material such as CCT, forensic material, although extremely important, may have little value</a:t>
            </a:r>
            <a:r>
              <a:rPr lang="en-GB" sz="2800" dirty="0" smtClean="0"/>
              <a:t>.</a:t>
            </a:r>
            <a:endParaRPr lang="en-GB" sz="2800" dirty="0"/>
          </a:p>
        </p:txBody>
      </p:sp>
      <p:pic>
        <p:nvPicPr>
          <p:cNvPr id="7" name="Picture 6"/>
          <p:cNvPicPr>
            <a:picLocks noChangeAspect="1"/>
          </p:cNvPicPr>
          <p:nvPr/>
        </p:nvPicPr>
        <p:blipFill>
          <a:blip r:embed="rId4"/>
          <a:stretch>
            <a:fillRect/>
          </a:stretch>
        </p:blipFill>
        <p:spPr>
          <a:xfrm rot="3163762">
            <a:off x="8219228" y="2232813"/>
            <a:ext cx="3740784" cy="1790700"/>
          </a:xfrm>
          <a:prstGeom prst="rect">
            <a:avLst/>
          </a:prstGeom>
        </p:spPr>
      </p:pic>
    </p:spTree>
    <p:extLst>
      <p:ext uri="{BB962C8B-B14F-4D97-AF65-F5344CB8AC3E}">
        <p14:creationId xmlns:p14="http://schemas.microsoft.com/office/powerpoint/2010/main" val="2824335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Why was PACE Introduced?</a:t>
            </a:r>
            <a:endParaRPr lang="en-GB" sz="3200" b="1" dirty="0">
              <a:solidFill>
                <a:schemeClr val="bg1"/>
              </a:solidFill>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63060" y="1201589"/>
            <a:ext cx="6172200" cy="2945109"/>
          </a:xfrm>
          <a:prstGeom prst="rect">
            <a:avLst/>
          </a:prstGeom>
        </p:spPr>
      </p:pic>
      <p:sp>
        <p:nvSpPr>
          <p:cNvPr id="6" name="Rectangle 5"/>
          <p:cNvSpPr/>
          <p:nvPr/>
        </p:nvSpPr>
        <p:spPr>
          <a:xfrm>
            <a:off x="962490" y="4590967"/>
            <a:ext cx="10015870" cy="1200329"/>
          </a:xfrm>
          <a:prstGeom prst="rect">
            <a:avLst/>
          </a:prstGeom>
        </p:spPr>
        <p:txBody>
          <a:bodyPr wrap="square">
            <a:spAutoFit/>
          </a:bodyPr>
          <a:lstStyle/>
          <a:p>
            <a:pPr algn="ctr"/>
            <a:r>
              <a:rPr lang="en-GB" sz="2400" b="1" dirty="0"/>
              <a:t>The purpose of the Police and Criminal Evidence </a:t>
            </a:r>
            <a:r>
              <a:rPr lang="en-GB" sz="2400" b="1" dirty="0" smtClean="0"/>
              <a:t>Act (PACE) </a:t>
            </a:r>
            <a:r>
              <a:rPr lang="en-GB" sz="2400" b="1" dirty="0"/>
              <a:t>1984 was to unify police powers under one code of practice and to balance carefully the rights of the individual against the powers of the </a:t>
            </a:r>
            <a:r>
              <a:rPr lang="en-GB" sz="2400" b="1" dirty="0" smtClean="0"/>
              <a:t>police.</a:t>
            </a:r>
            <a:endParaRPr lang="en-GB" sz="2400" b="1" dirty="0"/>
          </a:p>
        </p:txBody>
      </p:sp>
    </p:spTree>
    <p:extLst>
      <p:ext uri="{BB962C8B-B14F-4D97-AF65-F5344CB8AC3E}">
        <p14:creationId xmlns:p14="http://schemas.microsoft.com/office/powerpoint/2010/main" val="373051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History …..</a:t>
            </a:r>
            <a:endParaRPr lang="en-GB" sz="3200" b="1" dirty="0">
              <a:solidFill>
                <a:schemeClr val="bg1"/>
              </a:solidFill>
            </a:endParaRPr>
          </a:p>
        </p:txBody>
      </p:sp>
      <p:sp>
        <p:nvSpPr>
          <p:cNvPr id="5" name="TextBox 4"/>
          <p:cNvSpPr txBox="1"/>
          <p:nvPr/>
        </p:nvSpPr>
        <p:spPr>
          <a:xfrm>
            <a:off x="1808700" y="1360967"/>
            <a:ext cx="8280920" cy="4462760"/>
          </a:xfrm>
          <a:prstGeom prst="rect">
            <a:avLst/>
          </a:prstGeom>
          <a:noFill/>
        </p:spPr>
        <p:txBody>
          <a:bodyPr wrap="square" rtlCol="0">
            <a:spAutoFit/>
          </a:bodyPr>
          <a:lstStyle/>
          <a:p>
            <a:r>
              <a:rPr lang="en-GB" sz="2800" dirty="0" smtClean="0"/>
              <a:t>Home Office decision that the Police Service should have a single national model of investigative interviewing that:</a:t>
            </a:r>
          </a:p>
          <a:p>
            <a:endParaRPr lang="en-GB" sz="2800" dirty="0"/>
          </a:p>
          <a:p>
            <a:pPr marL="342900" indent="-342900">
              <a:buFont typeface="Arial" panose="020B0604020202020204" pitchFamily="34" charset="0"/>
              <a:buChar char="•"/>
            </a:pPr>
            <a:r>
              <a:rPr lang="en-GB" sz="2800" dirty="0" smtClean="0"/>
              <a:t>Was not focused on obtaining confessions from suspects</a:t>
            </a:r>
          </a:p>
          <a:p>
            <a:pPr marL="342900" indent="-342900">
              <a:buFont typeface="Arial" panose="020B0604020202020204" pitchFamily="34" charset="0"/>
              <a:buChar char="•"/>
            </a:pPr>
            <a:r>
              <a:rPr lang="en-GB" sz="2800" dirty="0" smtClean="0"/>
              <a:t>Increased the investigative potential of witness interviewing.</a:t>
            </a:r>
          </a:p>
          <a:p>
            <a:endParaRPr lang="en-GB" sz="2400" dirty="0" smtClean="0"/>
          </a:p>
          <a:p>
            <a:pPr algn="ctr"/>
            <a:r>
              <a:rPr lang="en-GB" sz="3600" b="1" dirty="0" smtClean="0"/>
              <a:t>PEACE model</a:t>
            </a:r>
            <a:endParaRPr lang="en-GB" sz="3600" b="1" dirty="0"/>
          </a:p>
        </p:txBody>
      </p:sp>
    </p:spTree>
    <p:extLst>
      <p:ext uri="{BB962C8B-B14F-4D97-AF65-F5344CB8AC3E}">
        <p14:creationId xmlns:p14="http://schemas.microsoft.com/office/powerpoint/2010/main" val="47146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rgbClr val="002060"/>
          </a:solidFill>
        </p:spPr>
        <p:txBody>
          <a:bodyPr wrap="square" rtlCol="0">
            <a:spAutoFit/>
          </a:bodyPr>
          <a:lstStyle/>
          <a:p>
            <a:pPr algn="ctr"/>
            <a:r>
              <a:rPr lang="en-GB" sz="6000" b="1" dirty="0" smtClean="0">
                <a:solidFill>
                  <a:schemeClr val="bg1"/>
                </a:solidFill>
              </a:rPr>
              <a:t>PEACE: Interviewing</a:t>
            </a:r>
            <a:endParaRPr lang="en-GB" sz="6000" b="1" dirty="0">
              <a:solidFill>
                <a:schemeClr val="bg1"/>
              </a:solidFill>
            </a:endParaRPr>
          </a:p>
        </p:txBody>
      </p:sp>
    </p:spTree>
    <p:extLst>
      <p:ext uri="{BB962C8B-B14F-4D97-AF65-F5344CB8AC3E}">
        <p14:creationId xmlns:p14="http://schemas.microsoft.com/office/powerpoint/2010/main" val="21924249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5330635" y="386873"/>
            <a:ext cx="5937131" cy="5467650"/>
          </a:xfrm>
          <a:prstGeom prst="rect">
            <a:avLst/>
          </a:prstGeom>
        </p:spPr>
      </p:pic>
      <p:sp>
        <p:nvSpPr>
          <p:cNvPr id="4" name="TextBox 3"/>
          <p:cNvSpPr txBox="1"/>
          <p:nvPr/>
        </p:nvSpPr>
        <p:spPr>
          <a:xfrm>
            <a:off x="639119" y="2520533"/>
            <a:ext cx="4188063" cy="1200329"/>
          </a:xfrm>
          <a:prstGeom prst="rect">
            <a:avLst/>
          </a:prstGeom>
          <a:solidFill>
            <a:srgbClr val="002060"/>
          </a:solidFill>
        </p:spPr>
        <p:txBody>
          <a:bodyPr wrap="square" rtlCol="0">
            <a:spAutoFit/>
          </a:bodyPr>
          <a:lstStyle/>
          <a:p>
            <a:pPr algn="ctr"/>
            <a:r>
              <a:rPr lang="en-GB" sz="3600" b="1" dirty="0" smtClean="0">
                <a:solidFill>
                  <a:schemeClr val="bg1"/>
                </a:solidFill>
              </a:rPr>
              <a:t>What is the PEACE model?</a:t>
            </a:r>
            <a:endParaRPr lang="en-GB" sz="3600" b="1" dirty="0">
              <a:solidFill>
                <a:schemeClr val="bg1"/>
              </a:solidFill>
            </a:endParaRPr>
          </a:p>
        </p:txBody>
      </p:sp>
    </p:spTree>
    <p:extLst>
      <p:ext uri="{BB962C8B-B14F-4D97-AF65-F5344CB8AC3E}">
        <p14:creationId xmlns:p14="http://schemas.microsoft.com/office/powerpoint/2010/main" val="1821742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57209" y="1561785"/>
            <a:ext cx="6749972" cy="3539430"/>
          </a:xfrm>
          <a:prstGeom prst="rect">
            <a:avLst/>
          </a:prstGeom>
          <a:noFill/>
        </p:spPr>
        <p:txBody>
          <a:bodyPr wrap="square" rtlCol="0">
            <a:spAutoFit/>
          </a:bodyPr>
          <a:lstStyle/>
          <a:p>
            <a:pPr algn="ctr">
              <a:defRPr/>
            </a:pPr>
            <a:r>
              <a:rPr lang="en-GB" sz="2800" dirty="0"/>
              <a:t>During this stage you are planning and preparing for meeting your witness for the first time. </a:t>
            </a:r>
            <a:endParaRPr lang="en-GB" sz="2800" dirty="0" smtClean="0"/>
          </a:p>
          <a:p>
            <a:pPr algn="ctr">
              <a:defRPr/>
            </a:pPr>
            <a:endParaRPr lang="en-GB" sz="2800" dirty="0"/>
          </a:p>
          <a:p>
            <a:pPr algn="ctr">
              <a:defRPr/>
            </a:pPr>
            <a:r>
              <a:rPr lang="en-GB" sz="2800" dirty="0"/>
              <a:t>This is one of the most important phases in effective interviewing. The success of the interview and, consequently, the investigation could depend on it.</a:t>
            </a:r>
          </a:p>
        </p:txBody>
      </p:sp>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Planning &amp; Preparation</a:t>
            </a:r>
            <a:endParaRPr lang="en-GB" sz="3200" b="1" dirty="0">
              <a:solidFill>
                <a:schemeClr val="bg1"/>
              </a:solidFill>
            </a:endParaRPr>
          </a:p>
        </p:txBody>
      </p:sp>
    </p:spTree>
    <p:extLst>
      <p:ext uri="{BB962C8B-B14F-4D97-AF65-F5344CB8AC3E}">
        <p14:creationId xmlns:p14="http://schemas.microsoft.com/office/powerpoint/2010/main" val="2120899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Interviewee</a:t>
            </a:r>
            <a:endParaRPr lang="en-GB" sz="3200" b="1" dirty="0">
              <a:solidFill>
                <a:schemeClr val="bg1"/>
              </a:solidFill>
            </a:endParaRPr>
          </a:p>
        </p:txBody>
      </p:sp>
      <p:sp>
        <p:nvSpPr>
          <p:cNvPr id="5" name="TextBox 4"/>
          <p:cNvSpPr txBox="1"/>
          <p:nvPr/>
        </p:nvSpPr>
        <p:spPr>
          <a:xfrm>
            <a:off x="1988776" y="1225689"/>
            <a:ext cx="8100844" cy="5632311"/>
          </a:xfrm>
          <a:prstGeom prst="rect">
            <a:avLst/>
          </a:prstGeom>
          <a:noFill/>
        </p:spPr>
        <p:txBody>
          <a:bodyPr wrap="square" rtlCol="0">
            <a:spAutoFit/>
          </a:bodyPr>
          <a:lstStyle/>
          <a:p>
            <a:r>
              <a:rPr lang="en-GB" sz="2400" dirty="0" smtClean="0"/>
              <a:t>Individual characteristics should be taken into account when planning and preparing for an interview.  These may include:</a:t>
            </a:r>
          </a:p>
          <a:p>
            <a:endParaRPr lang="en-GB" sz="2400" dirty="0"/>
          </a:p>
          <a:p>
            <a:pPr marL="342900" indent="-342900">
              <a:buFont typeface="Arial" panose="020B0604020202020204" pitchFamily="34" charset="0"/>
              <a:buChar char="•"/>
            </a:pPr>
            <a:r>
              <a:rPr lang="en-GB" sz="2400" dirty="0" smtClean="0"/>
              <a:t>Age</a:t>
            </a:r>
          </a:p>
          <a:p>
            <a:pPr marL="342900" indent="-342900">
              <a:buFont typeface="Arial" panose="020B0604020202020204" pitchFamily="34" charset="0"/>
              <a:buChar char="•"/>
            </a:pPr>
            <a:r>
              <a:rPr lang="en-GB" sz="2400" dirty="0" smtClean="0"/>
              <a:t>Cultural background</a:t>
            </a:r>
          </a:p>
          <a:p>
            <a:pPr marL="342900" indent="-342900">
              <a:buFont typeface="Arial" panose="020B0604020202020204" pitchFamily="34" charset="0"/>
              <a:buChar char="•"/>
            </a:pPr>
            <a:r>
              <a:rPr lang="en-GB" sz="2400" dirty="0" smtClean="0"/>
              <a:t>Religion or belief</a:t>
            </a:r>
          </a:p>
          <a:p>
            <a:pPr marL="342900" indent="-342900">
              <a:buFont typeface="Arial" panose="020B0604020202020204" pitchFamily="34" charset="0"/>
              <a:buChar char="•"/>
            </a:pPr>
            <a:r>
              <a:rPr lang="en-GB" sz="2400" dirty="0" smtClean="0"/>
              <a:t>Domestic circumstances</a:t>
            </a:r>
          </a:p>
          <a:p>
            <a:pPr marL="342900" indent="-342900">
              <a:buFont typeface="Arial" panose="020B0604020202020204" pitchFamily="34" charset="0"/>
              <a:buChar char="•"/>
            </a:pPr>
            <a:r>
              <a:rPr lang="en-GB" sz="2400" dirty="0" smtClean="0"/>
              <a:t>Physical and mental health</a:t>
            </a:r>
          </a:p>
          <a:p>
            <a:pPr marL="342900" indent="-342900">
              <a:buFont typeface="Arial" panose="020B0604020202020204" pitchFamily="34" charset="0"/>
              <a:buChar char="•"/>
            </a:pPr>
            <a:r>
              <a:rPr lang="en-GB" sz="2400" dirty="0" smtClean="0"/>
              <a:t>Disability</a:t>
            </a:r>
          </a:p>
          <a:p>
            <a:pPr marL="342900" indent="-342900">
              <a:buFont typeface="Arial" panose="020B0604020202020204" pitchFamily="34" charset="0"/>
              <a:buChar char="•"/>
            </a:pPr>
            <a:r>
              <a:rPr lang="en-GB" sz="2400" dirty="0" smtClean="0"/>
              <a:t>Previous contact with the police</a:t>
            </a:r>
          </a:p>
          <a:p>
            <a:pPr marL="342900" indent="-342900">
              <a:buFont typeface="Arial" panose="020B0604020202020204" pitchFamily="34" charset="0"/>
              <a:buChar char="•"/>
            </a:pPr>
            <a:r>
              <a:rPr lang="en-GB" sz="2400" dirty="0"/>
              <a:t>G</a:t>
            </a:r>
            <a:r>
              <a:rPr lang="en-GB" sz="2400" dirty="0" smtClean="0"/>
              <a:t>ender</a:t>
            </a:r>
            <a:endParaRPr lang="en-GB" sz="2400" dirty="0" smtClean="0"/>
          </a:p>
          <a:p>
            <a:endParaRPr lang="en-GB" sz="2400" dirty="0"/>
          </a:p>
          <a:p>
            <a:endParaRPr lang="en-GB" sz="2400" dirty="0" smtClean="0"/>
          </a:p>
          <a:p>
            <a:endParaRPr lang="en-GB" sz="2400" dirty="0"/>
          </a:p>
          <a:p>
            <a:endParaRPr lang="en-GB" sz="2400" dirty="0"/>
          </a:p>
        </p:txBody>
      </p:sp>
    </p:spTree>
    <p:extLst>
      <p:ext uri="{BB962C8B-B14F-4D97-AF65-F5344CB8AC3E}">
        <p14:creationId xmlns:p14="http://schemas.microsoft.com/office/powerpoint/2010/main" val="367880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500"/>
                                        <p:tgtEl>
                                          <p:spTgt spid="5">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500"/>
                                        <p:tgtEl>
                                          <p:spTgt spid="5">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fade">
                                      <p:cBhvr>
                                        <p:cTn id="47"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27051" y="1144650"/>
            <a:ext cx="8847699" cy="4832092"/>
          </a:xfrm>
          <a:prstGeom prst="rect">
            <a:avLst/>
          </a:prstGeom>
          <a:noFill/>
        </p:spPr>
        <p:txBody>
          <a:bodyPr wrap="square" rtlCol="0">
            <a:spAutoFit/>
          </a:bodyPr>
          <a:lstStyle/>
          <a:p>
            <a:pPr>
              <a:defRPr/>
            </a:pPr>
            <a:r>
              <a:rPr lang="en-GB" sz="2200" dirty="0"/>
              <a:t>This is one of the most important phases in effective interviewing. The success of the interview and, consequently, the investigation could depend on it.</a:t>
            </a:r>
          </a:p>
          <a:p>
            <a:pPr>
              <a:defRPr/>
            </a:pPr>
            <a:endParaRPr lang="en-GB" sz="2200" dirty="0"/>
          </a:p>
          <a:p>
            <a:pPr>
              <a:defRPr/>
            </a:pPr>
            <a:r>
              <a:rPr lang="en-GB" sz="2200" dirty="0"/>
              <a:t>A planning session that takes account of all the available information and identifies the key issues and objectives is required, even where it is essential that an early interview takes place.</a:t>
            </a:r>
          </a:p>
          <a:p>
            <a:pPr>
              <a:defRPr/>
            </a:pPr>
            <a:endParaRPr lang="en-GB" sz="2200" dirty="0"/>
          </a:p>
          <a:p>
            <a:pPr>
              <a:defRPr/>
            </a:pPr>
            <a:r>
              <a:rPr lang="en-GB" sz="2200" b="1" dirty="0">
                <a:solidFill>
                  <a:schemeClr val="accent1">
                    <a:lumMod val="50000"/>
                  </a:schemeClr>
                </a:solidFill>
              </a:rPr>
              <a:t>Interviewers should consider the following:</a:t>
            </a:r>
          </a:p>
          <a:p>
            <a:pPr>
              <a:defRPr/>
            </a:pPr>
            <a:endParaRPr lang="en-GB" sz="2200" dirty="0"/>
          </a:p>
          <a:p>
            <a:pPr>
              <a:buFont typeface="Wingdings" panose="05000000000000000000" pitchFamily="2" charset="2"/>
              <a:buChar char="q"/>
              <a:defRPr/>
            </a:pPr>
            <a:r>
              <a:rPr lang="en-GB" sz="2200" dirty="0"/>
              <a:t>create and record the interview plan</a:t>
            </a:r>
          </a:p>
          <a:p>
            <a:pPr>
              <a:buFont typeface="Wingdings" panose="05000000000000000000" pitchFamily="2" charset="2"/>
              <a:buChar char="q"/>
              <a:defRPr/>
            </a:pPr>
            <a:r>
              <a:rPr lang="en-GB" sz="2200" dirty="0"/>
              <a:t>characteristics of the interviewee</a:t>
            </a:r>
          </a:p>
          <a:p>
            <a:pPr>
              <a:buFont typeface="Wingdings" panose="05000000000000000000" pitchFamily="2" charset="2"/>
              <a:buChar char="q"/>
              <a:defRPr/>
            </a:pPr>
            <a:r>
              <a:rPr lang="en-GB" sz="2200" dirty="0"/>
              <a:t>practical arrangements</a:t>
            </a:r>
          </a:p>
          <a:p>
            <a:pPr>
              <a:buFont typeface="Wingdings" panose="05000000000000000000" pitchFamily="2" charset="2"/>
              <a:buChar char="q"/>
              <a:defRPr/>
            </a:pPr>
            <a:r>
              <a:rPr lang="en-GB" sz="2200" dirty="0"/>
              <a:t>making a written interview plan.</a:t>
            </a:r>
          </a:p>
        </p:txBody>
      </p:sp>
      <p:pic>
        <p:nvPicPr>
          <p:cNvPr id="5"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19415" y="3647145"/>
            <a:ext cx="3451465" cy="2051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Planning &amp; Preparation</a:t>
            </a:r>
            <a:endParaRPr lang="en-GB" sz="3200" b="1" dirty="0">
              <a:solidFill>
                <a:schemeClr val="bg1"/>
              </a:solidFill>
            </a:endParaRPr>
          </a:p>
        </p:txBody>
      </p:sp>
    </p:spTree>
    <p:extLst>
      <p:ext uri="{BB962C8B-B14F-4D97-AF65-F5344CB8AC3E}">
        <p14:creationId xmlns:p14="http://schemas.microsoft.com/office/powerpoint/2010/main" val="5504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fade">
                                      <p:cBhvr>
                                        <p:cTn id="32" dur="500"/>
                                        <p:tgtEl>
                                          <p:spTgt spid="4">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animEffect transition="in" filter="fade">
                                      <p:cBhvr>
                                        <p:cTn id="37"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Written Interview Plan</a:t>
            </a:r>
            <a:endParaRPr lang="en-GB" sz="3200" b="1" dirty="0">
              <a:solidFill>
                <a:schemeClr val="bg1"/>
              </a:solidFill>
            </a:endParaRPr>
          </a:p>
        </p:txBody>
      </p:sp>
      <p:sp>
        <p:nvSpPr>
          <p:cNvPr id="5" name="TextBox 4"/>
          <p:cNvSpPr txBox="1"/>
          <p:nvPr/>
        </p:nvSpPr>
        <p:spPr>
          <a:xfrm>
            <a:off x="951858" y="969859"/>
            <a:ext cx="9994604" cy="5078313"/>
          </a:xfrm>
          <a:prstGeom prst="rect">
            <a:avLst/>
          </a:prstGeom>
          <a:noFill/>
        </p:spPr>
        <p:txBody>
          <a:bodyPr wrap="square" rtlCol="0">
            <a:spAutoFit/>
          </a:bodyPr>
          <a:lstStyle/>
          <a:p>
            <a:pPr>
              <a:lnSpc>
                <a:spcPct val="150000"/>
              </a:lnSpc>
            </a:pPr>
            <a:r>
              <a:rPr lang="en-GB" sz="2400" dirty="0" smtClean="0"/>
              <a:t>The interview plan summarises the aim(s) of an interview and provides a framework for questioning.  It should include:</a:t>
            </a:r>
          </a:p>
          <a:p>
            <a:pPr>
              <a:lnSpc>
                <a:spcPct val="150000"/>
              </a:lnSpc>
            </a:pPr>
            <a:endParaRPr lang="en-GB" sz="2400" dirty="0"/>
          </a:p>
          <a:p>
            <a:pPr marL="342900" indent="-342900">
              <a:lnSpc>
                <a:spcPct val="150000"/>
              </a:lnSpc>
              <a:buFont typeface="Arial" panose="020B0604020202020204" pitchFamily="34" charset="0"/>
              <a:buChar char="•"/>
            </a:pPr>
            <a:r>
              <a:rPr lang="en-GB" sz="2400" dirty="0" smtClean="0"/>
              <a:t>Category of witness</a:t>
            </a:r>
          </a:p>
          <a:p>
            <a:pPr marL="342900" indent="-342900">
              <a:lnSpc>
                <a:spcPct val="150000"/>
              </a:lnSpc>
              <a:buFont typeface="Arial" panose="020B0604020202020204" pitchFamily="34" charset="0"/>
              <a:buChar char="•"/>
            </a:pPr>
            <a:r>
              <a:rPr lang="en-GB" sz="2400" dirty="0" smtClean="0"/>
              <a:t>Range of topics to be covered around identified time parameters</a:t>
            </a:r>
          </a:p>
          <a:p>
            <a:pPr marL="342900" indent="-342900">
              <a:lnSpc>
                <a:spcPct val="150000"/>
              </a:lnSpc>
              <a:buFont typeface="Arial" panose="020B0604020202020204" pitchFamily="34" charset="0"/>
              <a:buChar char="•"/>
            </a:pPr>
            <a:r>
              <a:rPr lang="en-GB" sz="2400" dirty="0" smtClean="0"/>
              <a:t>Points necessary to prove the potential offence(s) under investigation</a:t>
            </a:r>
          </a:p>
          <a:p>
            <a:pPr marL="342900" indent="-342900">
              <a:lnSpc>
                <a:spcPct val="150000"/>
              </a:lnSpc>
              <a:buFont typeface="Arial" panose="020B0604020202020204" pitchFamily="34" charset="0"/>
              <a:buChar char="•"/>
            </a:pPr>
            <a:r>
              <a:rPr lang="en-GB" sz="2400" dirty="0" smtClean="0"/>
              <a:t>Points which may be a defence for committing the offence(s) under investigation</a:t>
            </a:r>
          </a:p>
          <a:p>
            <a:pPr marL="342900" indent="-342900">
              <a:lnSpc>
                <a:spcPct val="150000"/>
              </a:lnSpc>
              <a:buFont typeface="Arial" panose="020B0604020202020204" pitchFamily="34" charset="0"/>
              <a:buChar char="•"/>
            </a:pPr>
            <a:r>
              <a:rPr lang="en-GB" sz="2400" dirty="0" smtClean="0"/>
              <a:t>ADVOKATE</a:t>
            </a:r>
            <a:endParaRPr lang="en-GB" sz="2400" dirty="0"/>
          </a:p>
        </p:txBody>
      </p:sp>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Engage and Explain</a:t>
            </a:r>
            <a:endParaRPr lang="en-GB" sz="3200" b="1" dirty="0">
              <a:solidFill>
                <a:schemeClr val="bg1"/>
              </a:solidFill>
            </a:endParaRPr>
          </a:p>
        </p:txBody>
      </p:sp>
    </p:spTree>
    <p:extLst>
      <p:ext uri="{BB962C8B-B14F-4D97-AF65-F5344CB8AC3E}">
        <p14:creationId xmlns:p14="http://schemas.microsoft.com/office/powerpoint/2010/main" val="11716238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GRRR</a:t>
            </a:r>
            <a:endParaRPr lang="en-GB" sz="3200" b="1" dirty="0">
              <a:solidFill>
                <a:schemeClr val="bg1"/>
              </a:solidFill>
            </a:endParaRPr>
          </a:p>
        </p:txBody>
      </p:sp>
      <p:sp>
        <p:nvSpPr>
          <p:cNvPr id="5" name="TextBox 4"/>
          <p:cNvSpPr txBox="1"/>
          <p:nvPr/>
        </p:nvSpPr>
        <p:spPr>
          <a:xfrm>
            <a:off x="1808700" y="1382232"/>
            <a:ext cx="8280920" cy="3847207"/>
          </a:xfrm>
          <a:prstGeom prst="rect">
            <a:avLst/>
          </a:prstGeom>
          <a:noFill/>
        </p:spPr>
        <p:txBody>
          <a:bodyPr wrap="square" rtlCol="0">
            <a:spAutoFit/>
          </a:bodyPr>
          <a:lstStyle/>
          <a:p>
            <a:r>
              <a:rPr lang="en-GB" sz="4000" b="1" dirty="0" smtClean="0">
                <a:solidFill>
                  <a:srgbClr val="0070C0"/>
                </a:solidFill>
              </a:rPr>
              <a:t>G</a:t>
            </a:r>
            <a:r>
              <a:rPr lang="en-GB" sz="2800" b="1" dirty="0" smtClean="0"/>
              <a:t> – Greetings – </a:t>
            </a:r>
            <a:r>
              <a:rPr lang="en-GB" sz="2800" dirty="0" smtClean="0"/>
              <a:t>how would you like to be treated?</a:t>
            </a:r>
          </a:p>
          <a:p>
            <a:endParaRPr lang="en-GB" sz="2800" b="1" dirty="0"/>
          </a:p>
          <a:p>
            <a:r>
              <a:rPr lang="en-GB" sz="4000" b="1" dirty="0" smtClean="0">
                <a:solidFill>
                  <a:srgbClr val="0070C0"/>
                </a:solidFill>
              </a:rPr>
              <a:t>R</a:t>
            </a:r>
            <a:r>
              <a:rPr lang="en-GB" sz="2800" b="1" dirty="0" smtClean="0"/>
              <a:t> – Reasons </a:t>
            </a:r>
            <a:r>
              <a:rPr lang="en-GB" sz="2800" dirty="0" smtClean="0"/>
              <a:t>why the interview </a:t>
            </a:r>
            <a:r>
              <a:rPr lang="en-GB" sz="2800" dirty="0"/>
              <a:t>i</a:t>
            </a:r>
            <a:r>
              <a:rPr lang="en-GB" sz="2800" dirty="0" smtClean="0"/>
              <a:t>s taking place</a:t>
            </a:r>
          </a:p>
          <a:p>
            <a:endParaRPr lang="en-GB" sz="2800" b="1" dirty="0"/>
          </a:p>
          <a:p>
            <a:r>
              <a:rPr lang="en-GB" sz="4000" b="1" dirty="0" smtClean="0">
                <a:solidFill>
                  <a:srgbClr val="0070C0"/>
                </a:solidFill>
              </a:rPr>
              <a:t>R</a:t>
            </a:r>
            <a:r>
              <a:rPr lang="en-GB" sz="2800" b="1" dirty="0" smtClean="0"/>
              <a:t> – Routine </a:t>
            </a:r>
            <a:r>
              <a:rPr lang="en-GB" sz="2800" dirty="0" smtClean="0"/>
              <a:t>of the interview</a:t>
            </a:r>
          </a:p>
          <a:p>
            <a:endParaRPr lang="en-GB" sz="2800" b="1" dirty="0"/>
          </a:p>
          <a:p>
            <a:r>
              <a:rPr lang="en-GB" sz="4000" b="1" dirty="0" smtClean="0">
                <a:solidFill>
                  <a:srgbClr val="0070C0"/>
                </a:solidFill>
              </a:rPr>
              <a:t>R</a:t>
            </a:r>
            <a:r>
              <a:rPr lang="en-GB" sz="2800" b="1" dirty="0" smtClean="0"/>
              <a:t> – Route map – process of the interview.</a:t>
            </a:r>
            <a:endParaRPr lang="en-GB" sz="2800" b="1" dirty="0"/>
          </a:p>
        </p:txBody>
      </p:sp>
    </p:spTree>
    <p:extLst>
      <p:ext uri="{BB962C8B-B14F-4D97-AF65-F5344CB8AC3E}">
        <p14:creationId xmlns:p14="http://schemas.microsoft.com/office/powerpoint/2010/main" val="218165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4406095" y="1489824"/>
            <a:ext cx="3084843" cy="3603048"/>
          </a:xfrm>
          <a:prstGeom prst="rect">
            <a:avLst/>
          </a:prstGeom>
        </p:spPr>
      </p:pic>
      <p:pic>
        <p:nvPicPr>
          <p:cNvPr id="3" name="Picture 2"/>
          <p:cNvPicPr>
            <a:picLocks noChangeAspect="1"/>
          </p:cNvPicPr>
          <p:nvPr/>
        </p:nvPicPr>
        <p:blipFill>
          <a:blip r:embed="rId5"/>
          <a:stretch>
            <a:fillRect/>
          </a:stretch>
        </p:blipFill>
        <p:spPr>
          <a:xfrm>
            <a:off x="387126" y="2710622"/>
            <a:ext cx="3846909" cy="768163"/>
          </a:xfrm>
          <a:prstGeom prst="rect">
            <a:avLst/>
          </a:prstGeom>
        </p:spPr>
      </p:pic>
      <p:pic>
        <p:nvPicPr>
          <p:cNvPr id="4" name="Picture 3"/>
          <p:cNvPicPr>
            <a:picLocks noChangeAspect="1"/>
          </p:cNvPicPr>
          <p:nvPr/>
        </p:nvPicPr>
        <p:blipFill>
          <a:blip r:embed="rId6"/>
          <a:stretch>
            <a:fillRect/>
          </a:stretch>
        </p:blipFill>
        <p:spPr>
          <a:xfrm>
            <a:off x="8221997" y="2710621"/>
            <a:ext cx="3023878" cy="768163"/>
          </a:xfrm>
          <a:prstGeom prst="rect">
            <a:avLst/>
          </a:prstGeom>
        </p:spPr>
      </p:pic>
      <p:sp>
        <p:nvSpPr>
          <p:cNvPr id="5" name="TextBox 4"/>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Account</a:t>
            </a:r>
            <a:endParaRPr lang="en-GB" sz="3600" b="1" dirty="0">
              <a:solidFill>
                <a:schemeClr val="bg1"/>
              </a:solidFill>
            </a:endParaRPr>
          </a:p>
        </p:txBody>
      </p:sp>
    </p:spTree>
    <p:extLst>
      <p:ext uri="{BB962C8B-B14F-4D97-AF65-F5344CB8AC3E}">
        <p14:creationId xmlns:p14="http://schemas.microsoft.com/office/powerpoint/2010/main" val="30388012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59267" y="1596471"/>
            <a:ext cx="7801961" cy="4154984"/>
          </a:xfrm>
          <a:prstGeom prst="rect">
            <a:avLst/>
          </a:prstGeom>
          <a:noFill/>
        </p:spPr>
        <p:txBody>
          <a:bodyPr wrap="square" rtlCol="0">
            <a:spAutoFit/>
          </a:bodyPr>
          <a:lstStyle/>
          <a:p>
            <a:pPr>
              <a:spcBef>
                <a:spcPct val="0"/>
              </a:spcBef>
              <a:defRPr/>
            </a:pPr>
            <a:r>
              <a:rPr lang="en-NZ" altLang="en-US" sz="2400" b="1" dirty="0">
                <a:solidFill>
                  <a:srgbClr val="0070C0"/>
                </a:solidFill>
                <a:ea typeface="ＭＳ Ｐゴシック" panose="020B0600070205080204" pitchFamily="34" charset="-128"/>
                <a:cs typeface="Arial" panose="020B0604020202020204" pitchFamily="34" charset="0"/>
              </a:rPr>
              <a:t>Your ability to construct appropriate questions prior to and during an investigative interview is vital to:</a:t>
            </a:r>
          </a:p>
          <a:p>
            <a:pPr>
              <a:spcBef>
                <a:spcPct val="0"/>
              </a:spcBef>
              <a:defRPr/>
            </a:pPr>
            <a:endParaRPr lang="en-NZ" altLang="en-US" sz="2400" b="1" dirty="0">
              <a:solidFill>
                <a:srgbClr val="084A99"/>
              </a:solidFill>
              <a:ea typeface="ＭＳ Ｐゴシック" panose="020B0600070205080204" pitchFamily="34" charset="-128"/>
              <a:cs typeface="Arial" panose="020B0604020202020204" pitchFamily="34" charset="0"/>
            </a:endParaRPr>
          </a:p>
          <a:p>
            <a:pPr marL="800100" lvl="1" indent="-342900">
              <a:spcBef>
                <a:spcPct val="0"/>
              </a:spcBef>
              <a:buFont typeface="Wingdings" panose="05000000000000000000" pitchFamily="2" charset="2"/>
              <a:buChar char="q"/>
              <a:defRPr/>
            </a:pPr>
            <a:r>
              <a:rPr lang="en-NZ" altLang="en-US" sz="2400" dirty="0">
                <a:ea typeface="ＭＳ Ｐゴシック" panose="020B0600070205080204" pitchFamily="34" charset="-128"/>
                <a:cs typeface="Arial" panose="020B0604020202020204" pitchFamily="34" charset="0"/>
              </a:rPr>
              <a:t>Obtaining complete, accurate and reliable information</a:t>
            </a:r>
          </a:p>
          <a:p>
            <a:pPr marL="800100" lvl="1" indent="-342900">
              <a:spcBef>
                <a:spcPct val="0"/>
              </a:spcBef>
              <a:buFont typeface="Wingdings" panose="05000000000000000000" pitchFamily="2" charset="2"/>
              <a:buChar char="q"/>
              <a:defRPr/>
            </a:pPr>
            <a:endParaRPr lang="en-NZ" altLang="en-US" sz="2400" b="1" dirty="0">
              <a:ea typeface="ＭＳ Ｐゴシック" panose="020B0600070205080204" pitchFamily="34" charset="-128"/>
              <a:cs typeface="Arial" panose="020B0604020202020204" pitchFamily="34" charset="0"/>
            </a:endParaRPr>
          </a:p>
          <a:p>
            <a:pPr marL="800100" lvl="1" indent="-342900">
              <a:spcBef>
                <a:spcPct val="0"/>
              </a:spcBef>
              <a:buFont typeface="Wingdings" panose="05000000000000000000" pitchFamily="2" charset="2"/>
              <a:buChar char="q"/>
              <a:defRPr/>
            </a:pPr>
            <a:r>
              <a:rPr lang="en-NZ" altLang="en-US" sz="2400" dirty="0">
                <a:ea typeface="ＭＳ Ｐゴシック" panose="020B0600070205080204" pitchFamily="34" charset="-128"/>
                <a:cs typeface="Arial" panose="020B0604020202020204" pitchFamily="34" charset="0"/>
              </a:rPr>
              <a:t>Maximising the amount of relevant reliable information</a:t>
            </a:r>
          </a:p>
          <a:p>
            <a:pPr marL="800100" lvl="1" indent="-342900">
              <a:spcBef>
                <a:spcPct val="0"/>
              </a:spcBef>
              <a:buFont typeface="Wingdings" panose="05000000000000000000" pitchFamily="2" charset="2"/>
              <a:buChar char="q"/>
              <a:defRPr/>
            </a:pPr>
            <a:endParaRPr lang="en-NZ" altLang="en-US" sz="2400" b="1" dirty="0">
              <a:ea typeface="ＭＳ Ｐゴシック" panose="020B0600070205080204" pitchFamily="34" charset="-128"/>
              <a:cs typeface="Arial" panose="020B0604020202020204" pitchFamily="34" charset="0"/>
            </a:endParaRPr>
          </a:p>
          <a:p>
            <a:pPr marL="800100" lvl="1" indent="-342900">
              <a:spcBef>
                <a:spcPct val="0"/>
              </a:spcBef>
              <a:buFont typeface="Wingdings" panose="05000000000000000000" pitchFamily="2" charset="2"/>
              <a:buChar char="q"/>
              <a:defRPr/>
            </a:pPr>
            <a:r>
              <a:rPr lang="en-NZ" altLang="en-US" sz="2400" dirty="0">
                <a:ea typeface="ＭＳ Ｐゴシック" panose="020B0600070205080204" pitchFamily="34" charset="-128"/>
                <a:cs typeface="Arial" panose="020B0604020202020204" pitchFamily="34" charset="0"/>
              </a:rPr>
              <a:t>Ensuring the information gained is admissible</a:t>
            </a:r>
          </a:p>
          <a:p>
            <a:pPr marL="800100" lvl="1" indent="-342900">
              <a:spcBef>
                <a:spcPct val="0"/>
              </a:spcBef>
              <a:buFont typeface="Wingdings" panose="05000000000000000000" pitchFamily="2" charset="2"/>
              <a:buChar char="q"/>
              <a:defRPr/>
            </a:pPr>
            <a:endParaRPr lang="en-NZ" altLang="en-US" sz="2400" b="1" dirty="0">
              <a:ea typeface="ＭＳ Ｐゴシック" panose="020B0600070205080204" pitchFamily="34" charset="-128"/>
              <a:cs typeface="Arial" panose="020B0604020202020204" pitchFamily="34" charset="0"/>
            </a:endParaRPr>
          </a:p>
          <a:p>
            <a:pPr marL="800100" lvl="1" indent="-342900">
              <a:spcBef>
                <a:spcPct val="0"/>
              </a:spcBef>
              <a:buFont typeface="Wingdings" panose="05000000000000000000" pitchFamily="2" charset="2"/>
              <a:buChar char="q"/>
              <a:defRPr/>
            </a:pPr>
            <a:r>
              <a:rPr lang="en-NZ" altLang="en-US" sz="2400" dirty="0">
                <a:ea typeface="ＭＳ Ｐゴシック" panose="020B0600070205080204" pitchFamily="34" charset="-128"/>
                <a:cs typeface="Arial" panose="020B0604020202020204" pitchFamily="34" charset="0"/>
              </a:rPr>
              <a:t>Maintaining the trust and confidence of the public</a:t>
            </a:r>
          </a:p>
        </p:txBody>
      </p:sp>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Your Ability to Question</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8761228" y="2026138"/>
            <a:ext cx="3305175" cy="3295650"/>
          </a:xfrm>
          <a:prstGeom prst="rect">
            <a:avLst/>
          </a:prstGeom>
        </p:spPr>
      </p:pic>
    </p:spTree>
    <p:extLst>
      <p:ext uri="{BB962C8B-B14F-4D97-AF65-F5344CB8AC3E}">
        <p14:creationId xmlns:p14="http://schemas.microsoft.com/office/powerpoint/2010/main" val="268104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 calcmode="lin" valueType="num">
                                      <p:cBhvr additive="base">
                                        <p:cTn id="1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 calcmode="lin" valueType="num">
                                      <p:cBhvr additive="base">
                                        <p:cTn id="2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 calcmode="lin" valueType="num">
                                      <p:cBhvr additive="base">
                                        <p:cTn id="2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556006" y="139700"/>
            <a:ext cx="8772904" cy="5974598"/>
          </a:xfrm>
          <a:prstGeom prst="rect">
            <a:avLst/>
          </a:prstGeom>
        </p:spPr>
      </p:pic>
      <p:sp>
        <p:nvSpPr>
          <p:cNvPr id="3" name="TextBox 2"/>
          <p:cNvSpPr txBox="1"/>
          <p:nvPr/>
        </p:nvSpPr>
        <p:spPr>
          <a:xfrm>
            <a:off x="686835" y="3743687"/>
            <a:ext cx="2333767" cy="400110"/>
          </a:xfrm>
          <a:prstGeom prst="rect">
            <a:avLst/>
          </a:prstGeom>
          <a:noFill/>
        </p:spPr>
        <p:txBody>
          <a:bodyPr wrap="square" rtlCol="0">
            <a:spAutoFit/>
          </a:bodyPr>
          <a:lstStyle/>
          <a:p>
            <a:r>
              <a:rPr lang="en-GB" sz="2000" b="1" dirty="0">
                <a:solidFill>
                  <a:srgbClr val="002060"/>
                </a:solidFill>
              </a:rPr>
              <a:t>Free Narrative</a:t>
            </a:r>
            <a:endParaRPr lang="en-GB" sz="2000" dirty="0"/>
          </a:p>
        </p:txBody>
      </p:sp>
    </p:spTree>
    <p:extLst>
      <p:ext uri="{BB962C8B-B14F-4D97-AF65-F5344CB8AC3E}">
        <p14:creationId xmlns:p14="http://schemas.microsoft.com/office/powerpoint/2010/main" val="884262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21617" y="1224815"/>
            <a:ext cx="6822923" cy="4893647"/>
          </a:xfrm>
          <a:prstGeom prst="rect">
            <a:avLst/>
          </a:prstGeom>
          <a:noFill/>
        </p:spPr>
        <p:txBody>
          <a:bodyPr wrap="square" rtlCol="0">
            <a:spAutoFit/>
          </a:bodyPr>
          <a:lstStyle/>
          <a:p>
            <a:pPr>
              <a:defRPr/>
            </a:pPr>
            <a:r>
              <a:rPr lang="en-GB" altLang="en-US" sz="2400" b="1" dirty="0">
                <a:solidFill>
                  <a:schemeClr val="accent1">
                    <a:lumMod val="50000"/>
                  </a:schemeClr>
                </a:solidFill>
              </a:rPr>
              <a:t>Relevant: </a:t>
            </a:r>
          </a:p>
          <a:p>
            <a:pPr>
              <a:defRPr/>
            </a:pPr>
            <a:r>
              <a:rPr lang="en-GB" altLang="en-US" sz="2400" dirty="0"/>
              <a:t>Bearing upon the investigation &amp; the individuals ability to contribute to this</a:t>
            </a:r>
          </a:p>
          <a:p>
            <a:pPr>
              <a:defRPr/>
            </a:pPr>
            <a:endParaRPr lang="en-GB" altLang="en-US" sz="2400" b="1" dirty="0" smtClean="0">
              <a:solidFill>
                <a:schemeClr val="accent1">
                  <a:lumMod val="50000"/>
                </a:schemeClr>
              </a:solidFill>
            </a:endParaRPr>
          </a:p>
          <a:p>
            <a:pPr>
              <a:defRPr/>
            </a:pPr>
            <a:r>
              <a:rPr lang="en-GB" altLang="en-US" sz="2400" b="1" dirty="0" smtClean="0">
                <a:solidFill>
                  <a:schemeClr val="accent1">
                    <a:lumMod val="50000"/>
                  </a:schemeClr>
                </a:solidFill>
              </a:rPr>
              <a:t>Respectful</a:t>
            </a:r>
            <a:r>
              <a:rPr lang="en-GB" altLang="en-US" sz="2400" b="1" dirty="0">
                <a:solidFill>
                  <a:schemeClr val="accent1">
                    <a:lumMod val="50000"/>
                  </a:schemeClr>
                </a:solidFill>
              </a:rPr>
              <a:t>: </a:t>
            </a:r>
          </a:p>
          <a:p>
            <a:pPr>
              <a:defRPr/>
            </a:pPr>
            <a:r>
              <a:rPr lang="en-GB" altLang="en-US" sz="2400" dirty="0"/>
              <a:t>Not oppressive, pressuring or embarrassing</a:t>
            </a:r>
          </a:p>
          <a:p>
            <a:pPr>
              <a:defRPr/>
            </a:pPr>
            <a:endParaRPr lang="en-GB" altLang="en-US" sz="2400" b="1" dirty="0" smtClean="0">
              <a:solidFill>
                <a:schemeClr val="accent1">
                  <a:lumMod val="50000"/>
                </a:schemeClr>
              </a:solidFill>
            </a:endParaRPr>
          </a:p>
          <a:p>
            <a:pPr>
              <a:defRPr/>
            </a:pPr>
            <a:r>
              <a:rPr lang="en-GB" altLang="en-US" sz="2400" b="1" dirty="0" smtClean="0">
                <a:solidFill>
                  <a:schemeClr val="accent1">
                    <a:lumMod val="50000"/>
                  </a:schemeClr>
                </a:solidFill>
              </a:rPr>
              <a:t>Sensible</a:t>
            </a:r>
            <a:r>
              <a:rPr lang="en-GB" altLang="en-US" sz="2400" b="1" dirty="0">
                <a:solidFill>
                  <a:schemeClr val="accent1">
                    <a:lumMod val="50000"/>
                  </a:schemeClr>
                </a:solidFill>
              </a:rPr>
              <a:t>:</a:t>
            </a:r>
            <a:r>
              <a:rPr lang="en-GB" altLang="en-US" sz="2400" dirty="0">
                <a:solidFill>
                  <a:schemeClr val="accent1">
                    <a:lumMod val="50000"/>
                  </a:schemeClr>
                </a:solidFill>
              </a:rPr>
              <a:t>  </a:t>
            </a:r>
            <a:endParaRPr lang="en-GB" altLang="en-US" sz="2400" dirty="0" smtClean="0">
              <a:solidFill>
                <a:schemeClr val="accent1">
                  <a:lumMod val="50000"/>
                </a:schemeClr>
              </a:solidFill>
            </a:endParaRPr>
          </a:p>
          <a:p>
            <a:pPr marL="514350" indent="-514350">
              <a:buFont typeface="+mj-lt"/>
              <a:buAutoNum type="arabicPeriod"/>
              <a:defRPr/>
            </a:pPr>
            <a:r>
              <a:rPr lang="en-GB" altLang="en-US" sz="2400" dirty="0" smtClean="0"/>
              <a:t>Seeking </a:t>
            </a:r>
            <a:r>
              <a:rPr lang="en-GB" altLang="en-US" sz="2400" dirty="0"/>
              <a:t>new information  </a:t>
            </a:r>
            <a:endParaRPr lang="en-GB" altLang="en-US" sz="2400" dirty="0" smtClean="0"/>
          </a:p>
          <a:p>
            <a:pPr marL="514350" indent="-514350">
              <a:buFont typeface="+mj-lt"/>
              <a:buAutoNum type="arabicPeriod"/>
              <a:defRPr/>
            </a:pPr>
            <a:r>
              <a:rPr lang="en-GB" altLang="en-US" sz="2400" dirty="0" smtClean="0"/>
              <a:t>Testing earlier </a:t>
            </a:r>
            <a:r>
              <a:rPr lang="en-GB" altLang="en-US" sz="2400" dirty="0"/>
              <a:t>or </a:t>
            </a:r>
            <a:r>
              <a:rPr lang="en-GB" altLang="en-US" sz="2400" dirty="0" smtClean="0"/>
              <a:t>other information</a:t>
            </a:r>
          </a:p>
          <a:p>
            <a:pPr marL="514350" indent="-514350">
              <a:buFont typeface="+mj-lt"/>
              <a:buAutoNum type="arabicPeriod"/>
              <a:defRPr/>
            </a:pPr>
            <a:r>
              <a:rPr lang="en-GB" altLang="en-US" sz="2400" dirty="0" smtClean="0"/>
              <a:t>Checking on:</a:t>
            </a:r>
            <a:endParaRPr lang="en-GB" altLang="en-US" sz="2400" dirty="0"/>
          </a:p>
          <a:p>
            <a:pPr marL="457200" indent="-457200">
              <a:buFont typeface="Arial" panose="020B0604020202020204" pitchFamily="34" charset="0"/>
              <a:buChar char="•"/>
              <a:defRPr/>
            </a:pPr>
            <a:r>
              <a:rPr lang="en-GB" altLang="en-US" sz="2400" dirty="0"/>
              <a:t>The individuals comprehension</a:t>
            </a:r>
          </a:p>
          <a:p>
            <a:pPr marL="457200" indent="-457200">
              <a:buFont typeface="Arial" panose="020B0604020202020204" pitchFamily="34" charset="0"/>
              <a:buChar char="•"/>
              <a:defRPr/>
            </a:pPr>
            <a:r>
              <a:rPr lang="en-GB" altLang="en-US" sz="2400" dirty="0"/>
              <a:t>How the individual is coping</a:t>
            </a: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Qualities of a  Good Question</a:t>
            </a:r>
            <a:endParaRPr lang="en-GB" sz="3200" b="1" dirty="0">
              <a:solidFill>
                <a:schemeClr val="bg1"/>
              </a:solidFill>
            </a:endParaRPr>
          </a:p>
        </p:txBody>
      </p:sp>
      <p:pic>
        <p:nvPicPr>
          <p:cNvPr id="5" name="Picture 4"/>
          <p:cNvPicPr>
            <a:picLocks noChangeAspect="1"/>
          </p:cNvPicPr>
          <p:nvPr/>
        </p:nvPicPr>
        <p:blipFill>
          <a:blip r:embed="rId3"/>
          <a:stretch>
            <a:fillRect/>
          </a:stretch>
        </p:blipFill>
        <p:spPr>
          <a:xfrm>
            <a:off x="7877618" y="2160210"/>
            <a:ext cx="4024865" cy="3022859"/>
          </a:xfrm>
          <a:prstGeom prst="rect">
            <a:avLst/>
          </a:prstGeom>
        </p:spPr>
      </p:pic>
    </p:spTree>
    <p:extLst>
      <p:ext uri="{BB962C8B-B14F-4D97-AF65-F5344CB8AC3E}">
        <p14:creationId xmlns:p14="http://schemas.microsoft.com/office/powerpoint/2010/main" val="1754976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barn(inVertical)">
                                      <p:cBhvr>
                                        <p:cTn id="23" dur="500"/>
                                        <p:tgtEl>
                                          <p:spTgt spid="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barn(inVertical)">
                                      <p:cBhvr>
                                        <p:cTn id="28" dur="500"/>
                                        <p:tgtEl>
                                          <p:spTgt spid="3">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barn(inVertical)">
                                      <p:cBhvr>
                                        <p:cTn id="33" dur="5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barn(inVertical)">
                                      <p:cBhvr>
                                        <p:cTn id="38" dur="500"/>
                                        <p:tgtEl>
                                          <p:spTgt spid="3">
                                            <p:txEl>
                                              <p:pRg st="9" end="9"/>
                                            </p:txEl>
                                          </p:spTgt>
                                        </p:tgtEl>
                                      </p:cBhvr>
                                    </p:animEffect>
                                  </p:childTnLst>
                                </p:cTn>
                              </p:par>
                              <p:par>
                                <p:cTn id="39" presetID="16" presetClass="entr" presetSubtype="21"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barn(inVertical)">
                                      <p:cBhvr>
                                        <p:cTn id="41" dur="500"/>
                                        <p:tgtEl>
                                          <p:spTgt spid="3">
                                            <p:txEl>
                                              <p:pRg st="10" end="10"/>
                                            </p:txEl>
                                          </p:spTgt>
                                        </p:tgtEl>
                                      </p:cBhvr>
                                    </p:animEffect>
                                  </p:childTnLst>
                                </p:cTn>
                              </p:par>
                              <p:par>
                                <p:cTn id="42" presetID="16" presetClass="entr" presetSubtype="21" fill="hold" nodeType="withEffect">
                                  <p:stCondLst>
                                    <p:cond delay="0"/>
                                  </p:stCondLst>
                                  <p:childTnLst>
                                    <p:set>
                                      <p:cBhvr>
                                        <p:cTn id="43" dur="1" fill="hold">
                                          <p:stCondLst>
                                            <p:cond delay="0"/>
                                          </p:stCondLst>
                                        </p:cTn>
                                        <p:tgtEl>
                                          <p:spTgt spid="3">
                                            <p:txEl>
                                              <p:pRg st="11" end="11"/>
                                            </p:txEl>
                                          </p:spTgt>
                                        </p:tgtEl>
                                        <p:attrNameLst>
                                          <p:attrName>style.visibility</p:attrName>
                                        </p:attrNameLst>
                                      </p:cBhvr>
                                      <p:to>
                                        <p:strVal val="visible"/>
                                      </p:to>
                                    </p:set>
                                    <p:animEffect transition="in" filter="barn(inVertical)">
                                      <p:cBhvr>
                                        <p:cTn id="4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20092" y="1220769"/>
            <a:ext cx="6677880" cy="4524315"/>
          </a:xfrm>
          <a:prstGeom prst="rect">
            <a:avLst/>
          </a:prstGeom>
          <a:noFill/>
        </p:spPr>
        <p:txBody>
          <a:bodyPr wrap="square" rtlCol="0">
            <a:spAutoFit/>
          </a:bodyPr>
          <a:lstStyle/>
          <a:p>
            <a:pPr>
              <a:defRPr/>
            </a:pPr>
            <a:r>
              <a:rPr lang="en-GB" altLang="en-US" sz="2400" b="1" dirty="0">
                <a:solidFill>
                  <a:schemeClr val="accent1">
                    <a:lumMod val="50000"/>
                  </a:schemeClr>
                </a:solidFill>
              </a:rPr>
              <a:t>Sensitive: </a:t>
            </a:r>
          </a:p>
          <a:p>
            <a:pPr>
              <a:defRPr/>
            </a:pPr>
            <a:r>
              <a:rPr lang="en-GB" altLang="en-US" sz="2400" dirty="0">
                <a:solidFill>
                  <a:srgbClr val="000000"/>
                </a:solidFill>
              </a:rPr>
              <a:t>Using words and constructing sentences mindful of the individuals ability to comprehend and communicate given:</a:t>
            </a:r>
          </a:p>
          <a:p>
            <a:pPr marL="457200" indent="-457200">
              <a:buFont typeface="Arial" panose="020B0604020202020204" pitchFamily="34" charset="0"/>
              <a:buChar char="•"/>
              <a:defRPr/>
            </a:pPr>
            <a:r>
              <a:rPr lang="en-GB" altLang="en-US" sz="2400" dirty="0" smtClean="0">
                <a:solidFill>
                  <a:srgbClr val="000000"/>
                </a:solidFill>
              </a:rPr>
              <a:t>his/her </a:t>
            </a:r>
            <a:r>
              <a:rPr lang="en-GB" altLang="en-US" sz="2400" dirty="0">
                <a:solidFill>
                  <a:srgbClr val="000000"/>
                </a:solidFill>
              </a:rPr>
              <a:t>current mental, emotional and physical </a:t>
            </a:r>
            <a:r>
              <a:rPr lang="en-GB" altLang="en-US" sz="2400" dirty="0" smtClean="0">
                <a:solidFill>
                  <a:srgbClr val="000000"/>
                </a:solidFill>
              </a:rPr>
              <a:t>state</a:t>
            </a:r>
          </a:p>
          <a:p>
            <a:pPr marL="457200" indent="-457200">
              <a:buFont typeface="Arial" panose="020B0604020202020204" pitchFamily="34" charset="0"/>
              <a:buChar char="•"/>
              <a:defRPr/>
            </a:pPr>
            <a:r>
              <a:rPr lang="en-GB" altLang="en-US" sz="2400" dirty="0" smtClean="0">
                <a:solidFill>
                  <a:srgbClr val="000000"/>
                </a:solidFill>
              </a:rPr>
              <a:t>his/her </a:t>
            </a:r>
            <a:r>
              <a:rPr lang="en-GB" altLang="en-US" sz="2400" dirty="0">
                <a:solidFill>
                  <a:srgbClr val="000000"/>
                </a:solidFill>
              </a:rPr>
              <a:t>psychological make up: literacy, level </a:t>
            </a:r>
            <a:r>
              <a:rPr lang="en-GB" altLang="en-US" sz="2400" dirty="0" smtClean="0">
                <a:solidFill>
                  <a:srgbClr val="000000"/>
                </a:solidFill>
              </a:rPr>
              <a:t>of</a:t>
            </a:r>
          </a:p>
          <a:p>
            <a:pPr>
              <a:defRPr/>
            </a:pPr>
            <a:r>
              <a:rPr lang="en-GB" altLang="en-US" sz="2400" dirty="0" smtClean="0">
                <a:solidFill>
                  <a:srgbClr val="000000"/>
                </a:solidFill>
              </a:rPr>
              <a:t>intellectual </a:t>
            </a:r>
            <a:r>
              <a:rPr lang="en-GB" altLang="en-US" sz="2400" dirty="0">
                <a:solidFill>
                  <a:srgbClr val="000000"/>
                </a:solidFill>
              </a:rPr>
              <a:t>functioning; stage of development: any psychological problem/disorder: disposition towards </a:t>
            </a:r>
            <a:r>
              <a:rPr lang="en-GB" altLang="en-US" sz="2400" dirty="0" err="1">
                <a:solidFill>
                  <a:srgbClr val="000000"/>
                </a:solidFill>
              </a:rPr>
              <a:t>aquiesance</a:t>
            </a:r>
            <a:r>
              <a:rPr lang="en-GB" altLang="en-US" sz="2400" dirty="0">
                <a:solidFill>
                  <a:srgbClr val="000000"/>
                </a:solidFill>
              </a:rPr>
              <a:t>, compliance and suggestibility</a:t>
            </a:r>
          </a:p>
          <a:p>
            <a:pPr>
              <a:defRPr/>
            </a:pPr>
            <a:endParaRPr lang="en-GB" altLang="en-US" sz="2400" b="1" dirty="0" smtClean="0">
              <a:solidFill>
                <a:schemeClr val="accent1">
                  <a:lumMod val="50000"/>
                </a:schemeClr>
              </a:solidFill>
            </a:endParaRPr>
          </a:p>
          <a:p>
            <a:pPr>
              <a:defRPr/>
            </a:pPr>
            <a:r>
              <a:rPr lang="en-GB" altLang="en-US" sz="2400" b="1" dirty="0" smtClean="0">
                <a:solidFill>
                  <a:schemeClr val="accent1">
                    <a:lumMod val="50000"/>
                  </a:schemeClr>
                </a:solidFill>
              </a:rPr>
              <a:t>Short</a:t>
            </a:r>
            <a:r>
              <a:rPr lang="en-GB" altLang="en-US" sz="2400" b="1" dirty="0">
                <a:solidFill>
                  <a:schemeClr val="accent1">
                    <a:lumMod val="50000"/>
                  </a:schemeClr>
                </a:solidFill>
              </a:rPr>
              <a:t>: </a:t>
            </a:r>
            <a:r>
              <a:rPr lang="en-GB" altLang="en-US" sz="2400" dirty="0" smtClean="0">
                <a:solidFill>
                  <a:srgbClr val="000000"/>
                </a:solidFill>
              </a:rPr>
              <a:t>As </a:t>
            </a:r>
            <a:r>
              <a:rPr lang="en-GB" altLang="en-US" sz="2400" dirty="0">
                <a:solidFill>
                  <a:srgbClr val="000000"/>
                </a:solidFill>
              </a:rPr>
              <a:t>concise as </a:t>
            </a:r>
            <a:r>
              <a:rPr lang="en-GB" altLang="en-US" sz="2400" dirty="0" smtClean="0">
                <a:solidFill>
                  <a:srgbClr val="000000"/>
                </a:solidFill>
              </a:rPr>
              <a:t>possible</a:t>
            </a:r>
            <a:endParaRPr lang="en-GB" altLang="en-US" sz="2400" b="1" dirty="0">
              <a:solidFill>
                <a:srgbClr val="000000"/>
              </a:solidFill>
            </a:endParaRP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Qualities of a  Good Question</a:t>
            </a:r>
            <a:endParaRPr lang="en-GB" sz="3200" b="1" dirty="0">
              <a:solidFill>
                <a:schemeClr val="bg1"/>
              </a:solidFill>
            </a:endParaRPr>
          </a:p>
        </p:txBody>
      </p:sp>
      <p:pic>
        <p:nvPicPr>
          <p:cNvPr id="5" name="Picture 4"/>
          <p:cNvPicPr>
            <a:picLocks noChangeAspect="1"/>
          </p:cNvPicPr>
          <p:nvPr/>
        </p:nvPicPr>
        <p:blipFill>
          <a:blip r:embed="rId3"/>
          <a:stretch>
            <a:fillRect/>
          </a:stretch>
        </p:blipFill>
        <p:spPr>
          <a:xfrm>
            <a:off x="7898883" y="1971496"/>
            <a:ext cx="4024865" cy="3022859"/>
          </a:xfrm>
          <a:prstGeom prst="rect">
            <a:avLst/>
          </a:prstGeom>
        </p:spPr>
      </p:pic>
    </p:spTree>
    <p:extLst>
      <p:ext uri="{BB962C8B-B14F-4D97-AF65-F5344CB8AC3E}">
        <p14:creationId xmlns:p14="http://schemas.microsoft.com/office/powerpoint/2010/main" val="126762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arn(inVertical)">
                                      <p:cBhvr>
                                        <p:cTn id="2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402864" y="1590099"/>
            <a:ext cx="6762941" cy="3785652"/>
          </a:xfrm>
          <a:prstGeom prst="rect">
            <a:avLst/>
          </a:prstGeom>
          <a:noFill/>
        </p:spPr>
        <p:txBody>
          <a:bodyPr wrap="square" rtlCol="0">
            <a:spAutoFit/>
          </a:bodyPr>
          <a:lstStyle/>
          <a:p>
            <a:pPr>
              <a:defRPr/>
            </a:pPr>
            <a:r>
              <a:rPr lang="en-GB" sz="2400" b="1" dirty="0" smtClean="0">
                <a:solidFill>
                  <a:schemeClr val="accent1">
                    <a:lumMod val="50000"/>
                  </a:schemeClr>
                </a:solidFill>
                <a:effectLst>
                  <a:outerShdw blurRad="38100" dist="38100" dir="2700000" algn="tl">
                    <a:srgbClr val="000000">
                      <a:alpha val="43137"/>
                    </a:srgbClr>
                  </a:outerShdw>
                </a:effectLst>
              </a:rPr>
              <a:t>Single</a:t>
            </a:r>
            <a:r>
              <a:rPr lang="en-GB" sz="2400" b="1" dirty="0">
                <a:solidFill>
                  <a:schemeClr val="accent1">
                    <a:lumMod val="50000"/>
                  </a:schemeClr>
                </a:solidFill>
                <a:effectLst>
                  <a:outerShdw blurRad="38100" dist="38100" dir="2700000" algn="tl">
                    <a:srgbClr val="000000">
                      <a:alpha val="43137"/>
                    </a:srgbClr>
                  </a:outerShdw>
                </a:effectLst>
              </a:rPr>
              <a:t>: </a:t>
            </a:r>
          </a:p>
          <a:p>
            <a:pPr marL="342900" indent="-342900">
              <a:buFont typeface="Arial" panose="020B0604020202020204" pitchFamily="34" charset="0"/>
              <a:buChar char="•"/>
              <a:defRPr/>
            </a:pPr>
            <a:r>
              <a:rPr lang="en-GB" sz="2400" dirty="0"/>
              <a:t>Straightforward: to the point, not rambling or ‘all over the place’</a:t>
            </a:r>
          </a:p>
          <a:p>
            <a:pPr marL="342900" indent="-342900">
              <a:buFont typeface="Arial" panose="020B0604020202020204" pitchFamily="34" charset="0"/>
              <a:buChar char="•"/>
              <a:defRPr/>
            </a:pPr>
            <a:r>
              <a:rPr lang="en-GB" sz="2400" dirty="0"/>
              <a:t>Unambiguous </a:t>
            </a:r>
          </a:p>
          <a:p>
            <a:pPr>
              <a:defRPr/>
            </a:pPr>
            <a:endParaRPr lang="en-GB" sz="2400" b="1" dirty="0" smtClean="0">
              <a:solidFill>
                <a:schemeClr val="accent1">
                  <a:lumMod val="50000"/>
                </a:schemeClr>
              </a:solidFill>
              <a:effectLst>
                <a:outerShdw blurRad="38100" dist="38100" dir="2700000" algn="tl">
                  <a:srgbClr val="000000">
                    <a:alpha val="43137"/>
                  </a:srgbClr>
                </a:outerShdw>
              </a:effectLst>
            </a:endParaRPr>
          </a:p>
          <a:p>
            <a:pPr>
              <a:defRPr/>
            </a:pPr>
            <a:r>
              <a:rPr lang="en-GB" sz="2400" b="1" dirty="0" smtClean="0">
                <a:solidFill>
                  <a:schemeClr val="accent1">
                    <a:lumMod val="50000"/>
                  </a:schemeClr>
                </a:solidFill>
                <a:effectLst>
                  <a:outerShdw blurRad="38100" dist="38100" dir="2700000" algn="tl">
                    <a:srgbClr val="000000">
                      <a:alpha val="43137"/>
                    </a:srgbClr>
                  </a:outerShdw>
                </a:effectLst>
              </a:rPr>
              <a:t>Simple</a:t>
            </a:r>
            <a:r>
              <a:rPr lang="en-GB" sz="2400" b="1" dirty="0">
                <a:solidFill>
                  <a:schemeClr val="accent1">
                    <a:lumMod val="50000"/>
                  </a:schemeClr>
                </a:solidFill>
                <a:effectLst>
                  <a:outerShdw blurRad="38100" dist="38100" dir="2700000" algn="tl">
                    <a:srgbClr val="000000">
                      <a:alpha val="43137"/>
                    </a:srgbClr>
                  </a:outerShdw>
                </a:effectLst>
              </a:rPr>
              <a:t>:</a:t>
            </a:r>
          </a:p>
          <a:p>
            <a:pPr marL="342900" indent="-342900">
              <a:buFont typeface="Arial" panose="020B0604020202020204" pitchFamily="34" charset="0"/>
              <a:buChar char="•"/>
              <a:defRPr/>
            </a:pPr>
            <a:r>
              <a:rPr lang="en-GB" sz="2400" dirty="0"/>
              <a:t>Free from pretence or deceit</a:t>
            </a:r>
          </a:p>
          <a:p>
            <a:pPr marL="342900" indent="-342900">
              <a:buFont typeface="Arial" panose="020B0604020202020204" pitchFamily="34" charset="0"/>
              <a:buChar char="•"/>
              <a:defRPr/>
            </a:pPr>
            <a:r>
              <a:rPr lang="en-GB" sz="2400" dirty="0"/>
              <a:t>Not misleading</a:t>
            </a:r>
          </a:p>
          <a:p>
            <a:pPr>
              <a:defRPr/>
            </a:pPr>
            <a:endParaRPr lang="en-GB" sz="2400" b="1" dirty="0" smtClean="0">
              <a:solidFill>
                <a:schemeClr val="accent1">
                  <a:lumMod val="50000"/>
                </a:schemeClr>
              </a:solidFill>
              <a:effectLst>
                <a:outerShdw blurRad="38100" dist="38100" dir="2700000" algn="tl">
                  <a:srgbClr val="000000">
                    <a:alpha val="43137"/>
                  </a:srgbClr>
                </a:outerShdw>
              </a:effectLst>
            </a:endParaRPr>
          </a:p>
          <a:p>
            <a:pPr>
              <a:defRPr/>
            </a:pPr>
            <a:r>
              <a:rPr lang="en-GB" sz="2400" b="1" dirty="0" smtClean="0">
                <a:solidFill>
                  <a:schemeClr val="accent1">
                    <a:lumMod val="50000"/>
                  </a:schemeClr>
                </a:solidFill>
                <a:effectLst>
                  <a:outerShdw blurRad="38100" dist="38100" dir="2700000" algn="tl">
                    <a:srgbClr val="000000">
                      <a:alpha val="43137"/>
                    </a:srgbClr>
                  </a:outerShdw>
                </a:effectLst>
              </a:rPr>
              <a:t>Sincere</a:t>
            </a:r>
            <a:endParaRPr lang="en-GB" sz="2400" b="1" dirty="0">
              <a:solidFill>
                <a:schemeClr val="accent1">
                  <a:lumMod val="50000"/>
                </a:schemeClr>
              </a:solidFill>
              <a:effectLst>
                <a:outerShdw blurRad="38100" dist="38100" dir="2700000" algn="tl">
                  <a:srgbClr val="000000">
                    <a:alpha val="43137"/>
                  </a:srgbClr>
                </a:outerShdw>
              </a:effectLst>
            </a:endParaRPr>
          </a:p>
        </p:txBody>
      </p:sp>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Qualities of a  Good Question</a:t>
            </a:r>
            <a:endParaRPr lang="en-GB" sz="3200" b="1" dirty="0">
              <a:solidFill>
                <a:schemeClr val="bg1"/>
              </a:solidFill>
            </a:endParaRPr>
          </a:p>
        </p:txBody>
      </p:sp>
      <p:pic>
        <p:nvPicPr>
          <p:cNvPr id="5" name="Picture 4"/>
          <p:cNvPicPr>
            <a:picLocks noChangeAspect="1"/>
          </p:cNvPicPr>
          <p:nvPr/>
        </p:nvPicPr>
        <p:blipFill>
          <a:blip r:embed="rId3"/>
          <a:stretch>
            <a:fillRect/>
          </a:stretch>
        </p:blipFill>
        <p:spPr>
          <a:xfrm>
            <a:off x="7898883" y="1971496"/>
            <a:ext cx="4024865" cy="3022859"/>
          </a:xfrm>
          <a:prstGeom prst="rect">
            <a:avLst/>
          </a:prstGeom>
        </p:spPr>
      </p:pic>
    </p:spTree>
    <p:extLst>
      <p:ext uri="{BB962C8B-B14F-4D97-AF65-F5344CB8AC3E}">
        <p14:creationId xmlns:p14="http://schemas.microsoft.com/office/powerpoint/2010/main" val="3145259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arn(inVertical)">
                                      <p:cBhvr>
                                        <p:cTn id="21" dur="500"/>
                                        <p:tgtEl>
                                          <p:spTgt spid="3">
                                            <p:txEl>
                                              <p:pRg st="5" end="5"/>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arn(inVertical)">
                                      <p:cBhvr>
                                        <p:cTn id="24" dur="500"/>
                                        <p:tgtEl>
                                          <p:spTgt spid="3">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barn(inVertical)">
                                      <p:cBhvr>
                                        <p:cTn id="2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8012332" y="2902427"/>
            <a:ext cx="3959744" cy="2637125"/>
          </a:xfrm>
          <a:prstGeom prst="rect">
            <a:avLst/>
          </a:prstGeom>
        </p:spPr>
      </p:pic>
      <p:pic>
        <p:nvPicPr>
          <p:cNvPr id="4"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85987" y="1219632"/>
            <a:ext cx="4126345" cy="2751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280834" y="1745689"/>
            <a:ext cx="2993456" cy="3539430"/>
          </a:xfrm>
          <a:prstGeom prst="rect">
            <a:avLst/>
          </a:prstGeom>
          <a:noFill/>
        </p:spPr>
        <p:txBody>
          <a:bodyPr wrap="square" rtlCol="0">
            <a:spAutoFit/>
          </a:bodyPr>
          <a:lstStyle/>
          <a:p>
            <a:pPr>
              <a:defRPr/>
            </a:pPr>
            <a:r>
              <a:rPr lang="en-GB" sz="2800" dirty="0">
                <a:solidFill>
                  <a:schemeClr val="accent1">
                    <a:lumMod val="50000"/>
                  </a:schemeClr>
                </a:solidFill>
                <a:effectLst>
                  <a:outerShdw blurRad="38100" dist="38100" dir="2700000" algn="tl">
                    <a:srgbClr val="000000">
                      <a:alpha val="43137"/>
                    </a:srgbClr>
                  </a:outerShdw>
                </a:effectLst>
              </a:rPr>
              <a:t>How do you do it ?</a:t>
            </a:r>
          </a:p>
          <a:p>
            <a:pPr>
              <a:defRPr/>
            </a:pPr>
            <a:endParaRPr lang="en-GB" sz="2800" dirty="0">
              <a:solidFill>
                <a:schemeClr val="accent2">
                  <a:lumMod val="60000"/>
                  <a:lumOff val="40000"/>
                </a:schemeClr>
              </a:solidFill>
              <a:effectLst>
                <a:outerShdw blurRad="38100" dist="38100" dir="2700000" algn="tl">
                  <a:srgbClr val="000000">
                    <a:alpha val="43137"/>
                  </a:srgbClr>
                </a:outerShdw>
              </a:effectLst>
            </a:endParaRPr>
          </a:p>
          <a:p>
            <a:pPr>
              <a:buFont typeface="Wingdings" panose="05000000000000000000" pitchFamily="2" charset="2"/>
              <a:buChar char="q"/>
              <a:defRPr/>
            </a:pPr>
            <a:r>
              <a:rPr lang="en-GB" sz="2800" dirty="0" smtClean="0"/>
              <a:t>Giggling</a:t>
            </a:r>
            <a:endParaRPr lang="en-GB" sz="2800" dirty="0"/>
          </a:p>
          <a:p>
            <a:pPr>
              <a:buFont typeface="Wingdings" panose="05000000000000000000" pitchFamily="2" charset="2"/>
              <a:buChar char="q"/>
              <a:defRPr/>
            </a:pPr>
            <a:r>
              <a:rPr lang="en-GB" sz="2800" dirty="0"/>
              <a:t>Nodding</a:t>
            </a:r>
          </a:p>
          <a:p>
            <a:pPr>
              <a:buFont typeface="Wingdings" panose="05000000000000000000" pitchFamily="2" charset="2"/>
              <a:buChar char="q"/>
              <a:defRPr/>
            </a:pPr>
            <a:r>
              <a:rPr lang="en-GB" sz="2800" dirty="0"/>
              <a:t>‘Yes’</a:t>
            </a:r>
          </a:p>
          <a:p>
            <a:pPr>
              <a:buFont typeface="Wingdings" panose="05000000000000000000" pitchFamily="2" charset="2"/>
              <a:buChar char="q"/>
              <a:defRPr/>
            </a:pPr>
            <a:r>
              <a:rPr lang="en-GB" sz="2800" dirty="0"/>
              <a:t>‘Go on’</a:t>
            </a:r>
          </a:p>
          <a:p>
            <a:pPr>
              <a:buFont typeface="Wingdings" panose="05000000000000000000" pitchFamily="2" charset="2"/>
              <a:buChar char="q"/>
              <a:defRPr/>
            </a:pPr>
            <a:r>
              <a:rPr lang="en-GB" sz="2800" dirty="0"/>
              <a:t>‘</a:t>
            </a:r>
            <a:r>
              <a:rPr lang="en-GB" sz="2800" dirty="0" err="1"/>
              <a:t>Mmm</a:t>
            </a:r>
            <a:r>
              <a:rPr lang="en-GB" sz="2800" dirty="0"/>
              <a:t>’</a:t>
            </a:r>
          </a:p>
          <a:p>
            <a:pPr>
              <a:buFont typeface="Wingdings" panose="05000000000000000000" pitchFamily="2" charset="2"/>
              <a:buChar char="q"/>
              <a:defRPr/>
            </a:pPr>
            <a:r>
              <a:rPr lang="en-GB" sz="2800" dirty="0"/>
              <a:t>‘Ah ha’</a:t>
            </a:r>
          </a:p>
        </p:txBody>
      </p:sp>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Effective Listening</a:t>
            </a:r>
            <a:endParaRPr lang="en-GB" sz="3200" b="1" dirty="0">
              <a:solidFill>
                <a:schemeClr val="bg1"/>
              </a:solidFill>
            </a:endParaRPr>
          </a:p>
        </p:txBody>
      </p:sp>
    </p:spTree>
    <p:extLst>
      <p:ext uri="{BB962C8B-B14F-4D97-AF65-F5344CB8AC3E}">
        <p14:creationId xmlns:p14="http://schemas.microsoft.com/office/powerpoint/2010/main" val="406521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 calcmode="lin" valueType="num">
                                      <p:cBhvr additive="base">
                                        <p:cTn id="1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 calcmode="lin" valueType="num">
                                      <p:cBhvr additive="base">
                                        <p:cTn id="2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additive="base">
                                        <p:cTn id="2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 calcmode="lin" valueType="num">
                                      <p:cBhvr additive="base">
                                        <p:cTn id="3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887435" y="969859"/>
            <a:ext cx="10123449" cy="4899803"/>
          </a:xfrm>
          <a:prstGeom prst="rect">
            <a:avLst/>
          </a:prstGeom>
          <a:noFill/>
        </p:spPr>
        <p:txBody>
          <a:bodyPr wrap="square" rtlCol="0">
            <a:spAutoFit/>
          </a:bodyPr>
          <a:lstStyle/>
          <a:p>
            <a:r>
              <a:rPr lang="en-GB" sz="2200" b="1" dirty="0" smtClean="0">
                <a:solidFill>
                  <a:srgbClr val="FF0000"/>
                </a:solidFill>
              </a:rPr>
              <a:t>Forced Choice: </a:t>
            </a:r>
            <a:r>
              <a:rPr lang="en-GB" sz="2200" dirty="0" smtClean="0"/>
              <a:t>Do you want tea or coffee?</a:t>
            </a:r>
          </a:p>
          <a:p>
            <a:endParaRPr lang="en-GB" sz="2200" dirty="0"/>
          </a:p>
          <a:p>
            <a:r>
              <a:rPr lang="en-GB" sz="2200" b="1" dirty="0" smtClean="0">
                <a:solidFill>
                  <a:srgbClr val="FF0000"/>
                </a:solidFill>
              </a:rPr>
              <a:t>Multiple Questions</a:t>
            </a:r>
            <a:r>
              <a:rPr lang="en-GB" sz="2200" b="1" dirty="0" smtClean="0">
                <a:solidFill>
                  <a:schemeClr val="accent1">
                    <a:lumMod val="50000"/>
                  </a:schemeClr>
                </a:solidFill>
              </a:rPr>
              <a:t>: </a:t>
            </a:r>
            <a:r>
              <a:rPr lang="en-GB" sz="2200" dirty="0" smtClean="0"/>
              <a:t>Was there another vehicle </a:t>
            </a:r>
            <a:r>
              <a:rPr lang="en-GB" sz="2200" b="1" dirty="0" smtClean="0"/>
              <a:t>and</a:t>
            </a:r>
            <a:r>
              <a:rPr lang="en-GB" sz="2200" dirty="0" smtClean="0"/>
              <a:t> which way did it go?</a:t>
            </a:r>
          </a:p>
          <a:p>
            <a:endParaRPr lang="en-GB" sz="2200" dirty="0"/>
          </a:p>
          <a:p>
            <a:r>
              <a:rPr lang="en-GB" sz="2200" b="1" dirty="0" smtClean="0">
                <a:solidFill>
                  <a:srgbClr val="FF0000"/>
                </a:solidFill>
              </a:rPr>
              <a:t>Misleading Questions: </a:t>
            </a:r>
          </a:p>
          <a:p>
            <a:pPr>
              <a:defRPr/>
            </a:pPr>
            <a:r>
              <a:rPr lang="en-GB" altLang="en-US" sz="2200" dirty="0" smtClean="0"/>
              <a:t>The </a:t>
            </a:r>
            <a:r>
              <a:rPr lang="en-GB" altLang="en-US" sz="2200" dirty="0"/>
              <a:t>distinction between a Leading and Misleading questions concerns the nature of the implied response. </a:t>
            </a:r>
            <a:r>
              <a:rPr lang="en-GB" altLang="en-US" sz="2200" dirty="0">
                <a:solidFill>
                  <a:schemeClr val="accent1">
                    <a:lumMod val="50000"/>
                  </a:schemeClr>
                </a:solidFill>
              </a:rPr>
              <a:t/>
            </a:r>
            <a:br>
              <a:rPr lang="en-GB" altLang="en-US" sz="2200" dirty="0">
                <a:solidFill>
                  <a:schemeClr val="accent1">
                    <a:lumMod val="50000"/>
                  </a:schemeClr>
                </a:solidFill>
              </a:rPr>
            </a:br>
            <a:endParaRPr lang="en-GB" altLang="en-US" sz="2200" dirty="0">
              <a:solidFill>
                <a:schemeClr val="accent1">
                  <a:lumMod val="50000"/>
                </a:schemeClr>
              </a:solidFill>
            </a:endParaRPr>
          </a:p>
          <a:p>
            <a:pPr>
              <a:buFont typeface="Wingdings" panose="05000000000000000000" pitchFamily="2" charset="2"/>
              <a:buChar char="q"/>
              <a:defRPr/>
            </a:pPr>
            <a:r>
              <a:rPr lang="en-GB" altLang="en-US" sz="2200" dirty="0"/>
              <a:t>The first leads the interviewee to a correct response </a:t>
            </a:r>
          </a:p>
          <a:p>
            <a:pPr>
              <a:buFont typeface="Wingdings" panose="05000000000000000000" pitchFamily="2" charset="2"/>
              <a:buChar char="q"/>
              <a:defRPr/>
            </a:pPr>
            <a:r>
              <a:rPr lang="en-GB" altLang="en-US" sz="2200" dirty="0"/>
              <a:t>whereas the second leads the interviewee to an incorrect </a:t>
            </a:r>
            <a:r>
              <a:rPr lang="en-GB" altLang="en-US" sz="2200" dirty="0" smtClean="0"/>
              <a:t>response</a:t>
            </a:r>
          </a:p>
          <a:p>
            <a:pPr>
              <a:buFont typeface="Wingdings" panose="05000000000000000000" pitchFamily="2" charset="2"/>
              <a:buChar char="q"/>
              <a:defRPr/>
            </a:pPr>
            <a:endParaRPr lang="en-GB" altLang="en-US" sz="2200" dirty="0"/>
          </a:p>
          <a:p>
            <a:pPr lvl="0" eaLnBrk="0" fontAlgn="base" hangingPunct="0">
              <a:spcBef>
                <a:spcPct val="20000"/>
              </a:spcBef>
              <a:spcAft>
                <a:spcPct val="0"/>
              </a:spcAft>
              <a:defRPr/>
            </a:pPr>
            <a:r>
              <a:rPr lang="en-GB" altLang="en-US" sz="2200" b="1" dirty="0" smtClean="0">
                <a:solidFill>
                  <a:srgbClr val="FF0000"/>
                </a:solidFill>
              </a:rPr>
              <a:t>Complex Questions: </a:t>
            </a:r>
            <a:r>
              <a:rPr lang="en-GB" altLang="en-US" sz="2200" kern="0" dirty="0">
                <a:solidFill>
                  <a:srgbClr val="000000"/>
                </a:solidFill>
              </a:rPr>
              <a:t>‘You said that you’ve never been there before but I think that you did go there, and that you said you’ve never been there because you know you would get into trouble for being there because you know that place was unsafe. Isn’t that so</a:t>
            </a:r>
            <a:r>
              <a:rPr lang="en-GB" altLang="en-US" sz="2200" kern="0" dirty="0" smtClean="0">
                <a:solidFill>
                  <a:srgbClr val="000000"/>
                </a:solidFill>
              </a:rPr>
              <a:t>?’</a:t>
            </a:r>
            <a:endParaRPr lang="en-GB" altLang="en-US" sz="2200" kern="0" dirty="0">
              <a:solidFill>
                <a:srgbClr val="000000"/>
              </a:solidFill>
            </a:endParaRPr>
          </a:p>
        </p:txBody>
      </p:sp>
      <p:sp>
        <p:nvSpPr>
          <p:cNvPr id="4" name="TextBox 3"/>
          <p:cNvSpPr txBox="1"/>
          <p:nvPr/>
        </p:nvSpPr>
        <p:spPr>
          <a:xfrm>
            <a:off x="1917883" y="241642"/>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Inappropriate Questions</a:t>
            </a:r>
            <a:endParaRPr lang="en-GB" sz="3200" b="1" dirty="0">
              <a:solidFill>
                <a:schemeClr val="bg1"/>
              </a:solidFill>
            </a:endParaRPr>
          </a:p>
        </p:txBody>
      </p:sp>
    </p:spTree>
    <p:extLst>
      <p:ext uri="{BB962C8B-B14F-4D97-AF65-F5344CB8AC3E}">
        <p14:creationId xmlns:p14="http://schemas.microsoft.com/office/powerpoint/2010/main" val="277531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fade">
                                      <p:cBhvr>
                                        <p:cTn id="3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000625" y="1235406"/>
            <a:ext cx="6888733" cy="4524315"/>
          </a:xfrm>
          <a:prstGeom prst="rect">
            <a:avLst/>
          </a:prstGeom>
          <a:noFill/>
        </p:spPr>
        <p:txBody>
          <a:bodyPr wrap="square" rtlCol="0">
            <a:spAutoFit/>
          </a:bodyPr>
          <a:lstStyle/>
          <a:p>
            <a:pPr>
              <a:defRPr/>
            </a:pPr>
            <a:r>
              <a:rPr lang="en-GB" altLang="en-US" sz="2400" b="1" dirty="0">
                <a:solidFill>
                  <a:schemeClr val="accent1">
                    <a:lumMod val="50000"/>
                  </a:schemeClr>
                </a:solidFill>
              </a:rPr>
              <a:t>Hypothetical questions are suggestive questions about things that may not have actually happened. I.e. The ‘what if’ factor.</a:t>
            </a:r>
          </a:p>
          <a:p>
            <a:pPr>
              <a:defRPr/>
            </a:pPr>
            <a:endParaRPr lang="en-GB" altLang="en-US" sz="2400" dirty="0"/>
          </a:p>
          <a:p>
            <a:pPr>
              <a:buFont typeface="Wingdings" panose="05000000000000000000" pitchFamily="2" charset="2"/>
              <a:buChar char="q"/>
              <a:defRPr/>
            </a:pPr>
            <a:r>
              <a:rPr lang="en-GB" altLang="en-US" sz="2400" dirty="0"/>
              <a:t>You say you didn’t hit them, but if you did hit them would you have injured them?</a:t>
            </a:r>
          </a:p>
          <a:p>
            <a:pPr>
              <a:buFont typeface="Wingdings" panose="05000000000000000000" pitchFamily="2" charset="2"/>
              <a:buChar char="q"/>
              <a:defRPr/>
            </a:pPr>
            <a:endParaRPr lang="en-GB" altLang="en-US" sz="2400" dirty="0"/>
          </a:p>
          <a:p>
            <a:pPr>
              <a:buFont typeface="Wingdings" panose="05000000000000000000" pitchFamily="2" charset="2"/>
              <a:buChar char="q"/>
              <a:defRPr/>
            </a:pPr>
            <a:r>
              <a:rPr lang="en-GB" altLang="en-US" sz="2400" dirty="0"/>
              <a:t>If you were the driver</a:t>
            </a:r>
            <a:r>
              <a:rPr lang="en-GB" altLang="en-US" sz="2400" dirty="0">
                <a:solidFill>
                  <a:srgbClr val="0070C0"/>
                </a:solidFill>
              </a:rPr>
              <a:t> where do you think you would have gone?</a:t>
            </a:r>
          </a:p>
          <a:p>
            <a:pPr>
              <a:buFont typeface="Wingdings" panose="05000000000000000000" pitchFamily="2" charset="2"/>
              <a:buChar char="q"/>
              <a:defRPr/>
            </a:pPr>
            <a:endParaRPr lang="en-GB" altLang="en-US" sz="2400" dirty="0"/>
          </a:p>
          <a:p>
            <a:pPr>
              <a:buFont typeface="Wingdings" panose="05000000000000000000" pitchFamily="2" charset="2"/>
              <a:buChar char="q"/>
              <a:defRPr/>
            </a:pPr>
            <a:r>
              <a:rPr lang="en-GB" altLang="en-US" sz="2400" dirty="0"/>
              <a:t>Would you recognise this person if you saw them again?</a:t>
            </a:r>
          </a:p>
        </p:txBody>
      </p:sp>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89358" y="2288187"/>
            <a:ext cx="3950380" cy="2418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Hypothetical Questions</a:t>
            </a:r>
            <a:endParaRPr lang="en-GB" sz="3200" b="1" dirty="0">
              <a:solidFill>
                <a:schemeClr val="bg1"/>
              </a:solidFill>
            </a:endParaRPr>
          </a:p>
        </p:txBody>
      </p:sp>
    </p:spTree>
    <p:extLst>
      <p:ext uri="{BB962C8B-B14F-4D97-AF65-F5344CB8AC3E}">
        <p14:creationId xmlns:p14="http://schemas.microsoft.com/office/powerpoint/2010/main" val="1559570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4">
                                            <p:txEl>
                                              <p:pRg st="4" end="4"/>
                                            </p:txEl>
                                          </p:spTgt>
                                        </p:tgtEl>
                                        <p:attrNameLst>
                                          <p:attrName>style.visibility</p:attrName>
                                        </p:attrNameLst>
                                      </p:cBhvr>
                                      <p:to>
                                        <p:strVal val="visible"/>
                                      </p:to>
                                    </p:set>
                                    <p:anim calcmode="lin" valueType="num">
                                      <p:cBhvr additive="base">
                                        <p:cTn id="1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 calcmode="lin" valueType="num">
                                      <p:cBhvr additive="base">
                                        <p:cTn id="20"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4"/>
          <a:srcRect b="3568"/>
          <a:stretch/>
        </p:blipFill>
        <p:spPr>
          <a:xfrm>
            <a:off x="3806035" y="1445807"/>
            <a:ext cx="4286250" cy="431704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Trainer Demonstration</a:t>
            </a:r>
            <a:endParaRPr lang="en-GB" sz="3200" b="1" dirty="0">
              <a:solidFill>
                <a:schemeClr val="bg1"/>
              </a:solidFill>
            </a:endParaRPr>
          </a:p>
        </p:txBody>
      </p:sp>
    </p:spTree>
    <p:extLst>
      <p:ext uri="{BB962C8B-B14F-4D97-AF65-F5344CB8AC3E}">
        <p14:creationId xmlns:p14="http://schemas.microsoft.com/office/powerpoint/2010/main" val="287235470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Incident</a:t>
            </a:r>
            <a:endParaRPr lang="en-GB" sz="3200" b="1" dirty="0">
              <a:solidFill>
                <a:schemeClr val="bg1"/>
              </a:solidFill>
            </a:endParaRPr>
          </a:p>
        </p:txBody>
      </p:sp>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Incident</a:t>
            </a:r>
            <a:endParaRPr lang="en-GB" sz="3200" b="1" dirty="0">
              <a:solidFill>
                <a:schemeClr val="bg1"/>
              </a:solidFill>
            </a:endParaRPr>
          </a:p>
        </p:txBody>
      </p:sp>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4" name="TextBox 3"/>
          <p:cNvSpPr txBox="1"/>
          <p:nvPr/>
        </p:nvSpPr>
        <p:spPr>
          <a:xfrm>
            <a:off x="2150286" y="1246002"/>
            <a:ext cx="1826817" cy="4622804"/>
          </a:xfrm>
          <a:prstGeom prst="rect">
            <a:avLst/>
          </a:prstGeom>
          <a:noFill/>
        </p:spPr>
        <p:txBody>
          <a:bodyPr wrap="square" rtlCol="0">
            <a:spAutoFit/>
          </a:bodyPr>
          <a:lstStyle/>
          <a:p>
            <a:pPr lvl="0" eaLnBrk="0" fontAlgn="base" hangingPunct="0">
              <a:spcBef>
                <a:spcPct val="20000"/>
              </a:spcBef>
              <a:spcAft>
                <a:spcPct val="0"/>
              </a:spcAft>
              <a:defRPr/>
            </a:pPr>
            <a:r>
              <a:rPr lang="en-GB" sz="4000" b="1" kern="0" dirty="0">
                <a:solidFill>
                  <a:srgbClr val="FF0000"/>
                </a:solidFill>
                <a:effectLst>
                  <a:outerShdw blurRad="38100" dist="38100" dir="2700000" algn="tl">
                    <a:srgbClr val="000000">
                      <a:alpha val="43137"/>
                    </a:srgbClr>
                  </a:outerShdw>
                </a:effectLst>
                <a:latin typeface="Arial"/>
              </a:rPr>
              <a:t>P</a:t>
            </a:r>
            <a:r>
              <a:rPr lang="en-GB" sz="2400" b="1" kern="0" dirty="0">
                <a:solidFill>
                  <a:srgbClr val="000000"/>
                </a:solidFill>
                <a:effectLst>
                  <a:outerShdw blurRad="38100" dist="38100" dir="2700000" algn="tl">
                    <a:srgbClr val="000000">
                      <a:alpha val="43137"/>
                    </a:srgbClr>
                  </a:outerShdw>
                </a:effectLst>
                <a:latin typeface="Arial"/>
              </a:rPr>
              <a:t>eople</a:t>
            </a:r>
          </a:p>
          <a:p>
            <a:pPr lvl="0" eaLnBrk="0" fontAlgn="base" hangingPunct="0">
              <a:spcBef>
                <a:spcPct val="20000"/>
              </a:spcBef>
              <a:spcAft>
                <a:spcPct val="0"/>
              </a:spcAft>
              <a:defRPr/>
            </a:pPr>
            <a:endParaRPr lang="en-GB" sz="1200" b="1" kern="0" dirty="0">
              <a:solidFill>
                <a:srgbClr val="000000"/>
              </a:solidFill>
              <a:effectLst>
                <a:outerShdw blurRad="38100" dist="38100" dir="2700000" algn="tl">
                  <a:srgbClr val="000000">
                    <a:alpha val="43137"/>
                  </a:srgbClr>
                </a:outerShdw>
              </a:effectLst>
              <a:latin typeface="Arial"/>
            </a:endParaRPr>
          </a:p>
          <a:p>
            <a:pPr lvl="0" eaLnBrk="0" fontAlgn="base" hangingPunct="0">
              <a:spcBef>
                <a:spcPct val="20000"/>
              </a:spcBef>
              <a:spcAft>
                <a:spcPct val="0"/>
              </a:spcAft>
              <a:defRPr/>
            </a:pPr>
            <a:r>
              <a:rPr lang="en-GB" sz="4000" b="1" kern="0" dirty="0">
                <a:solidFill>
                  <a:srgbClr val="FF0000"/>
                </a:solidFill>
                <a:effectLst>
                  <a:outerShdw blurRad="38100" dist="38100" dir="2700000" algn="tl">
                    <a:srgbClr val="000000">
                      <a:alpha val="43137"/>
                    </a:srgbClr>
                  </a:outerShdw>
                </a:effectLst>
                <a:latin typeface="Arial"/>
              </a:rPr>
              <a:t>L</a:t>
            </a:r>
            <a:r>
              <a:rPr lang="en-GB" sz="2400" b="1" kern="0" dirty="0">
                <a:solidFill>
                  <a:srgbClr val="000000"/>
                </a:solidFill>
                <a:effectLst>
                  <a:outerShdw blurRad="38100" dist="38100" dir="2700000" algn="tl">
                    <a:srgbClr val="000000">
                      <a:alpha val="43137"/>
                    </a:srgbClr>
                  </a:outerShdw>
                </a:effectLst>
                <a:latin typeface="Arial"/>
              </a:rPr>
              <a:t>ocation</a:t>
            </a:r>
          </a:p>
          <a:p>
            <a:pPr lvl="0" eaLnBrk="0" fontAlgn="base" hangingPunct="0">
              <a:spcBef>
                <a:spcPct val="20000"/>
              </a:spcBef>
              <a:spcAft>
                <a:spcPct val="0"/>
              </a:spcAft>
              <a:defRPr/>
            </a:pPr>
            <a:endParaRPr lang="en-GB" sz="1600" b="1" kern="0" dirty="0">
              <a:solidFill>
                <a:srgbClr val="000000"/>
              </a:solidFill>
              <a:effectLst>
                <a:outerShdw blurRad="38100" dist="38100" dir="2700000" algn="tl">
                  <a:srgbClr val="000000">
                    <a:alpha val="43137"/>
                  </a:srgbClr>
                </a:outerShdw>
              </a:effectLst>
              <a:latin typeface="Arial"/>
            </a:endParaRPr>
          </a:p>
          <a:p>
            <a:pPr lvl="0" eaLnBrk="0" fontAlgn="base" hangingPunct="0">
              <a:spcBef>
                <a:spcPct val="20000"/>
              </a:spcBef>
              <a:spcAft>
                <a:spcPct val="0"/>
              </a:spcAft>
              <a:defRPr/>
            </a:pPr>
            <a:r>
              <a:rPr lang="en-GB" sz="4000" b="1" kern="0" dirty="0">
                <a:solidFill>
                  <a:srgbClr val="FF0000"/>
                </a:solidFill>
                <a:effectLst>
                  <a:outerShdw blurRad="38100" dist="38100" dir="2700000" algn="tl">
                    <a:srgbClr val="000000">
                      <a:alpha val="43137"/>
                    </a:srgbClr>
                  </a:outerShdw>
                </a:effectLst>
                <a:latin typeface="Arial"/>
              </a:rPr>
              <a:t>A</a:t>
            </a:r>
            <a:r>
              <a:rPr lang="en-GB" sz="2400" b="1" kern="0" dirty="0">
                <a:solidFill>
                  <a:srgbClr val="000000"/>
                </a:solidFill>
                <a:effectLst>
                  <a:outerShdw blurRad="38100" dist="38100" dir="2700000" algn="tl">
                    <a:srgbClr val="000000">
                      <a:alpha val="43137"/>
                    </a:srgbClr>
                  </a:outerShdw>
                </a:effectLst>
                <a:latin typeface="Arial"/>
              </a:rPr>
              <a:t>ction</a:t>
            </a:r>
          </a:p>
          <a:p>
            <a:pPr lvl="0" eaLnBrk="0" fontAlgn="base" hangingPunct="0">
              <a:spcBef>
                <a:spcPct val="20000"/>
              </a:spcBef>
              <a:spcAft>
                <a:spcPct val="0"/>
              </a:spcAft>
              <a:defRPr/>
            </a:pPr>
            <a:endParaRPr lang="en-GB" sz="1200" b="1" kern="0" dirty="0">
              <a:solidFill>
                <a:srgbClr val="000000"/>
              </a:solidFill>
              <a:effectLst>
                <a:outerShdw blurRad="38100" dist="38100" dir="2700000" algn="tl">
                  <a:srgbClr val="000000">
                    <a:alpha val="43137"/>
                  </a:srgbClr>
                </a:outerShdw>
              </a:effectLst>
              <a:latin typeface="Arial"/>
            </a:endParaRPr>
          </a:p>
          <a:p>
            <a:pPr lvl="0" eaLnBrk="0" fontAlgn="base" hangingPunct="0">
              <a:spcBef>
                <a:spcPct val="20000"/>
              </a:spcBef>
              <a:spcAft>
                <a:spcPct val="0"/>
              </a:spcAft>
              <a:defRPr/>
            </a:pPr>
            <a:r>
              <a:rPr lang="en-GB" sz="4000" b="1" kern="0" dirty="0">
                <a:solidFill>
                  <a:srgbClr val="FF0000"/>
                </a:solidFill>
                <a:effectLst>
                  <a:outerShdw blurRad="38100" dist="38100" dir="2700000" algn="tl">
                    <a:srgbClr val="000000">
                      <a:alpha val="43137"/>
                    </a:srgbClr>
                  </a:outerShdw>
                </a:effectLst>
                <a:latin typeface="Arial"/>
              </a:rPr>
              <a:t>T</a:t>
            </a:r>
            <a:r>
              <a:rPr lang="en-GB" sz="2400" b="1" kern="0" dirty="0">
                <a:solidFill>
                  <a:srgbClr val="000000"/>
                </a:solidFill>
                <a:effectLst>
                  <a:outerShdw blurRad="38100" dist="38100" dir="2700000" algn="tl">
                    <a:srgbClr val="000000">
                      <a:alpha val="43137"/>
                    </a:srgbClr>
                  </a:outerShdw>
                </a:effectLst>
                <a:latin typeface="Arial"/>
              </a:rPr>
              <a:t>ime</a:t>
            </a:r>
          </a:p>
          <a:p>
            <a:pPr lvl="0" eaLnBrk="0" fontAlgn="base" hangingPunct="0">
              <a:spcBef>
                <a:spcPct val="20000"/>
              </a:spcBef>
              <a:spcAft>
                <a:spcPct val="0"/>
              </a:spcAft>
              <a:defRPr/>
            </a:pPr>
            <a:endParaRPr lang="en-GB" sz="1200" b="1" kern="0" dirty="0">
              <a:solidFill>
                <a:srgbClr val="000000"/>
              </a:solidFill>
              <a:effectLst>
                <a:outerShdw blurRad="38100" dist="38100" dir="2700000" algn="tl">
                  <a:srgbClr val="000000">
                    <a:alpha val="43137"/>
                  </a:srgbClr>
                </a:outerShdw>
              </a:effectLst>
              <a:latin typeface="Arial"/>
            </a:endParaRPr>
          </a:p>
          <a:p>
            <a:pPr lvl="0" eaLnBrk="0" fontAlgn="base" hangingPunct="0">
              <a:spcBef>
                <a:spcPct val="20000"/>
              </a:spcBef>
              <a:spcAft>
                <a:spcPct val="0"/>
              </a:spcAft>
              <a:defRPr/>
            </a:pPr>
            <a:r>
              <a:rPr lang="en-GB" sz="4000" b="1" kern="0" dirty="0">
                <a:solidFill>
                  <a:srgbClr val="FF0000"/>
                </a:solidFill>
                <a:effectLst>
                  <a:outerShdw blurRad="38100" dist="38100" dir="2700000" algn="tl">
                    <a:srgbClr val="000000">
                      <a:alpha val="43137"/>
                    </a:srgbClr>
                  </a:outerShdw>
                </a:effectLst>
                <a:latin typeface="Arial"/>
              </a:rPr>
              <a:t>E</a:t>
            </a:r>
            <a:r>
              <a:rPr lang="en-GB" sz="2400" b="1" kern="0" dirty="0">
                <a:solidFill>
                  <a:srgbClr val="000000"/>
                </a:solidFill>
                <a:effectLst>
                  <a:outerShdw blurRad="38100" dist="38100" dir="2700000" algn="tl">
                    <a:srgbClr val="000000">
                      <a:alpha val="43137"/>
                    </a:srgbClr>
                  </a:outerShdw>
                </a:effectLst>
                <a:latin typeface="Arial"/>
              </a:rPr>
              <a:t>motion</a:t>
            </a:r>
          </a:p>
        </p:txBody>
      </p:sp>
      <p:pic>
        <p:nvPicPr>
          <p:cNvPr id="5" name="Picture 4"/>
          <p:cNvPicPr>
            <a:picLocks noChangeAspect="1"/>
          </p:cNvPicPr>
          <p:nvPr/>
        </p:nvPicPr>
        <p:blipFill>
          <a:blip r:embed="rId4"/>
          <a:stretch>
            <a:fillRect/>
          </a:stretch>
        </p:blipFill>
        <p:spPr>
          <a:xfrm>
            <a:off x="5108756" y="1211441"/>
            <a:ext cx="4980864" cy="4980864"/>
          </a:xfrm>
          <a:prstGeom prst="rect">
            <a:avLst/>
          </a:prstGeom>
        </p:spPr>
      </p:pic>
      <p:pic>
        <p:nvPicPr>
          <p:cNvPr id="6" name="Picture 5"/>
          <p:cNvPicPr>
            <a:picLocks noChangeAspect="1"/>
          </p:cNvPicPr>
          <p:nvPr/>
        </p:nvPicPr>
        <p:blipFill>
          <a:blip r:embed="rId5"/>
          <a:stretch>
            <a:fillRect/>
          </a:stretch>
        </p:blipFill>
        <p:spPr>
          <a:xfrm>
            <a:off x="6656062" y="3077696"/>
            <a:ext cx="1944793" cy="1359526"/>
          </a:xfrm>
          <a:prstGeom prst="rect">
            <a:avLst/>
          </a:prstGeom>
        </p:spPr>
      </p:pic>
      <p:sp>
        <p:nvSpPr>
          <p:cNvPr id="7" name="TextBox 6"/>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P.L.A.T.E.</a:t>
            </a:r>
            <a:endParaRPr lang="en-GB" sz="3200" b="1" dirty="0">
              <a:solidFill>
                <a:schemeClr val="bg1"/>
              </a:solidFill>
            </a:endParaRPr>
          </a:p>
        </p:txBody>
      </p:sp>
    </p:spTree>
    <p:extLst>
      <p:ext uri="{BB962C8B-B14F-4D97-AF65-F5344CB8AC3E}">
        <p14:creationId xmlns:p14="http://schemas.microsoft.com/office/powerpoint/2010/main" val="25588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500" fill="hold"/>
                                        <p:tgtEl>
                                          <p:spTgt spid="6"/>
                                        </p:tgtEl>
                                        <p:attrNameLst>
                                          <p:attrName>ppt_w</p:attrName>
                                        </p:attrNameLst>
                                      </p:cBhvr>
                                      <p:tavLst>
                                        <p:tav tm="0">
                                          <p:val>
                                            <p:fltVal val="0"/>
                                          </p:val>
                                        </p:tav>
                                        <p:tav tm="100000">
                                          <p:val>
                                            <p:strVal val="#ppt_w"/>
                                          </p:val>
                                        </p:tav>
                                      </p:tavLst>
                                    </p:anim>
                                    <p:anim calcmode="lin" valueType="num">
                                      <p:cBhvr>
                                        <p:cTn id="16" dur="500" fill="hold"/>
                                        <p:tgtEl>
                                          <p:spTgt spid="6"/>
                                        </p:tgtEl>
                                        <p:attrNameLst>
                                          <p:attrName>ppt_h</p:attrName>
                                        </p:attrNameLst>
                                      </p:cBhvr>
                                      <p:tavLst>
                                        <p:tav tm="0">
                                          <p:val>
                                            <p:fltVal val="0"/>
                                          </p:val>
                                        </p:tav>
                                        <p:tav tm="100000">
                                          <p:val>
                                            <p:strVal val="#ppt_h"/>
                                          </p:val>
                                        </p:tav>
                                      </p:tavLst>
                                    </p:anim>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fade">
                                      <p:cBhvr>
                                        <p:cTn id="26" dur="500"/>
                                        <p:tgtEl>
                                          <p:spTgt spid="4">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fade">
                                      <p:cBhvr>
                                        <p:cTn id="31" dur="500"/>
                                        <p:tgtEl>
                                          <p:spTgt spid="4">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Effect transition="in" filter="fade">
                                      <p:cBhvr>
                                        <p:cTn id="36" dur="500"/>
                                        <p:tgtEl>
                                          <p:spTgt spid="4">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Effect transition="in" filter="fade">
                                      <p:cBhvr>
                                        <p:cTn id="41" dur="500"/>
                                        <p:tgtEl>
                                          <p:spTgt spid="4">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4">
                                            <p:txEl>
                                              <p:pRg st="8" end="8"/>
                                            </p:txEl>
                                          </p:spTgt>
                                        </p:tgtEl>
                                        <p:attrNameLst>
                                          <p:attrName>style.visibility</p:attrName>
                                        </p:attrNameLst>
                                      </p:cBhvr>
                                      <p:to>
                                        <p:strVal val="visible"/>
                                      </p:to>
                                    </p:set>
                                    <p:animEffect transition="in" filter="fade">
                                      <p:cBhvr>
                                        <p:cTn id="46"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Spider Graph</a:t>
            </a:r>
            <a:endParaRPr lang="en-GB" sz="3200" b="1" dirty="0">
              <a:solidFill>
                <a:schemeClr val="bg1"/>
              </a:solidFill>
            </a:endParaRPr>
          </a:p>
        </p:txBody>
      </p:sp>
    </p:spTree>
    <p:extLst>
      <p:ext uri="{BB962C8B-B14F-4D97-AF65-F5344CB8AC3E}">
        <p14:creationId xmlns:p14="http://schemas.microsoft.com/office/powerpoint/2010/main" val="40002419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65" name="AUDIO CLIP FREE NARRATIVE V1 2016">
            <a:hlinkClick r:id="" action="ppaction://media"/>
          </p:cNvPr>
          <p:cNvPicPr>
            <a:picLocks noChangeAspect="1"/>
          </p:cNvPicPr>
          <p:nvPr>
            <a:audioFile r:link="rId1"/>
            <p:extLst>
              <p:ext uri="{DAA4B4D4-6D71-4841-9C94-3DE7FCFB9230}">
                <p14:media xmlns:p14="http://schemas.microsoft.com/office/powerpoint/2010/main" r:link="rId2">
                  <p14:trim end="0.1065"/>
                </p14:media>
              </p:ext>
            </p:extLst>
          </p:nvPr>
        </p:nvPicPr>
        <p:blipFill>
          <a:blip r:embed="rId6"/>
          <a:srcRect/>
          <a:stretch>
            <a:fillRect/>
          </a:stretch>
        </p:blipFill>
        <p:spPr bwMode="auto">
          <a:xfrm>
            <a:off x="626268" y="1053704"/>
            <a:ext cx="1202532" cy="1202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700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mediacall" presetSubtype="0" fill="hold" nodeType="clickEffect">
                                  <p:stCondLst>
                                    <p:cond delay="0"/>
                                  </p:stCondLst>
                                  <p:childTnLst>
                                    <p:cmd type="call" cmd="playFrom(0.0)">
                                      <p:cBhvr>
                                        <p:cTn id="82"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2">
                <p:cTn id="83" fill="hold" display="0">
                  <p:stCondLst>
                    <p:cond delay="indefinite"/>
                  </p:stCondLst>
                  <p:endCondLst>
                    <p:cond evt="onStopAudio" delay="0">
                      <p:tgtEl>
                        <p:sldTgt/>
                      </p:tgtEl>
                    </p:cond>
                  </p:endCondLst>
                </p:cTn>
                <p:tgtEl>
                  <p:spTgt spid="6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4"/>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Topics from Free Narrative</a:t>
            </a:r>
            <a:endParaRPr lang="en-GB" sz="3200" b="1" dirty="0">
              <a:solidFill>
                <a:schemeClr val="bg1"/>
              </a:solidFill>
            </a:endParaRPr>
          </a:p>
        </p:txBody>
      </p:sp>
    </p:spTree>
    <p:extLst>
      <p:ext uri="{BB962C8B-B14F-4D97-AF65-F5344CB8AC3E}">
        <p14:creationId xmlns:p14="http://schemas.microsoft.com/office/powerpoint/2010/main" val="2828898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MTF / ACTION</a:t>
              </a:r>
              <a:endParaRPr lang="en-US" altLang="en-US" sz="675"/>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Free Narrative</a:t>
            </a:r>
            <a:endParaRPr lang="en-GB" sz="3200" b="1" dirty="0">
              <a:solidFill>
                <a:schemeClr val="bg1"/>
              </a:solidFill>
            </a:endParaRPr>
          </a:p>
        </p:txBody>
      </p:sp>
    </p:spTree>
    <p:extLst>
      <p:ext uri="{BB962C8B-B14F-4D97-AF65-F5344CB8AC3E}">
        <p14:creationId xmlns:p14="http://schemas.microsoft.com/office/powerpoint/2010/main" val="31558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415919"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infant of my face</a:t>
              </a:r>
              <a:endParaRPr lang="en-US" altLang="en-US" sz="675"/>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93" name="AUDIO CLIP LivingRoom Topic V1 2016">
            <a:hlinkClick r:id="" action="ppaction://media"/>
          </p:cNvPr>
          <p:cNvPicPr>
            <a:picLocks noChangeAspect="1"/>
          </p:cNvPicPr>
          <p:nvPr>
            <a:audioFile r:link="rId2"/>
            <p:extLst>
              <p:ext uri="{DAA4B4D4-6D71-4841-9C94-3DE7FCFB9230}">
                <p14:media xmlns:p14="http://schemas.microsoft.com/office/powerpoint/2010/main" r:link="rId1"/>
              </p:ext>
            </p:extLst>
          </p:nvPr>
        </p:nvPicPr>
        <p:blipFill>
          <a:blip r:embed="rId6"/>
          <a:srcRect/>
          <a:stretch>
            <a:fillRect/>
          </a:stretch>
        </p:blipFill>
        <p:spPr bwMode="auto">
          <a:xfrm>
            <a:off x="1910504" y="675585"/>
            <a:ext cx="676120" cy="676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288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93"/>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93"/>
                                        </p:tgtEl>
                                      </p:cBhvr>
                                    </p:cmd>
                                  </p:childTnLst>
                                </p:cTn>
                              </p:par>
                            </p:childTnLst>
                          </p:cTn>
                        </p:par>
                      </p:childTnLst>
                    </p:cTn>
                  </p:par>
                </p:childTnLst>
              </p:cTn>
              <p:nextCondLst>
                <p:cond evt="onClick" delay="0">
                  <p:tgtEl>
                    <p:spTgt spid="93"/>
                  </p:tgtEl>
                </p:cond>
              </p:nextCondLst>
            </p:seq>
            <p:audio>
              <p:cMediaNode vol="80000">
                <p:cTn id="124" fill="hold" display="0">
                  <p:stCondLst>
                    <p:cond delay="indefinite"/>
                  </p:stCondLst>
                  <p:endCondLst>
                    <p:cond evt="onStopAudio" delay="0">
                      <p:tgtEl>
                        <p:sldTgt/>
                      </p:tgtEl>
                    </p:cond>
                  </p:endCondLst>
                </p:cTn>
                <p:tgtEl>
                  <p:spTgt spid="9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61199" y="1523835"/>
            <a:ext cx="6669602" cy="381033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Any questions so far?</a:t>
            </a:r>
            <a:endParaRPr lang="en-GB" sz="3200" b="1" dirty="0">
              <a:solidFill>
                <a:schemeClr val="bg1"/>
              </a:solidFill>
            </a:endParaRPr>
          </a:p>
        </p:txBody>
      </p:sp>
    </p:spTree>
    <p:extLst>
      <p:ext uri="{BB962C8B-B14F-4D97-AF65-F5344CB8AC3E}">
        <p14:creationId xmlns:p14="http://schemas.microsoft.com/office/powerpoint/2010/main" val="15273611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Closure</a:t>
            </a:r>
            <a:endParaRPr lang="en-GB" sz="3200" b="1" dirty="0">
              <a:solidFill>
                <a:schemeClr val="bg1"/>
              </a:solidFill>
            </a:endParaRPr>
          </a:p>
        </p:txBody>
      </p:sp>
    </p:spTree>
    <p:extLst>
      <p:ext uri="{BB962C8B-B14F-4D97-AF65-F5344CB8AC3E}">
        <p14:creationId xmlns:p14="http://schemas.microsoft.com/office/powerpoint/2010/main" val="162417245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370178" y="1755295"/>
            <a:ext cx="10120237" cy="3603048"/>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Evaluation</a:t>
            </a:r>
            <a:endParaRPr lang="en-GB" sz="3200" b="1" dirty="0">
              <a:solidFill>
                <a:schemeClr val="bg1"/>
              </a:solidFill>
            </a:endParaRPr>
          </a:p>
        </p:txBody>
      </p:sp>
      <p:pic>
        <p:nvPicPr>
          <p:cNvPr id="5" name="Picture 4"/>
          <p:cNvPicPr>
            <a:picLocks noChangeAspect="1"/>
          </p:cNvPicPr>
          <p:nvPr/>
        </p:nvPicPr>
        <p:blipFill>
          <a:blip r:embed="rId5"/>
          <a:stretch>
            <a:fillRect/>
          </a:stretch>
        </p:blipFill>
        <p:spPr>
          <a:xfrm>
            <a:off x="7038753" y="3815293"/>
            <a:ext cx="4249923" cy="1543050"/>
          </a:xfrm>
          <a:prstGeom prst="rect">
            <a:avLst/>
          </a:prstGeom>
        </p:spPr>
      </p:pic>
    </p:spTree>
    <p:extLst>
      <p:ext uri="{BB962C8B-B14F-4D97-AF65-F5344CB8AC3E}">
        <p14:creationId xmlns:p14="http://schemas.microsoft.com/office/powerpoint/2010/main" val="136910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66364" y="1532979"/>
            <a:ext cx="10059272" cy="3792041"/>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Evaluation: 2 Forms???</a:t>
            </a:r>
            <a:endParaRPr lang="en-GB" sz="3200" b="1" dirty="0">
              <a:solidFill>
                <a:schemeClr val="bg1"/>
              </a:solidFill>
            </a:endParaRPr>
          </a:p>
        </p:txBody>
      </p:sp>
    </p:spTree>
    <p:extLst>
      <p:ext uri="{BB962C8B-B14F-4D97-AF65-F5344CB8AC3E}">
        <p14:creationId xmlns:p14="http://schemas.microsoft.com/office/powerpoint/2010/main" val="587045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363789" y="888425"/>
            <a:ext cx="5686513" cy="4147600"/>
          </a:xfrm>
          <a:prstGeom prst="rect">
            <a:avLst/>
          </a:prstGeom>
        </p:spPr>
      </p:pic>
    </p:spTree>
    <p:extLst>
      <p:ext uri="{BB962C8B-B14F-4D97-AF65-F5344CB8AC3E}">
        <p14:creationId xmlns:p14="http://schemas.microsoft.com/office/powerpoint/2010/main" val="66800375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894</TotalTime>
  <Words>5047</Words>
  <Application>Microsoft Office PowerPoint</Application>
  <PresentationFormat>Widescreen</PresentationFormat>
  <Paragraphs>633</Paragraphs>
  <Slides>39</Slides>
  <Notes>32</Notes>
  <HiddenSlides>0</HiddenSlides>
  <MMClips>4</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39</vt:i4>
      </vt:variant>
    </vt:vector>
  </HeadingPairs>
  <TitlesOfParts>
    <vt:vector size="50" baseType="lpstr">
      <vt:lpstr>ＭＳ Ｐゴシック</vt:lpstr>
      <vt:lpstr>Arial</vt:lpstr>
      <vt:lpstr>Calibri</vt:lpstr>
      <vt:lpstr>Calibri Light</vt:lpstr>
      <vt:lpstr>Helvetica</vt:lpstr>
      <vt:lpstr>Helvetica Neue</vt:lpstr>
      <vt:lpstr>Microsoft Sans Serif</vt:lpstr>
      <vt:lpstr>Tahoma</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107</cp:revision>
  <dcterms:created xsi:type="dcterms:W3CDTF">2018-08-22T09:15:53Z</dcterms:created>
  <dcterms:modified xsi:type="dcterms:W3CDTF">2019-03-05T09:16:53Z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f4b50e66-3679-4fa2-9528-877d88cbd8c3</vt:lpwstr>
  </property>
  <property fmtid="{D5CDD505-2E9C-101B-9397-08002B2CF9AE}" pid="6" name="Classification">
    <vt:lpwstr>OFFICIAL</vt:lpwstr>
  </property>
  <property fmtid="{D5CDD505-2E9C-101B-9397-08002B2CF9AE}" pid="7" name="Visibility">
    <vt:lpwstr>NOT VISIBLE</vt:lpwstr>
  </property>
</Properties>
</file>