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1" r:id="rId5"/>
    <p:sldId id="259" r:id="rId6"/>
    <p:sldId id="260"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4" autoAdjust="0"/>
    <p:restoredTop sz="94660"/>
  </p:normalViewPr>
  <p:slideViewPr>
    <p:cSldViewPr snapToGrid="0">
      <p:cViewPr varScale="1">
        <p:scale>
          <a:sx n="80" d="100"/>
          <a:sy n="80" d="100"/>
        </p:scale>
        <p:origin x="58" y="1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4C3942-8B9D-405B-BB73-AA8A65046A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D94884A-530F-43FE-A4D5-18066505829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586E0DF-F3EC-480F-8032-A5B440A55508}"/>
              </a:ext>
            </a:extLst>
          </p:cNvPr>
          <p:cNvSpPr>
            <a:spLocks noGrp="1"/>
          </p:cNvSpPr>
          <p:nvPr>
            <p:ph type="dt" sz="half" idx="10"/>
          </p:nvPr>
        </p:nvSpPr>
        <p:spPr/>
        <p:txBody>
          <a:bodyPr/>
          <a:lstStyle/>
          <a:p>
            <a:fld id="{E7807E2B-C271-4E18-B64B-809507A80A7B}" type="datetimeFigureOut">
              <a:rPr lang="en-GB" smtClean="0"/>
              <a:t>09/10/2020</a:t>
            </a:fld>
            <a:endParaRPr lang="en-GB"/>
          </a:p>
        </p:txBody>
      </p:sp>
      <p:sp>
        <p:nvSpPr>
          <p:cNvPr id="5" name="Footer Placeholder 4">
            <a:extLst>
              <a:ext uri="{FF2B5EF4-FFF2-40B4-BE49-F238E27FC236}">
                <a16:creationId xmlns:a16="http://schemas.microsoft.com/office/drawing/2014/main" id="{490FE011-DDB6-4D7E-9163-C0E3F22A0F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AF5F44-24AB-4550-BE96-494A94B9F4B1}"/>
              </a:ext>
            </a:extLst>
          </p:cNvPr>
          <p:cNvSpPr>
            <a:spLocks noGrp="1"/>
          </p:cNvSpPr>
          <p:nvPr>
            <p:ph type="sldNum" sz="quarter" idx="12"/>
          </p:nvPr>
        </p:nvSpPr>
        <p:spPr/>
        <p:txBody>
          <a:bodyPr/>
          <a:lstStyle/>
          <a:p>
            <a:fld id="{DB3499E2-4080-46BA-9131-C62AE26E158D}" type="slidenum">
              <a:rPr lang="en-GB" smtClean="0"/>
              <a:t>‹#›</a:t>
            </a:fld>
            <a:endParaRPr lang="en-GB"/>
          </a:p>
        </p:txBody>
      </p:sp>
    </p:spTree>
    <p:extLst>
      <p:ext uri="{BB962C8B-B14F-4D97-AF65-F5344CB8AC3E}">
        <p14:creationId xmlns:p14="http://schemas.microsoft.com/office/powerpoint/2010/main" val="42202644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43A5B-9B02-4D11-B3CF-38D3A0330CD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3B51A4-DAED-4376-93F9-B7A76A3427B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41F4F0-32C0-433A-9A60-EBD28F7B32F9}"/>
              </a:ext>
            </a:extLst>
          </p:cNvPr>
          <p:cNvSpPr>
            <a:spLocks noGrp="1"/>
          </p:cNvSpPr>
          <p:nvPr>
            <p:ph type="dt" sz="half" idx="10"/>
          </p:nvPr>
        </p:nvSpPr>
        <p:spPr/>
        <p:txBody>
          <a:bodyPr/>
          <a:lstStyle/>
          <a:p>
            <a:fld id="{E7807E2B-C271-4E18-B64B-809507A80A7B}" type="datetimeFigureOut">
              <a:rPr lang="en-GB" smtClean="0"/>
              <a:t>09/10/2020</a:t>
            </a:fld>
            <a:endParaRPr lang="en-GB"/>
          </a:p>
        </p:txBody>
      </p:sp>
      <p:sp>
        <p:nvSpPr>
          <p:cNvPr id="5" name="Footer Placeholder 4">
            <a:extLst>
              <a:ext uri="{FF2B5EF4-FFF2-40B4-BE49-F238E27FC236}">
                <a16:creationId xmlns:a16="http://schemas.microsoft.com/office/drawing/2014/main" id="{145BF6CF-49DE-4D11-8CEF-5EF300062D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7920F6-43B0-4F5A-BE1C-8A4F571590E4}"/>
              </a:ext>
            </a:extLst>
          </p:cNvPr>
          <p:cNvSpPr>
            <a:spLocks noGrp="1"/>
          </p:cNvSpPr>
          <p:nvPr>
            <p:ph type="sldNum" sz="quarter" idx="12"/>
          </p:nvPr>
        </p:nvSpPr>
        <p:spPr/>
        <p:txBody>
          <a:bodyPr/>
          <a:lstStyle/>
          <a:p>
            <a:fld id="{DB3499E2-4080-46BA-9131-C62AE26E158D}" type="slidenum">
              <a:rPr lang="en-GB" smtClean="0"/>
              <a:t>‹#›</a:t>
            </a:fld>
            <a:endParaRPr lang="en-GB"/>
          </a:p>
        </p:txBody>
      </p:sp>
    </p:spTree>
    <p:extLst>
      <p:ext uri="{BB962C8B-B14F-4D97-AF65-F5344CB8AC3E}">
        <p14:creationId xmlns:p14="http://schemas.microsoft.com/office/powerpoint/2010/main" val="39445906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2237C-4BA4-486F-96C2-B02A04AE081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32E98D4-AF18-4377-AADC-B965FACF8FA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4DF42F6-B0E6-44ED-B4B5-DE0C3625180D}"/>
              </a:ext>
            </a:extLst>
          </p:cNvPr>
          <p:cNvSpPr>
            <a:spLocks noGrp="1"/>
          </p:cNvSpPr>
          <p:nvPr>
            <p:ph type="dt" sz="half" idx="10"/>
          </p:nvPr>
        </p:nvSpPr>
        <p:spPr/>
        <p:txBody>
          <a:bodyPr/>
          <a:lstStyle/>
          <a:p>
            <a:fld id="{E7807E2B-C271-4E18-B64B-809507A80A7B}" type="datetimeFigureOut">
              <a:rPr lang="en-GB" smtClean="0"/>
              <a:t>09/10/2020</a:t>
            </a:fld>
            <a:endParaRPr lang="en-GB"/>
          </a:p>
        </p:txBody>
      </p:sp>
      <p:sp>
        <p:nvSpPr>
          <p:cNvPr id="5" name="Footer Placeholder 4">
            <a:extLst>
              <a:ext uri="{FF2B5EF4-FFF2-40B4-BE49-F238E27FC236}">
                <a16:creationId xmlns:a16="http://schemas.microsoft.com/office/drawing/2014/main" id="{9E5E955E-5F0D-4813-AD9F-922D0379F3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77CEAC-0581-4832-AF96-0FF3C422C548}"/>
              </a:ext>
            </a:extLst>
          </p:cNvPr>
          <p:cNvSpPr>
            <a:spLocks noGrp="1"/>
          </p:cNvSpPr>
          <p:nvPr>
            <p:ph type="sldNum" sz="quarter" idx="12"/>
          </p:nvPr>
        </p:nvSpPr>
        <p:spPr/>
        <p:txBody>
          <a:bodyPr/>
          <a:lstStyle/>
          <a:p>
            <a:fld id="{DB3499E2-4080-46BA-9131-C62AE26E158D}" type="slidenum">
              <a:rPr lang="en-GB" smtClean="0"/>
              <a:t>‹#›</a:t>
            </a:fld>
            <a:endParaRPr lang="en-GB"/>
          </a:p>
        </p:txBody>
      </p:sp>
    </p:spTree>
    <p:extLst>
      <p:ext uri="{BB962C8B-B14F-4D97-AF65-F5344CB8AC3E}">
        <p14:creationId xmlns:p14="http://schemas.microsoft.com/office/powerpoint/2010/main" val="4736272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3410B-2CD7-4F05-BD2B-7ABC63CA294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04D0F68-8347-420B-B421-946015B8BD2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B82961D-A5F8-4692-A0D8-E8A1710B14F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A834670-019E-4BF3-BBCE-24B6C5C270AE}"/>
              </a:ext>
            </a:extLst>
          </p:cNvPr>
          <p:cNvSpPr>
            <a:spLocks noGrp="1"/>
          </p:cNvSpPr>
          <p:nvPr>
            <p:ph type="dt" sz="half" idx="10"/>
          </p:nvPr>
        </p:nvSpPr>
        <p:spPr/>
        <p:txBody>
          <a:bodyPr/>
          <a:lstStyle/>
          <a:p>
            <a:fld id="{E7807E2B-C271-4E18-B64B-809507A80A7B}" type="datetimeFigureOut">
              <a:rPr lang="en-GB" smtClean="0"/>
              <a:t>09/10/2020</a:t>
            </a:fld>
            <a:endParaRPr lang="en-GB"/>
          </a:p>
        </p:txBody>
      </p:sp>
      <p:sp>
        <p:nvSpPr>
          <p:cNvPr id="6" name="Footer Placeholder 5">
            <a:extLst>
              <a:ext uri="{FF2B5EF4-FFF2-40B4-BE49-F238E27FC236}">
                <a16:creationId xmlns:a16="http://schemas.microsoft.com/office/drawing/2014/main" id="{1017FF05-1F80-415C-BD99-0224DD9D57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308D8B0-9008-446E-84F6-35D1D1D6382E}"/>
              </a:ext>
            </a:extLst>
          </p:cNvPr>
          <p:cNvSpPr>
            <a:spLocks noGrp="1"/>
          </p:cNvSpPr>
          <p:nvPr>
            <p:ph type="sldNum" sz="quarter" idx="12"/>
          </p:nvPr>
        </p:nvSpPr>
        <p:spPr/>
        <p:txBody>
          <a:bodyPr/>
          <a:lstStyle/>
          <a:p>
            <a:fld id="{DB3499E2-4080-46BA-9131-C62AE26E158D}" type="slidenum">
              <a:rPr lang="en-GB" smtClean="0"/>
              <a:t>‹#›</a:t>
            </a:fld>
            <a:endParaRPr lang="en-GB"/>
          </a:p>
        </p:txBody>
      </p:sp>
    </p:spTree>
    <p:extLst>
      <p:ext uri="{BB962C8B-B14F-4D97-AF65-F5344CB8AC3E}">
        <p14:creationId xmlns:p14="http://schemas.microsoft.com/office/powerpoint/2010/main" val="415553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98FB5-3832-4828-8660-C4B4F2EAD53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1B9D3E4-FAD2-44FD-BF38-830E9CA58CF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63A60E1-E5D2-4D8F-A579-D6372A2B625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A92D8F5-EE33-4697-A152-F1876AFF5F9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B97C60F-AC70-4001-B08B-ED16A2D0EF3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3C31E7E-5478-4F05-82BE-227B2632CE47}"/>
              </a:ext>
            </a:extLst>
          </p:cNvPr>
          <p:cNvSpPr>
            <a:spLocks noGrp="1"/>
          </p:cNvSpPr>
          <p:nvPr>
            <p:ph type="dt" sz="half" idx="10"/>
          </p:nvPr>
        </p:nvSpPr>
        <p:spPr/>
        <p:txBody>
          <a:bodyPr/>
          <a:lstStyle/>
          <a:p>
            <a:fld id="{E7807E2B-C271-4E18-B64B-809507A80A7B}" type="datetimeFigureOut">
              <a:rPr lang="en-GB" smtClean="0"/>
              <a:t>09/10/2020</a:t>
            </a:fld>
            <a:endParaRPr lang="en-GB"/>
          </a:p>
        </p:txBody>
      </p:sp>
      <p:sp>
        <p:nvSpPr>
          <p:cNvPr id="8" name="Footer Placeholder 7">
            <a:extLst>
              <a:ext uri="{FF2B5EF4-FFF2-40B4-BE49-F238E27FC236}">
                <a16:creationId xmlns:a16="http://schemas.microsoft.com/office/drawing/2014/main" id="{8FEE0BC1-B476-442A-82E9-1F9A9EB0B65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DA80014-9005-4605-B7D2-2DCEDDE51FC4}"/>
              </a:ext>
            </a:extLst>
          </p:cNvPr>
          <p:cNvSpPr>
            <a:spLocks noGrp="1"/>
          </p:cNvSpPr>
          <p:nvPr>
            <p:ph type="sldNum" sz="quarter" idx="12"/>
          </p:nvPr>
        </p:nvSpPr>
        <p:spPr/>
        <p:txBody>
          <a:bodyPr/>
          <a:lstStyle/>
          <a:p>
            <a:fld id="{DB3499E2-4080-46BA-9131-C62AE26E158D}" type="slidenum">
              <a:rPr lang="en-GB" smtClean="0"/>
              <a:t>‹#›</a:t>
            </a:fld>
            <a:endParaRPr lang="en-GB"/>
          </a:p>
        </p:txBody>
      </p:sp>
    </p:spTree>
    <p:extLst>
      <p:ext uri="{BB962C8B-B14F-4D97-AF65-F5344CB8AC3E}">
        <p14:creationId xmlns:p14="http://schemas.microsoft.com/office/powerpoint/2010/main" val="3858801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CBEA8-8B06-4CBA-96B9-90342857179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1B2BF95-2CC4-4FC6-9135-2F7B924A747A}"/>
              </a:ext>
            </a:extLst>
          </p:cNvPr>
          <p:cNvSpPr>
            <a:spLocks noGrp="1"/>
          </p:cNvSpPr>
          <p:nvPr>
            <p:ph type="dt" sz="half" idx="10"/>
          </p:nvPr>
        </p:nvSpPr>
        <p:spPr/>
        <p:txBody>
          <a:bodyPr/>
          <a:lstStyle/>
          <a:p>
            <a:fld id="{E7807E2B-C271-4E18-B64B-809507A80A7B}" type="datetimeFigureOut">
              <a:rPr lang="en-GB" smtClean="0"/>
              <a:t>09/10/2020</a:t>
            </a:fld>
            <a:endParaRPr lang="en-GB"/>
          </a:p>
        </p:txBody>
      </p:sp>
      <p:sp>
        <p:nvSpPr>
          <p:cNvPr id="4" name="Footer Placeholder 3">
            <a:extLst>
              <a:ext uri="{FF2B5EF4-FFF2-40B4-BE49-F238E27FC236}">
                <a16:creationId xmlns:a16="http://schemas.microsoft.com/office/drawing/2014/main" id="{9DE48500-A47E-4B71-80B0-550144746D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B19B8D1-28E7-4468-8B70-B53ED8DBA699}"/>
              </a:ext>
            </a:extLst>
          </p:cNvPr>
          <p:cNvSpPr>
            <a:spLocks noGrp="1"/>
          </p:cNvSpPr>
          <p:nvPr>
            <p:ph type="sldNum" sz="quarter" idx="12"/>
          </p:nvPr>
        </p:nvSpPr>
        <p:spPr/>
        <p:txBody>
          <a:bodyPr/>
          <a:lstStyle/>
          <a:p>
            <a:fld id="{DB3499E2-4080-46BA-9131-C62AE26E158D}" type="slidenum">
              <a:rPr lang="en-GB" smtClean="0"/>
              <a:t>‹#›</a:t>
            </a:fld>
            <a:endParaRPr lang="en-GB"/>
          </a:p>
        </p:txBody>
      </p:sp>
    </p:spTree>
    <p:extLst>
      <p:ext uri="{BB962C8B-B14F-4D97-AF65-F5344CB8AC3E}">
        <p14:creationId xmlns:p14="http://schemas.microsoft.com/office/powerpoint/2010/main" val="5786308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F48603-21FA-4B34-B60B-0116A8D062F7}"/>
              </a:ext>
            </a:extLst>
          </p:cNvPr>
          <p:cNvSpPr>
            <a:spLocks noGrp="1"/>
          </p:cNvSpPr>
          <p:nvPr>
            <p:ph type="dt" sz="half" idx="10"/>
          </p:nvPr>
        </p:nvSpPr>
        <p:spPr/>
        <p:txBody>
          <a:bodyPr/>
          <a:lstStyle/>
          <a:p>
            <a:fld id="{E7807E2B-C271-4E18-B64B-809507A80A7B}" type="datetimeFigureOut">
              <a:rPr lang="en-GB" smtClean="0"/>
              <a:t>09/10/2020</a:t>
            </a:fld>
            <a:endParaRPr lang="en-GB"/>
          </a:p>
        </p:txBody>
      </p:sp>
      <p:sp>
        <p:nvSpPr>
          <p:cNvPr id="3" name="Footer Placeholder 2">
            <a:extLst>
              <a:ext uri="{FF2B5EF4-FFF2-40B4-BE49-F238E27FC236}">
                <a16:creationId xmlns:a16="http://schemas.microsoft.com/office/drawing/2014/main" id="{8B5EE0FC-876E-489F-9D80-EC4B11DE12B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3867C13-F89E-464F-B7A0-0702060F614F}"/>
              </a:ext>
            </a:extLst>
          </p:cNvPr>
          <p:cNvSpPr>
            <a:spLocks noGrp="1"/>
          </p:cNvSpPr>
          <p:nvPr>
            <p:ph type="sldNum" sz="quarter" idx="12"/>
          </p:nvPr>
        </p:nvSpPr>
        <p:spPr/>
        <p:txBody>
          <a:bodyPr/>
          <a:lstStyle/>
          <a:p>
            <a:fld id="{DB3499E2-4080-46BA-9131-C62AE26E158D}" type="slidenum">
              <a:rPr lang="en-GB" smtClean="0"/>
              <a:t>‹#›</a:t>
            </a:fld>
            <a:endParaRPr lang="en-GB"/>
          </a:p>
        </p:txBody>
      </p:sp>
    </p:spTree>
    <p:extLst>
      <p:ext uri="{BB962C8B-B14F-4D97-AF65-F5344CB8AC3E}">
        <p14:creationId xmlns:p14="http://schemas.microsoft.com/office/powerpoint/2010/main" val="33184678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61E00-B384-4409-AEB1-B0A2B3B4A35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2975808-B6FF-4697-B71D-12EC50847C7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81F86C8-E428-4C30-A19C-14A7EE5A26E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EC31A58-C02D-45FD-AA15-B3D4B39DF6A8}"/>
              </a:ext>
            </a:extLst>
          </p:cNvPr>
          <p:cNvSpPr>
            <a:spLocks noGrp="1"/>
          </p:cNvSpPr>
          <p:nvPr>
            <p:ph type="dt" sz="half" idx="10"/>
          </p:nvPr>
        </p:nvSpPr>
        <p:spPr/>
        <p:txBody>
          <a:bodyPr/>
          <a:lstStyle/>
          <a:p>
            <a:fld id="{E7807E2B-C271-4E18-B64B-809507A80A7B}" type="datetimeFigureOut">
              <a:rPr lang="en-GB" smtClean="0"/>
              <a:t>09/10/2020</a:t>
            </a:fld>
            <a:endParaRPr lang="en-GB"/>
          </a:p>
        </p:txBody>
      </p:sp>
      <p:sp>
        <p:nvSpPr>
          <p:cNvPr id="6" name="Footer Placeholder 5">
            <a:extLst>
              <a:ext uri="{FF2B5EF4-FFF2-40B4-BE49-F238E27FC236}">
                <a16:creationId xmlns:a16="http://schemas.microsoft.com/office/drawing/2014/main" id="{4BB29E3B-6F41-4ADC-9FB5-B95FABFB419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DAF7E1-8A64-4992-8DE0-82B8D422B15A}"/>
              </a:ext>
            </a:extLst>
          </p:cNvPr>
          <p:cNvSpPr>
            <a:spLocks noGrp="1"/>
          </p:cNvSpPr>
          <p:nvPr>
            <p:ph type="sldNum" sz="quarter" idx="12"/>
          </p:nvPr>
        </p:nvSpPr>
        <p:spPr/>
        <p:txBody>
          <a:bodyPr/>
          <a:lstStyle/>
          <a:p>
            <a:fld id="{DB3499E2-4080-46BA-9131-C62AE26E158D}" type="slidenum">
              <a:rPr lang="en-GB" smtClean="0"/>
              <a:t>‹#›</a:t>
            </a:fld>
            <a:endParaRPr lang="en-GB"/>
          </a:p>
        </p:txBody>
      </p:sp>
    </p:spTree>
    <p:extLst>
      <p:ext uri="{BB962C8B-B14F-4D97-AF65-F5344CB8AC3E}">
        <p14:creationId xmlns:p14="http://schemas.microsoft.com/office/powerpoint/2010/main" val="1714368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8AD32-1D07-4C51-8CC4-B7B49D64D67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5B62A94-B9B6-4ADD-8EA0-AA431672100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C335667-9274-4EEA-9EF3-B63B9B377B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DE1F81-F048-4165-9779-3802516D438D}"/>
              </a:ext>
            </a:extLst>
          </p:cNvPr>
          <p:cNvSpPr>
            <a:spLocks noGrp="1"/>
          </p:cNvSpPr>
          <p:nvPr>
            <p:ph type="dt" sz="half" idx="10"/>
          </p:nvPr>
        </p:nvSpPr>
        <p:spPr/>
        <p:txBody>
          <a:bodyPr/>
          <a:lstStyle/>
          <a:p>
            <a:fld id="{E7807E2B-C271-4E18-B64B-809507A80A7B}" type="datetimeFigureOut">
              <a:rPr lang="en-GB" smtClean="0"/>
              <a:t>09/10/2020</a:t>
            </a:fld>
            <a:endParaRPr lang="en-GB"/>
          </a:p>
        </p:txBody>
      </p:sp>
      <p:sp>
        <p:nvSpPr>
          <p:cNvPr id="6" name="Footer Placeholder 5">
            <a:extLst>
              <a:ext uri="{FF2B5EF4-FFF2-40B4-BE49-F238E27FC236}">
                <a16:creationId xmlns:a16="http://schemas.microsoft.com/office/drawing/2014/main" id="{F08E9E07-5182-4DD4-B116-9378AE1C6E4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82B209-1CE0-47F0-A43A-1754A5964FB1}"/>
              </a:ext>
            </a:extLst>
          </p:cNvPr>
          <p:cNvSpPr>
            <a:spLocks noGrp="1"/>
          </p:cNvSpPr>
          <p:nvPr>
            <p:ph type="sldNum" sz="quarter" idx="12"/>
          </p:nvPr>
        </p:nvSpPr>
        <p:spPr/>
        <p:txBody>
          <a:bodyPr/>
          <a:lstStyle/>
          <a:p>
            <a:fld id="{DB3499E2-4080-46BA-9131-C62AE26E158D}" type="slidenum">
              <a:rPr lang="en-GB" smtClean="0"/>
              <a:t>‹#›</a:t>
            </a:fld>
            <a:endParaRPr lang="en-GB"/>
          </a:p>
        </p:txBody>
      </p:sp>
    </p:spTree>
    <p:extLst>
      <p:ext uri="{BB962C8B-B14F-4D97-AF65-F5344CB8AC3E}">
        <p14:creationId xmlns:p14="http://schemas.microsoft.com/office/powerpoint/2010/main" val="41051947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49E2D-CB86-404B-BB45-BB56262E1E0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850337B-28E1-420F-B39C-6665E72BFD7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B1572D-3315-4166-BB59-7B484972338F}"/>
              </a:ext>
            </a:extLst>
          </p:cNvPr>
          <p:cNvSpPr>
            <a:spLocks noGrp="1"/>
          </p:cNvSpPr>
          <p:nvPr>
            <p:ph type="dt" sz="half" idx="10"/>
          </p:nvPr>
        </p:nvSpPr>
        <p:spPr/>
        <p:txBody>
          <a:bodyPr/>
          <a:lstStyle/>
          <a:p>
            <a:fld id="{E7807E2B-C271-4E18-B64B-809507A80A7B}" type="datetimeFigureOut">
              <a:rPr lang="en-GB" smtClean="0"/>
              <a:t>09/10/2020</a:t>
            </a:fld>
            <a:endParaRPr lang="en-GB"/>
          </a:p>
        </p:txBody>
      </p:sp>
      <p:sp>
        <p:nvSpPr>
          <p:cNvPr id="5" name="Footer Placeholder 4">
            <a:extLst>
              <a:ext uri="{FF2B5EF4-FFF2-40B4-BE49-F238E27FC236}">
                <a16:creationId xmlns:a16="http://schemas.microsoft.com/office/drawing/2014/main" id="{DA5049CB-70E5-4652-AAA2-E3C82DC242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76703B-53A0-4633-8732-2B71298C46B6}"/>
              </a:ext>
            </a:extLst>
          </p:cNvPr>
          <p:cNvSpPr>
            <a:spLocks noGrp="1"/>
          </p:cNvSpPr>
          <p:nvPr>
            <p:ph type="sldNum" sz="quarter" idx="12"/>
          </p:nvPr>
        </p:nvSpPr>
        <p:spPr/>
        <p:txBody>
          <a:bodyPr/>
          <a:lstStyle/>
          <a:p>
            <a:fld id="{DB3499E2-4080-46BA-9131-C62AE26E158D}" type="slidenum">
              <a:rPr lang="en-GB" smtClean="0"/>
              <a:t>‹#›</a:t>
            </a:fld>
            <a:endParaRPr lang="en-GB"/>
          </a:p>
        </p:txBody>
      </p:sp>
    </p:spTree>
    <p:extLst>
      <p:ext uri="{BB962C8B-B14F-4D97-AF65-F5344CB8AC3E}">
        <p14:creationId xmlns:p14="http://schemas.microsoft.com/office/powerpoint/2010/main" val="354690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8629CFC-9A20-40AA-8A2B-D1D1ED506E1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3C2BC6F-342C-4B94-8CDD-99BAA992EE0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022204-3E4D-4245-8D41-7F0E732D5C6D}"/>
              </a:ext>
            </a:extLst>
          </p:cNvPr>
          <p:cNvSpPr>
            <a:spLocks noGrp="1"/>
          </p:cNvSpPr>
          <p:nvPr>
            <p:ph type="dt" sz="half" idx="10"/>
          </p:nvPr>
        </p:nvSpPr>
        <p:spPr/>
        <p:txBody>
          <a:bodyPr/>
          <a:lstStyle/>
          <a:p>
            <a:fld id="{E7807E2B-C271-4E18-B64B-809507A80A7B}" type="datetimeFigureOut">
              <a:rPr lang="en-GB" smtClean="0"/>
              <a:t>09/10/2020</a:t>
            </a:fld>
            <a:endParaRPr lang="en-GB"/>
          </a:p>
        </p:txBody>
      </p:sp>
      <p:sp>
        <p:nvSpPr>
          <p:cNvPr id="5" name="Footer Placeholder 4">
            <a:extLst>
              <a:ext uri="{FF2B5EF4-FFF2-40B4-BE49-F238E27FC236}">
                <a16:creationId xmlns:a16="http://schemas.microsoft.com/office/drawing/2014/main" id="{AC8F797C-F81A-4858-B8C0-53B28E6499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117CB9-E560-42B3-B7A7-E3CC3BBFADE9}"/>
              </a:ext>
            </a:extLst>
          </p:cNvPr>
          <p:cNvSpPr>
            <a:spLocks noGrp="1"/>
          </p:cNvSpPr>
          <p:nvPr>
            <p:ph type="sldNum" sz="quarter" idx="12"/>
          </p:nvPr>
        </p:nvSpPr>
        <p:spPr/>
        <p:txBody>
          <a:bodyPr/>
          <a:lstStyle/>
          <a:p>
            <a:fld id="{DB3499E2-4080-46BA-9131-C62AE26E158D}" type="slidenum">
              <a:rPr lang="en-GB" smtClean="0"/>
              <a:t>‹#›</a:t>
            </a:fld>
            <a:endParaRPr lang="en-GB"/>
          </a:p>
        </p:txBody>
      </p:sp>
    </p:spTree>
    <p:extLst>
      <p:ext uri="{BB962C8B-B14F-4D97-AF65-F5344CB8AC3E}">
        <p14:creationId xmlns:p14="http://schemas.microsoft.com/office/powerpoint/2010/main" val="17753769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7EA7073-1376-493F-BEC5-72DD1ECD0F6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07C7479-2686-4231-86AC-EB583471EC4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EAB440-7FB0-4FAD-8119-B991F7394B8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7807E2B-C271-4E18-B64B-809507A80A7B}" type="datetimeFigureOut">
              <a:rPr lang="en-GB" smtClean="0"/>
              <a:t>09/10/2020</a:t>
            </a:fld>
            <a:endParaRPr lang="en-GB"/>
          </a:p>
        </p:txBody>
      </p:sp>
      <p:sp>
        <p:nvSpPr>
          <p:cNvPr id="5" name="Footer Placeholder 4">
            <a:extLst>
              <a:ext uri="{FF2B5EF4-FFF2-40B4-BE49-F238E27FC236}">
                <a16:creationId xmlns:a16="http://schemas.microsoft.com/office/drawing/2014/main" id="{2CA11D1A-29F2-458F-B234-FB3ECF611A0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88B39E7-3341-42D3-9941-621E6B19ABB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B3499E2-4080-46BA-9131-C62AE26E158D}" type="slidenum">
              <a:rPr lang="en-GB" smtClean="0"/>
              <a:t>‹#›</a:t>
            </a:fld>
            <a:endParaRPr lang="en-GB"/>
          </a:p>
        </p:txBody>
      </p:sp>
    </p:spTree>
    <p:extLst>
      <p:ext uri="{BB962C8B-B14F-4D97-AF65-F5344CB8AC3E}">
        <p14:creationId xmlns:p14="http://schemas.microsoft.com/office/powerpoint/2010/main" val="294116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dancohen.org/blog/" TargetMode="External"/><Relationship Id="rId2" Type="http://schemas.openxmlformats.org/officeDocument/2006/relationships/hyperlink" Target="https://silviatavares.com/" TargetMode="External"/><Relationship Id="rId1" Type="http://schemas.openxmlformats.org/officeDocument/2006/relationships/slideLayout" Target="../slideLayouts/slideLayout2.xml"/><Relationship Id="rId6" Type="http://schemas.openxmlformats.org/officeDocument/2006/relationships/hyperlink" Target="https://cmnh.lstmed.ac.uk/how-to-write-an-academic-blog-in-5-simple-steps" TargetMode="External"/><Relationship Id="rId5" Type="http://schemas.openxmlformats.org/officeDocument/2006/relationships/hyperlink" Target="https://www.uaces.org/resources/articles/how-write-academic-blog" TargetMode="External"/><Relationship Id="rId4" Type="http://schemas.openxmlformats.org/officeDocument/2006/relationships/hyperlink" Target="https://academicswrite.ca/"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33181-1964-4E03-97E5-BE5A7933F917}"/>
              </a:ext>
            </a:extLst>
          </p:cNvPr>
          <p:cNvSpPr>
            <a:spLocks noGrp="1"/>
          </p:cNvSpPr>
          <p:nvPr>
            <p:ph type="ctrTitle"/>
          </p:nvPr>
        </p:nvSpPr>
        <p:spPr/>
        <p:txBody>
          <a:bodyPr/>
          <a:lstStyle/>
          <a:p>
            <a:r>
              <a:rPr lang="en-GB" dirty="0"/>
              <a:t>HPAH5012/6012</a:t>
            </a:r>
          </a:p>
        </p:txBody>
      </p:sp>
      <p:sp>
        <p:nvSpPr>
          <p:cNvPr id="3" name="Subtitle 2">
            <a:extLst>
              <a:ext uri="{FF2B5EF4-FFF2-40B4-BE49-F238E27FC236}">
                <a16:creationId xmlns:a16="http://schemas.microsoft.com/office/drawing/2014/main" id="{3240D9AA-8864-4E5C-998F-FAD28FE385EA}"/>
              </a:ext>
            </a:extLst>
          </p:cNvPr>
          <p:cNvSpPr>
            <a:spLocks noGrp="1"/>
          </p:cNvSpPr>
          <p:nvPr>
            <p:ph type="subTitle" idx="1"/>
          </p:nvPr>
        </p:nvSpPr>
        <p:spPr/>
        <p:txBody>
          <a:bodyPr/>
          <a:lstStyle/>
          <a:p>
            <a:r>
              <a:rPr lang="en-GB" dirty="0"/>
              <a:t>Introduction</a:t>
            </a:r>
          </a:p>
        </p:txBody>
      </p:sp>
    </p:spTree>
    <p:extLst>
      <p:ext uri="{BB962C8B-B14F-4D97-AF65-F5344CB8AC3E}">
        <p14:creationId xmlns:p14="http://schemas.microsoft.com/office/powerpoint/2010/main" val="1609270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2E8568-9A73-4E83-A0A4-194835018026}"/>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Module Structure</a:t>
            </a:r>
          </a:p>
        </p:txBody>
      </p:sp>
      <p:graphicFrame>
        <p:nvGraphicFramePr>
          <p:cNvPr id="4" name="Content Placeholder 3">
            <a:extLst>
              <a:ext uri="{FF2B5EF4-FFF2-40B4-BE49-F238E27FC236}">
                <a16:creationId xmlns:a16="http://schemas.microsoft.com/office/drawing/2014/main" id="{12EBDDB8-42E1-4AED-961F-28943E4E7B58}"/>
              </a:ext>
            </a:extLst>
          </p:cNvPr>
          <p:cNvGraphicFramePr>
            <a:graphicFrameLocks noGrp="1"/>
          </p:cNvGraphicFramePr>
          <p:nvPr>
            <p:ph idx="1"/>
            <p:extLst>
              <p:ext uri="{D42A27DB-BD31-4B8C-83A1-F6EECF244321}">
                <p14:modId xmlns:p14="http://schemas.microsoft.com/office/powerpoint/2010/main" val="3857144227"/>
              </p:ext>
            </p:extLst>
          </p:nvPr>
        </p:nvGraphicFramePr>
        <p:xfrm>
          <a:off x="556532" y="1396589"/>
          <a:ext cx="11210925" cy="5321482"/>
        </p:xfrm>
        <a:graphic>
          <a:graphicData uri="http://schemas.openxmlformats.org/drawingml/2006/table">
            <a:tbl>
              <a:tblPr firstRow="1" firstCol="1" bandRow="1">
                <a:tableStyleId>{5C22544A-7EE6-4342-B048-85BDC9FD1C3A}</a:tableStyleId>
              </a:tblPr>
              <a:tblGrid>
                <a:gridCol w="3646403">
                  <a:extLst>
                    <a:ext uri="{9D8B030D-6E8A-4147-A177-3AD203B41FA5}">
                      <a16:colId xmlns:a16="http://schemas.microsoft.com/office/drawing/2014/main" val="2997339034"/>
                    </a:ext>
                  </a:extLst>
                </a:gridCol>
                <a:gridCol w="3840628">
                  <a:extLst>
                    <a:ext uri="{9D8B030D-6E8A-4147-A177-3AD203B41FA5}">
                      <a16:colId xmlns:a16="http://schemas.microsoft.com/office/drawing/2014/main" val="88785563"/>
                    </a:ext>
                  </a:extLst>
                </a:gridCol>
                <a:gridCol w="3723894">
                  <a:extLst>
                    <a:ext uri="{9D8B030D-6E8A-4147-A177-3AD203B41FA5}">
                      <a16:colId xmlns:a16="http://schemas.microsoft.com/office/drawing/2014/main" val="2954590805"/>
                    </a:ext>
                  </a:extLst>
                </a:gridCol>
              </a:tblGrid>
              <a:tr h="185477">
                <a:tc>
                  <a:txBody>
                    <a:bodyPr/>
                    <a:lstStyle/>
                    <a:p>
                      <a:pPr>
                        <a:lnSpc>
                          <a:spcPct val="107000"/>
                        </a:lnSpc>
                        <a:spcAft>
                          <a:spcPts val="800"/>
                        </a:spcAft>
                      </a:pPr>
                      <a:r>
                        <a:rPr lang="en-GB" sz="1400">
                          <a:effectLst/>
                        </a:rPr>
                        <a:t>When</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17617" marR="17617" marT="0" marB="0"/>
                </a:tc>
                <a:tc>
                  <a:txBody>
                    <a:bodyPr/>
                    <a:lstStyle/>
                    <a:p>
                      <a:pPr>
                        <a:lnSpc>
                          <a:spcPct val="107000"/>
                        </a:lnSpc>
                        <a:spcAft>
                          <a:spcPts val="800"/>
                        </a:spcAft>
                      </a:pPr>
                      <a:r>
                        <a:rPr lang="en-GB" sz="1400">
                          <a:effectLst/>
                        </a:rPr>
                        <a:t>Where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17617" marR="17617" marT="0" marB="0"/>
                </a:tc>
                <a:tc>
                  <a:txBody>
                    <a:bodyPr/>
                    <a:lstStyle/>
                    <a:p>
                      <a:pPr>
                        <a:lnSpc>
                          <a:spcPct val="107000"/>
                        </a:lnSpc>
                        <a:spcAft>
                          <a:spcPts val="800"/>
                        </a:spcAft>
                      </a:pPr>
                      <a:r>
                        <a:rPr lang="en-GB" sz="1400">
                          <a:effectLst/>
                        </a:rPr>
                        <a:t>What</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17617" marR="17617" marT="0" marB="0"/>
                </a:tc>
                <a:extLst>
                  <a:ext uri="{0D108BD9-81ED-4DB2-BD59-A6C34878D82A}">
                    <a16:rowId xmlns:a16="http://schemas.microsoft.com/office/drawing/2014/main" val="3958393603"/>
                  </a:ext>
                </a:extLst>
              </a:tr>
              <a:tr h="276182">
                <a:tc>
                  <a:txBody>
                    <a:bodyPr/>
                    <a:lstStyle/>
                    <a:p>
                      <a:pPr>
                        <a:lnSpc>
                          <a:spcPct val="107000"/>
                        </a:lnSpc>
                        <a:spcAft>
                          <a:spcPts val="800"/>
                        </a:spcAft>
                      </a:pPr>
                      <a:r>
                        <a:rPr lang="en-GB" sz="1400" dirty="0">
                          <a:effectLst/>
                        </a:rPr>
                        <a:t>19/10/20, 2pm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17617" marR="17617" marT="0" marB="0"/>
                </a:tc>
                <a:tc>
                  <a:txBody>
                    <a:bodyPr/>
                    <a:lstStyle/>
                    <a:p>
                      <a:pPr>
                        <a:lnSpc>
                          <a:spcPct val="107000"/>
                        </a:lnSpc>
                        <a:spcAft>
                          <a:spcPts val="800"/>
                        </a:spcAft>
                      </a:pPr>
                      <a:r>
                        <a:rPr lang="en-GB" sz="1400" dirty="0">
                          <a:effectLst/>
                        </a:rPr>
                        <a:t>Tucker Theatre</a:t>
                      </a:r>
                    </a:p>
                  </a:txBody>
                  <a:tcPr marL="17617" marR="17617" marT="0" marB="0"/>
                </a:tc>
                <a:tc>
                  <a:txBody>
                    <a:bodyPr/>
                    <a:lstStyle/>
                    <a:p>
                      <a:pPr>
                        <a:lnSpc>
                          <a:spcPct val="107000"/>
                        </a:lnSpc>
                        <a:spcAft>
                          <a:spcPts val="800"/>
                        </a:spcAft>
                      </a:pPr>
                      <a:r>
                        <a:rPr lang="en-GB" sz="1400" dirty="0">
                          <a:effectLst/>
                        </a:rPr>
                        <a:t>Introduction to module Gender and Sex</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17617" marR="17617" marT="0" marB="0"/>
                </a:tc>
                <a:extLst>
                  <a:ext uri="{0D108BD9-81ED-4DB2-BD59-A6C34878D82A}">
                    <a16:rowId xmlns:a16="http://schemas.microsoft.com/office/drawing/2014/main" val="3459027424"/>
                  </a:ext>
                </a:extLst>
              </a:tr>
              <a:tr h="276182">
                <a:tc>
                  <a:txBody>
                    <a:bodyPr/>
                    <a:lstStyle/>
                    <a:p>
                      <a:pPr>
                        <a:lnSpc>
                          <a:spcPct val="107000"/>
                        </a:lnSpc>
                        <a:spcAft>
                          <a:spcPts val="800"/>
                        </a:spcAft>
                      </a:pPr>
                      <a:r>
                        <a:rPr lang="en-GB" sz="1400" dirty="0">
                          <a:effectLst/>
                        </a:rPr>
                        <a:t>20/10/20, 2pm</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17617" marR="17617" marT="0" marB="0"/>
                </a:tc>
                <a:tc>
                  <a:txBody>
                    <a:bodyPr/>
                    <a:lstStyle/>
                    <a:p>
                      <a:pPr>
                        <a:lnSpc>
                          <a:spcPct val="107000"/>
                        </a:lnSpc>
                        <a:spcAft>
                          <a:spcPts val="800"/>
                        </a:spcAft>
                      </a:pPr>
                      <a:r>
                        <a:rPr lang="en-GB" sz="1400" dirty="0">
                          <a:effectLst/>
                        </a:rPr>
                        <a:t>Online</a:t>
                      </a:r>
                    </a:p>
                  </a:txBody>
                  <a:tcPr marL="17617" marR="17617" marT="0" marB="0"/>
                </a:tc>
                <a:tc>
                  <a:txBody>
                    <a:bodyPr/>
                    <a:lstStyle/>
                    <a:p>
                      <a:pPr>
                        <a:lnSpc>
                          <a:spcPct val="107000"/>
                        </a:lnSpc>
                        <a:spcAft>
                          <a:spcPts val="800"/>
                        </a:spcAft>
                      </a:pPr>
                      <a:r>
                        <a:rPr lang="en-GB" sz="1400" dirty="0">
                          <a:effectLst/>
                        </a:rPr>
                        <a:t>Feminism and Feminist Readings of antiquity</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17617" marR="17617" marT="0" marB="0"/>
                </a:tc>
                <a:extLst>
                  <a:ext uri="{0D108BD9-81ED-4DB2-BD59-A6C34878D82A}">
                    <a16:rowId xmlns:a16="http://schemas.microsoft.com/office/drawing/2014/main" val="3829871125"/>
                  </a:ext>
                </a:extLst>
              </a:tr>
              <a:tr h="276182">
                <a:tc>
                  <a:txBody>
                    <a:bodyPr/>
                    <a:lstStyle/>
                    <a:p>
                      <a:pPr>
                        <a:lnSpc>
                          <a:spcPct val="107000"/>
                        </a:lnSpc>
                        <a:spcAft>
                          <a:spcPts val="800"/>
                        </a:spcAft>
                      </a:pPr>
                      <a:r>
                        <a:rPr lang="en-GB" sz="1400" dirty="0">
                          <a:effectLst/>
                        </a:rPr>
                        <a:t>22/10/20, 11am</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17617" marR="17617" marT="0" marB="0"/>
                </a:tc>
                <a:tc>
                  <a:txBody>
                    <a:bodyPr/>
                    <a:lstStyle/>
                    <a:p>
                      <a:pPr>
                        <a:lnSpc>
                          <a:spcPct val="107000"/>
                        </a:lnSpc>
                        <a:spcAft>
                          <a:spcPts val="800"/>
                        </a:spcAft>
                      </a:pPr>
                      <a:r>
                        <a:rPr lang="en-GB" sz="1400" dirty="0">
                          <a:effectLst/>
                        </a:rPr>
                        <a:t>Tucker Theatre</a:t>
                      </a:r>
                    </a:p>
                  </a:txBody>
                  <a:tcPr marL="17617" marR="17617" marT="0" marB="0"/>
                </a:tc>
                <a:tc>
                  <a:txBody>
                    <a:bodyPr/>
                    <a:lstStyle/>
                    <a:p>
                      <a:pPr>
                        <a:lnSpc>
                          <a:spcPct val="107000"/>
                        </a:lnSpc>
                        <a:spcAft>
                          <a:spcPts val="800"/>
                        </a:spcAft>
                      </a:pPr>
                      <a:r>
                        <a:rPr lang="en-GB" sz="1400" dirty="0">
                          <a:effectLst/>
                        </a:rPr>
                        <a:t>The idea of gender performance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17617" marR="17617" marT="0" marB="0"/>
                </a:tc>
                <a:extLst>
                  <a:ext uri="{0D108BD9-81ED-4DB2-BD59-A6C34878D82A}">
                    <a16:rowId xmlns:a16="http://schemas.microsoft.com/office/drawing/2014/main" val="669216754"/>
                  </a:ext>
                </a:extLst>
              </a:tr>
              <a:tr h="276182">
                <a:tc>
                  <a:txBody>
                    <a:bodyPr/>
                    <a:lstStyle/>
                    <a:p>
                      <a:pPr>
                        <a:lnSpc>
                          <a:spcPct val="107000"/>
                        </a:lnSpc>
                        <a:spcAft>
                          <a:spcPts val="800"/>
                        </a:spcAft>
                      </a:pPr>
                      <a:r>
                        <a:rPr lang="en-GB" sz="1400" dirty="0">
                          <a:effectLst/>
                        </a:rPr>
                        <a:t>22/10/20, 11am</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17617" marR="17617" marT="0" marB="0"/>
                </a:tc>
                <a:tc>
                  <a:txBody>
                    <a:bodyPr/>
                    <a:lstStyle/>
                    <a:p>
                      <a:pPr>
                        <a:lnSpc>
                          <a:spcPct val="107000"/>
                        </a:lnSpc>
                        <a:spcAft>
                          <a:spcPts val="800"/>
                        </a:spcAft>
                      </a:pPr>
                      <a:r>
                        <a:rPr lang="en-GB" sz="1400" dirty="0">
                          <a:effectLst/>
                        </a:rPr>
                        <a:t>Online</a:t>
                      </a:r>
                    </a:p>
                  </a:txBody>
                  <a:tcPr marL="17617" marR="17617" marT="0" marB="0"/>
                </a:tc>
                <a:tc>
                  <a:txBody>
                    <a:bodyPr/>
                    <a:lstStyle/>
                    <a:p>
                      <a:pPr>
                        <a:lnSpc>
                          <a:spcPct val="107000"/>
                        </a:lnSpc>
                        <a:spcAft>
                          <a:spcPts val="800"/>
                        </a:spcAft>
                      </a:pPr>
                      <a:r>
                        <a:rPr lang="en-GB" sz="1400" dirty="0">
                          <a:effectLst/>
                        </a:rPr>
                        <a:t>Beyond the binary</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17617" marR="17617" marT="0" marB="0"/>
                </a:tc>
                <a:extLst>
                  <a:ext uri="{0D108BD9-81ED-4DB2-BD59-A6C34878D82A}">
                    <a16:rowId xmlns:a16="http://schemas.microsoft.com/office/drawing/2014/main" val="2963195581"/>
                  </a:ext>
                </a:extLst>
              </a:tr>
              <a:tr h="276182">
                <a:tc>
                  <a:txBody>
                    <a:bodyPr/>
                    <a:lstStyle/>
                    <a:p>
                      <a:pPr>
                        <a:lnSpc>
                          <a:spcPct val="107000"/>
                        </a:lnSpc>
                        <a:spcAft>
                          <a:spcPts val="800"/>
                        </a:spcAft>
                        <a:tabLst>
                          <a:tab pos="1327785" algn="l"/>
                        </a:tabLst>
                      </a:pPr>
                      <a:r>
                        <a:rPr lang="en-GB" sz="1400" dirty="0">
                          <a:effectLst/>
                        </a:rPr>
                        <a:t>26/10/20, 2pm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17617" marR="17617" marT="0" marB="0"/>
                </a:tc>
                <a:tc>
                  <a:txBody>
                    <a:bodyPr/>
                    <a:lstStyle/>
                    <a:p>
                      <a:pPr>
                        <a:lnSpc>
                          <a:spcPct val="107000"/>
                        </a:lnSpc>
                        <a:spcAft>
                          <a:spcPts val="800"/>
                        </a:spcAft>
                      </a:pPr>
                      <a:r>
                        <a:rPr lang="en-GB" sz="1400" dirty="0">
                          <a:effectLst/>
                        </a:rPr>
                        <a:t>Tucker Theatre</a:t>
                      </a:r>
                    </a:p>
                  </a:txBody>
                  <a:tcPr marL="17617" marR="17617" marT="0" marB="0"/>
                </a:tc>
                <a:tc>
                  <a:txBody>
                    <a:bodyPr/>
                    <a:lstStyle/>
                    <a:p>
                      <a:pPr>
                        <a:lnSpc>
                          <a:spcPct val="107000"/>
                        </a:lnSpc>
                        <a:spcAft>
                          <a:spcPts val="800"/>
                        </a:spcAft>
                      </a:pPr>
                      <a:r>
                        <a:rPr lang="en-GB" sz="1400" dirty="0">
                          <a:effectLst/>
                        </a:rPr>
                        <a:t>Sexuality and its expressions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17617" marR="17617" marT="0" marB="0"/>
                </a:tc>
                <a:extLst>
                  <a:ext uri="{0D108BD9-81ED-4DB2-BD59-A6C34878D82A}">
                    <a16:rowId xmlns:a16="http://schemas.microsoft.com/office/drawing/2014/main" val="3237237899"/>
                  </a:ext>
                </a:extLst>
              </a:tr>
              <a:tr h="185477">
                <a:tc>
                  <a:txBody>
                    <a:bodyPr/>
                    <a:lstStyle/>
                    <a:p>
                      <a:pPr>
                        <a:lnSpc>
                          <a:spcPct val="107000"/>
                        </a:lnSpc>
                        <a:spcAft>
                          <a:spcPts val="800"/>
                        </a:spcAft>
                        <a:tabLst>
                          <a:tab pos="1327785" algn="l"/>
                        </a:tabLst>
                      </a:pPr>
                      <a:r>
                        <a:rPr lang="en-GB" sz="1400" u="sng" dirty="0">
                          <a:solidFill>
                            <a:schemeClr val="tx1"/>
                          </a:solidFill>
                          <a:effectLst/>
                          <a:highlight>
                            <a:srgbClr val="FFFF00"/>
                          </a:highlight>
                        </a:rPr>
                        <a:t>26/10/20, 23.59</a:t>
                      </a:r>
                      <a:endPar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7617" marR="17617" marT="0" marB="0"/>
                </a:tc>
                <a:tc>
                  <a:txBody>
                    <a:bodyPr/>
                    <a:lstStyle/>
                    <a:p>
                      <a:pPr>
                        <a:lnSpc>
                          <a:spcPct val="107000"/>
                        </a:lnSpc>
                        <a:spcAft>
                          <a:spcPts val="800"/>
                        </a:spcAft>
                      </a:pPr>
                      <a:r>
                        <a:rPr lang="en-GB" sz="1400" u="sng" dirty="0">
                          <a:effectLst/>
                          <a:highlight>
                            <a:srgbClr val="FFFF00"/>
                          </a:highlight>
                        </a:rPr>
                        <a:t>FIRST BLOG ENTRY DEADLINE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17617" marR="17617" marT="0" marB="0"/>
                </a:tc>
                <a:tc>
                  <a:txBody>
                    <a:bodyPr/>
                    <a:lstStyle/>
                    <a:p>
                      <a:pPr>
                        <a:lnSpc>
                          <a:spcPct val="107000"/>
                        </a:lnSpc>
                        <a:spcAft>
                          <a:spcPts val="80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17617" marR="17617" marT="0" marB="0"/>
                </a:tc>
                <a:extLst>
                  <a:ext uri="{0D108BD9-81ED-4DB2-BD59-A6C34878D82A}">
                    <a16:rowId xmlns:a16="http://schemas.microsoft.com/office/drawing/2014/main" val="3980333637"/>
                  </a:ext>
                </a:extLst>
              </a:tr>
              <a:tr h="276182">
                <a:tc>
                  <a:txBody>
                    <a:bodyPr/>
                    <a:lstStyle/>
                    <a:p>
                      <a:pPr>
                        <a:lnSpc>
                          <a:spcPct val="107000"/>
                        </a:lnSpc>
                        <a:spcAft>
                          <a:spcPts val="800"/>
                        </a:spcAft>
                      </a:pPr>
                      <a:r>
                        <a:rPr lang="en-GB" sz="1400" dirty="0">
                          <a:effectLst/>
                        </a:rPr>
                        <a:t>27/10/20, 2pm</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17617" marR="17617" marT="0" marB="0"/>
                </a:tc>
                <a:tc>
                  <a:txBody>
                    <a:bodyPr/>
                    <a:lstStyle/>
                    <a:p>
                      <a:pPr>
                        <a:lnSpc>
                          <a:spcPct val="107000"/>
                        </a:lnSpc>
                        <a:spcAft>
                          <a:spcPts val="800"/>
                        </a:spcAft>
                      </a:pPr>
                      <a:r>
                        <a:rPr lang="en-GB" sz="1400" dirty="0">
                          <a:effectLst/>
                        </a:rPr>
                        <a:t>Online</a:t>
                      </a:r>
                    </a:p>
                  </a:txBody>
                  <a:tcPr marL="17617" marR="17617" marT="0" marB="0"/>
                </a:tc>
                <a:tc>
                  <a:txBody>
                    <a:bodyPr/>
                    <a:lstStyle/>
                    <a:p>
                      <a:pPr>
                        <a:lnSpc>
                          <a:spcPct val="107000"/>
                        </a:lnSpc>
                        <a:spcAft>
                          <a:spcPts val="800"/>
                        </a:spcAft>
                      </a:pPr>
                      <a:r>
                        <a:rPr lang="en-GB" sz="1400" dirty="0">
                          <a:effectLst/>
                        </a:rPr>
                        <a:t>The idea of eros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17617" marR="17617" marT="0" marB="0"/>
                </a:tc>
                <a:extLst>
                  <a:ext uri="{0D108BD9-81ED-4DB2-BD59-A6C34878D82A}">
                    <a16:rowId xmlns:a16="http://schemas.microsoft.com/office/drawing/2014/main" val="3930086073"/>
                  </a:ext>
                </a:extLst>
              </a:tr>
              <a:tr h="276182">
                <a:tc>
                  <a:txBody>
                    <a:bodyPr/>
                    <a:lstStyle/>
                    <a:p>
                      <a:pPr>
                        <a:lnSpc>
                          <a:spcPct val="107000"/>
                        </a:lnSpc>
                        <a:spcAft>
                          <a:spcPts val="800"/>
                        </a:spcAft>
                      </a:pPr>
                      <a:r>
                        <a:rPr lang="en-GB" sz="1400" dirty="0">
                          <a:effectLst/>
                        </a:rPr>
                        <a:t>29/10/20, 11am</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17617" marR="17617" marT="0" marB="0"/>
                </a:tc>
                <a:tc>
                  <a:txBody>
                    <a:bodyPr/>
                    <a:lstStyle/>
                    <a:p>
                      <a:pPr>
                        <a:lnSpc>
                          <a:spcPct val="107000"/>
                        </a:lnSpc>
                        <a:spcAft>
                          <a:spcPts val="800"/>
                        </a:spcAft>
                      </a:pPr>
                      <a:r>
                        <a:rPr lang="en-GB" sz="1400" dirty="0">
                          <a:effectLst/>
                        </a:rPr>
                        <a:t>Tucker Theatre</a:t>
                      </a:r>
                    </a:p>
                  </a:txBody>
                  <a:tcPr marL="17617" marR="17617" marT="0" marB="0"/>
                </a:tc>
                <a:tc>
                  <a:txBody>
                    <a:bodyPr/>
                    <a:lstStyle/>
                    <a:p>
                      <a:pPr>
                        <a:lnSpc>
                          <a:spcPct val="107000"/>
                        </a:lnSpc>
                        <a:spcAft>
                          <a:spcPts val="800"/>
                        </a:spcAft>
                      </a:pPr>
                      <a:r>
                        <a:rPr lang="en-GB" sz="1400" dirty="0">
                          <a:effectLst/>
                        </a:rPr>
                        <a:t>The ideal of women and men</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17617" marR="17617" marT="0" marB="0"/>
                </a:tc>
                <a:extLst>
                  <a:ext uri="{0D108BD9-81ED-4DB2-BD59-A6C34878D82A}">
                    <a16:rowId xmlns:a16="http://schemas.microsoft.com/office/drawing/2014/main" val="2522822050"/>
                  </a:ext>
                </a:extLst>
              </a:tr>
              <a:tr h="276182">
                <a:tc>
                  <a:txBody>
                    <a:bodyPr/>
                    <a:lstStyle/>
                    <a:p>
                      <a:pPr>
                        <a:lnSpc>
                          <a:spcPct val="107000"/>
                        </a:lnSpc>
                        <a:spcAft>
                          <a:spcPts val="800"/>
                        </a:spcAft>
                      </a:pPr>
                      <a:r>
                        <a:rPr lang="en-GB" sz="1400" dirty="0">
                          <a:effectLst/>
                        </a:rPr>
                        <a:t>30/10/20, 11am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17617" marR="17617" marT="0" marB="0"/>
                </a:tc>
                <a:tc>
                  <a:txBody>
                    <a:bodyPr/>
                    <a:lstStyle/>
                    <a:p>
                      <a:pPr>
                        <a:lnSpc>
                          <a:spcPct val="107000"/>
                        </a:lnSpc>
                        <a:spcAft>
                          <a:spcPts val="800"/>
                        </a:spcAft>
                      </a:pPr>
                      <a:r>
                        <a:rPr lang="en-GB" sz="1400" dirty="0">
                          <a:effectLst/>
                        </a:rPr>
                        <a:t>Online</a:t>
                      </a:r>
                    </a:p>
                  </a:txBody>
                  <a:tcPr marL="17617" marR="17617" marT="0" marB="0"/>
                </a:tc>
                <a:tc>
                  <a:txBody>
                    <a:bodyPr/>
                    <a:lstStyle/>
                    <a:p>
                      <a:pPr>
                        <a:lnSpc>
                          <a:spcPct val="107000"/>
                        </a:lnSpc>
                        <a:spcAft>
                          <a:spcPts val="800"/>
                        </a:spcAft>
                      </a:pPr>
                      <a:r>
                        <a:rPr lang="en-GB" sz="1400" dirty="0">
                          <a:effectLst/>
                          <a:highlight>
                            <a:srgbClr val="FFFF00"/>
                          </a:highlight>
                        </a:rPr>
                        <a:t>Presentation and Discussion Session</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17617" marR="17617" marT="0" marB="0"/>
                </a:tc>
                <a:extLst>
                  <a:ext uri="{0D108BD9-81ED-4DB2-BD59-A6C34878D82A}">
                    <a16:rowId xmlns:a16="http://schemas.microsoft.com/office/drawing/2014/main" val="1962809315"/>
                  </a:ext>
                </a:extLst>
              </a:tr>
              <a:tr h="276182">
                <a:tc>
                  <a:txBody>
                    <a:bodyPr/>
                    <a:lstStyle/>
                    <a:p>
                      <a:pPr>
                        <a:lnSpc>
                          <a:spcPct val="107000"/>
                        </a:lnSpc>
                        <a:spcAft>
                          <a:spcPts val="800"/>
                        </a:spcAft>
                      </a:pPr>
                      <a:r>
                        <a:rPr lang="en-GB" sz="1400" dirty="0">
                          <a:effectLst/>
                        </a:rPr>
                        <a:t>2/11/20, 2pm</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17617" marR="17617" marT="0" marB="0"/>
                </a:tc>
                <a:tc>
                  <a:txBody>
                    <a:bodyPr/>
                    <a:lstStyle/>
                    <a:p>
                      <a:pPr>
                        <a:lnSpc>
                          <a:spcPct val="107000"/>
                        </a:lnSpc>
                        <a:spcAft>
                          <a:spcPts val="800"/>
                        </a:spcAft>
                      </a:pPr>
                      <a:r>
                        <a:rPr lang="en-GB" sz="1400" dirty="0">
                          <a:effectLst/>
                        </a:rPr>
                        <a:t>Tucker Theatre</a:t>
                      </a:r>
                    </a:p>
                  </a:txBody>
                  <a:tcPr marL="17617" marR="17617" marT="0" marB="0"/>
                </a:tc>
                <a:tc>
                  <a:txBody>
                    <a:bodyPr/>
                    <a:lstStyle/>
                    <a:p>
                      <a:pPr>
                        <a:lnSpc>
                          <a:spcPct val="107000"/>
                        </a:lnSpc>
                        <a:spcAft>
                          <a:spcPts val="800"/>
                        </a:spcAft>
                      </a:pPr>
                      <a:r>
                        <a:rPr lang="en-GB" sz="1400" dirty="0">
                          <a:effectLst/>
                        </a:rPr>
                        <a:t>Law, Gender and Sex</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17617" marR="17617" marT="0" marB="0"/>
                </a:tc>
                <a:extLst>
                  <a:ext uri="{0D108BD9-81ED-4DB2-BD59-A6C34878D82A}">
                    <a16:rowId xmlns:a16="http://schemas.microsoft.com/office/drawing/2014/main" val="1449006272"/>
                  </a:ext>
                </a:extLst>
              </a:tr>
              <a:tr h="306008">
                <a:tc>
                  <a:txBody>
                    <a:bodyPr/>
                    <a:lstStyle/>
                    <a:p>
                      <a:pPr>
                        <a:lnSpc>
                          <a:spcPct val="107000"/>
                        </a:lnSpc>
                        <a:spcAft>
                          <a:spcPts val="800"/>
                        </a:spcAft>
                      </a:pPr>
                      <a:r>
                        <a:rPr lang="en-GB" sz="1400" dirty="0">
                          <a:effectLst/>
                        </a:rPr>
                        <a:t>3/11/20, 2pm</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17617" marR="17617" marT="0" marB="0"/>
                </a:tc>
                <a:tc>
                  <a:txBody>
                    <a:bodyPr/>
                    <a:lstStyle/>
                    <a:p>
                      <a:pPr>
                        <a:lnSpc>
                          <a:spcPct val="107000"/>
                        </a:lnSpc>
                        <a:spcAft>
                          <a:spcPts val="800"/>
                        </a:spcAft>
                      </a:pPr>
                      <a:r>
                        <a:rPr lang="en-GB" sz="1400" dirty="0">
                          <a:effectLst/>
                        </a:rPr>
                        <a:t>Online</a:t>
                      </a:r>
                    </a:p>
                  </a:txBody>
                  <a:tcPr marL="17617" marR="17617" marT="0" marB="0"/>
                </a:tc>
                <a:tc>
                  <a:txBody>
                    <a:bodyPr/>
                    <a:lstStyle/>
                    <a:p>
                      <a:pPr>
                        <a:lnSpc>
                          <a:spcPct val="107000"/>
                        </a:lnSpc>
                        <a:spcAft>
                          <a:spcPts val="800"/>
                        </a:spcAft>
                      </a:pPr>
                      <a:r>
                        <a:rPr lang="en-GB" sz="1400" dirty="0">
                          <a:effectLst/>
                        </a:rPr>
                        <a:t>Prostitution Part 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17617" marR="17617" marT="0" marB="0"/>
                </a:tc>
                <a:extLst>
                  <a:ext uri="{0D108BD9-81ED-4DB2-BD59-A6C34878D82A}">
                    <a16:rowId xmlns:a16="http://schemas.microsoft.com/office/drawing/2014/main" val="185027029"/>
                  </a:ext>
                </a:extLst>
              </a:tr>
              <a:tr h="185477">
                <a:tc>
                  <a:txBody>
                    <a:bodyPr/>
                    <a:lstStyle/>
                    <a:p>
                      <a:pPr>
                        <a:lnSpc>
                          <a:spcPct val="107000"/>
                        </a:lnSpc>
                        <a:spcAft>
                          <a:spcPts val="800"/>
                        </a:spcAft>
                      </a:pPr>
                      <a:r>
                        <a:rPr lang="en-GB" sz="1400" u="sng" dirty="0">
                          <a:solidFill>
                            <a:schemeClr val="tx1"/>
                          </a:solidFill>
                          <a:effectLst/>
                          <a:highlight>
                            <a:srgbClr val="FFFF00"/>
                          </a:highlight>
                        </a:rPr>
                        <a:t>4/11/20, 23/59</a:t>
                      </a:r>
                      <a:endPar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7617" marR="17617" marT="0" marB="0"/>
                </a:tc>
                <a:tc>
                  <a:txBody>
                    <a:bodyPr/>
                    <a:lstStyle/>
                    <a:p>
                      <a:pPr>
                        <a:lnSpc>
                          <a:spcPct val="107000"/>
                        </a:lnSpc>
                        <a:spcAft>
                          <a:spcPts val="800"/>
                        </a:spcAft>
                      </a:pPr>
                      <a:r>
                        <a:rPr lang="en-GB" sz="1400" u="sng" dirty="0">
                          <a:effectLst/>
                          <a:highlight>
                            <a:srgbClr val="FFFF00"/>
                          </a:highlight>
                        </a:rPr>
                        <a:t>SECOND BLOG ENTRY DEADLINE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17617" marR="17617" marT="0" marB="0"/>
                </a:tc>
                <a:tc>
                  <a:txBody>
                    <a:bodyPr/>
                    <a:lstStyle/>
                    <a:p>
                      <a:pPr>
                        <a:lnSpc>
                          <a:spcPct val="107000"/>
                        </a:lnSpc>
                        <a:spcAft>
                          <a:spcPts val="800"/>
                        </a:spcAft>
                      </a:pPr>
                      <a:r>
                        <a:rPr lang="en-GB" sz="1400" u="none" strike="noStrike"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17617" marR="17617" marT="0" marB="0"/>
                </a:tc>
                <a:extLst>
                  <a:ext uri="{0D108BD9-81ED-4DB2-BD59-A6C34878D82A}">
                    <a16:rowId xmlns:a16="http://schemas.microsoft.com/office/drawing/2014/main" val="2482707709"/>
                  </a:ext>
                </a:extLst>
              </a:tr>
              <a:tr h="276182">
                <a:tc>
                  <a:txBody>
                    <a:bodyPr/>
                    <a:lstStyle/>
                    <a:p>
                      <a:pPr>
                        <a:lnSpc>
                          <a:spcPct val="107000"/>
                        </a:lnSpc>
                        <a:spcAft>
                          <a:spcPts val="800"/>
                        </a:spcAft>
                      </a:pPr>
                      <a:r>
                        <a:rPr lang="en-GB" sz="1400" dirty="0">
                          <a:effectLst/>
                        </a:rPr>
                        <a:t>5/11/20, 11am</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17617" marR="17617" marT="0" marB="0"/>
                </a:tc>
                <a:tc>
                  <a:txBody>
                    <a:bodyPr/>
                    <a:lstStyle/>
                    <a:p>
                      <a:pPr>
                        <a:lnSpc>
                          <a:spcPct val="107000"/>
                        </a:lnSpc>
                        <a:spcAft>
                          <a:spcPts val="800"/>
                        </a:spcAft>
                      </a:pPr>
                      <a:r>
                        <a:rPr lang="en-GB" sz="1400" dirty="0">
                          <a:effectLst/>
                        </a:rPr>
                        <a:t>Tucker Theatre</a:t>
                      </a:r>
                    </a:p>
                  </a:txBody>
                  <a:tcPr marL="17617" marR="17617" marT="0" marB="0"/>
                </a:tc>
                <a:tc>
                  <a:txBody>
                    <a:bodyPr/>
                    <a:lstStyle/>
                    <a:p>
                      <a:pPr>
                        <a:lnSpc>
                          <a:spcPct val="107000"/>
                        </a:lnSpc>
                        <a:spcAft>
                          <a:spcPts val="800"/>
                        </a:spcAft>
                      </a:pPr>
                      <a:r>
                        <a:rPr lang="en-GB" sz="1400" dirty="0">
                          <a:effectLst/>
                        </a:rPr>
                        <a:t>Prostitution Part 2</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17617" marR="17617" marT="0" marB="0"/>
                </a:tc>
                <a:extLst>
                  <a:ext uri="{0D108BD9-81ED-4DB2-BD59-A6C34878D82A}">
                    <a16:rowId xmlns:a16="http://schemas.microsoft.com/office/drawing/2014/main" val="2550955454"/>
                  </a:ext>
                </a:extLst>
              </a:tr>
              <a:tr h="276182">
                <a:tc>
                  <a:txBody>
                    <a:bodyPr/>
                    <a:lstStyle/>
                    <a:p>
                      <a:pPr>
                        <a:lnSpc>
                          <a:spcPct val="107000"/>
                        </a:lnSpc>
                        <a:spcAft>
                          <a:spcPts val="800"/>
                        </a:spcAft>
                      </a:pPr>
                      <a:r>
                        <a:rPr lang="en-GB" sz="1400" dirty="0">
                          <a:effectLst/>
                        </a:rPr>
                        <a:t>6/11/20, 11am</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17617" marR="17617" marT="0" marB="0"/>
                </a:tc>
                <a:tc>
                  <a:txBody>
                    <a:bodyPr/>
                    <a:lstStyle/>
                    <a:p>
                      <a:pPr>
                        <a:lnSpc>
                          <a:spcPct val="107000"/>
                        </a:lnSpc>
                        <a:spcAft>
                          <a:spcPts val="800"/>
                        </a:spcAft>
                      </a:pPr>
                      <a:r>
                        <a:rPr lang="en-GB" sz="1400" dirty="0">
                          <a:effectLst/>
                        </a:rPr>
                        <a:t>Online</a:t>
                      </a:r>
                    </a:p>
                  </a:txBody>
                  <a:tcPr marL="17617" marR="17617" marT="0" marB="0"/>
                </a:tc>
                <a:tc>
                  <a:txBody>
                    <a:bodyPr/>
                    <a:lstStyle/>
                    <a:p>
                      <a:pPr>
                        <a:lnSpc>
                          <a:spcPct val="107000"/>
                        </a:lnSpc>
                        <a:spcAft>
                          <a:spcPts val="800"/>
                        </a:spcAft>
                      </a:pPr>
                      <a:r>
                        <a:rPr lang="en-GB" sz="1400" dirty="0">
                          <a:effectLst/>
                          <a:highlight>
                            <a:srgbClr val="FFFF00"/>
                          </a:highlight>
                        </a:rPr>
                        <a:t>Presentation and Discussion Session</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17617" marR="17617" marT="0" marB="0"/>
                </a:tc>
                <a:extLst>
                  <a:ext uri="{0D108BD9-81ED-4DB2-BD59-A6C34878D82A}">
                    <a16:rowId xmlns:a16="http://schemas.microsoft.com/office/drawing/2014/main" val="1983735541"/>
                  </a:ext>
                </a:extLst>
              </a:tr>
              <a:tr h="276182">
                <a:tc>
                  <a:txBody>
                    <a:bodyPr/>
                    <a:lstStyle/>
                    <a:p>
                      <a:pPr>
                        <a:lnSpc>
                          <a:spcPct val="107000"/>
                        </a:lnSpc>
                        <a:spcAft>
                          <a:spcPts val="800"/>
                        </a:spcAft>
                      </a:pPr>
                      <a:r>
                        <a:rPr lang="en-GB" sz="1400" dirty="0">
                          <a:effectLst/>
                        </a:rPr>
                        <a:t>9/11/20, 2pm</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17617" marR="17617" marT="0" marB="0"/>
                </a:tc>
                <a:tc>
                  <a:txBody>
                    <a:bodyPr/>
                    <a:lstStyle/>
                    <a:p>
                      <a:pPr>
                        <a:lnSpc>
                          <a:spcPct val="107000"/>
                        </a:lnSpc>
                        <a:spcAft>
                          <a:spcPts val="800"/>
                        </a:spcAft>
                      </a:pPr>
                      <a:r>
                        <a:rPr lang="en-GB" sz="1400" dirty="0">
                          <a:effectLst/>
                        </a:rPr>
                        <a:t>Tucker Theatre</a:t>
                      </a:r>
                    </a:p>
                  </a:txBody>
                  <a:tcPr marL="17617" marR="17617" marT="0" marB="0"/>
                </a:tc>
                <a:tc>
                  <a:txBody>
                    <a:bodyPr/>
                    <a:lstStyle/>
                    <a:p>
                      <a:pPr>
                        <a:lnSpc>
                          <a:spcPct val="107000"/>
                        </a:lnSpc>
                        <a:spcAft>
                          <a:spcPts val="800"/>
                        </a:spcAft>
                      </a:pPr>
                      <a:r>
                        <a:rPr lang="en-GB" sz="1400" dirty="0">
                          <a:effectLst/>
                        </a:rPr>
                        <a:t>Rape and Abduction</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17617" marR="17617" marT="0" marB="0"/>
                </a:tc>
                <a:extLst>
                  <a:ext uri="{0D108BD9-81ED-4DB2-BD59-A6C34878D82A}">
                    <a16:rowId xmlns:a16="http://schemas.microsoft.com/office/drawing/2014/main" val="2822010878"/>
                  </a:ext>
                </a:extLst>
              </a:tr>
              <a:tr h="276182">
                <a:tc>
                  <a:txBody>
                    <a:bodyPr/>
                    <a:lstStyle/>
                    <a:p>
                      <a:pPr>
                        <a:lnSpc>
                          <a:spcPct val="107000"/>
                        </a:lnSpc>
                        <a:spcAft>
                          <a:spcPts val="800"/>
                        </a:spcAft>
                      </a:pPr>
                      <a:r>
                        <a:rPr lang="en-GB" sz="1400" dirty="0">
                          <a:effectLst/>
                        </a:rPr>
                        <a:t>10/11/20, 2pm</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17617" marR="17617" marT="0" marB="0"/>
                </a:tc>
                <a:tc>
                  <a:txBody>
                    <a:bodyPr/>
                    <a:lstStyle/>
                    <a:p>
                      <a:pPr>
                        <a:lnSpc>
                          <a:spcPct val="107000"/>
                        </a:lnSpc>
                        <a:spcAft>
                          <a:spcPts val="800"/>
                        </a:spcAft>
                      </a:pPr>
                      <a:r>
                        <a:rPr lang="en-GB" sz="1400" dirty="0">
                          <a:effectLst/>
                        </a:rPr>
                        <a:t>Online</a:t>
                      </a:r>
                    </a:p>
                  </a:txBody>
                  <a:tcPr marL="17617" marR="17617" marT="0" marB="0"/>
                </a:tc>
                <a:tc>
                  <a:txBody>
                    <a:bodyPr/>
                    <a:lstStyle/>
                    <a:p>
                      <a:pPr>
                        <a:lnSpc>
                          <a:spcPct val="107000"/>
                        </a:lnSpc>
                        <a:spcAft>
                          <a:spcPts val="800"/>
                        </a:spcAft>
                      </a:pPr>
                      <a:r>
                        <a:rPr lang="en-GB" sz="1400" dirty="0">
                          <a:effectLst/>
                        </a:rPr>
                        <a:t>Religion and Gender</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17617" marR="17617" marT="0" marB="0"/>
                </a:tc>
                <a:extLst>
                  <a:ext uri="{0D108BD9-81ED-4DB2-BD59-A6C34878D82A}">
                    <a16:rowId xmlns:a16="http://schemas.microsoft.com/office/drawing/2014/main" val="2448335139"/>
                  </a:ext>
                </a:extLst>
              </a:tr>
              <a:tr h="276182">
                <a:tc>
                  <a:txBody>
                    <a:bodyPr/>
                    <a:lstStyle/>
                    <a:p>
                      <a:pPr>
                        <a:lnSpc>
                          <a:spcPct val="107000"/>
                        </a:lnSpc>
                        <a:spcAft>
                          <a:spcPts val="800"/>
                        </a:spcAft>
                      </a:pPr>
                      <a:r>
                        <a:rPr lang="en-GB" sz="1400" dirty="0">
                          <a:effectLst/>
                        </a:rPr>
                        <a:t>12/11/20, 11am</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17617" marR="17617" marT="0" marB="0"/>
                </a:tc>
                <a:tc>
                  <a:txBody>
                    <a:bodyPr/>
                    <a:lstStyle/>
                    <a:p>
                      <a:pPr>
                        <a:lnSpc>
                          <a:spcPct val="107000"/>
                        </a:lnSpc>
                        <a:spcAft>
                          <a:spcPts val="800"/>
                        </a:spcAft>
                      </a:pPr>
                      <a:r>
                        <a:rPr lang="en-GB" sz="1400" dirty="0">
                          <a:effectLst/>
                        </a:rPr>
                        <a:t>Tucker Theatre</a:t>
                      </a:r>
                    </a:p>
                  </a:txBody>
                  <a:tcPr marL="17617" marR="17617" marT="0" marB="0"/>
                </a:tc>
                <a:tc>
                  <a:txBody>
                    <a:bodyPr/>
                    <a:lstStyle/>
                    <a:p>
                      <a:pPr>
                        <a:lnSpc>
                          <a:spcPct val="107000"/>
                        </a:lnSpc>
                        <a:spcAft>
                          <a:spcPts val="800"/>
                        </a:spcAft>
                      </a:pPr>
                      <a:r>
                        <a:rPr lang="en-GB" sz="1400" dirty="0">
                          <a:effectLst/>
                        </a:rPr>
                        <a:t>A world without sex</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17617" marR="17617" marT="0" marB="0"/>
                </a:tc>
                <a:extLst>
                  <a:ext uri="{0D108BD9-81ED-4DB2-BD59-A6C34878D82A}">
                    <a16:rowId xmlns:a16="http://schemas.microsoft.com/office/drawing/2014/main" val="2454368696"/>
                  </a:ext>
                </a:extLst>
              </a:tr>
              <a:tr h="276182">
                <a:tc>
                  <a:txBody>
                    <a:bodyPr/>
                    <a:lstStyle/>
                    <a:p>
                      <a:pPr>
                        <a:lnSpc>
                          <a:spcPct val="107000"/>
                        </a:lnSpc>
                        <a:spcAft>
                          <a:spcPts val="800"/>
                        </a:spcAft>
                      </a:pPr>
                      <a:r>
                        <a:rPr lang="en-GB" sz="1400" dirty="0">
                          <a:effectLst/>
                        </a:rPr>
                        <a:t>13/11/20, 11am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17617" marR="17617" marT="0" marB="0"/>
                </a:tc>
                <a:tc>
                  <a:txBody>
                    <a:bodyPr/>
                    <a:lstStyle/>
                    <a:p>
                      <a:pPr>
                        <a:lnSpc>
                          <a:spcPct val="107000"/>
                        </a:lnSpc>
                        <a:spcAft>
                          <a:spcPts val="800"/>
                        </a:spcAft>
                      </a:pPr>
                      <a:r>
                        <a:rPr lang="en-GB" sz="1400" dirty="0">
                          <a:effectLst/>
                        </a:rPr>
                        <a:t>Online</a:t>
                      </a:r>
                    </a:p>
                  </a:txBody>
                  <a:tcPr marL="17617" marR="17617" marT="0" marB="0"/>
                </a:tc>
                <a:tc>
                  <a:txBody>
                    <a:bodyPr/>
                    <a:lstStyle/>
                    <a:p>
                      <a:pPr>
                        <a:lnSpc>
                          <a:spcPct val="107000"/>
                        </a:lnSpc>
                        <a:spcAft>
                          <a:spcPts val="800"/>
                        </a:spcAft>
                      </a:pPr>
                      <a:r>
                        <a:rPr lang="en-GB" sz="1400">
                          <a:effectLst/>
                          <a:highlight>
                            <a:srgbClr val="FFFF00"/>
                          </a:highlight>
                        </a:rPr>
                        <a:t>Presentation and Discussion Session</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17617" marR="17617" marT="0" marB="0"/>
                </a:tc>
                <a:extLst>
                  <a:ext uri="{0D108BD9-81ED-4DB2-BD59-A6C34878D82A}">
                    <a16:rowId xmlns:a16="http://schemas.microsoft.com/office/drawing/2014/main" val="3568203180"/>
                  </a:ext>
                </a:extLst>
              </a:tr>
              <a:tr h="185477">
                <a:tc>
                  <a:txBody>
                    <a:bodyPr/>
                    <a:lstStyle/>
                    <a:p>
                      <a:pPr>
                        <a:lnSpc>
                          <a:spcPct val="107000"/>
                        </a:lnSpc>
                        <a:spcAft>
                          <a:spcPts val="800"/>
                        </a:spcAft>
                      </a:pPr>
                      <a:r>
                        <a:rPr lang="en-GB" sz="1400" u="sng" dirty="0">
                          <a:solidFill>
                            <a:schemeClr val="tx1"/>
                          </a:solidFill>
                          <a:effectLst/>
                          <a:highlight>
                            <a:srgbClr val="FFFF00"/>
                          </a:highlight>
                        </a:rPr>
                        <a:t>13/11/20, 23.59</a:t>
                      </a:r>
                      <a:endPar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7617" marR="17617" marT="0" marB="0"/>
                </a:tc>
                <a:tc>
                  <a:txBody>
                    <a:bodyPr/>
                    <a:lstStyle/>
                    <a:p>
                      <a:pPr>
                        <a:lnSpc>
                          <a:spcPct val="107000"/>
                        </a:lnSpc>
                        <a:spcAft>
                          <a:spcPts val="800"/>
                        </a:spcAft>
                      </a:pPr>
                      <a:r>
                        <a:rPr lang="en-GB" sz="1400" u="sng">
                          <a:effectLst/>
                          <a:highlight>
                            <a:srgbClr val="FFFF00"/>
                          </a:highlight>
                        </a:rPr>
                        <a:t>THIRD BLOG ENTRY DEADLINE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17617" marR="17617" marT="0" marB="0"/>
                </a:tc>
                <a:tc>
                  <a:txBody>
                    <a:bodyPr/>
                    <a:lstStyle/>
                    <a:p>
                      <a:pPr>
                        <a:lnSpc>
                          <a:spcPct val="107000"/>
                        </a:lnSpc>
                        <a:spcAft>
                          <a:spcPts val="800"/>
                        </a:spcAft>
                      </a:pPr>
                      <a:r>
                        <a:rPr lang="en-GB" sz="1400" u="none" strike="noStrike"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17617" marR="17617" marT="0" marB="0"/>
                </a:tc>
                <a:extLst>
                  <a:ext uri="{0D108BD9-81ED-4DB2-BD59-A6C34878D82A}">
                    <a16:rowId xmlns:a16="http://schemas.microsoft.com/office/drawing/2014/main" val="3790900558"/>
                  </a:ext>
                </a:extLst>
              </a:tr>
            </a:tbl>
          </a:graphicData>
        </a:graphic>
      </p:graphicFrame>
    </p:spTree>
    <p:extLst>
      <p:ext uri="{BB962C8B-B14F-4D97-AF65-F5344CB8AC3E}">
        <p14:creationId xmlns:p14="http://schemas.microsoft.com/office/powerpoint/2010/main" val="1206536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074C9-818D-4CA2-B6B1-0DE40624ACC7}"/>
              </a:ext>
            </a:extLst>
          </p:cNvPr>
          <p:cNvSpPr>
            <a:spLocks noGrp="1"/>
          </p:cNvSpPr>
          <p:nvPr>
            <p:ph type="title"/>
          </p:nvPr>
        </p:nvSpPr>
        <p:spPr/>
        <p:txBody>
          <a:bodyPr/>
          <a:lstStyle/>
          <a:p>
            <a:r>
              <a:rPr lang="en-GB" dirty="0"/>
              <a:t>Lectures and Discussions	</a:t>
            </a:r>
          </a:p>
        </p:txBody>
      </p:sp>
      <p:sp>
        <p:nvSpPr>
          <p:cNvPr id="3" name="Content Placeholder 2">
            <a:extLst>
              <a:ext uri="{FF2B5EF4-FFF2-40B4-BE49-F238E27FC236}">
                <a16:creationId xmlns:a16="http://schemas.microsoft.com/office/drawing/2014/main" id="{F4EB4E98-D52E-45CA-BFF8-37A87F8F1578}"/>
              </a:ext>
            </a:extLst>
          </p:cNvPr>
          <p:cNvSpPr>
            <a:spLocks noGrp="1"/>
          </p:cNvSpPr>
          <p:nvPr>
            <p:ph idx="1"/>
          </p:nvPr>
        </p:nvSpPr>
        <p:spPr/>
        <p:txBody>
          <a:bodyPr/>
          <a:lstStyle/>
          <a:p>
            <a:r>
              <a:rPr lang="en-GB" dirty="0"/>
              <a:t>Discursive subject = discussion</a:t>
            </a:r>
          </a:p>
          <a:p>
            <a:r>
              <a:rPr lang="en-GB" dirty="0"/>
              <a:t>Some lectures, but primarily activities and discussion.</a:t>
            </a:r>
          </a:p>
          <a:p>
            <a:endParaRPr lang="en-GB" dirty="0"/>
          </a:p>
          <a:p>
            <a:r>
              <a:rPr lang="en-GB" dirty="0"/>
              <a:t>Remember:</a:t>
            </a:r>
          </a:p>
          <a:p>
            <a:r>
              <a:rPr lang="en-GB" dirty="0"/>
              <a:t>This is not an easy topic and it can create a lot of volatile emotions. We are all entitled to our opinions and views, BUT we will all be civil to each other and considerate to our peers in expressing our views and opinions.</a:t>
            </a:r>
          </a:p>
        </p:txBody>
      </p:sp>
    </p:spTree>
    <p:extLst>
      <p:ext uri="{BB962C8B-B14F-4D97-AF65-F5344CB8AC3E}">
        <p14:creationId xmlns:p14="http://schemas.microsoft.com/office/powerpoint/2010/main" val="18321339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49FFE-63F0-4EA7-A55E-6C4EC6279C2A}"/>
              </a:ext>
            </a:extLst>
          </p:cNvPr>
          <p:cNvSpPr>
            <a:spLocks noGrp="1"/>
          </p:cNvSpPr>
          <p:nvPr>
            <p:ph type="title"/>
          </p:nvPr>
        </p:nvSpPr>
        <p:spPr/>
        <p:txBody>
          <a:bodyPr/>
          <a:lstStyle/>
          <a:p>
            <a:r>
              <a:rPr lang="en-GB" dirty="0"/>
              <a:t>Warnings and Triggers</a:t>
            </a:r>
          </a:p>
        </p:txBody>
      </p:sp>
      <p:sp>
        <p:nvSpPr>
          <p:cNvPr id="3" name="Content Placeholder 2">
            <a:extLst>
              <a:ext uri="{FF2B5EF4-FFF2-40B4-BE49-F238E27FC236}">
                <a16:creationId xmlns:a16="http://schemas.microsoft.com/office/drawing/2014/main" id="{D9F1F855-BF4F-4DBA-A013-507C2FCCFCC1}"/>
              </a:ext>
            </a:extLst>
          </p:cNvPr>
          <p:cNvSpPr>
            <a:spLocks noGrp="1"/>
          </p:cNvSpPr>
          <p:nvPr>
            <p:ph idx="1"/>
          </p:nvPr>
        </p:nvSpPr>
        <p:spPr/>
        <p:txBody>
          <a:bodyPr>
            <a:normAutofit fontScale="92500" lnSpcReduction="20000"/>
          </a:bodyPr>
          <a:lstStyle/>
          <a:p>
            <a:pPr algn="l"/>
            <a:r>
              <a:rPr lang="en-US" b="0" i="0" dirty="0">
                <a:solidFill>
                  <a:srgbClr val="373A3C"/>
                </a:solidFill>
                <a:effectLst/>
                <a:latin typeface="-apple-system"/>
              </a:rPr>
              <a:t>This module is on gender and sexuality across the ancient world. Like all modules that cover issues relating to sex, gender and sexual expression, this module can create triggering experiences. There will be explicit images, and explicit and frank discussions of difficult issues, such as rape (of women and men), prostitution (voluntary and forced), sexual congress between adults and under-age young people and children, gender transformation, and same-sex relationships.</a:t>
            </a:r>
          </a:p>
          <a:p>
            <a:pPr algn="l"/>
            <a:r>
              <a:rPr lang="en-US" b="0" i="0" dirty="0">
                <a:solidFill>
                  <a:srgbClr val="373A3C"/>
                </a:solidFill>
                <a:effectLst/>
                <a:latin typeface="-apple-system"/>
              </a:rPr>
              <a:t>Units that have obvious trigger content will be marked with a red flag, but you should expect potential triggers in any class.</a:t>
            </a:r>
          </a:p>
          <a:p>
            <a:pPr algn="l"/>
            <a:r>
              <a:rPr lang="en-US" b="0" i="0" dirty="0">
                <a:solidFill>
                  <a:srgbClr val="373A3C"/>
                </a:solidFill>
                <a:effectLst/>
                <a:latin typeface="-apple-system"/>
              </a:rPr>
              <a:t>If you are worried about a particular topic, do speak to one of us and we can make alternative arrangements, if you need to skip class or leave for part of the session. </a:t>
            </a:r>
          </a:p>
          <a:p>
            <a:pPr algn="l"/>
            <a:r>
              <a:rPr lang="en-US" b="0" i="0" dirty="0">
                <a:solidFill>
                  <a:srgbClr val="373A3C"/>
                </a:solidFill>
                <a:effectLst/>
                <a:latin typeface="-apple-system"/>
              </a:rPr>
              <a:t>If at any time you feel uncomfortable, please speak to one of the lecturers.</a:t>
            </a:r>
          </a:p>
          <a:p>
            <a:endParaRPr lang="en-GB" dirty="0"/>
          </a:p>
        </p:txBody>
      </p:sp>
      <p:pic>
        <p:nvPicPr>
          <p:cNvPr id="4" name="Picture 3">
            <a:extLst>
              <a:ext uri="{FF2B5EF4-FFF2-40B4-BE49-F238E27FC236}">
                <a16:creationId xmlns:a16="http://schemas.microsoft.com/office/drawing/2014/main" id="{5D5C14AA-DEA0-4192-B8CA-46D99C6D5679}"/>
              </a:ext>
            </a:extLst>
          </p:cNvPr>
          <p:cNvPicPr>
            <a:picLocks noChangeAspect="1"/>
          </p:cNvPicPr>
          <p:nvPr/>
        </p:nvPicPr>
        <p:blipFill>
          <a:blip r:embed="rId2"/>
          <a:stretch>
            <a:fillRect/>
          </a:stretch>
        </p:blipFill>
        <p:spPr>
          <a:xfrm>
            <a:off x="10147592" y="143669"/>
            <a:ext cx="1076325" cy="1076325"/>
          </a:xfrm>
          <a:prstGeom prst="rect">
            <a:avLst/>
          </a:prstGeom>
        </p:spPr>
      </p:pic>
    </p:spTree>
    <p:extLst>
      <p:ext uri="{BB962C8B-B14F-4D97-AF65-F5344CB8AC3E}">
        <p14:creationId xmlns:p14="http://schemas.microsoft.com/office/powerpoint/2010/main" val="16225710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76A4E-7470-49F0-A171-FCBE12721932}"/>
              </a:ext>
            </a:extLst>
          </p:cNvPr>
          <p:cNvSpPr>
            <a:spLocks noGrp="1"/>
          </p:cNvSpPr>
          <p:nvPr>
            <p:ph type="title"/>
          </p:nvPr>
        </p:nvSpPr>
        <p:spPr/>
        <p:txBody>
          <a:bodyPr/>
          <a:lstStyle/>
          <a:p>
            <a:r>
              <a:rPr lang="en-GB" dirty="0"/>
              <a:t>Assessment 1: Presentation (50%)</a:t>
            </a:r>
          </a:p>
        </p:txBody>
      </p:sp>
      <p:sp>
        <p:nvSpPr>
          <p:cNvPr id="3" name="Content Placeholder 2">
            <a:extLst>
              <a:ext uri="{FF2B5EF4-FFF2-40B4-BE49-F238E27FC236}">
                <a16:creationId xmlns:a16="http://schemas.microsoft.com/office/drawing/2014/main" id="{13FD5A6E-608B-4340-BDE6-599D2360CD47}"/>
              </a:ext>
            </a:extLst>
          </p:cNvPr>
          <p:cNvSpPr>
            <a:spLocks noGrp="1"/>
          </p:cNvSpPr>
          <p:nvPr>
            <p:ph idx="1"/>
          </p:nvPr>
        </p:nvSpPr>
        <p:spPr/>
        <p:txBody>
          <a:bodyPr>
            <a:normAutofit fontScale="77500" lnSpcReduction="20000"/>
          </a:bodyPr>
          <a:lstStyle/>
          <a:p>
            <a:pPr algn="l"/>
            <a:r>
              <a:rPr lang="en-US" b="0" i="0" dirty="0">
                <a:solidFill>
                  <a:srgbClr val="373A3C"/>
                </a:solidFill>
                <a:effectLst/>
                <a:latin typeface="-apple-system"/>
              </a:rPr>
              <a:t>There are three opportunities for you to deliver your presentation:</a:t>
            </a:r>
          </a:p>
          <a:p>
            <a:pPr lvl="1"/>
            <a:r>
              <a:rPr lang="en-US" b="0" i="0" dirty="0">
                <a:solidFill>
                  <a:srgbClr val="373A3C"/>
                </a:solidFill>
                <a:effectLst/>
                <a:latin typeface="-apple-system"/>
              </a:rPr>
              <a:t>30/10/20</a:t>
            </a:r>
          </a:p>
          <a:p>
            <a:pPr lvl="1"/>
            <a:r>
              <a:rPr lang="en-US" b="0" i="0" dirty="0">
                <a:solidFill>
                  <a:srgbClr val="373A3C"/>
                </a:solidFill>
                <a:effectLst/>
                <a:latin typeface="-apple-system"/>
              </a:rPr>
              <a:t>6/11/20</a:t>
            </a:r>
          </a:p>
          <a:p>
            <a:pPr lvl="1"/>
            <a:r>
              <a:rPr lang="en-US" b="0" i="0" dirty="0">
                <a:solidFill>
                  <a:srgbClr val="373A3C"/>
                </a:solidFill>
                <a:effectLst/>
                <a:latin typeface="-apple-system"/>
              </a:rPr>
              <a:t>13/11/20</a:t>
            </a:r>
          </a:p>
          <a:p>
            <a:pPr algn="l"/>
            <a:r>
              <a:rPr lang="en-US" b="0" i="0" dirty="0">
                <a:solidFill>
                  <a:srgbClr val="373A3C"/>
                </a:solidFill>
                <a:effectLst/>
                <a:latin typeface="-apple-system"/>
              </a:rPr>
              <a:t>The presentation date will be according to the subject that you wish to present on:</a:t>
            </a:r>
          </a:p>
          <a:p>
            <a:pPr algn="l"/>
            <a:r>
              <a:rPr lang="en-US" b="1" i="0" dirty="0">
                <a:solidFill>
                  <a:srgbClr val="373A3C"/>
                </a:solidFill>
                <a:effectLst/>
                <a:latin typeface="-apple-system"/>
              </a:rPr>
              <a:t>30/10/20</a:t>
            </a:r>
            <a:r>
              <a:rPr lang="en-US" b="0" i="0" dirty="0">
                <a:solidFill>
                  <a:srgbClr val="373A3C"/>
                </a:solidFill>
                <a:effectLst/>
                <a:latin typeface="-apple-system"/>
              </a:rPr>
              <a:t> on Theoretical considerations and the ancient world (relating to Week 1 of the module)</a:t>
            </a:r>
          </a:p>
          <a:p>
            <a:pPr algn="l"/>
            <a:r>
              <a:rPr lang="en-US" b="1" i="0" dirty="0">
                <a:solidFill>
                  <a:srgbClr val="373A3C"/>
                </a:solidFill>
                <a:effectLst/>
                <a:latin typeface="-apple-system"/>
              </a:rPr>
              <a:t>6/11/20 </a:t>
            </a:r>
            <a:r>
              <a:rPr lang="en-US" b="0" i="0" dirty="0">
                <a:solidFill>
                  <a:srgbClr val="373A3C"/>
                </a:solidFill>
                <a:effectLst/>
                <a:latin typeface="-apple-system"/>
              </a:rPr>
              <a:t>on Sexuality issues and the ancient world, Eros, Ideal Women, Ideal Men</a:t>
            </a:r>
          </a:p>
          <a:p>
            <a:pPr algn="l"/>
            <a:r>
              <a:rPr lang="en-US" b="1" i="0" dirty="0">
                <a:solidFill>
                  <a:srgbClr val="373A3C"/>
                </a:solidFill>
                <a:effectLst/>
                <a:latin typeface="-apple-system"/>
              </a:rPr>
              <a:t>13/11/20 </a:t>
            </a:r>
            <a:r>
              <a:rPr lang="en-US" b="0" i="0" dirty="0">
                <a:solidFill>
                  <a:srgbClr val="373A3C"/>
                </a:solidFill>
                <a:effectLst/>
                <a:latin typeface="-apple-system"/>
              </a:rPr>
              <a:t>on Law and Gender/Sex, Prostitution, Religion, Rape/Abduction, non-sexual encounters/people.</a:t>
            </a:r>
          </a:p>
          <a:p>
            <a:pPr algn="l"/>
            <a:r>
              <a:rPr lang="en-US" b="0" i="0" dirty="0">
                <a:solidFill>
                  <a:srgbClr val="373A3C"/>
                </a:solidFill>
                <a:effectLst/>
                <a:latin typeface="-apple-system"/>
              </a:rPr>
              <a:t>There are  three options in the submission link - you need to submit your presentation on the one for the appropriate date. The deadline is the previous day at 23.59. EXAMPLE: John is presenting on Performativity on Greek vases on 30/10/20. He will have to submit by 29/10/20 23.59.</a:t>
            </a:r>
          </a:p>
          <a:p>
            <a:endParaRPr lang="en-GB" dirty="0"/>
          </a:p>
        </p:txBody>
      </p:sp>
    </p:spTree>
    <p:extLst>
      <p:ext uri="{BB962C8B-B14F-4D97-AF65-F5344CB8AC3E}">
        <p14:creationId xmlns:p14="http://schemas.microsoft.com/office/powerpoint/2010/main" val="22745420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A4D47-98E5-47AF-A526-E165CFCE6C40}"/>
              </a:ext>
            </a:extLst>
          </p:cNvPr>
          <p:cNvSpPr>
            <a:spLocks noGrp="1"/>
          </p:cNvSpPr>
          <p:nvPr>
            <p:ph type="title"/>
          </p:nvPr>
        </p:nvSpPr>
        <p:spPr/>
        <p:txBody>
          <a:bodyPr/>
          <a:lstStyle/>
          <a:p>
            <a:r>
              <a:rPr lang="en-GB" dirty="0"/>
              <a:t>Assessment 2: 3 Blog posts (50% together)</a:t>
            </a:r>
          </a:p>
        </p:txBody>
      </p:sp>
      <p:sp>
        <p:nvSpPr>
          <p:cNvPr id="3" name="Content Placeholder 2">
            <a:extLst>
              <a:ext uri="{FF2B5EF4-FFF2-40B4-BE49-F238E27FC236}">
                <a16:creationId xmlns:a16="http://schemas.microsoft.com/office/drawing/2014/main" id="{057CE95A-EB1C-42C8-864F-AF08D1206851}"/>
              </a:ext>
            </a:extLst>
          </p:cNvPr>
          <p:cNvSpPr>
            <a:spLocks noGrp="1"/>
          </p:cNvSpPr>
          <p:nvPr>
            <p:ph idx="1"/>
          </p:nvPr>
        </p:nvSpPr>
        <p:spPr/>
        <p:txBody>
          <a:bodyPr>
            <a:normAutofit fontScale="92500" lnSpcReduction="10000"/>
          </a:bodyPr>
          <a:lstStyle/>
          <a:p>
            <a:pPr algn="l"/>
            <a:r>
              <a:rPr lang="en-US" b="0" i="0" dirty="0">
                <a:solidFill>
                  <a:srgbClr val="373A3C"/>
                </a:solidFill>
                <a:effectLst/>
                <a:latin typeface="-apple-system"/>
              </a:rPr>
              <a:t>The course will support a blog. You will provide 3 blog entries for the course blog. The 3 blog entries will be no less that 750-words each. Each entry will be on an aspect of gender and sexuality in the ancient world. Each blog post must not overlap in any way with either your presentation or your other blog posts.</a:t>
            </a:r>
          </a:p>
          <a:p>
            <a:pPr algn="l"/>
            <a:r>
              <a:rPr lang="en-US" b="0" i="0" dirty="0">
                <a:solidFill>
                  <a:srgbClr val="373A3C"/>
                </a:solidFill>
                <a:effectLst/>
                <a:latin typeface="-apple-system"/>
              </a:rPr>
              <a:t>You can either work on a topic of your choice, or take one of the suggestions made by fellow students in their presentations. Blog entries should be submitted by:</a:t>
            </a:r>
          </a:p>
          <a:p>
            <a:pPr algn="l"/>
            <a:r>
              <a:rPr lang="en-US" b="0" i="0" dirty="0">
                <a:solidFill>
                  <a:srgbClr val="373A3C"/>
                </a:solidFill>
                <a:effectLst/>
                <a:latin typeface="-apple-system"/>
              </a:rPr>
              <a:t>Entry 1: 26/10/20 23.59</a:t>
            </a:r>
          </a:p>
          <a:p>
            <a:pPr algn="l"/>
            <a:r>
              <a:rPr lang="en-US" b="0" i="0" dirty="0">
                <a:solidFill>
                  <a:srgbClr val="373A3C"/>
                </a:solidFill>
                <a:effectLst/>
                <a:latin typeface="-apple-system"/>
              </a:rPr>
              <a:t>Entry 2: 4/11/20 23.59</a:t>
            </a:r>
          </a:p>
          <a:p>
            <a:pPr algn="l"/>
            <a:r>
              <a:rPr lang="en-US" b="0" i="0" dirty="0">
                <a:solidFill>
                  <a:srgbClr val="373A3C"/>
                </a:solidFill>
                <a:effectLst/>
                <a:latin typeface="-apple-system"/>
              </a:rPr>
              <a:t>Entry 3: 13/11/20 23.59</a:t>
            </a:r>
          </a:p>
          <a:p>
            <a:endParaRPr lang="en-GB" dirty="0"/>
          </a:p>
        </p:txBody>
      </p:sp>
    </p:spTree>
    <p:extLst>
      <p:ext uri="{BB962C8B-B14F-4D97-AF65-F5344CB8AC3E}">
        <p14:creationId xmlns:p14="http://schemas.microsoft.com/office/powerpoint/2010/main" val="42469377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C1695-AD32-4A24-86EE-D50FD8C9DF71}"/>
              </a:ext>
            </a:extLst>
          </p:cNvPr>
          <p:cNvSpPr>
            <a:spLocks noGrp="1"/>
          </p:cNvSpPr>
          <p:nvPr>
            <p:ph type="title"/>
          </p:nvPr>
        </p:nvSpPr>
        <p:spPr/>
        <p:txBody>
          <a:bodyPr/>
          <a:lstStyle/>
          <a:p>
            <a:r>
              <a:rPr lang="en-GB" dirty="0"/>
              <a:t>Presentation Topics – how to create your topic</a:t>
            </a:r>
          </a:p>
        </p:txBody>
      </p:sp>
      <p:sp>
        <p:nvSpPr>
          <p:cNvPr id="3" name="Content Placeholder 2">
            <a:extLst>
              <a:ext uri="{FF2B5EF4-FFF2-40B4-BE49-F238E27FC236}">
                <a16:creationId xmlns:a16="http://schemas.microsoft.com/office/drawing/2014/main" id="{D149C4C9-9D49-48FD-9AC2-4A45ED3D0E41}"/>
              </a:ext>
            </a:extLst>
          </p:cNvPr>
          <p:cNvSpPr>
            <a:spLocks noGrp="1"/>
          </p:cNvSpPr>
          <p:nvPr>
            <p:ph idx="1"/>
          </p:nvPr>
        </p:nvSpPr>
        <p:spPr/>
        <p:txBody>
          <a:bodyPr>
            <a:normAutofit fontScale="77500" lnSpcReduction="20000"/>
          </a:bodyPr>
          <a:lstStyle/>
          <a:p>
            <a:r>
              <a:rPr lang="en-GB" dirty="0"/>
              <a:t>Narrow and Focused. You cannot just make this up – you have to do some research on it.</a:t>
            </a:r>
          </a:p>
          <a:p>
            <a:r>
              <a:rPr lang="en-GB" dirty="0"/>
              <a:t>Steps:</a:t>
            </a:r>
          </a:p>
          <a:p>
            <a:pPr marL="514350" indent="-514350">
              <a:buFont typeface="+mj-lt"/>
              <a:buAutoNum type="arabicPeriod"/>
            </a:pPr>
            <a:r>
              <a:rPr lang="en-GB" dirty="0"/>
              <a:t>Choose your area (ex. Prostitution)</a:t>
            </a:r>
          </a:p>
          <a:p>
            <a:pPr marL="514350" indent="-514350">
              <a:buFont typeface="+mj-lt"/>
              <a:buAutoNum type="arabicPeriod"/>
            </a:pPr>
            <a:r>
              <a:rPr lang="en-GB" dirty="0"/>
              <a:t>Narrow to period (ex. Greek) </a:t>
            </a:r>
          </a:p>
          <a:p>
            <a:pPr marL="514350" indent="-514350">
              <a:buFont typeface="+mj-lt"/>
              <a:buAutoNum type="arabicPeriod"/>
            </a:pPr>
            <a:r>
              <a:rPr lang="en-GB" dirty="0"/>
              <a:t>Narrow to medium/source (ex. Vases)</a:t>
            </a:r>
          </a:p>
          <a:p>
            <a:pPr marL="514350" indent="-514350">
              <a:buFont typeface="+mj-lt"/>
              <a:buAutoNum type="arabicPeriod"/>
            </a:pPr>
            <a:r>
              <a:rPr lang="en-GB" dirty="0"/>
              <a:t>Too large? Narrow further </a:t>
            </a:r>
            <a:r>
              <a:rPr lang="en-GB" dirty="0">
                <a:sym typeface="Wingdings" panose="05000000000000000000" pitchFamily="2" charset="2"/>
              </a:rPr>
              <a:t> period, medium, angle (ex. Archaic period)</a:t>
            </a:r>
          </a:p>
          <a:p>
            <a:pPr marL="514350" indent="-514350">
              <a:buFont typeface="+mj-lt"/>
              <a:buAutoNum type="arabicPeriod"/>
            </a:pPr>
            <a:r>
              <a:rPr lang="en-GB" dirty="0">
                <a:sym typeface="Wingdings" panose="05000000000000000000" pitchFamily="2" charset="2"/>
              </a:rPr>
              <a:t>Identify issue to focus (ex. How do we tell a woman is a prostitute? Why does scholarship always identify women drinking as prostitutes?)</a:t>
            </a:r>
          </a:p>
          <a:p>
            <a:pPr marL="514350" indent="-514350">
              <a:buFont typeface="+mj-lt"/>
              <a:buAutoNum type="arabicPeriod"/>
            </a:pPr>
            <a:r>
              <a:rPr lang="en-GB" dirty="0">
                <a:sym typeface="Wingdings" panose="05000000000000000000" pitchFamily="2" charset="2"/>
              </a:rPr>
              <a:t>Create question/topic. (ex. The identification of prostitutes in archaic Greek vase painting)</a:t>
            </a:r>
            <a:endParaRPr lang="en-GB" dirty="0"/>
          </a:p>
          <a:p>
            <a:pPr marL="0" indent="0">
              <a:buNone/>
            </a:pPr>
            <a:r>
              <a:rPr lang="en-GB" dirty="0"/>
              <a:t>YOUR TOPIC MUST BE APPROVED BY ME. NON-APPROVED TOPICS WILL BE MARKED DOWN.</a:t>
            </a:r>
          </a:p>
        </p:txBody>
      </p:sp>
    </p:spTree>
    <p:extLst>
      <p:ext uri="{BB962C8B-B14F-4D97-AF65-F5344CB8AC3E}">
        <p14:creationId xmlns:p14="http://schemas.microsoft.com/office/powerpoint/2010/main" val="19044791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77E40-9401-4FD1-9F46-B222E8BD5718}"/>
              </a:ext>
            </a:extLst>
          </p:cNvPr>
          <p:cNvSpPr>
            <a:spLocks noGrp="1"/>
          </p:cNvSpPr>
          <p:nvPr>
            <p:ph type="title"/>
          </p:nvPr>
        </p:nvSpPr>
        <p:spPr/>
        <p:txBody>
          <a:bodyPr/>
          <a:lstStyle/>
          <a:p>
            <a:r>
              <a:rPr lang="en-GB" dirty="0"/>
              <a:t>PRESENTATIONS – what to do</a:t>
            </a:r>
          </a:p>
        </p:txBody>
      </p:sp>
      <p:sp>
        <p:nvSpPr>
          <p:cNvPr id="3" name="Content Placeholder 2">
            <a:extLst>
              <a:ext uri="{FF2B5EF4-FFF2-40B4-BE49-F238E27FC236}">
                <a16:creationId xmlns:a16="http://schemas.microsoft.com/office/drawing/2014/main" id="{900612C4-677E-4FA8-9AB5-6CAFD448189E}"/>
              </a:ext>
            </a:extLst>
          </p:cNvPr>
          <p:cNvSpPr>
            <a:spLocks noGrp="1"/>
          </p:cNvSpPr>
          <p:nvPr>
            <p:ph idx="1"/>
          </p:nvPr>
        </p:nvSpPr>
        <p:spPr/>
        <p:txBody>
          <a:bodyPr>
            <a:normAutofit fontScale="92500" lnSpcReduction="10000"/>
          </a:bodyPr>
          <a:lstStyle/>
          <a:p>
            <a:r>
              <a:rPr lang="en-GB" dirty="0"/>
              <a:t>Decide your topic.</a:t>
            </a:r>
          </a:p>
          <a:p>
            <a:r>
              <a:rPr lang="en-GB" dirty="0"/>
              <a:t>Identify the appropriate presentation date for it. </a:t>
            </a:r>
          </a:p>
          <a:p>
            <a:r>
              <a:rPr lang="en-GB" dirty="0"/>
              <a:t>Book your place in the “Choose your presentation date here” choice on Moodle.</a:t>
            </a:r>
          </a:p>
          <a:p>
            <a:pPr lvl="1"/>
            <a:r>
              <a:rPr lang="en-GB" dirty="0"/>
              <a:t>Maximum 9 people per date!</a:t>
            </a:r>
          </a:p>
          <a:p>
            <a:pPr lvl="1"/>
            <a:r>
              <a:rPr lang="en-GB" dirty="0"/>
              <a:t>So, don’t leave it too late.</a:t>
            </a:r>
          </a:p>
          <a:p>
            <a:r>
              <a:rPr lang="en-GB" dirty="0"/>
              <a:t>AGREE YOUR TITLE WITH ME</a:t>
            </a:r>
          </a:p>
          <a:p>
            <a:pPr lvl="1"/>
            <a:r>
              <a:rPr lang="en-GB" dirty="0"/>
              <a:t>By posting it on the forum called “</a:t>
            </a:r>
            <a:r>
              <a:rPr lang="en-US" dirty="0"/>
              <a:t>Draft Presentation Titles for Approval” by 25/10/20.</a:t>
            </a:r>
          </a:p>
          <a:p>
            <a:pPr lvl="1"/>
            <a:r>
              <a:rPr lang="en-US" dirty="0"/>
              <a:t>The sooner you do it, the better off you are. I will EITHER approve it OR tell you how to change it. You will then have to submit the reconsidered title on the same forum UNTIL YOU GET APPROVAL FOR IT.</a:t>
            </a:r>
            <a:endParaRPr lang="en-GB" dirty="0"/>
          </a:p>
        </p:txBody>
      </p:sp>
    </p:spTree>
    <p:extLst>
      <p:ext uri="{BB962C8B-B14F-4D97-AF65-F5344CB8AC3E}">
        <p14:creationId xmlns:p14="http://schemas.microsoft.com/office/powerpoint/2010/main" val="30002829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53AD4-A247-495E-A7D8-D73045A765CB}"/>
              </a:ext>
            </a:extLst>
          </p:cNvPr>
          <p:cNvSpPr>
            <a:spLocks noGrp="1"/>
          </p:cNvSpPr>
          <p:nvPr>
            <p:ph type="title"/>
          </p:nvPr>
        </p:nvSpPr>
        <p:spPr/>
        <p:txBody>
          <a:bodyPr/>
          <a:lstStyle/>
          <a:p>
            <a:r>
              <a:rPr lang="en-GB" dirty="0"/>
              <a:t>Blog posts</a:t>
            </a:r>
          </a:p>
        </p:txBody>
      </p:sp>
      <p:sp>
        <p:nvSpPr>
          <p:cNvPr id="3" name="Content Placeholder 2">
            <a:extLst>
              <a:ext uri="{FF2B5EF4-FFF2-40B4-BE49-F238E27FC236}">
                <a16:creationId xmlns:a16="http://schemas.microsoft.com/office/drawing/2014/main" id="{CC11EC3E-8602-44FF-B234-63171DBF4A34}"/>
              </a:ext>
            </a:extLst>
          </p:cNvPr>
          <p:cNvSpPr>
            <a:spLocks noGrp="1"/>
          </p:cNvSpPr>
          <p:nvPr>
            <p:ph idx="1"/>
          </p:nvPr>
        </p:nvSpPr>
        <p:spPr/>
        <p:txBody>
          <a:bodyPr/>
          <a:lstStyle/>
          <a:p>
            <a:r>
              <a:rPr lang="en-GB" dirty="0"/>
              <a:t>All blog posts to be submitted to the link by the date specified!!!</a:t>
            </a:r>
          </a:p>
          <a:p>
            <a:r>
              <a:rPr lang="en-GB" dirty="0"/>
              <a:t>What is a blog?</a:t>
            </a:r>
          </a:p>
          <a:p>
            <a:pPr lvl="1"/>
            <a:r>
              <a:rPr lang="en-GB" dirty="0"/>
              <a:t>A more informal presentation of topics/issues compared to an essay. </a:t>
            </a:r>
          </a:p>
          <a:p>
            <a:pPr lvl="1"/>
            <a:r>
              <a:rPr lang="en-GB" dirty="0"/>
              <a:t>An academic blog is a slightly different beast than a blog for all readers. It all has to do with your audience.</a:t>
            </a:r>
          </a:p>
          <a:p>
            <a:r>
              <a:rPr lang="en-GB" dirty="0"/>
              <a:t>You choose your audience. </a:t>
            </a:r>
          </a:p>
          <a:p>
            <a:pPr lvl="1"/>
            <a:r>
              <a:rPr lang="en-GB" dirty="0"/>
              <a:t>Before starting each blog post, you will need to include an (NB) note about which audience you are targeting in this particular blog post.</a:t>
            </a:r>
          </a:p>
          <a:p>
            <a:pPr lvl="1"/>
            <a:r>
              <a:rPr lang="en-GB" dirty="0"/>
              <a:t>Example: NB This blog is targeting university students of ancient history.</a:t>
            </a:r>
          </a:p>
          <a:p>
            <a:pPr lvl="1"/>
            <a:r>
              <a:rPr lang="en-GB" dirty="0"/>
              <a:t>CAREFUL your intended audience will affect how I mark your blog.</a:t>
            </a:r>
          </a:p>
          <a:p>
            <a:pPr lvl="1"/>
            <a:endParaRPr lang="en-GB" dirty="0"/>
          </a:p>
        </p:txBody>
      </p:sp>
    </p:spTree>
    <p:extLst>
      <p:ext uri="{BB962C8B-B14F-4D97-AF65-F5344CB8AC3E}">
        <p14:creationId xmlns:p14="http://schemas.microsoft.com/office/powerpoint/2010/main" val="31978795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DF8E3-B023-4714-AB63-43BB857E0642}"/>
              </a:ext>
            </a:extLst>
          </p:cNvPr>
          <p:cNvSpPr>
            <a:spLocks noGrp="1"/>
          </p:cNvSpPr>
          <p:nvPr>
            <p:ph type="title"/>
          </p:nvPr>
        </p:nvSpPr>
        <p:spPr/>
        <p:txBody>
          <a:bodyPr/>
          <a:lstStyle/>
          <a:p>
            <a:r>
              <a:rPr lang="en-GB" dirty="0"/>
              <a:t>Academic Blogs</a:t>
            </a:r>
          </a:p>
        </p:txBody>
      </p:sp>
      <p:sp>
        <p:nvSpPr>
          <p:cNvPr id="3" name="Content Placeholder 2">
            <a:extLst>
              <a:ext uri="{FF2B5EF4-FFF2-40B4-BE49-F238E27FC236}">
                <a16:creationId xmlns:a16="http://schemas.microsoft.com/office/drawing/2014/main" id="{9055D914-9895-4B37-9784-A2BC44FA7632}"/>
              </a:ext>
            </a:extLst>
          </p:cNvPr>
          <p:cNvSpPr>
            <a:spLocks noGrp="1"/>
          </p:cNvSpPr>
          <p:nvPr>
            <p:ph idx="1"/>
          </p:nvPr>
        </p:nvSpPr>
        <p:spPr>
          <a:xfrm>
            <a:off x="838200" y="1376039"/>
            <a:ext cx="10515600" cy="4800924"/>
          </a:xfrm>
        </p:spPr>
        <p:txBody>
          <a:bodyPr>
            <a:normAutofit fontScale="92500" lnSpcReduction="20000"/>
          </a:bodyPr>
          <a:lstStyle/>
          <a:p>
            <a:r>
              <a:rPr lang="en-GB" dirty="0"/>
              <a:t>Blogs for an academic audience (including other university students) are informal but informed! </a:t>
            </a:r>
          </a:p>
          <a:p>
            <a:r>
              <a:rPr lang="en-GB" dirty="0"/>
              <a:t>You will need to show:</a:t>
            </a:r>
          </a:p>
          <a:p>
            <a:pPr lvl="1"/>
            <a:r>
              <a:rPr lang="en-GB" dirty="0"/>
              <a:t>Understanding of the sources</a:t>
            </a:r>
          </a:p>
          <a:p>
            <a:pPr lvl="1"/>
            <a:r>
              <a:rPr lang="en-GB" dirty="0"/>
              <a:t>Understanding and engagement with scholarship</a:t>
            </a:r>
          </a:p>
          <a:p>
            <a:pPr lvl="1"/>
            <a:r>
              <a:rPr lang="en-GB" dirty="0"/>
              <a:t>A clear argument that you are making</a:t>
            </a:r>
          </a:p>
          <a:p>
            <a:r>
              <a:rPr lang="en-GB" dirty="0"/>
              <a:t>Language:</a:t>
            </a:r>
          </a:p>
          <a:p>
            <a:pPr lvl="1"/>
            <a:r>
              <a:rPr lang="en-GB" dirty="0"/>
              <a:t>Sloppiness does not belong in a blog. So, you will still need to write properly and proofread!</a:t>
            </a:r>
          </a:p>
          <a:p>
            <a:pPr lvl="1"/>
            <a:r>
              <a:rPr lang="en-GB" dirty="0"/>
              <a:t>But you can be more informal, include pictures, use bullet points, use more exuberant punctuation, address your audience.</a:t>
            </a:r>
          </a:p>
          <a:p>
            <a:r>
              <a:rPr lang="en-GB" dirty="0"/>
              <a:t>Examples of academic blogs:</a:t>
            </a:r>
          </a:p>
          <a:p>
            <a:pPr lvl="1"/>
            <a:r>
              <a:rPr lang="en-GB" dirty="0">
                <a:hlinkClick r:id="rId2"/>
              </a:rPr>
              <a:t>https://silviatavares.com/</a:t>
            </a:r>
            <a:endParaRPr lang="en-GB" dirty="0"/>
          </a:p>
          <a:p>
            <a:pPr lvl="1"/>
            <a:r>
              <a:rPr lang="en-GB" dirty="0">
                <a:hlinkClick r:id="rId3"/>
              </a:rPr>
              <a:t>https://dancohen.org/blog/</a:t>
            </a:r>
            <a:endParaRPr lang="en-GB" dirty="0"/>
          </a:p>
          <a:p>
            <a:pPr lvl="1"/>
            <a:r>
              <a:rPr lang="en-GB" dirty="0">
                <a:hlinkClick r:id="rId4"/>
              </a:rPr>
              <a:t>https://academicswrite.ca/</a:t>
            </a:r>
            <a:endParaRPr lang="en-GB" dirty="0"/>
          </a:p>
          <a:p>
            <a:pPr lvl="1"/>
            <a:endParaRPr lang="en-GB" dirty="0"/>
          </a:p>
          <a:p>
            <a:pPr lvl="1"/>
            <a:endParaRPr lang="en-GB" dirty="0"/>
          </a:p>
        </p:txBody>
      </p:sp>
      <p:sp>
        <p:nvSpPr>
          <p:cNvPr id="4" name="TextBox 3">
            <a:extLst>
              <a:ext uri="{FF2B5EF4-FFF2-40B4-BE49-F238E27FC236}">
                <a16:creationId xmlns:a16="http://schemas.microsoft.com/office/drawing/2014/main" id="{89C8EDE1-1D5C-4B01-A816-C64AEC4B217A}"/>
              </a:ext>
            </a:extLst>
          </p:cNvPr>
          <p:cNvSpPr txBox="1"/>
          <p:nvPr/>
        </p:nvSpPr>
        <p:spPr>
          <a:xfrm flipH="1">
            <a:off x="7023568" y="4909351"/>
            <a:ext cx="3256774" cy="923330"/>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r>
              <a:rPr lang="en-GB" dirty="0"/>
              <a:t>Tips on writing academic blogs:</a:t>
            </a:r>
          </a:p>
          <a:p>
            <a:r>
              <a:rPr lang="en-GB" dirty="0">
                <a:hlinkClick r:id="rId5"/>
              </a:rPr>
              <a:t>HERE</a:t>
            </a:r>
            <a:endParaRPr lang="en-GB" dirty="0"/>
          </a:p>
          <a:p>
            <a:r>
              <a:rPr lang="en-GB" dirty="0"/>
              <a:t>And </a:t>
            </a:r>
            <a:r>
              <a:rPr lang="en-GB" dirty="0">
                <a:hlinkClick r:id="rId6"/>
              </a:rPr>
              <a:t>HERE</a:t>
            </a:r>
            <a:endParaRPr lang="en-GB" dirty="0"/>
          </a:p>
        </p:txBody>
      </p:sp>
    </p:spTree>
    <p:extLst>
      <p:ext uri="{BB962C8B-B14F-4D97-AF65-F5344CB8AC3E}">
        <p14:creationId xmlns:p14="http://schemas.microsoft.com/office/powerpoint/2010/main" val="15468898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63576-780E-47FC-A0A9-AA6449AC9DB2}"/>
              </a:ext>
            </a:extLst>
          </p:cNvPr>
          <p:cNvSpPr>
            <a:spLocks noGrp="1"/>
          </p:cNvSpPr>
          <p:nvPr>
            <p:ph type="title"/>
          </p:nvPr>
        </p:nvSpPr>
        <p:spPr/>
        <p:txBody>
          <a:bodyPr/>
          <a:lstStyle/>
          <a:p>
            <a:r>
              <a:rPr lang="en-GB" dirty="0"/>
              <a:t>Non-Academic blogs</a:t>
            </a:r>
          </a:p>
        </p:txBody>
      </p:sp>
      <p:sp>
        <p:nvSpPr>
          <p:cNvPr id="3" name="Content Placeholder 2">
            <a:extLst>
              <a:ext uri="{FF2B5EF4-FFF2-40B4-BE49-F238E27FC236}">
                <a16:creationId xmlns:a16="http://schemas.microsoft.com/office/drawing/2014/main" id="{3DBE7896-C72E-4FC4-9588-553BAC430998}"/>
              </a:ext>
            </a:extLst>
          </p:cNvPr>
          <p:cNvSpPr>
            <a:spLocks noGrp="1"/>
          </p:cNvSpPr>
          <p:nvPr>
            <p:ph idx="1"/>
          </p:nvPr>
        </p:nvSpPr>
        <p:spPr/>
        <p:txBody>
          <a:bodyPr/>
          <a:lstStyle/>
          <a:p>
            <a:r>
              <a:rPr lang="en-GB" dirty="0"/>
              <a:t>It is all about your audience. And you need to specify it! </a:t>
            </a:r>
          </a:p>
          <a:p>
            <a:r>
              <a:rPr lang="en-GB" dirty="0"/>
              <a:t>No blog should come without a specific audience identified.</a:t>
            </a:r>
          </a:p>
          <a:p>
            <a:r>
              <a:rPr lang="en-GB" dirty="0"/>
              <a:t>Think of potential audiences. Examples:</a:t>
            </a:r>
          </a:p>
          <a:p>
            <a:pPr lvl="1"/>
            <a:r>
              <a:rPr lang="en-GB" dirty="0"/>
              <a:t>Teachers of subject XX</a:t>
            </a:r>
          </a:p>
          <a:p>
            <a:pPr lvl="1"/>
            <a:r>
              <a:rPr lang="en-GB" dirty="0"/>
              <a:t>The LGBTQ community</a:t>
            </a:r>
          </a:p>
          <a:p>
            <a:pPr lvl="1"/>
            <a:r>
              <a:rPr lang="en-GB" dirty="0"/>
              <a:t>A-Level pupils in XXX</a:t>
            </a:r>
          </a:p>
          <a:p>
            <a:pPr lvl="1"/>
            <a:r>
              <a:rPr lang="en-GB" dirty="0"/>
              <a:t>Game developers</a:t>
            </a:r>
          </a:p>
          <a:p>
            <a:r>
              <a:rPr lang="en-GB" dirty="0"/>
              <a:t>This is NOT easier than doing an academic blog. On the contrary, it is actually more difficult. You need to tailor the topic and presentation to your audience.</a:t>
            </a:r>
          </a:p>
          <a:p>
            <a:endParaRPr lang="en-GB" dirty="0"/>
          </a:p>
        </p:txBody>
      </p:sp>
    </p:spTree>
    <p:extLst>
      <p:ext uri="{BB962C8B-B14F-4D97-AF65-F5344CB8AC3E}">
        <p14:creationId xmlns:p14="http://schemas.microsoft.com/office/powerpoint/2010/main" val="36267079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A862F-2326-405A-A3E5-D39B906DF1E2}"/>
              </a:ext>
            </a:extLst>
          </p:cNvPr>
          <p:cNvSpPr>
            <a:spLocks noGrp="1"/>
          </p:cNvSpPr>
          <p:nvPr>
            <p:ph type="title"/>
          </p:nvPr>
        </p:nvSpPr>
        <p:spPr/>
        <p:txBody>
          <a:bodyPr/>
          <a:lstStyle/>
          <a:p>
            <a:r>
              <a:rPr lang="en-GB" dirty="0"/>
              <a:t>Non-academic blogs II</a:t>
            </a:r>
          </a:p>
        </p:txBody>
      </p:sp>
      <p:sp>
        <p:nvSpPr>
          <p:cNvPr id="3" name="Content Placeholder 2">
            <a:extLst>
              <a:ext uri="{FF2B5EF4-FFF2-40B4-BE49-F238E27FC236}">
                <a16:creationId xmlns:a16="http://schemas.microsoft.com/office/drawing/2014/main" id="{E6CDBF91-328B-4548-9315-DAED8D4A4651}"/>
              </a:ext>
            </a:extLst>
          </p:cNvPr>
          <p:cNvSpPr>
            <a:spLocks noGrp="1"/>
          </p:cNvSpPr>
          <p:nvPr>
            <p:ph idx="1"/>
          </p:nvPr>
        </p:nvSpPr>
        <p:spPr/>
        <p:txBody>
          <a:bodyPr/>
          <a:lstStyle/>
          <a:p>
            <a:r>
              <a:rPr lang="en-GB" dirty="0"/>
              <a:t>Think of what your audience needs, and what they expect from a blog</a:t>
            </a:r>
          </a:p>
          <a:p>
            <a:r>
              <a:rPr lang="en-GB" dirty="0"/>
              <a:t>Teachers:</a:t>
            </a:r>
          </a:p>
          <a:p>
            <a:pPr lvl="1"/>
            <a:r>
              <a:rPr lang="en-GB" dirty="0"/>
              <a:t>Information for their teaching</a:t>
            </a:r>
          </a:p>
          <a:p>
            <a:pPr lvl="1"/>
            <a:r>
              <a:rPr lang="en-GB" dirty="0"/>
              <a:t>Something more than what they did at university</a:t>
            </a:r>
          </a:p>
          <a:p>
            <a:pPr lvl="1"/>
            <a:r>
              <a:rPr lang="en-GB" dirty="0"/>
              <a:t>New information / different viewpoints</a:t>
            </a:r>
          </a:p>
          <a:p>
            <a:r>
              <a:rPr lang="en-GB" dirty="0"/>
              <a:t>Pupils:</a:t>
            </a:r>
          </a:p>
          <a:p>
            <a:pPr lvl="1"/>
            <a:r>
              <a:rPr lang="en-GB" dirty="0"/>
              <a:t>Under 18! So, you cannot actually work with certain types of materials, etc.</a:t>
            </a:r>
          </a:p>
          <a:p>
            <a:pPr lvl="1"/>
            <a:r>
              <a:rPr lang="en-GB" dirty="0"/>
              <a:t>They want more basic information – think of what they are doing at A Level.</a:t>
            </a:r>
          </a:p>
          <a:p>
            <a:pPr lvl="1"/>
            <a:r>
              <a:rPr lang="en-GB" dirty="0"/>
              <a:t>But they need to get something more than they get out of their textbooks.</a:t>
            </a:r>
          </a:p>
          <a:p>
            <a:pPr lvl="1"/>
            <a:endParaRPr lang="en-GB" dirty="0"/>
          </a:p>
          <a:p>
            <a:pPr lvl="1"/>
            <a:endParaRPr lang="en-GB" dirty="0"/>
          </a:p>
        </p:txBody>
      </p:sp>
    </p:spTree>
    <p:extLst>
      <p:ext uri="{BB962C8B-B14F-4D97-AF65-F5344CB8AC3E}">
        <p14:creationId xmlns:p14="http://schemas.microsoft.com/office/powerpoint/2010/main" val="22241096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161</TotalTime>
  <Words>1312</Words>
  <Application>Microsoft Office PowerPoint</Application>
  <PresentationFormat>Widescreen</PresentationFormat>
  <Paragraphs>153</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-apple-system</vt:lpstr>
      <vt:lpstr>Arial</vt:lpstr>
      <vt:lpstr>Calibri</vt:lpstr>
      <vt:lpstr>Calibri Light</vt:lpstr>
      <vt:lpstr>Office Theme</vt:lpstr>
      <vt:lpstr>HPAH5012/6012</vt:lpstr>
      <vt:lpstr>Module Structure</vt:lpstr>
      <vt:lpstr>Lectures and Discussions </vt:lpstr>
      <vt:lpstr>Warnings and Triggers</vt:lpstr>
      <vt:lpstr>Assessment 1: Presentation (50%)</vt:lpstr>
      <vt:lpstr>Assessment 2: 3 Blog posts (50% together)</vt:lpstr>
      <vt:lpstr>Presentation Topics – how to create your topic</vt:lpstr>
      <vt:lpstr>PRESENTATIONS – what to do</vt:lpstr>
      <vt:lpstr>Blog posts</vt:lpstr>
      <vt:lpstr>Academic Blogs</vt:lpstr>
      <vt:lpstr>Non-Academic blogs</vt:lpstr>
      <vt:lpstr>Non-academic blogs II</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HPAH5012/6012</dc:title>
  <dc:creator>Errietta Bissa</dc:creator>
  <cp:lastModifiedBy>Errietta Bissa</cp:lastModifiedBy>
  <cp:revision>16</cp:revision>
  <dcterms:created xsi:type="dcterms:W3CDTF">2020-10-09T12:37:24Z</dcterms:created>
  <dcterms:modified xsi:type="dcterms:W3CDTF">2020-10-09T15:19:23Z</dcterms:modified>
</cp:coreProperties>
</file>