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2" r:id="rId2"/>
  </p:sldMasterIdLst>
  <p:notesMasterIdLst>
    <p:notesMasterId r:id="rId1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hKAj/thrUv17pWZBxbg4JH8Ue1u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31774A-B97B-477B-B9AF-56AE19D30CA6}" v="464" dt="2022-08-13T20:25:03.5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509"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siulvlada@gmail.com" userId="6b487daa5db7886d" providerId="LiveId" clId="{BA31774A-B97B-477B-B9AF-56AE19D30CA6}"/>
    <pc:docChg chg="undo custSel modSld sldOrd">
      <pc:chgData name="basiulvlada@gmail.com" userId="6b487daa5db7886d" providerId="LiveId" clId="{BA31774A-B97B-477B-B9AF-56AE19D30CA6}" dt="2022-08-13T20:30:38.493" v="2190" actId="20577"/>
      <pc:docMkLst>
        <pc:docMk/>
      </pc:docMkLst>
      <pc:sldChg chg="modSp mod modClrScheme modAnim chgLayout">
        <pc:chgData name="basiulvlada@gmail.com" userId="6b487daa5db7886d" providerId="LiveId" clId="{BA31774A-B97B-477B-B9AF-56AE19D30CA6}" dt="2022-07-29T09:02:23.984" v="475" actId="207"/>
        <pc:sldMkLst>
          <pc:docMk/>
          <pc:sldMk cId="0" sldId="256"/>
        </pc:sldMkLst>
        <pc:spChg chg="mod ord">
          <ac:chgData name="basiulvlada@gmail.com" userId="6b487daa5db7886d" providerId="LiveId" clId="{BA31774A-B97B-477B-B9AF-56AE19D30CA6}" dt="2022-07-29T09:02:23.984" v="475" actId="207"/>
          <ac:spMkLst>
            <pc:docMk/>
            <pc:sldMk cId="0" sldId="256"/>
            <ac:spMk id="110" creationId="{00000000-0000-0000-0000-000000000000}"/>
          </ac:spMkLst>
        </pc:spChg>
        <pc:spChg chg="mod ord">
          <ac:chgData name="basiulvlada@gmail.com" userId="6b487daa5db7886d" providerId="LiveId" clId="{BA31774A-B97B-477B-B9AF-56AE19D30CA6}" dt="2022-07-29T09:01:08.727" v="466" actId="207"/>
          <ac:spMkLst>
            <pc:docMk/>
            <pc:sldMk cId="0" sldId="256"/>
            <ac:spMk id="111" creationId="{00000000-0000-0000-0000-000000000000}"/>
          </ac:spMkLst>
        </pc:spChg>
      </pc:sldChg>
      <pc:sldChg chg="modNotesTx">
        <pc:chgData name="basiulvlada@gmail.com" userId="6b487daa5db7886d" providerId="LiveId" clId="{BA31774A-B97B-477B-B9AF-56AE19D30CA6}" dt="2022-08-12T08:31:55.489" v="551" actId="20577"/>
        <pc:sldMkLst>
          <pc:docMk/>
          <pc:sldMk cId="0" sldId="257"/>
        </pc:sldMkLst>
      </pc:sldChg>
      <pc:sldChg chg="modSp mod">
        <pc:chgData name="basiulvlada@gmail.com" userId="6b487daa5db7886d" providerId="LiveId" clId="{BA31774A-B97B-477B-B9AF-56AE19D30CA6}" dt="2022-07-29T08:48:35.507" v="6" actId="27636"/>
        <pc:sldMkLst>
          <pc:docMk/>
          <pc:sldMk cId="0" sldId="258"/>
        </pc:sldMkLst>
        <pc:spChg chg="mod">
          <ac:chgData name="basiulvlada@gmail.com" userId="6b487daa5db7886d" providerId="LiveId" clId="{BA31774A-B97B-477B-B9AF-56AE19D30CA6}" dt="2022-07-29T08:48:35.507" v="6" actId="27636"/>
          <ac:spMkLst>
            <pc:docMk/>
            <pc:sldMk cId="0" sldId="258"/>
            <ac:spMk id="133" creationId="{00000000-0000-0000-0000-000000000000}"/>
          </ac:spMkLst>
        </pc:spChg>
      </pc:sldChg>
      <pc:sldChg chg="modSp mod">
        <pc:chgData name="basiulvlada@gmail.com" userId="6b487daa5db7886d" providerId="LiveId" clId="{BA31774A-B97B-477B-B9AF-56AE19D30CA6}" dt="2022-08-13T19:57:29.245" v="581" actId="20577"/>
        <pc:sldMkLst>
          <pc:docMk/>
          <pc:sldMk cId="0" sldId="262"/>
        </pc:sldMkLst>
        <pc:spChg chg="mod">
          <ac:chgData name="basiulvlada@gmail.com" userId="6b487daa5db7886d" providerId="LiveId" clId="{BA31774A-B97B-477B-B9AF-56AE19D30CA6}" dt="2022-08-13T19:57:29.245" v="581" actId="20577"/>
          <ac:spMkLst>
            <pc:docMk/>
            <pc:sldMk cId="0" sldId="262"/>
            <ac:spMk id="180" creationId="{00000000-0000-0000-0000-000000000000}"/>
          </ac:spMkLst>
        </pc:spChg>
      </pc:sldChg>
      <pc:sldChg chg="modSp mod">
        <pc:chgData name="basiulvlada@gmail.com" userId="6b487daa5db7886d" providerId="LiveId" clId="{BA31774A-B97B-477B-B9AF-56AE19D30CA6}" dt="2022-08-13T20:01:47.869" v="587" actId="20577"/>
        <pc:sldMkLst>
          <pc:docMk/>
          <pc:sldMk cId="0" sldId="265"/>
        </pc:sldMkLst>
        <pc:spChg chg="mod">
          <ac:chgData name="basiulvlada@gmail.com" userId="6b487daa5db7886d" providerId="LiveId" clId="{BA31774A-B97B-477B-B9AF-56AE19D30CA6}" dt="2022-08-13T20:01:47.869" v="587" actId="20577"/>
          <ac:spMkLst>
            <pc:docMk/>
            <pc:sldMk cId="0" sldId="265"/>
            <ac:spMk id="214" creationId="{00000000-0000-0000-0000-000000000000}"/>
          </ac:spMkLst>
        </pc:spChg>
      </pc:sldChg>
      <pc:sldChg chg="modSp mod ord">
        <pc:chgData name="basiulvlada@gmail.com" userId="6b487daa5db7886d" providerId="LiveId" clId="{BA31774A-B97B-477B-B9AF-56AE19D30CA6}" dt="2022-08-13T20:30:38.493" v="2190" actId="20577"/>
        <pc:sldMkLst>
          <pc:docMk/>
          <pc:sldMk cId="0" sldId="267"/>
        </pc:sldMkLst>
        <pc:spChg chg="mod">
          <ac:chgData name="basiulvlada@gmail.com" userId="6b487daa5db7886d" providerId="LiveId" clId="{BA31774A-B97B-477B-B9AF-56AE19D30CA6}" dt="2022-08-13T20:30:38.493" v="2190" actId="20577"/>
          <ac:spMkLst>
            <pc:docMk/>
            <pc:sldMk cId="0" sldId="267"/>
            <ac:spMk id="23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6" name="Google Shape;116;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00"/>
              <a:buNone/>
            </a:pPr>
            <a:r>
              <a:rPr lang="en-US" b="1" dirty="0"/>
              <a:t>   Flexibility in work hours has gained enormous popularity recently both domestically and overseas. These demonstrate how flexible employment is becoming more and more popular considering the fact that the US labor market is now thriving and that a record number of individuals are changing jobs.</a:t>
            </a:r>
            <a:endParaRPr b="1" dirty="0"/>
          </a:p>
          <a:p>
            <a:pPr marL="0" lvl="0" indent="0" algn="l" rtl="0">
              <a:spcBef>
                <a:spcPts val="0"/>
              </a:spcBef>
              <a:spcAft>
                <a:spcPts val="0"/>
              </a:spcAft>
              <a:buNone/>
            </a:pPr>
            <a:br>
              <a:rPr lang="en-US" dirty="0"/>
            </a:br>
            <a:endParaRPr dirty="0"/>
          </a:p>
        </p:txBody>
      </p:sp>
      <p:sp>
        <p:nvSpPr>
          <p:cNvPr id="117" name="Google Shape;117;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4" name="Google Shape;12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b="1" dirty="0"/>
              <a:t>Imagining that there are no drawbacks to employing flexible working arrangements will not be advantageous to the team or the company. After all, certain personalities flourish in various environments. While some individuals could perform better in a flexible environment, some people require the rigidity of defined working hours to perform at their best. Employers also worry about losing sight of what people are producing, and team chemistry deteriorating.</a:t>
            </a: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l" rtl="0">
              <a:spcBef>
                <a:spcPts val="0"/>
              </a:spcBef>
              <a:spcAft>
                <a:spcPts val="0"/>
              </a:spcAft>
              <a:buNone/>
            </a:pPr>
            <a:br>
              <a:rPr lang="en-US" dirty="0"/>
            </a:br>
            <a:endParaRPr dirty="0"/>
          </a:p>
        </p:txBody>
      </p:sp>
      <p:sp>
        <p:nvSpPr>
          <p:cNvPr id="125" name="Google Shape;12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b="1" dirty="0"/>
              <a:t>In order for flexible work schedules to be successful, there must be a give-and-take attitude between companies and workers. Flexible working arrangements can cause inefficiencies, a decline in quality, and poor communication if they are not well managed. One of the topics that are frequently discussed in the modern business world and among business stakeholders is a work-life balance or work-family conflict (</a:t>
            </a:r>
            <a:r>
              <a:rPr lang="en-US" b="1" dirty="0" err="1"/>
              <a:t>Beo</a:t>
            </a:r>
            <a:r>
              <a:rPr lang="en-US" b="1" dirty="0"/>
              <a:t>, 2021). When everyone on the team works different shifts or locations, it is much more difficult to keep track of what they are up to. Flexible work schedules typically refer to working remotely, which can be challenging for employees. </a:t>
            </a: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l" rtl="0">
              <a:spcBef>
                <a:spcPts val="0"/>
              </a:spcBef>
              <a:spcAft>
                <a:spcPts val="0"/>
              </a:spcAft>
              <a:buNone/>
            </a:pPr>
            <a:br>
              <a:rPr lang="en-US" dirty="0"/>
            </a:br>
            <a:endParaRPr dirty="0"/>
          </a:p>
        </p:txBody>
      </p:sp>
      <p:sp>
        <p:nvSpPr>
          <p:cNvPr id="140" name="Google Shape;140;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b="1" dirty="0"/>
              <a:t>It is a reform that has been long-requested by groups including women, individuals who are responsible for caring for others, and persons with disabilities. However, economists and employment specialists are cautioning that it could result in greater inequality in the workplace, especially for working mothers. It causes employees to stray from the perfect worker image in a retail firm with 1,000 employees spread across multiple sites.</a:t>
            </a: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just" rtl="0">
              <a:spcBef>
                <a:spcPts val="0"/>
              </a:spcBef>
              <a:spcAft>
                <a:spcPts val="0"/>
              </a:spcAft>
              <a:buNone/>
            </a:pPr>
            <a:endParaRPr b="1" dirty="0"/>
          </a:p>
          <a:p>
            <a:pPr marL="0" lvl="0" indent="0" algn="l" rtl="0">
              <a:spcBef>
                <a:spcPts val="0"/>
              </a:spcBef>
              <a:spcAft>
                <a:spcPts val="0"/>
              </a:spcAft>
              <a:buNone/>
            </a:pPr>
            <a:br>
              <a:rPr lang="en-US" dirty="0"/>
            </a:br>
            <a:endParaRPr dirty="0"/>
          </a:p>
        </p:txBody>
      </p:sp>
      <p:sp>
        <p:nvSpPr>
          <p:cNvPr id="151" name="Google Shape;151;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00"/>
              <a:buNone/>
            </a:pPr>
            <a:r>
              <a:rPr lang="en-US" b="1" dirty="0"/>
              <a:t>Flexible work arrangements could result in workers being marginalized in a retail firm. Inequalities that arise due to flexible working hours must be handled carefully by the human resource management of the company for the retention of employees as well as for organizational development. It is even less acceptable when a male employee makes the request. </a:t>
            </a:r>
            <a:endParaRPr b="1" dirty="0"/>
          </a:p>
          <a:p>
            <a:pPr marL="0" lvl="0" indent="0" algn="just" rtl="0">
              <a:spcBef>
                <a:spcPts val="0"/>
              </a:spcBef>
              <a:spcAft>
                <a:spcPts val="0"/>
              </a:spcAft>
              <a:buNone/>
            </a:pPr>
            <a:endParaRPr b="1" dirty="0"/>
          </a:p>
          <a:p>
            <a:pPr marL="0" lvl="0" indent="0" algn="l" rtl="0">
              <a:spcBef>
                <a:spcPts val="0"/>
              </a:spcBef>
              <a:spcAft>
                <a:spcPts val="0"/>
              </a:spcAft>
              <a:buNone/>
            </a:pPr>
            <a:br>
              <a:rPr lang="en-US" dirty="0"/>
            </a:br>
            <a:endParaRPr dirty="0"/>
          </a:p>
        </p:txBody>
      </p:sp>
      <p:sp>
        <p:nvSpPr>
          <p:cNvPr id="159" name="Google Shape;15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b="1" dirty="0"/>
              <a:t>Flexible working arrangements will depend as much on organizational requirements as on individual worker requirements. Instead of being a perk for valuable employees, offering flexible work arrangements may be a viable technique for boosting workplace efficiency.  It is a widespread misperception that someone with a flexible schedule must also be making six figures.</a:t>
            </a:r>
            <a:endParaRPr b="1" dirty="0"/>
          </a:p>
          <a:p>
            <a:pPr marL="0" lvl="0" indent="0" algn="just" rtl="0">
              <a:spcBef>
                <a:spcPts val="0"/>
              </a:spcBef>
              <a:spcAft>
                <a:spcPts val="0"/>
              </a:spcAft>
              <a:buNone/>
            </a:pPr>
            <a:endParaRPr b="1" dirty="0"/>
          </a:p>
          <a:p>
            <a:pPr marL="0" lvl="0" indent="0" algn="just" rtl="0">
              <a:spcBef>
                <a:spcPts val="0"/>
              </a:spcBef>
              <a:spcAft>
                <a:spcPts val="0"/>
              </a:spcAft>
              <a:buClr>
                <a:schemeClr val="dk1"/>
              </a:buClr>
              <a:buSzPts val="1100"/>
              <a:buFont typeface="Arial"/>
              <a:buNone/>
            </a:pPr>
            <a:endParaRPr b="1" dirty="0"/>
          </a:p>
          <a:p>
            <a:pPr marL="0" lvl="0" indent="0" algn="just" rtl="0">
              <a:spcBef>
                <a:spcPts val="0"/>
              </a:spcBef>
              <a:spcAft>
                <a:spcPts val="0"/>
              </a:spcAft>
              <a:buNone/>
            </a:pPr>
            <a:endParaRPr b="1" dirty="0"/>
          </a:p>
          <a:p>
            <a:pPr marL="0" lvl="0" indent="0" algn="l" rtl="0">
              <a:spcBef>
                <a:spcPts val="0"/>
              </a:spcBef>
              <a:spcAft>
                <a:spcPts val="0"/>
              </a:spcAft>
              <a:buNone/>
            </a:pPr>
            <a:br>
              <a:rPr lang="en-US" dirty="0"/>
            </a:br>
            <a:endParaRPr b="1" dirty="0"/>
          </a:p>
        </p:txBody>
      </p:sp>
      <p:sp>
        <p:nvSpPr>
          <p:cNvPr id="172" name="Google Shape;172;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00"/>
              <a:buNone/>
            </a:pPr>
            <a:r>
              <a:rPr lang="en-US" b="1" dirty="0"/>
              <a:t>By frequently assessing the company's flexible working policies, the employer may ensure that they are equitable to all employees, regardless of their circumstances, such as those who have longer commutes or caring duties. HR should concentrate on what procedures are in place if one occurs, and how to resolve any difficulties in that situation.</a:t>
            </a:r>
            <a:endParaRPr b="1" dirty="0"/>
          </a:p>
          <a:p>
            <a:pPr marL="0" lvl="0" indent="0" algn="just" rtl="0">
              <a:spcBef>
                <a:spcPts val="0"/>
              </a:spcBef>
              <a:spcAft>
                <a:spcPts val="0"/>
              </a:spcAft>
              <a:buSzPts val="1100"/>
              <a:buNone/>
            </a:pPr>
            <a:endParaRPr b="1" dirty="0"/>
          </a:p>
          <a:p>
            <a:pPr marL="0" lvl="0" indent="0" algn="just" rtl="0">
              <a:spcBef>
                <a:spcPts val="0"/>
              </a:spcBef>
              <a:spcAft>
                <a:spcPts val="0"/>
              </a:spcAft>
              <a:buSzPts val="1100"/>
              <a:buNone/>
            </a:pPr>
            <a:endParaRPr b="1" dirty="0"/>
          </a:p>
          <a:p>
            <a:pPr marL="0" lvl="0" indent="0" algn="l" rtl="0">
              <a:spcBef>
                <a:spcPts val="0"/>
              </a:spcBef>
              <a:spcAft>
                <a:spcPts val="0"/>
              </a:spcAft>
              <a:buNone/>
            </a:pPr>
            <a:br>
              <a:rPr lang="en-US" dirty="0"/>
            </a:br>
            <a:endParaRPr dirty="0"/>
          </a:p>
        </p:txBody>
      </p:sp>
      <p:sp>
        <p:nvSpPr>
          <p:cNvPr id="187" name="Google Shape;18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00"/>
              <a:buNone/>
            </a:pPr>
            <a:r>
              <a:rPr lang="en-US" b="1"/>
              <a:t>Flexible work arrangements (FWAs) are used by businesses to attract, retain, and satisfy human resource capital, while employees utilise them to balance work and personal obligations, as well as to relieve stress and conflict (Smith et al., 2019). HR is crucial to both employee happiness and dispute resolution. When workers are working remotely or at various hours, it is harder to detect any signs of stress, conflict, or poor mental health than when they are in a shared workspace. The UK has employment regulations in place to protect both employers and employees. </a:t>
            </a:r>
            <a:br>
              <a:rPr lang="en-US"/>
            </a:br>
            <a:endParaRPr/>
          </a:p>
        </p:txBody>
      </p:sp>
      <p:sp>
        <p:nvSpPr>
          <p:cNvPr id="198" name="Google Shape;19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00"/>
              <a:buNone/>
            </a:pPr>
            <a:r>
              <a:rPr lang="en-US" b="1" dirty="0"/>
              <a:t>In a retail company with 1,000 employees spread across various locations, HR should make sure to support each employee by keeping in touch with them on a frequent basis. As HR specialists, their knowledge is crucial to achieving successful business outcomes. Furthermore, there is no excuse for HR executives to forgo using video conferencing solutions like Skype, Google Hangouts, and others to improve communication with staff members given the expanding sophistication of these platforms.</a:t>
            </a:r>
            <a:endParaRPr b="1" dirty="0"/>
          </a:p>
          <a:p>
            <a:pPr marL="0" lvl="0" indent="0" algn="l" rtl="0">
              <a:spcBef>
                <a:spcPts val="0"/>
              </a:spcBef>
              <a:spcAft>
                <a:spcPts val="0"/>
              </a:spcAft>
              <a:buNone/>
            </a:pPr>
            <a:br>
              <a:rPr lang="en-US" dirty="0"/>
            </a:br>
            <a:endParaRPr dirty="0"/>
          </a:p>
        </p:txBody>
      </p:sp>
      <p:sp>
        <p:nvSpPr>
          <p:cNvPr id="208" name="Google Shape;208;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None/>
            </a:pPr>
            <a:r>
              <a:rPr lang="en-US" b="1" dirty="0"/>
              <a:t>In addition, governmental incentives for flexible work are growing. As a result, given its many advantages and promising future, it is thought that flexible work will persist.</a:t>
            </a:r>
            <a:endParaRPr b="1" dirty="0"/>
          </a:p>
          <a:p>
            <a:pPr marL="0" lvl="0" indent="0" algn="l" rtl="0">
              <a:spcBef>
                <a:spcPts val="0"/>
              </a:spcBef>
              <a:spcAft>
                <a:spcPts val="0"/>
              </a:spcAft>
              <a:buNone/>
            </a:pPr>
            <a:br>
              <a:rPr lang="en-US" dirty="0"/>
            </a:br>
            <a:endParaRPr dirty="0"/>
          </a:p>
        </p:txBody>
      </p:sp>
      <p:sp>
        <p:nvSpPr>
          <p:cNvPr id="218" name="Google Shape;218;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5" name="Google Shape;22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a:p>
        </p:txBody>
      </p:sp>
      <p:sp>
        <p:nvSpPr>
          <p:cNvPr id="18" name="Google Shape;1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4" name="Google Shape;2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7"/>
        <p:cNvGrpSpPr/>
        <p:nvPr/>
      </p:nvGrpSpPr>
      <p:grpSpPr>
        <a:xfrm>
          <a:off x="0" y="0"/>
          <a:ext cx="0" cy="0"/>
          <a:chOff x="0" y="0"/>
          <a:chExt cx="0" cy="0"/>
        </a:xfrm>
      </p:grpSpPr>
      <p:sp>
        <p:nvSpPr>
          <p:cNvPr id="38" name="Google Shape;38;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3"/>
        <p:cNvGrpSpPr/>
        <p:nvPr/>
      </p:nvGrpSpPr>
      <p:grpSpPr>
        <a:xfrm>
          <a:off x="0" y="0"/>
          <a:ext cx="0" cy="0"/>
          <a:chOff x="0" y="0"/>
          <a:chExt cx="0" cy="0"/>
        </a:xfrm>
      </p:grpSpPr>
      <p:sp>
        <p:nvSpPr>
          <p:cNvPr id="44" name="Google Shape;44;p1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1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6" name="Google Shape;4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sp>
        <p:nvSpPr>
          <p:cNvPr id="50" name="Google Shape;50;p2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52" name="Google Shape;52;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5"/>
        <p:cNvGrpSpPr/>
        <p:nvPr/>
      </p:nvGrpSpPr>
      <p:grpSpPr>
        <a:xfrm>
          <a:off x="0" y="0"/>
          <a:ext cx="0" cy="0"/>
          <a:chOff x="0" y="0"/>
          <a:chExt cx="0" cy="0"/>
        </a:xfrm>
      </p:grpSpPr>
      <p:sp>
        <p:nvSpPr>
          <p:cNvPr id="56" name="Google Shape;56;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2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2"/>
        <p:cNvGrpSpPr/>
        <p:nvPr/>
      </p:nvGrpSpPr>
      <p:grpSpPr>
        <a:xfrm>
          <a:off x="0" y="0"/>
          <a:ext cx="0" cy="0"/>
          <a:chOff x="0" y="0"/>
          <a:chExt cx="0" cy="0"/>
        </a:xfrm>
      </p:grpSpPr>
      <p:sp>
        <p:nvSpPr>
          <p:cNvPr id="63" name="Google Shape;63;p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5" name="Google Shape;65;p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7" name="Google Shape;67;p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6"/>
        <p:cNvGrpSpPr/>
        <p:nvPr/>
      </p:nvGrpSpPr>
      <p:grpSpPr>
        <a:xfrm>
          <a:off x="0" y="0"/>
          <a:ext cx="0" cy="0"/>
          <a:chOff x="0" y="0"/>
          <a:chExt cx="0" cy="0"/>
        </a:xfrm>
      </p:grpSpPr>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2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3" name="Google Shape;83;p2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4" name="Google Shape;84;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7"/>
        <p:cNvGrpSpPr/>
        <p:nvPr/>
      </p:nvGrpSpPr>
      <p:grpSpPr>
        <a:xfrm>
          <a:off x="0" y="0"/>
          <a:ext cx="0" cy="0"/>
          <a:chOff x="0" y="0"/>
          <a:chExt cx="0" cy="0"/>
        </a:xfrm>
      </p:grpSpPr>
      <p:sp>
        <p:nvSpPr>
          <p:cNvPr id="88" name="Google Shape;88;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7"/>
          <p:cNvSpPr>
            <a:spLocks noGrp="1"/>
          </p:cNvSpPr>
          <p:nvPr>
            <p:ph type="pic" idx="2"/>
          </p:nvPr>
        </p:nvSpPr>
        <p:spPr>
          <a:xfrm>
            <a:off x="5183188" y="987425"/>
            <a:ext cx="6172200" cy="4873625"/>
          </a:xfrm>
          <a:prstGeom prst="rect">
            <a:avLst/>
          </a:prstGeom>
          <a:noFill/>
          <a:ln>
            <a:noFill/>
          </a:ln>
        </p:spPr>
      </p:sp>
      <p:sp>
        <p:nvSpPr>
          <p:cNvPr id="90" name="Google Shape;90;p2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1" name="Google Shape;91;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4"/>
        <p:cNvGrpSpPr/>
        <p:nvPr/>
      </p:nvGrpSpPr>
      <p:grpSpPr>
        <a:xfrm>
          <a:off x="0" y="0"/>
          <a:ext cx="0" cy="0"/>
          <a:chOff x="0" y="0"/>
          <a:chExt cx="0" cy="0"/>
        </a:xfrm>
      </p:grpSpPr>
      <p:sp>
        <p:nvSpPr>
          <p:cNvPr id="95" name="Google Shape;95;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2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0"/>
        <p:cNvGrpSpPr/>
        <p:nvPr/>
      </p:nvGrpSpPr>
      <p:grpSpPr>
        <a:xfrm>
          <a:off x="0" y="0"/>
          <a:ext cx="0" cy="0"/>
          <a:chOff x="0" y="0"/>
          <a:chExt cx="0" cy="0"/>
        </a:xfrm>
      </p:grpSpPr>
      <p:sp>
        <p:nvSpPr>
          <p:cNvPr id="101" name="Google Shape;101;p2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2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alibri"/>
                <a:ea typeface="Calibri"/>
                <a:cs typeface="Calibri"/>
                <a:sym typeface="Calibri"/>
              </a:defRPr>
            </a:lvl1pPr>
            <a:lvl2pPr marL="0" marR="0" lvl="1" indent="0" algn="r" rtl="0">
              <a:spcBef>
                <a:spcPts val="0"/>
              </a:spcBef>
              <a:buNone/>
              <a:defRPr sz="1200" b="0" i="0" u="none" strike="noStrike" cap="none">
                <a:solidFill>
                  <a:schemeClr val="lt1"/>
                </a:solidFill>
                <a:latin typeface="Calibri"/>
                <a:ea typeface="Calibri"/>
                <a:cs typeface="Calibri"/>
                <a:sym typeface="Calibri"/>
              </a:defRPr>
            </a:lvl2pPr>
            <a:lvl3pPr marL="0" marR="0" lvl="2" indent="0" algn="r" rtl="0">
              <a:spcBef>
                <a:spcPts val="0"/>
              </a:spcBef>
              <a:buNone/>
              <a:defRPr sz="1200" b="0" i="0" u="none" strike="noStrike" cap="none">
                <a:solidFill>
                  <a:schemeClr val="lt1"/>
                </a:solidFill>
                <a:latin typeface="Calibri"/>
                <a:ea typeface="Calibri"/>
                <a:cs typeface="Calibri"/>
                <a:sym typeface="Calibri"/>
              </a:defRPr>
            </a:lvl3pPr>
            <a:lvl4pPr marL="0" marR="0" lvl="3" indent="0" algn="r" rtl="0">
              <a:spcBef>
                <a:spcPts val="0"/>
              </a:spcBef>
              <a:buNone/>
              <a:defRPr sz="1200" b="0" i="0" u="none" strike="noStrike" cap="none">
                <a:solidFill>
                  <a:schemeClr val="lt1"/>
                </a:solidFill>
                <a:latin typeface="Calibri"/>
                <a:ea typeface="Calibri"/>
                <a:cs typeface="Calibri"/>
                <a:sym typeface="Calibri"/>
              </a:defRPr>
            </a:lvl4pPr>
            <a:lvl5pPr marL="0" marR="0" lvl="4" indent="0" algn="r" rtl="0">
              <a:spcBef>
                <a:spcPts val="0"/>
              </a:spcBef>
              <a:buNone/>
              <a:defRPr sz="1200" b="0" i="0" u="none" strike="noStrike" cap="none">
                <a:solidFill>
                  <a:schemeClr val="lt1"/>
                </a:solidFill>
                <a:latin typeface="Calibri"/>
                <a:ea typeface="Calibri"/>
                <a:cs typeface="Calibri"/>
                <a:sym typeface="Calibri"/>
              </a:defRPr>
            </a:lvl5pPr>
            <a:lvl6pPr marL="0" marR="0" lvl="5" indent="0" algn="r" rtl="0">
              <a:spcBef>
                <a:spcPts val="0"/>
              </a:spcBef>
              <a:buNone/>
              <a:defRPr sz="1200" b="0" i="0" u="none" strike="noStrike" cap="none">
                <a:solidFill>
                  <a:schemeClr val="lt1"/>
                </a:solidFill>
                <a:latin typeface="Calibri"/>
                <a:ea typeface="Calibri"/>
                <a:cs typeface="Calibri"/>
                <a:sym typeface="Calibri"/>
              </a:defRPr>
            </a:lvl6pPr>
            <a:lvl7pPr marL="0" marR="0" lvl="6" indent="0" algn="r" rtl="0">
              <a:spcBef>
                <a:spcPts val="0"/>
              </a:spcBef>
              <a:buNone/>
              <a:defRPr sz="1200" b="0" i="0" u="none" strike="noStrike" cap="none">
                <a:solidFill>
                  <a:schemeClr val="lt1"/>
                </a:solidFill>
                <a:latin typeface="Calibri"/>
                <a:ea typeface="Calibri"/>
                <a:cs typeface="Calibri"/>
                <a:sym typeface="Calibri"/>
              </a:defRPr>
            </a:lvl7pPr>
            <a:lvl8pPr marL="0" marR="0" lvl="7" indent="0" algn="r" rtl="0">
              <a:spcBef>
                <a:spcPts val="0"/>
              </a:spcBef>
              <a:buNone/>
              <a:defRPr sz="1200" b="0" i="0" u="none" strike="noStrike" cap="none">
                <a:solidFill>
                  <a:schemeClr val="lt1"/>
                </a:solidFill>
                <a:latin typeface="Calibri"/>
                <a:ea typeface="Calibri"/>
                <a:cs typeface="Calibri"/>
                <a:sym typeface="Calibri"/>
              </a:defRPr>
            </a:lvl8pPr>
            <a:lvl9pPr marL="0" marR="0" lvl="8" indent="0" algn="r" rtl="0">
              <a:spcBef>
                <a:spcPts val="0"/>
              </a:spcBef>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1"/>
        <p:cNvGrpSpPr/>
        <p:nvPr/>
      </p:nvGrpSpPr>
      <p:grpSpPr>
        <a:xfrm>
          <a:off x="0" y="0"/>
          <a:ext cx="0" cy="0"/>
          <a:chOff x="0" y="0"/>
          <a:chExt cx="0" cy="0"/>
        </a:xfrm>
      </p:grpSpPr>
      <p:sp>
        <p:nvSpPr>
          <p:cNvPr id="32" name="Google Shape;32;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3" name="Google Shape;33;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4" name="Google Shape;3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5" name="Google Shape;3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itation.co.uk/news/hr-and-employment-laws-explained/"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hyperlink" Target="https://www.shrm.org/resourceandtools/tools-and-samples/toolkits/pages/managingflexibleworkarrangements.aspx" TargetMode="External"/><Relationship Id="rId4" Type="http://schemas.openxmlformats.org/officeDocument/2006/relationships/hyperlink" Target="https://www.lancaster.ac.uk/news/outdated-attitudes-risk-widening-inequalities-in-hybrid-workplace-think-tank-warn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14141"/>
        </a:solidFill>
        <a:effectLst/>
      </p:bgPr>
    </p:bg>
    <p:spTree>
      <p:nvGrpSpPr>
        <p:cNvPr id="1" name="Shape 109"/>
        <p:cNvGrpSpPr/>
        <p:nvPr/>
      </p:nvGrpSpPr>
      <p:grpSpPr>
        <a:xfrm>
          <a:off x="0" y="0"/>
          <a:ext cx="0" cy="0"/>
          <a:chOff x="0" y="0"/>
          <a:chExt cx="0" cy="0"/>
        </a:xfrm>
      </p:grpSpPr>
      <p:sp>
        <p:nvSpPr>
          <p:cNvPr id="110" name="Google Shape;110;p1"/>
          <p:cNvSpPr txBox="1">
            <a:spLocks noGrp="1"/>
          </p:cNvSpPr>
          <p:nvPr>
            <p:ph type="ctrTitle"/>
          </p:nvPr>
        </p:nvSpPr>
        <p:spPr>
          <a:xfrm>
            <a:off x="7561006" y="550606"/>
            <a:ext cx="3990914" cy="4122467"/>
          </a:xfrm>
          <a:prstGeom prst="rect">
            <a:avLst/>
          </a:prstGeom>
          <a:noFill/>
          <a:ln>
            <a:noFill/>
          </a:ln>
        </p:spPr>
        <p:txBody>
          <a:bodyPr spcFirstLastPara="1" wrap="square" lIns="91425" tIns="45700" rIns="91425" bIns="45700" anchor="b" anchorCtr="0">
            <a:normAutofit fontScale="90000"/>
          </a:bodyPr>
          <a:lstStyle/>
          <a:p>
            <a:pPr lvl="0" algn="l">
              <a:buSzPts val="5400"/>
            </a:pPr>
            <a:r>
              <a:rPr lang="en-US" sz="5400" dirty="0"/>
              <a:t>Individual Presentation</a:t>
            </a:r>
            <a:br>
              <a:rPr lang="en-US" sz="5400" dirty="0"/>
            </a:br>
            <a:r>
              <a:rPr lang="en-US" sz="2200" dirty="0">
                <a:solidFill>
                  <a:schemeClr val="accent4">
                    <a:lumMod val="40000"/>
                    <a:lumOff val="60000"/>
                  </a:schemeClr>
                </a:solidFill>
              </a:rPr>
              <a:t>Student</a:t>
            </a:r>
            <a:r>
              <a:rPr lang="en-US" sz="2200" dirty="0"/>
              <a:t> </a:t>
            </a:r>
            <a:r>
              <a:rPr lang="en-US" sz="2200" dirty="0">
                <a:solidFill>
                  <a:schemeClr val="accent4">
                    <a:lumMod val="40000"/>
                    <a:lumOff val="60000"/>
                  </a:schemeClr>
                </a:solidFill>
              </a:rPr>
              <a:t>name</a:t>
            </a:r>
            <a:r>
              <a:rPr lang="en-US" sz="2200" dirty="0"/>
              <a:t>: </a:t>
            </a:r>
            <a:r>
              <a:rPr lang="en-US" sz="2200" dirty="0" err="1"/>
              <a:t>Vlada</a:t>
            </a:r>
            <a:r>
              <a:rPr lang="en-US" sz="2200" dirty="0"/>
              <a:t> </a:t>
            </a:r>
            <a:r>
              <a:rPr lang="en-US" sz="2200" dirty="0" err="1"/>
              <a:t>Basiul</a:t>
            </a:r>
            <a:r>
              <a:rPr lang="en-US" sz="2200" dirty="0"/>
              <a:t> (2028043)</a:t>
            </a:r>
            <a:br>
              <a:rPr lang="en-US" sz="2200" dirty="0"/>
            </a:br>
            <a:r>
              <a:rPr lang="en-US" sz="2200" dirty="0" err="1">
                <a:solidFill>
                  <a:schemeClr val="accent4">
                    <a:lumMod val="40000"/>
                    <a:lumOff val="60000"/>
                  </a:schemeClr>
                </a:solidFill>
              </a:rPr>
              <a:t>Programme</a:t>
            </a:r>
            <a:r>
              <a:rPr lang="en-US" sz="2200" dirty="0"/>
              <a:t>: BA Business Management</a:t>
            </a:r>
            <a:br>
              <a:rPr lang="en-US" sz="2200" dirty="0"/>
            </a:br>
            <a:r>
              <a:rPr lang="en-US" sz="2200" dirty="0">
                <a:solidFill>
                  <a:schemeClr val="accent4">
                    <a:lumMod val="40000"/>
                    <a:lumOff val="60000"/>
                  </a:schemeClr>
                </a:solidFill>
              </a:rPr>
              <a:t>Module name</a:t>
            </a:r>
            <a:r>
              <a:rPr lang="en-US" sz="2200" dirty="0"/>
              <a:t>: Managing People </a:t>
            </a:r>
            <a:br>
              <a:rPr lang="en-US" sz="2200" dirty="0"/>
            </a:br>
            <a:r>
              <a:rPr lang="en-US" sz="2200" dirty="0">
                <a:solidFill>
                  <a:schemeClr val="accent4">
                    <a:lumMod val="40000"/>
                    <a:lumOff val="60000"/>
                  </a:schemeClr>
                </a:solidFill>
              </a:rPr>
              <a:t>Course code</a:t>
            </a:r>
            <a:r>
              <a:rPr lang="en-US" sz="2200" dirty="0"/>
              <a:t>: LCBB5004</a:t>
            </a:r>
            <a:br>
              <a:rPr lang="en-US" sz="2200" dirty="0"/>
            </a:br>
            <a:r>
              <a:rPr lang="en-US" sz="2200" dirty="0">
                <a:solidFill>
                  <a:schemeClr val="accent4">
                    <a:lumMod val="40000"/>
                    <a:lumOff val="60000"/>
                  </a:schemeClr>
                </a:solidFill>
              </a:rPr>
              <a:t>Lecturer</a:t>
            </a:r>
            <a:r>
              <a:rPr lang="en-US" sz="2200" dirty="0"/>
              <a:t>: Doctor Terry Walcott</a:t>
            </a:r>
            <a:br>
              <a:rPr lang="en-US" sz="2200" dirty="0"/>
            </a:br>
            <a:br>
              <a:rPr lang="en-US" sz="2200" dirty="0"/>
            </a:br>
            <a:endParaRPr sz="2200" dirty="0"/>
          </a:p>
        </p:txBody>
      </p:sp>
      <p:sp>
        <p:nvSpPr>
          <p:cNvPr id="111" name="Google Shape;111;p1"/>
          <p:cNvSpPr txBox="1">
            <a:spLocks noGrp="1"/>
          </p:cNvSpPr>
          <p:nvPr>
            <p:ph type="subTitle" idx="1"/>
          </p:nvPr>
        </p:nvSpPr>
        <p:spPr>
          <a:xfrm>
            <a:off x="7464612" y="4750893"/>
            <a:ext cx="4087305" cy="1147863"/>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chemeClr val="lt1"/>
              </a:buClr>
              <a:buSzPts val="2000"/>
              <a:buNone/>
            </a:pPr>
            <a:r>
              <a:rPr lang="en-US" sz="2000" dirty="0">
                <a:solidFill>
                  <a:schemeClr val="accent4">
                    <a:lumMod val="40000"/>
                    <a:lumOff val="60000"/>
                  </a:schemeClr>
                </a:solidFill>
              </a:rPr>
              <a:t>Topic</a:t>
            </a:r>
            <a:r>
              <a:rPr lang="en-US" sz="2000" dirty="0">
                <a:solidFill>
                  <a:srgbClr val="FF0000"/>
                </a:solidFill>
              </a:rPr>
              <a:t> </a:t>
            </a:r>
            <a:r>
              <a:rPr lang="en-US" sz="2000" dirty="0"/>
              <a:t>: Make a case against flexible working in relation to inequality at work and </a:t>
            </a:r>
            <a:r>
              <a:rPr lang="en-US" sz="2000" dirty="0" err="1"/>
              <a:t>analyse</a:t>
            </a:r>
            <a:r>
              <a:rPr lang="en-US" sz="2000" dirty="0"/>
              <a:t> the role of HR in addressing the concerns of inequality that may arise from flexible working.</a:t>
            </a:r>
            <a:endParaRPr sz="2000" dirty="0"/>
          </a:p>
        </p:txBody>
      </p:sp>
      <p:sp>
        <p:nvSpPr>
          <p:cNvPr id="112" name="Google Shape;112;p1"/>
          <p:cNvSpPr/>
          <p:nvPr/>
        </p:nvSpPr>
        <p:spPr>
          <a:xfrm rot="10800000">
            <a:off x="1" y="0"/>
            <a:ext cx="7188051" cy="6858000"/>
          </a:xfrm>
          <a:custGeom>
            <a:avLst/>
            <a:gdLst/>
            <a:ahLst/>
            <a:cxnLst/>
            <a:rect l="l" t="t" r="r" b="b"/>
            <a:pathLst>
              <a:path w="7188051" h="6858000" extrusionOk="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lt1">
              <a:alpha val="8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3" name="Google Shape;113;p1"/>
          <p:cNvPicPr preferRelativeResize="0"/>
          <p:nvPr/>
        </p:nvPicPr>
        <p:blipFill rotWithShape="1">
          <a:blip r:embed="rId3">
            <a:alphaModFix/>
          </a:blip>
          <a:srcRect l="19645" r="12201"/>
          <a:stretch/>
        </p:blipFill>
        <p:spPr>
          <a:xfrm>
            <a:off x="1" y="10"/>
            <a:ext cx="7028495" cy="6857990"/>
          </a:xfrm>
          <a:custGeom>
            <a:avLst/>
            <a:gdLst/>
            <a:ahLst/>
            <a:cxnLst/>
            <a:rect l="l" t="t" r="r" b="b"/>
            <a:pathLst>
              <a:path w="7028495" h="6858000" extrusionOk="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111">
                                            <p:txEl>
                                              <p:pRg st="0" end="0"/>
                                            </p:txEl>
                                          </p:spTgt>
                                        </p:tgtEl>
                                        <p:attrNameLst>
                                          <p:attrName>style.visibility</p:attrName>
                                        </p:attrNameLst>
                                      </p:cBhvr>
                                      <p:to>
                                        <p:strVal val="visible"/>
                                      </p:to>
                                    </p:set>
                                    <p:animEffect transition="in" filter="fade">
                                      <p:cBhvr>
                                        <p:cTn id="7" dur="400"/>
                                        <p:tgtEl>
                                          <p:spTgt spid="111">
                                            <p:txEl>
                                              <p:pRg st="0" end="0"/>
                                            </p:txEl>
                                          </p:spTgt>
                                        </p:tgtEl>
                                      </p:cBhvr>
                                    </p:animEffect>
                                  </p:childTnLst>
                                </p:cTn>
                              </p:par>
                              <p:par>
                                <p:cTn id="8" presetID="10" presetClass="entr" presetSubtype="0" fill="hold" nodeType="withEffect">
                                  <p:stCondLst>
                                    <p:cond delay="1000"/>
                                  </p:stCondLst>
                                  <p:childTnLst>
                                    <p:set>
                                      <p:cBhvr>
                                        <p:cTn id="9" dur="1" fill="hold">
                                          <p:stCondLst>
                                            <p:cond delay="0"/>
                                          </p:stCondLst>
                                        </p:cTn>
                                        <p:tgtEl>
                                          <p:spTgt spid="110"/>
                                        </p:tgtEl>
                                        <p:attrNameLst>
                                          <p:attrName>style.visibility</p:attrName>
                                        </p:attrNameLst>
                                      </p:cBhvr>
                                      <p:to>
                                        <p:strVal val="visible"/>
                                      </p:to>
                                    </p:set>
                                    <p:animEffect transition="in" filter="fade">
                                      <p:cBhvr>
                                        <p:cTn id="10" dur="4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8"/>
        <p:cNvGrpSpPr/>
        <p:nvPr/>
      </p:nvGrpSpPr>
      <p:grpSpPr>
        <a:xfrm>
          <a:off x="0" y="0"/>
          <a:ext cx="0" cy="0"/>
          <a:chOff x="0" y="0"/>
          <a:chExt cx="0" cy="0"/>
        </a:xfrm>
      </p:grpSpPr>
      <p:sp>
        <p:nvSpPr>
          <p:cNvPr id="119" name="Google Shape;119;p2"/>
          <p:cNvSpPr txBox="1">
            <a:spLocks noGrp="1"/>
          </p:cNvSpPr>
          <p:nvPr>
            <p:ph type="title"/>
          </p:nvPr>
        </p:nvSpPr>
        <p:spPr>
          <a:xfrm>
            <a:off x="481013" y="3752849"/>
            <a:ext cx="3290887" cy="245268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0000"/>
              </a:buClr>
              <a:buSzPts val="3600"/>
              <a:buFont typeface="Calibri"/>
              <a:buNone/>
            </a:pPr>
            <a:r>
              <a:rPr lang="en-US" sz="3600" b="1">
                <a:solidFill>
                  <a:srgbClr val="000000"/>
                </a:solidFill>
              </a:rPr>
              <a:t>Introduction</a:t>
            </a:r>
            <a:endParaRPr sz="3600" b="1">
              <a:solidFill>
                <a:srgbClr val="000000"/>
              </a:solidFill>
            </a:endParaRPr>
          </a:p>
          <a:p>
            <a:pPr marL="0" lvl="0" indent="0" algn="l" rtl="0">
              <a:lnSpc>
                <a:spcPct val="90000"/>
              </a:lnSpc>
              <a:spcBef>
                <a:spcPts val="0"/>
              </a:spcBef>
              <a:spcAft>
                <a:spcPts val="0"/>
              </a:spcAft>
              <a:buClr>
                <a:schemeClr val="dk1"/>
              </a:buClr>
              <a:buSzPts val="3600"/>
              <a:buFont typeface="Calibri"/>
              <a:buNone/>
            </a:pPr>
            <a:br>
              <a:rPr lang="en-US" sz="3600"/>
            </a:br>
            <a:endParaRPr sz="3600"/>
          </a:p>
        </p:txBody>
      </p:sp>
      <p:pic>
        <p:nvPicPr>
          <p:cNvPr id="120" name="Google Shape;120;p2" descr="A picture containing graphical user interface&#10;&#10;Description automatically generated"/>
          <p:cNvPicPr preferRelativeResize="0"/>
          <p:nvPr/>
        </p:nvPicPr>
        <p:blipFill rotWithShape="1">
          <a:blip r:embed="rId3">
            <a:alphaModFix/>
          </a:blip>
          <a:srcRect t="29585" b="18165"/>
          <a:stretch/>
        </p:blipFill>
        <p:spPr>
          <a:xfrm>
            <a:off x="20" y="10"/>
            <a:ext cx="12191980" cy="3710603"/>
          </a:xfrm>
          <a:custGeom>
            <a:avLst/>
            <a:gdLst/>
            <a:ahLst/>
            <a:cxnLst/>
            <a:rect l="l" t="t" r="r" b="b"/>
            <a:pathLst>
              <a:path w="12192000" h="3692092" extrusionOk="0">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ln>
            <a:noFill/>
          </a:ln>
        </p:spPr>
      </p:pic>
      <p:sp>
        <p:nvSpPr>
          <p:cNvPr id="121" name="Google Shape;121;p2"/>
          <p:cNvSpPr txBox="1">
            <a:spLocks noGrp="1"/>
          </p:cNvSpPr>
          <p:nvPr>
            <p:ph type="body" idx="1"/>
          </p:nvPr>
        </p:nvSpPr>
        <p:spPr>
          <a:xfrm>
            <a:off x="4223982" y="3752850"/>
            <a:ext cx="7485413" cy="2452687"/>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rgbClr val="1F3864"/>
              </a:buClr>
              <a:buSzPts val="1800"/>
              <a:buChar char="•"/>
            </a:pPr>
            <a:r>
              <a:rPr lang="en-US" sz="1800" dirty="0">
                <a:solidFill>
                  <a:srgbClr val="1F3864"/>
                </a:solidFill>
              </a:rPr>
              <a:t>Any employment structure involving telecommuting and remote work, is referred to as flexible working or flex work.</a:t>
            </a:r>
            <a:endParaRPr sz="1800" dirty="0">
              <a:solidFill>
                <a:srgbClr val="1F3864"/>
              </a:solidFill>
            </a:endParaRPr>
          </a:p>
          <a:p>
            <a:pPr marL="228600" lvl="0" indent="0" algn="l" rtl="0">
              <a:lnSpc>
                <a:spcPct val="90000"/>
              </a:lnSpc>
              <a:spcBef>
                <a:spcPts val="0"/>
              </a:spcBef>
              <a:spcAft>
                <a:spcPts val="0"/>
              </a:spcAft>
              <a:buNone/>
            </a:pPr>
            <a:endParaRPr sz="1800" dirty="0">
              <a:solidFill>
                <a:srgbClr val="1F3864"/>
              </a:solidFill>
            </a:endParaRPr>
          </a:p>
          <a:p>
            <a:pPr marL="228600" lvl="0" indent="-228600" algn="l" rtl="0">
              <a:lnSpc>
                <a:spcPct val="90000"/>
              </a:lnSpc>
              <a:spcBef>
                <a:spcPts val="0"/>
              </a:spcBef>
              <a:spcAft>
                <a:spcPts val="0"/>
              </a:spcAft>
              <a:buClr>
                <a:srgbClr val="1F3864"/>
              </a:buClr>
              <a:buSzPts val="1800"/>
              <a:buChar char="•"/>
            </a:pPr>
            <a:r>
              <a:rPr lang="en-US" sz="1800" dirty="0">
                <a:solidFill>
                  <a:srgbClr val="1F3864"/>
                </a:solidFill>
              </a:rPr>
              <a:t>Flexible working also involves part-time employment, freelancing, and other flexible hours.</a:t>
            </a:r>
            <a:endParaRPr sz="1800" dirty="0">
              <a:solidFill>
                <a:srgbClr val="1F3864"/>
              </a:solidFill>
            </a:endParaRPr>
          </a:p>
          <a:p>
            <a:pPr marL="228600" lvl="0" indent="0" algn="l" rtl="0">
              <a:lnSpc>
                <a:spcPct val="90000"/>
              </a:lnSpc>
              <a:spcBef>
                <a:spcPts val="0"/>
              </a:spcBef>
              <a:spcAft>
                <a:spcPts val="0"/>
              </a:spcAft>
              <a:buNone/>
            </a:pPr>
            <a:endParaRPr sz="1800" dirty="0">
              <a:solidFill>
                <a:srgbClr val="1F3864"/>
              </a:solidFill>
            </a:endParaRPr>
          </a:p>
          <a:p>
            <a:pPr marL="228600" lvl="0" indent="-228600" algn="l" rtl="0">
              <a:lnSpc>
                <a:spcPct val="90000"/>
              </a:lnSpc>
              <a:spcBef>
                <a:spcPts val="0"/>
              </a:spcBef>
              <a:spcAft>
                <a:spcPts val="0"/>
              </a:spcAft>
              <a:buClr>
                <a:srgbClr val="1F3864"/>
              </a:buClr>
              <a:buSzPts val="1800"/>
              <a:buChar char="•"/>
            </a:pPr>
            <a:r>
              <a:rPr lang="en-US" sz="1800" dirty="0">
                <a:solidFill>
                  <a:srgbClr val="1F3864"/>
                </a:solidFill>
              </a:rPr>
              <a:t>As the name suggests, this category includes any kind of flexible and adjustable employment arrangement between employers and employees. </a:t>
            </a:r>
            <a:endParaRPr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6"/>
        <p:cNvGrpSpPr/>
        <p:nvPr/>
      </p:nvGrpSpPr>
      <p:grpSpPr>
        <a:xfrm>
          <a:off x="0" y="0"/>
          <a:ext cx="0" cy="0"/>
          <a:chOff x="0" y="0"/>
          <a:chExt cx="0" cy="0"/>
        </a:xfrm>
      </p:grpSpPr>
      <p:sp>
        <p:nvSpPr>
          <p:cNvPr id="127" name="Google Shape;127;p3"/>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8" name="Google Shape;128;p3"/>
          <p:cNvSpPr txBox="1">
            <a:spLocks noGrp="1"/>
          </p:cNvSpPr>
          <p:nvPr>
            <p:ph type="title"/>
          </p:nvPr>
        </p:nvSpPr>
        <p:spPr>
          <a:xfrm>
            <a:off x="589560" y="856180"/>
            <a:ext cx="4560584" cy="112806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500"/>
              <a:buFont typeface="Calibri"/>
              <a:buNone/>
            </a:pPr>
            <a:r>
              <a:rPr lang="en-US" sz="2500" b="1"/>
              <a:t>Overview Of The Flexible Hour</a:t>
            </a:r>
            <a:endParaRPr sz="2500"/>
          </a:p>
          <a:p>
            <a:pPr marL="0" lvl="0" indent="0" algn="l" rtl="0">
              <a:lnSpc>
                <a:spcPct val="90000"/>
              </a:lnSpc>
              <a:spcBef>
                <a:spcPts val="0"/>
              </a:spcBef>
              <a:spcAft>
                <a:spcPts val="0"/>
              </a:spcAft>
              <a:buClr>
                <a:schemeClr val="dk1"/>
              </a:buClr>
              <a:buSzPts val="2500"/>
              <a:buFont typeface="Calibri"/>
              <a:buNone/>
            </a:pPr>
            <a:br>
              <a:rPr lang="en-US" sz="2500"/>
            </a:br>
            <a:endParaRPr sz="2500"/>
          </a:p>
        </p:txBody>
      </p:sp>
      <p:grpSp>
        <p:nvGrpSpPr>
          <p:cNvPr id="129" name="Google Shape;129;p3"/>
          <p:cNvGrpSpPr/>
          <p:nvPr/>
        </p:nvGrpSpPr>
        <p:grpSpPr>
          <a:xfrm>
            <a:off x="0" y="1083484"/>
            <a:ext cx="355196" cy="673460"/>
            <a:chOff x="0" y="823811"/>
            <a:chExt cx="355196" cy="673460"/>
          </a:xfrm>
        </p:grpSpPr>
        <p:sp>
          <p:nvSpPr>
            <p:cNvPr id="130" name="Google Shape;130;p3"/>
            <p:cNvSpPr/>
            <p:nvPr/>
          </p:nvSpPr>
          <p:spPr>
            <a:xfrm>
              <a:off x="0" y="823811"/>
              <a:ext cx="87363"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1" name="Google Shape;131;p3"/>
            <p:cNvSpPr/>
            <p:nvPr/>
          </p:nvSpPr>
          <p:spPr>
            <a:xfrm>
              <a:off x="159341" y="823811"/>
              <a:ext cx="195855"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32" name="Google Shape;132;p3"/>
          <p:cNvSpPr/>
          <p:nvPr/>
        </p:nvSpPr>
        <p:spPr>
          <a:xfrm flipH="1">
            <a:off x="665085" y="2090569"/>
            <a:ext cx="429768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3" name="Google Shape;133;p3"/>
          <p:cNvSpPr txBox="1">
            <a:spLocks noGrp="1"/>
          </p:cNvSpPr>
          <p:nvPr>
            <p:ph type="body" idx="1"/>
          </p:nvPr>
        </p:nvSpPr>
        <p:spPr>
          <a:xfrm>
            <a:off x="590719" y="2330505"/>
            <a:ext cx="4559425" cy="3979585"/>
          </a:xfrm>
          <a:prstGeom prst="rect">
            <a:avLst/>
          </a:prstGeom>
          <a:noFill/>
          <a:ln>
            <a:noFill/>
          </a:ln>
        </p:spPr>
        <p:txBody>
          <a:bodyPr spcFirstLastPara="1" wrap="square" lIns="91425" tIns="45700" rIns="91425" bIns="45700" anchor="ctr" anchorCtr="0">
            <a:normAutofit lnSpcReduction="10000"/>
          </a:bodyPr>
          <a:lstStyle/>
          <a:p>
            <a:pPr marL="0" lvl="0" indent="0" algn="l" rtl="0">
              <a:lnSpc>
                <a:spcPct val="90000"/>
              </a:lnSpc>
              <a:spcBef>
                <a:spcPts val="0"/>
              </a:spcBef>
              <a:spcAft>
                <a:spcPts val="0"/>
              </a:spcAft>
              <a:buNone/>
            </a:pPr>
            <a:endParaRPr sz="1700" dirty="0">
              <a:solidFill>
                <a:srgbClr val="000000"/>
              </a:solidFill>
            </a:endParaRPr>
          </a:p>
          <a:p>
            <a:pPr marL="228600" lvl="0" indent="-220503" algn="l" rtl="0">
              <a:lnSpc>
                <a:spcPct val="90000"/>
              </a:lnSpc>
              <a:spcBef>
                <a:spcPts val="1000"/>
              </a:spcBef>
              <a:spcAft>
                <a:spcPts val="0"/>
              </a:spcAft>
              <a:buClr>
                <a:srgbClr val="000000"/>
              </a:buClr>
              <a:buSzPct val="100000"/>
              <a:buChar char="•"/>
            </a:pPr>
            <a:r>
              <a:rPr lang="en-US" sz="1700" dirty="0">
                <a:solidFill>
                  <a:srgbClr val="000000"/>
                </a:solidFill>
              </a:rPr>
              <a:t>Employers at a retail firm with 1,000 employees spread across many sites may have a dilemma.</a:t>
            </a:r>
            <a:endParaRPr sz="1700" dirty="0">
              <a:solidFill>
                <a:srgbClr val="000000"/>
              </a:solidFill>
            </a:endParaRPr>
          </a:p>
          <a:p>
            <a:pPr marL="228600" lvl="0" indent="0" algn="l" rtl="0">
              <a:lnSpc>
                <a:spcPct val="90000"/>
              </a:lnSpc>
              <a:spcBef>
                <a:spcPts val="1000"/>
              </a:spcBef>
              <a:spcAft>
                <a:spcPts val="0"/>
              </a:spcAft>
              <a:buNone/>
            </a:pPr>
            <a:endParaRPr sz="1700" dirty="0">
              <a:solidFill>
                <a:srgbClr val="000000"/>
              </a:solidFill>
            </a:endParaRPr>
          </a:p>
          <a:p>
            <a:pPr marL="228600" lvl="0" indent="-220503" algn="l" rtl="0">
              <a:lnSpc>
                <a:spcPct val="90000"/>
              </a:lnSpc>
              <a:spcBef>
                <a:spcPts val="1000"/>
              </a:spcBef>
              <a:spcAft>
                <a:spcPts val="0"/>
              </a:spcAft>
              <a:buClr>
                <a:srgbClr val="000000"/>
              </a:buClr>
              <a:buSzPct val="100000"/>
              <a:buChar char="•"/>
            </a:pPr>
            <a:r>
              <a:rPr lang="en-US" sz="1700" dirty="0">
                <a:solidFill>
                  <a:srgbClr val="000000"/>
                </a:solidFill>
              </a:rPr>
              <a:t>It might be challenging for employees to keep a distinct separation between work and home.</a:t>
            </a:r>
            <a:endParaRPr sz="1700" dirty="0">
              <a:solidFill>
                <a:srgbClr val="000000"/>
              </a:solidFill>
            </a:endParaRPr>
          </a:p>
          <a:p>
            <a:pPr marL="228600" lvl="0" indent="0" algn="l" rtl="0">
              <a:lnSpc>
                <a:spcPct val="90000"/>
              </a:lnSpc>
              <a:spcBef>
                <a:spcPts val="1000"/>
              </a:spcBef>
              <a:spcAft>
                <a:spcPts val="0"/>
              </a:spcAft>
              <a:buNone/>
            </a:pPr>
            <a:endParaRPr sz="1700" dirty="0">
              <a:solidFill>
                <a:srgbClr val="000000"/>
              </a:solidFill>
            </a:endParaRPr>
          </a:p>
          <a:p>
            <a:pPr marL="228600" lvl="0" indent="-220503" algn="l" rtl="0">
              <a:lnSpc>
                <a:spcPct val="90000"/>
              </a:lnSpc>
              <a:spcBef>
                <a:spcPts val="1000"/>
              </a:spcBef>
              <a:spcAft>
                <a:spcPts val="0"/>
              </a:spcAft>
              <a:buClr>
                <a:srgbClr val="000000"/>
              </a:buClr>
              <a:buSzPct val="100000"/>
              <a:buChar char="•"/>
            </a:pPr>
            <a:r>
              <a:rPr lang="en-US" sz="1700" dirty="0">
                <a:solidFill>
                  <a:srgbClr val="000000"/>
                </a:solidFill>
              </a:rPr>
              <a:t>Employers also stress about decreased productivity.</a:t>
            </a:r>
            <a:endParaRPr sz="1700" dirty="0">
              <a:solidFill>
                <a:srgbClr val="000000"/>
              </a:solidFill>
            </a:endParaRPr>
          </a:p>
          <a:p>
            <a:pPr marL="228600" lvl="0" indent="0" algn="l" rtl="0">
              <a:lnSpc>
                <a:spcPct val="90000"/>
              </a:lnSpc>
              <a:spcBef>
                <a:spcPts val="1000"/>
              </a:spcBef>
              <a:spcAft>
                <a:spcPts val="0"/>
              </a:spcAft>
              <a:buNone/>
            </a:pPr>
            <a:endParaRPr sz="1700" dirty="0">
              <a:solidFill>
                <a:srgbClr val="000000"/>
              </a:solidFill>
            </a:endParaRPr>
          </a:p>
          <a:p>
            <a:pPr marL="228600" lvl="0" indent="-220503" algn="l" rtl="0">
              <a:lnSpc>
                <a:spcPct val="90000"/>
              </a:lnSpc>
              <a:spcBef>
                <a:spcPts val="1000"/>
              </a:spcBef>
              <a:spcAft>
                <a:spcPts val="0"/>
              </a:spcAft>
              <a:buClr>
                <a:srgbClr val="000000"/>
              </a:buClr>
              <a:buSzPct val="100000"/>
              <a:buChar char="•"/>
            </a:pPr>
            <a:r>
              <a:rPr lang="en-US" sz="1700" dirty="0">
                <a:solidFill>
                  <a:srgbClr val="000000"/>
                </a:solidFill>
              </a:rPr>
              <a:t>Workplace flexibility refers to altering work schedules to better match life outside of work  (Wiatr, 2021).</a:t>
            </a:r>
            <a:endParaRPr sz="1700" dirty="0">
              <a:solidFill>
                <a:srgbClr val="000000"/>
              </a:solidFill>
            </a:endParaRPr>
          </a:p>
          <a:p>
            <a:pPr marL="0" lvl="0" indent="0" algn="l" rtl="0">
              <a:lnSpc>
                <a:spcPct val="90000"/>
              </a:lnSpc>
              <a:spcBef>
                <a:spcPts val="1000"/>
              </a:spcBef>
              <a:spcAft>
                <a:spcPts val="0"/>
              </a:spcAft>
              <a:buNone/>
            </a:pPr>
            <a:endParaRPr sz="1700" dirty="0">
              <a:solidFill>
                <a:srgbClr val="000000"/>
              </a:solidFill>
            </a:endParaRPr>
          </a:p>
          <a:p>
            <a:pPr marL="107950" lvl="0" indent="0" algn="l" rtl="0">
              <a:lnSpc>
                <a:spcPct val="90000"/>
              </a:lnSpc>
              <a:spcBef>
                <a:spcPts val="1000"/>
              </a:spcBef>
              <a:spcAft>
                <a:spcPts val="0"/>
              </a:spcAft>
              <a:buClr>
                <a:schemeClr val="dk1"/>
              </a:buClr>
              <a:buSzPct val="100000"/>
              <a:buNone/>
            </a:pPr>
            <a:endParaRPr sz="1700" dirty="0"/>
          </a:p>
        </p:txBody>
      </p:sp>
      <p:sp>
        <p:nvSpPr>
          <p:cNvPr id="134" name="Google Shape;134;p3"/>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 name="Google Shape;135;p3"/>
          <p:cNvSpPr/>
          <p:nvPr/>
        </p:nvSpPr>
        <p:spPr>
          <a:xfrm>
            <a:off x="5685810" y="513853"/>
            <a:ext cx="6009366" cy="5834577"/>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6" name="Google Shape;136;p3" descr="Text&#10;&#10;Description automatically generated"/>
          <p:cNvPicPr preferRelativeResize="0"/>
          <p:nvPr/>
        </p:nvPicPr>
        <p:blipFill rotWithShape="1">
          <a:blip r:embed="rId3">
            <a:alphaModFix/>
          </a:blip>
          <a:srcRect l="29694" r="7897" b="2"/>
          <a:stretch/>
        </p:blipFill>
        <p:spPr>
          <a:xfrm>
            <a:off x="5977788" y="799352"/>
            <a:ext cx="5425410" cy="525929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41"/>
        <p:cNvGrpSpPr/>
        <p:nvPr/>
      </p:nvGrpSpPr>
      <p:grpSpPr>
        <a:xfrm>
          <a:off x="0" y="0"/>
          <a:ext cx="0" cy="0"/>
          <a:chOff x="0" y="0"/>
          <a:chExt cx="0" cy="0"/>
        </a:xfrm>
      </p:grpSpPr>
      <p:sp>
        <p:nvSpPr>
          <p:cNvPr id="142" name="Google Shape;142;p4"/>
          <p:cNvSpPr/>
          <p:nvPr/>
        </p:nvSpPr>
        <p:spPr>
          <a:xfrm>
            <a:off x="1524"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3" name="Google Shape;143;p4"/>
          <p:cNvSpPr/>
          <p:nvPr/>
        </p:nvSpPr>
        <p:spPr>
          <a:xfrm>
            <a:off x="-1" y="0"/>
            <a:ext cx="6464595" cy="6858000"/>
          </a:xfrm>
          <a:prstGeom prst="rect">
            <a:avLst/>
          </a:prstGeom>
          <a:solidFill>
            <a:schemeClr val="dk1">
              <a:alpha val="80784"/>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4" name="Google Shape;144;p4"/>
          <p:cNvSpPr/>
          <p:nvPr/>
        </p:nvSpPr>
        <p:spPr>
          <a:xfrm>
            <a:off x="-1" y="0"/>
            <a:ext cx="4546337" cy="6858000"/>
          </a:xfrm>
          <a:custGeom>
            <a:avLst/>
            <a:gdLst/>
            <a:ahLst/>
            <a:cxnLst/>
            <a:rect l="l" t="t" r="r" b="b"/>
            <a:pathLst>
              <a:path w="4319042" h="6858000" extrusionOk="0">
                <a:moveTo>
                  <a:pt x="0" y="0"/>
                </a:moveTo>
                <a:lnTo>
                  <a:pt x="1142888" y="0"/>
                </a:lnTo>
                <a:lnTo>
                  <a:pt x="4319042" y="6858000"/>
                </a:lnTo>
                <a:lnTo>
                  <a:pt x="0" y="6858000"/>
                </a:lnTo>
                <a:close/>
              </a:path>
            </a:pathLst>
          </a:custGeom>
          <a:solidFill>
            <a:schemeClr val="dk1">
              <a:alpha val="34901"/>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4"/>
          <p:cNvSpPr txBox="1">
            <a:spLocks noGrp="1"/>
          </p:cNvSpPr>
          <p:nvPr>
            <p:ph type="title"/>
          </p:nvPr>
        </p:nvSpPr>
        <p:spPr>
          <a:xfrm>
            <a:off x="804672" y="640263"/>
            <a:ext cx="5157216" cy="134497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2200"/>
              <a:buFont typeface="Calibri"/>
              <a:buNone/>
            </a:pPr>
            <a:r>
              <a:rPr lang="en-US" sz="2200" b="1"/>
              <a:t>The Basic Disadvantages Arise From The Flexible Working Hour</a:t>
            </a:r>
            <a:endParaRPr sz="2200"/>
          </a:p>
          <a:p>
            <a:pPr marL="0" lvl="0" indent="0" algn="l" rtl="0">
              <a:lnSpc>
                <a:spcPct val="90000"/>
              </a:lnSpc>
              <a:spcBef>
                <a:spcPts val="0"/>
              </a:spcBef>
              <a:spcAft>
                <a:spcPts val="0"/>
              </a:spcAft>
              <a:buClr>
                <a:schemeClr val="lt1"/>
              </a:buClr>
              <a:buSzPts val="2200"/>
              <a:buFont typeface="Calibri"/>
              <a:buNone/>
            </a:pPr>
            <a:br>
              <a:rPr lang="en-US" sz="2200"/>
            </a:br>
            <a:endParaRPr sz="2200"/>
          </a:p>
        </p:txBody>
      </p:sp>
      <p:sp>
        <p:nvSpPr>
          <p:cNvPr id="146" name="Google Shape;146;p4"/>
          <p:cNvSpPr txBox="1">
            <a:spLocks noGrp="1"/>
          </p:cNvSpPr>
          <p:nvPr>
            <p:ph type="body" idx="1"/>
          </p:nvPr>
        </p:nvSpPr>
        <p:spPr>
          <a:xfrm>
            <a:off x="804672" y="1402896"/>
            <a:ext cx="5157216" cy="6217159"/>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rgbClr val="FFFF00"/>
              </a:buClr>
              <a:buSzPts val="1600"/>
              <a:buChar char="•"/>
            </a:pPr>
            <a:r>
              <a:rPr lang="en-US" sz="1600" dirty="0">
                <a:solidFill>
                  <a:srgbClr val="FFFF00"/>
                </a:solidFill>
              </a:rPr>
              <a:t>Flexible work schedules can reduce productivity.</a:t>
            </a:r>
            <a:endParaRPr sz="1600" dirty="0">
              <a:solidFill>
                <a:srgbClr val="FFFF00"/>
              </a:solidFill>
            </a:endParaRPr>
          </a:p>
          <a:p>
            <a:pPr marL="228600" lvl="0" indent="0" algn="l" rtl="0">
              <a:lnSpc>
                <a:spcPct val="90000"/>
              </a:lnSpc>
              <a:spcBef>
                <a:spcPts val="0"/>
              </a:spcBef>
              <a:spcAft>
                <a:spcPts val="0"/>
              </a:spcAft>
              <a:buNone/>
            </a:pPr>
            <a:endParaRPr sz="1600" dirty="0">
              <a:solidFill>
                <a:srgbClr val="FFFF00"/>
              </a:solidFill>
            </a:endParaRPr>
          </a:p>
          <a:p>
            <a:pPr marL="228600" lvl="0" indent="-228600" algn="l" rtl="0">
              <a:lnSpc>
                <a:spcPct val="90000"/>
              </a:lnSpc>
              <a:spcBef>
                <a:spcPts val="0"/>
              </a:spcBef>
              <a:spcAft>
                <a:spcPts val="0"/>
              </a:spcAft>
              <a:buClr>
                <a:srgbClr val="FFFF00"/>
              </a:buClr>
              <a:buSzPts val="1600"/>
              <a:buChar char="•"/>
            </a:pPr>
            <a:r>
              <a:rPr lang="en-US" sz="1600" dirty="0">
                <a:solidFill>
                  <a:srgbClr val="FFFF00"/>
                </a:solidFill>
              </a:rPr>
              <a:t>Workers may be able to delay their working hours as a result of procrastination.</a:t>
            </a:r>
            <a:endParaRPr sz="1600" dirty="0">
              <a:solidFill>
                <a:srgbClr val="FFFF00"/>
              </a:solidFill>
            </a:endParaRPr>
          </a:p>
          <a:p>
            <a:pPr marL="228600" lvl="0" indent="-228600" algn="l" rtl="0">
              <a:lnSpc>
                <a:spcPct val="90000"/>
              </a:lnSpc>
              <a:spcBef>
                <a:spcPts val="1000"/>
              </a:spcBef>
              <a:spcAft>
                <a:spcPts val="0"/>
              </a:spcAft>
              <a:buClr>
                <a:srgbClr val="FFFF00"/>
              </a:buClr>
              <a:buSzPts val="1600"/>
              <a:buChar char="•"/>
            </a:pPr>
            <a:r>
              <a:rPr lang="en-US" sz="1600" dirty="0">
                <a:solidFill>
                  <a:srgbClr val="FFFF00"/>
                </a:solidFill>
              </a:rPr>
              <a:t>Flexible working hours might irritate managers and companies. </a:t>
            </a:r>
            <a:endParaRPr sz="1600" dirty="0">
              <a:solidFill>
                <a:srgbClr val="FFFF00"/>
              </a:solidFill>
            </a:endParaRPr>
          </a:p>
          <a:p>
            <a:pPr marL="228600" lvl="0" indent="-228600" algn="l" rtl="0">
              <a:lnSpc>
                <a:spcPct val="90000"/>
              </a:lnSpc>
              <a:spcBef>
                <a:spcPts val="1000"/>
              </a:spcBef>
              <a:spcAft>
                <a:spcPts val="0"/>
              </a:spcAft>
              <a:buClr>
                <a:srgbClr val="FFFF00"/>
              </a:buClr>
              <a:buSzPts val="1600"/>
              <a:buChar char="•"/>
            </a:pPr>
            <a:r>
              <a:rPr lang="en-US" sz="1600" dirty="0">
                <a:solidFill>
                  <a:srgbClr val="FFFF00"/>
                </a:solidFill>
              </a:rPr>
              <a:t>It might be concentrating on the particular requirements of employees without engaging in discrimination (Shrm, 2022).</a:t>
            </a:r>
            <a:endParaRPr sz="1600" dirty="0">
              <a:solidFill>
                <a:srgbClr val="FFFF00"/>
              </a:solidFill>
            </a:endParaRPr>
          </a:p>
          <a:p>
            <a:pPr marL="228600" lvl="0" indent="-139700" algn="l" rtl="0">
              <a:lnSpc>
                <a:spcPct val="90000"/>
              </a:lnSpc>
              <a:spcBef>
                <a:spcPts val="1000"/>
              </a:spcBef>
              <a:spcAft>
                <a:spcPts val="0"/>
              </a:spcAft>
              <a:buClr>
                <a:schemeClr val="lt1"/>
              </a:buClr>
              <a:buSzPts val="1400"/>
              <a:buNone/>
            </a:pPr>
            <a:endParaRPr sz="1400" dirty="0">
              <a:solidFill>
                <a:srgbClr val="FFFF00"/>
              </a:solidFill>
            </a:endParaRPr>
          </a:p>
        </p:txBody>
      </p:sp>
      <p:pic>
        <p:nvPicPr>
          <p:cNvPr id="147" name="Google Shape;147;p4" descr="A picture containing text, toy&#10;&#10;Description automatically generated"/>
          <p:cNvPicPr preferRelativeResize="0"/>
          <p:nvPr/>
        </p:nvPicPr>
        <p:blipFill rotWithShape="1">
          <a:blip r:embed="rId3">
            <a:alphaModFix/>
          </a:blip>
          <a:srcRect/>
          <a:stretch/>
        </p:blipFill>
        <p:spPr>
          <a:xfrm>
            <a:off x="6969642" y="2019005"/>
            <a:ext cx="4736963" cy="266454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2"/>
        <p:cNvGrpSpPr/>
        <p:nvPr/>
      </p:nvGrpSpPr>
      <p:grpSpPr>
        <a:xfrm>
          <a:off x="0" y="0"/>
          <a:ext cx="0" cy="0"/>
          <a:chOff x="0" y="0"/>
          <a:chExt cx="0" cy="0"/>
        </a:xfrm>
      </p:grpSpPr>
      <p:sp>
        <p:nvSpPr>
          <p:cNvPr id="153" name="Google Shape;153;p5"/>
          <p:cNvSpPr txBox="1">
            <a:spLocks noGrp="1"/>
          </p:cNvSpPr>
          <p:nvPr>
            <p:ph type="title"/>
          </p:nvPr>
        </p:nvSpPr>
        <p:spPr>
          <a:xfrm>
            <a:off x="4965430" y="629268"/>
            <a:ext cx="6586491" cy="12861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2800"/>
              <a:buFont typeface="Calibri"/>
              <a:buNone/>
            </a:pPr>
            <a:r>
              <a:rPr lang="en-US" sz="2800" b="1"/>
              <a:t>Inequality Due To Flexible Hour</a:t>
            </a:r>
            <a:endParaRPr sz="2800"/>
          </a:p>
          <a:p>
            <a:pPr marL="0" lvl="0" indent="0" algn="l" rtl="0">
              <a:lnSpc>
                <a:spcPct val="90000"/>
              </a:lnSpc>
              <a:spcBef>
                <a:spcPts val="0"/>
              </a:spcBef>
              <a:spcAft>
                <a:spcPts val="0"/>
              </a:spcAft>
              <a:buClr>
                <a:schemeClr val="dk1"/>
              </a:buClr>
              <a:buSzPts val="2800"/>
              <a:buFont typeface="Calibri"/>
              <a:buNone/>
            </a:pPr>
            <a:br>
              <a:rPr lang="en-US" sz="2800"/>
            </a:br>
            <a:endParaRPr sz="2800"/>
          </a:p>
        </p:txBody>
      </p:sp>
      <p:sp>
        <p:nvSpPr>
          <p:cNvPr id="154" name="Google Shape;154;p5"/>
          <p:cNvSpPr txBox="1">
            <a:spLocks noGrp="1"/>
          </p:cNvSpPr>
          <p:nvPr>
            <p:ph type="body" idx="1"/>
          </p:nvPr>
        </p:nvSpPr>
        <p:spPr>
          <a:xfrm>
            <a:off x="4965431" y="1604514"/>
            <a:ext cx="6586489" cy="5654474"/>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SzPts val="2200"/>
              <a:buChar char="•"/>
            </a:pPr>
            <a:r>
              <a:rPr lang="en-US" sz="2200"/>
              <a:t>Flexible working can worsen the impact on a person's career. </a:t>
            </a:r>
            <a:endParaRPr sz="2200"/>
          </a:p>
          <a:p>
            <a:pPr marL="228600" lvl="0" indent="0" algn="l" rtl="0">
              <a:lnSpc>
                <a:spcPct val="90000"/>
              </a:lnSpc>
              <a:spcBef>
                <a:spcPts val="0"/>
              </a:spcBef>
              <a:spcAft>
                <a:spcPts val="0"/>
              </a:spcAft>
              <a:buNone/>
            </a:pPr>
            <a:endParaRPr sz="2200"/>
          </a:p>
          <a:p>
            <a:pPr marL="228600" lvl="0" indent="-228600" algn="l" rtl="0">
              <a:lnSpc>
                <a:spcPct val="90000"/>
              </a:lnSpc>
              <a:spcBef>
                <a:spcPts val="1000"/>
              </a:spcBef>
              <a:spcAft>
                <a:spcPts val="0"/>
              </a:spcAft>
              <a:buSzPts val="2200"/>
              <a:buChar char="•"/>
            </a:pPr>
            <a:r>
              <a:rPr lang="en-US" sz="2200"/>
              <a:t>In this sense, flexible working has the capacity to widen gender disparities.</a:t>
            </a:r>
            <a:endParaRPr sz="2200"/>
          </a:p>
          <a:p>
            <a:pPr marL="228600" lvl="0" indent="0" algn="l" rtl="0">
              <a:lnSpc>
                <a:spcPct val="90000"/>
              </a:lnSpc>
              <a:spcBef>
                <a:spcPts val="1000"/>
              </a:spcBef>
              <a:spcAft>
                <a:spcPts val="0"/>
              </a:spcAft>
              <a:buNone/>
            </a:pPr>
            <a:endParaRPr sz="2200"/>
          </a:p>
          <a:p>
            <a:pPr marL="228600" lvl="0" indent="-228600" algn="l" rtl="0">
              <a:lnSpc>
                <a:spcPct val="90000"/>
              </a:lnSpc>
              <a:spcBef>
                <a:spcPts val="1000"/>
              </a:spcBef>
              <a:spcAft>
                <a:spcPts val="0"/>
              </a:spcAft>
              <a:buSzPts val="2200"/>
              <a:buChar char="•"/>
            </a:pPr>
            <a:r>
              <a:rPr lang="en-US" sz="2200"/>
              <a:t>Inequality due to flexible working make people doubt about women's work flexibility.</a:t>
            </a:r>
            <a:endParaRPr sz="2200"/>
          </a:p>
          <a:p>
            <a:pPr marL="228600" lvl="0" indent="0" algn="l" rtl="0">
              <a:lnSpc>
                <a:spcPct val="90000"/>
              </a:lnSpc>
              <a:spcBef>
                <a:spcPts val="1000"/>
              </a:spcBef>
              <a:spcAft>
                <a:spcPts val="0"/>
              </a:spcAft>
              <a:buNone/>
            </a:pPr>
            <a:endParaRPr sz="2200"/>
          </a:p>
          <a:p>
            <a:pPr marL="228600" lvl="0" indent="-228600" algn="l" rtl="0">
              <a:lnSpc>
                <a:spcPct val="90000"/>
              </a:lnSpc>
              <a:spcBef>
                <a:spcPts val="1000"/>
              </a:spcBef>
              <a:spcAft>
                <a:spcPts val="0"/>
              </a:spcAft>
              <a:buSzPts val="2200"/>
              <a:buChar char="•"/>
            </a:pPr>
            <a:r>
              <a:rPr lang="en-US" sz="2200"/>
              <a:t>The state of women's employment has been more severely impacted by flexible working  (Demir, 2021).</a:t>
            </a:r>
            <a:endParaRPr sz="2200"/>
          </a:p>
          <a:p>
            <a:pPr marL="228600" lvl="0" indent="0" algn="l" rtl="0">
              <a:lnSpc>
                <a:spcPct val="90000"/>
              </a:lnSpc>
              <a:spcBef>
                <a:spcPts val="1000"/>
              </a:spcBef>
              <a:spcAft>
                <a:spcPts val="0"/>
              </a:spcAft>
              <a:buNone/>
            </a:pPr>
            <a:endParaRPr sz="2200"/>
          </a:p>
          <a:p>
            <a:pPr marL="228600" lvl="0" indent="-88900" algn="l" rtl="0">
              <a:lnSpc>
                <a:spcPct val="90000"/>
              </a:lnSpc>
              <a:spcBef>
                <a:spcPts val="1000"/>
              </a:spcBef>
              <a:spcAft>
                <a:spcPts val="0"/>
              </a:spcAft>
              <a:buClr>
                <a:schemeClr val="dk1"/>
              </a:buClr>
              <a:buSzPts val="2200"/>
              <a:buNone/>
            </a:pPr>
            <a:endParaRPr sz="2200">
              <a:solidFill>
                <a:srgbClr val="FF0000"/>
              </a:solidFill>
            </a:endParaRPr>
          </a:p>
        </p:txBody>
      </p:sp>
      <p:pic>
        <p:nvPicPr>
          <p:cNvPr id="155" name="Google Shape;155;p5" descr="A picture containing text, clock&#10;&#10;Description automatically generated"/>
          <p:cNvPicPr preferRelativeResize="0"/>
          <p:nvPr/>
        </p:nvPicPr>
        <p:blipFill rotWithShape="1">
          <a:blip r:embed="rId3">
            <a:alphaModFix/>
          </a:blip>
          <a:srcRect l="30626" r="31522"/>
          <a:stretch/>
        </p:blipFill>
        <p:spPr>
          <a:xfrm>
            <a:off x="20" y="10"/>
            <a:ext cx="4635571" cy="685799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0"/>
        <p:cNvGrpSpPr/>
        <p:nvPr/>
      </p:nvGrpSpPr>
      <p:grpSpPr>
        <a:xfrm>
          <a:off x="0" y="0"/>
          <a:ext cx="0" cy="0"/>
          <a:chOff x="0" y="0"/>
          <a:chExt cx="0" cy="0"/>
        </a:xfrm>
      </p:grpSpPr>
      <p:sp>
        <p:nvSpPr>
          <p:cNvPr id="161" name="Google Shape;161;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2" name="Google Shape;162;p6"/>
          <p:cNvSpPr txBox="1">
            <a:spLocks noGrp="1"/>
          </p:cNvSpPr>
          <p:nvPr>
            <p:ph type="title"/>
          </p:nvPr>
        </p:nvSpPr>
        <p:spPr>
          <a:xfrm>
            <a:off x="1136397" y="502020"/>
            <a:ext cx="5323715" cy="164297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100"/>
              <a:buFont typeface="Calibri"/>
              <a:buNone/>
            </a:pPr>
            <a:r>
              <a:rPr lang="en-US" sz="3100" b="1"/>
              <a:t>Inequality Due To Flexible Hour</a:t>
            </a:r>
            <a:endParaRPr sz="3100"/>
          </a:p>
          <a:p>
            <a:pPr marL="0" lvl="0" indent="0" algn="l" rtl="0">
              <a:lnSpc>
                <a:spcPct val="90000"/>
              </a:lnSpc>
              <a:spcBef>
                <a:spcPts val="0"/>
              </a:spcBef>
              <a:spcAft>
                <a:spcPts val="0"/>
              </a:spcAft>
              <a:buClr>
                <a:schemeClr val="dk1"/>
              </a:buClr>
              <a:buSzPts val="3100"/>
              <a:buFont typeface="Calibri"/>
              <a:buNone/>
            </a:pPr>
            <a:br>
              <a:rPr lang="en-US" sz="3100"/>
            </a:br>
            <a:endParaRPr sz="3100"/>
          </a:p>
        </p:txBody>
      </p:sp>
      <p:sp>
        <p:nvSpPr>
          <p:cNvPr id="163" name="Google Shape;163;p6"/>
          <p:cNvSpPr txBox="1">
            <a:spLocks noGrp="1"/>
          </p:cNvSpPr>
          <p:nvPr>
            <p:ph type="body" idx="1"/>
          </p:nvPr>
        </p:nvSpPr>
        <p:spPr>
          <a:xfrm>
            <a:off x="1144923" y="1485744"/>
            <a:ext cx="5315189" cy="508783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rgbClr val="1F3864"/>
              </a:buClr>
              <a:buSzPts val="2000"/>
              <a:buChar char="•"/>
            </a:pPr>
            <a:r>
              <a:rPr lang="en-US" sz="2000">
                <a:solidFill>
                  <a:srgbClr val="1F3864"/>
                </a:solidFill>
              </a:rPr>
              <a:t>A male employee who successfully applies for flexible working might find himself excluded.</a:t>
            </a:r>
            <a:endParaRPr sz="2000">
              <a:solidFill>
                <a:srgbClr val="1F3864"/>
              </a:solidFill>
            </a:endParaRPr>
          </a:p>
          <a:p>
            <a:pPr marL="228600" lvl="0" indent="0" algn="l" rtl="0">
              <a:lnSpc>
                <a:spcPct val="90000"/>
              </a:lnSpc>
              <a:spcBef>
                <a:spcPts val="0"/>
              </a:spcBef>
              <a:spcAft>
                <a:spcPts val="0"/>
              </a:spcAft>
              <a:buNone/>
            </a:pPr>
            <a:endParaRPr sz="2000">
              <a:solidFill>
                <a:srgbClr val="1F3864"/>
              </a:solidFill>
            </a:endParaRPr>
          </a:p>
          <a:p>
            <a:pPr marL="228600" lvl="0" indent="-228600" algn="l" rtl="0">
              <a:lnSpc>
                <a:spcPct val="90000"/>
              </a:lnSpc>
              <a:spcBef>
                <a:spcPts val="0"/>
              </a:spcBef>
              <a:spcAft>
                <a:spcPts val="0"/>
              </a:spcAft>
              <a:buClr>
                <a:srgbClr val="1F3864"/>
              </a:buClr>
              <a:buSzPts val="2000"/>
              <a:buChar char="•"/>
            </a:pPr>
            <a:r>
              <a:rPr lang="en-US" sz="2000">
                <a:solidFill>
                  <a:srgbClr val="1F3864"/>
                </a:solidFill>
              </a:rPr>
              <a:t>This exclusion feeling comes from decision-making and professional advancement. </a:t>
            </a:r>
            <a:endParaRPr sz="2000">
              <a:solidFill>
                <a:srgbClr val="1F3864"/>
              </a:solidFill>
            </a:endParaRPr>
          </a:p>
          <a:p>
            <a:pPr marL="228600" lvl="0" indent="0" algn="l" rtl="0">
              <a:lnSpc>
                <a:spcPct val="90000"/>
              </a:lnSpc>
              <a:spcBef>
                <a:spcPts val="0"/>
              </a:spcBef>
              <a:spcAft>
                <a:spcPts val="0"/>
              </a:spcAft>
              <a:buNone/>
            </a:pPr>
            <a:endParaRPr sz="2000">
              <a:solidFill>
                <a:srgbClr val="1F3864"/>
              </a:solidFill>
            </a:endParaRPr>
          </a:p>
          <a:p>
            <a:pPr marL="228600" lvl="0" indent="-228600" algn="l" rtl="0">
              <a:lnSpc>
                <a:spcPct val="90000"/>
              </a:lnSpc>
              <a:spcBef>
                <a:spcPts val="0"/>
              </a:spcBef>
              <a:spcAft>
                <a:spcPts val="0"/>
              </a:spcAft>
              <a:buClr>
                <a:srgbClr val="1F3864"/>
              </a:buClr>
              <a:buSzPts val="2000"/>
              <a:buChar char="•"/>
            </a:pPr>
            <a:r>
              <a:rPr lang="en-US" sz="2000">
                <a:solidFill>
                  <a:srgbClr val="1F3864"/>
                </a:solidFill>
              </a:rPr>
              <a:t>Women may experience special difficulties when working remotely due to their isolation from the office  (Lancaster, 2022).</a:t>
            </a:r>
            <a:endParaRPr sz="2000">
              <a:solidFill>
                <a:srgbClr val="1F3864"/>
              </a:solidFill>
            </a:endParaRPr>
          </a:p>
          <a:p>
            <a:pPr marL="228600" lvl="0" indent="0" algn="l" rtl="0">
              <a:lnSpc>
                <a:spcPct val="90000"/>
              </a:lnSpc>
              <a:spcBef>
                <a:spcPts val="0"/>
              </a:spcBef>
              <a:spcAft>
                <a:spcPts val="0"/>
              </a:spcAft>
              <a:buNone/>
            </a:pPr>
            <a:endParaRPr sz="2000">
              <a:solidFill>
                <a:srgbClr val="1F3864"/>
              </a:solidFill>
            </a:endParaRPr>
          </a:p>
          <a:p>
            <a:pPr marL="228600" lvl="0" indent="-101600" algn="l" rtl="0">
              <a:lnSpc>
                <a:spcPct val="90000"/>
              </a:lnSpc>
              <a:spcBef>
                <a:spcPts val="1000"/>
              </a:spcBef>
              <a:spcAft>
                <a:spcPts val="0"/>
              </a:spcAft>
              <a:buClr>
                <a:schemeClr val="dk1"/>
              </a:buClr>
              <a:buSzPts val="2000"/>
              <a:buNone/>
            </a:pPr>
            <a:endParaRPr sz="2000">
              <a:solidFill>
                <a:srgbClr val="1F3864"/>
              </a:solidFill>
            </a:endParaRPr>
          </a:p>
        </p:txBody>
      </p:sp>
      <p:sp>
        <p:nvSpPr>
          <p:cNvPr id="164" name="Google Shape;164;p6"/>
          <p:cNvSpPr/>
          <p:nvPr/>
        </p:nvSpPr>
        <p:spPr>
          <a:xfrm rot="10800000" flipH="1">
            <a:off x="8123333" y="-5"/>
            <a:ext cx="4092521" cy="6858000"/>
          </a:xfrm>
          <a:prstGeom prst="rect">
            <a:avLst/>
          </a:prstGeom>
          <a:gradFill>
            <a:gsLst>
              <a:gs pos="0">
                <a:srgbClr val="000000">
                  <a:alpha val="93725"/>
                </a:srgbClr>
              </a:gs>
              <a:gs pos="8000">
                <a:srgbClr val="000000">
                  <a:alpha val="93725"/>
                </a:srgbClr>
              </a:gs>
              <a:gs pos="100000">
                <a:schemeClr val="accent1"/>
              </a:gs>
            </a:gsLst>
            <a:lin ang="2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5" name="Google Shape;165;p6"/>
          <p:cNvSpPr/>
          <p:nvPr/>
        </p:nvSpPr>
        <p:spPr>
          <a:xfrm rot="10800000" flipH="1">
            <a:off x="8123333" y="-2"/>
            <a:ext cx="4092521" cy="6400369"/>
          </a:xfrm>
          <a:prstGeom prst="rect">
            <a:avLst/>
          </a:prstGeom>
          <a:gradFill>
            <a:gsLst>
              <a:gs pos="0">
                <a:srgbClr val="1F3864">
                  <a:alpha val="0"/>
                </a:srgbClr>
              </a:gs>
              <a:gs pos="31000">
                <a:srgbClr val="1F3864">
                  <a:alpha val="0"/>
                </a:srgbClr>
              </a:gs>
              <a:gs pos="100000">
                <a:srgbClr val="1F3864">
                  <a:alpha val="25882"/>
                </a:srgbClr>
              </a:gs>
            </a:gsLst>
            <a:lin ang="18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6" name="Google Shape;166;p6"/>
          <p:cNvSpPr/>
          <p:nvPr/>
        </p:nvSpPr>
        <p:spPr>
          <a:xfrm rot="10800000" flipH="1">
            <a:off x="8123333" y="-22"/>
            <a:ext cx="4068667" cy="6400389"/>
          </a:xfrm>
          <a:prstGeom prst="rect">
            <a:avLst/>
          </a:prstGeom>
          <a:gradFill>
            <a:gsLst>
              <a:gs pos="0">
                <a:srgbClr val="4472C4">
                  <a:alpha val="0"/>
                </a:srgbClr>
              </a:gs>
              <a:gs pos="72000">
                <a:srgbClr val="000000">
                  <a:alpha val="20784"/>
                </a:srgbClr>
              </a:gs>
              <a:gs pos="100000">
                <a:srgbClr val="000000">
                  <a:alpha val="20784"/>
                </a:srgbClr>
              </a:gs>
            </a:gsLst>
            <a:lin ang="3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7" name="Google Shape;167;p6"/>
          <p:cNvSpPr/>
          <p:nvPr/>
        </p:nvSpPr>
        <p:spPr>
          <a:xfrm rot="10800000" flipH="1">
            <a:off x="8123333" y="-10"/>
            <a:ext cx="3611467" cy="6857997"/>
          </a:xfrm>
          <a:prstGeom prst="rect">
            <a:avLst/>
          </a:prstGeom>
          <a:gradFill>
            <a:gsLst>
              <a:gs pos="0">
                <a:srgbClr val="4472C4">
                  <a:alpha val="0"/>
                </a:srgbClr>
              </a:gs>
              <a:gs pos="93000">
                <a:srgbClr val="000000">
                  <a:alpha val="28627"/>
                </a:srgbClr>
              </a:gs>
              <a:gs pos="100000">
                <a:srgbClr val="000000">
                  <a:alpha val="28627"/>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68" name="Google Shape;168;p6" descr="Text&#10;&#10;Description automatically generated"/>
          <p:cNvPicPr preferRelativeResize="0"/>
          <p:nvPr/>
        </p:nvPicPr>
        <p:blipFill rotWithShape="1">
          <a:blip r:embed="rId3">
            <a:alphaModFix/>
          </a:blip>
          <a:srcRect/>
          <a:stretch/>
        </p:blipFill>
        <p:spPr>
          <a:xfrm>
            <a:off x="7075967" y="2271985"/>
            <a:ext cx="4170530" cy="234592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3"/>
        <p:cNvGrpSpPr/>
        <p:nvPr/>
      </p:nvGrpSpPr>
      <p:grpSpPr>
        <a:xfrm>
          <a:off x="0" y="0"/>
          <a:ext cx="0" cy="0"/>
          <a:chOff x="0" y="0"/>
          <a:chExt cx="0" cy="0"/>
        </a:xfrm>
      </p:grpSpPr>
      <p:sp>
        <p:nvSpPr>
          <p:cNvPr id="174" name="Google Shape;174;p7"/>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 name="Google Shape;175;p7"/>
          <p:cNvSpPr txBox="1">
            <a:spLocks noGrp="1"/>
          </p:cNvSpPr>
          <p:nvPr>
            <p:ph type="title"/>
          </p:nvPr>
        </p:nvSpPr>
        <p:spPr>
          <a:xfrm>
            <a:off x="589560" y="856180"/>
            <a:ext cx="4560584" cy="112806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500"/>
              <a:buFont typeface="Calibri"/>
              <a:buNone/>
            </a:pPr>
            <a:r>
              <a:rPr lang="en-US" sz="2500" b="1"/>
              <a:t>Inequality Due To Flexible Hour</a:t>
            </a:r>
            <a:endParaRPr sz="2500"/>
          </a:p>
          <a:p>
            <a:pPr marL="0" lvl="0" indent="0" algn="l" rtl="0">
              <a:lnSpc>
                <a:spcPct val="90000"/>
              </a:lnSpc>
              <a:spcBef>
                <a:spcPts val="0"/>
              </a:spcBef>
              <a:spcAft>
                <a:spcPts val="0"/>
              </a:spcAft>
              <a:buClr>
                <a:schemeClr val="dk1"/>
              </a:buClr>
              <a:buSzPts val="2500"/>
              <a:buFont typeface="Calibri"/>
              <a:buNone/>
            </a:pPr>
            <a:br>
              <a:rPr lang="en-US" sz="2500"/>
            </a:br>
            <a:endParaRPr sz="2500"/>
          </a:p>
        </p:txBody>
      </p:sp>
      <p:grpSp>
        <p:nvGrpSpPr>
          <p:cNvPr id="176" name="Google Shape;176;p7"/>
          <p:cNvGrpSpPr/>
          <p:nvPr/>
        </p:nvGrpSpPr>
        <p:grpSpPr>
          <a:xfrm>
            <a:off x="0" y="1083484"/>
            <a:ext cx="355196" cy="673460"/>
            <a:chOff x="0" y="823811"/>
            <a:chExt cx="355196" cy="673460"/>
          </a:xfrm>
        </p:grpSpPr>
        <p:sp>
          <p:nvSpPr>
            <p:cNvPr id="177" name="Google Shape;177;p7"/>
            <p:cNvSpPr/>
            <p:nvPr/>
          </p:nvSpPr>
          <p:spPr>
            <a:xfrm>
              <a:off x="0" y="823811"/>
              <a:ext cx="87363"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8" name="Google Shape;178;p7"/>
            <p:cNvSpPr/>
            <p:nvPr/>
          </p:nvSpPr>
          <p:spPr>
            <a:xfrm>
              <a:off x="159341" y="823811"/>
              <a:ext cx="195855"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79" name="Google Shape;179;p7"/>
          <p:cNvSpPr/>
          <p:nvPr/>
        </p:nvSpPr>
        <p:spPr>
          <a:xfrm flipH="1">
            <a:off x="665085" y="2090569"/>
            <a:ext cx="429768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0" name="Google Shape;180;p7"/>
          <p:cNvSpPr txBox="1">
            <a:spLocks noGrp="1"/>
          </p:cNvSpPr>
          <p:nvPr>
            <p:ph type="body" idx="1"/>
          </p:nvPr>
        </p:nvSpPr>
        <p:spPr>
          <a:xfrm>
            <a:off x="590719" y="3279410"/>
            <a:ext cx="5033877" cy="3073811"/>
          </a:xfrm>
          <a:prstGeom prst="rect">
            <a:avLst/>
          </a:prstGeom>
          <a:noFill/>
          <a:ln>
            <a:noFill/>
          </a:ln>
        </p:spPr>
        <p:txBody>
          <a:bodyPr spcFirstLastPara="1" wrap="square" lIns="91425" tIns="45700" rIns="91425" bIns="45700" anchor="ctr" anchorCtr="0">
            <a:noAutofit/>
          </a:bodyPr>
          <a:lstStyle/>
          <a:p>
            <a:pPr marL="228600" lvl="0" indent="-228600" algn="l" rtl="0">
              <a:lnSpc>
                <a:spcPct val="90000"/>
              </a:lnSpc>
              <a:spcBef>
                <a:spcPts val="0"/>
              </a:spcBef>
              <a:spcAft>
                <a:spcPts val="0"/>
              </a:spcAft>
              <a:buClr>
                <a:srgbClr val="385623"/>
              </a:buClr>
              <a:buSzPts val="2000"/>
              <a:buChar char="•"/>
            </a:pPr>
            <a:r>
              <a:rPr lang="en-US" sz="2000" dirty="0">
                <a:solidFill>
                  <a:srgbClr val="385623"/>
                </a:solidFill>
              </a:rPr>
              <a:t>Being vulnerable during a recession may result from flexible working. </a:t>
            </a:r>
            <a:endParaRPr sz="2000" dirty="0">
              <a:solidFill>
                <a:srgbClr val="385623"/>
              </a:solidFill>
            </a:endParaRPr>
          </a:p>
          <a:p>
            <a:pPr marL="228600" lvl="0" indent="0" algn="l" rtl="0">
              <a:lnSpc>
                <a:spcPct val="90000"/>
              </a:lnSpc>
              <a:spcBef>
                <a:spcPts val="0"/>
              </a:spcBef>
              <a:spcAft>
                <a:spcPts val="0"/>
              </a:spcAft>
              <a:buNone/>
            </a:pPr>
            <a:endParaRPr sz="2000" dirty="0">
              <a:solidFill>
                <a:srgbClr val="385623"/>
              </a:solidFill>
            </a:endParaRPr>
          </a:p>
          <a:p>
            <a:pPr marL="228600" lvl="0" indent="-228600" algn="l" rtl="0">
              <a:lnSpc>
                <a:spcPct val="90000"/>
              </a:lnSpc>
              <a:spcBef>
                <a:spcPts val="0"/>
              </a:spcBef>
              <a:spcAft>
                <a:spcPts val="0"/>
              </a:spcAft>
              <a:buClr>
                <a:srgbClr val="385623"/>
              </a:buClr>
              <a:buSzPts val="2000"/>
              <a:buChar char="•"/>
            </a:pPr>
            <a:r>
              <a:rPr lang="en-US" sz="2000" dirty="0">
                <a:solidFill>
                  <a:srgbClr val="385623"/>
                </a:solidFill>
              </a:rPr>
              <a:t>Flexible working arrangements may not always translate to high-paying jobs in a retail firm (Beno,2021).</a:t>
            </a:r>
            <a:endParaRPr sz="2000" dirty="0">
              <a:solidFill>
                <a:srgbClr val="385623"/>
              </a:solidFill>
            </a:endParaRPr>
          </a:p>
          <a:p>
            <a:pPr marL="228600" lvl="0" indent="0" algn="l" rtl="0">
              <a:lnSpc>
                <a:spcPct val="90000"/>
              </a:lnSpc>
              <a:spcBef>
                <a:spcPts val="0"/>
              </a:spcBef>
              <a:spcAft>
                <a:spcPts val="0"/>
              </a:spcAft>
              <a:buNone/>
            </a:pPr>
            <a:endParaRPr sz="2000" dirty="0">
              <a:solidFill>
                <a:srgbClr val="385623"/>
              </a:solidFill>
            </a:endParaRPr>
          </a:p>
          <a:p>
            <a:pPr marL="228600" lvl="0" indent="-228600" algn="l" rtl="0">
              <a:lnSpc>
                <a:spcPct val="90000"/>
              </a:lnSpc>
              <a:spcBef>
                <a:spcPts val="0"/>
              </a:spcBef>
              <a:spcAft>
                <a:spcPts val="0"/>
              </a:spcAft>
              <a:buClr>
                <a:srgbClr val="385623"/>
              </a:buClr>
              <a:buSzPts val="2000"/>
              <a:buChar char="•"/>
            </a:pPr>
            <a:r>
              <a:rPr lang="en-US" sz="2000" dirty="0">
                <a:solidFill>
                  <a:srgbClr val="385623"/>
                </a:solidFill>
              </a:rPr>
              <a:t>In some organizations, vulnerability might increase a worker's risk of being laid off.</a:t>
            </a:r>
            <a:endParaRPr sz="2000" dirty="0">
              <a:solidFill>
                <a:srgbClr val="385623"/>
              </a:solidFill>
            </a:endParaRPr>
          </a:p>
          <a:p>
            <a:pPr marL="228600" lvl="0" indent="0" algn="l" rtl="0">
              <a:lnSpc>
                <a:spcPct val="90000"/>
              </a:lnSpc>
              <a:spcBef>
                <a:spcPts val="0"/>
              </a:spcBef>
              <a:spcAft>
                <a:spcPts val="0"/>
              </a:spcAft>
              <a:buNone/>
            </a:pPr>
            <a:endParaRPr sz="2000" dirty="0">
              <a:solidFill>
                <a:srgbClr val="385623"/>
              </a:solidFill>
            </a:endParaRPr>
          </a:p>
          <a:p>
            <a:pPr marL="228600" lvl="0" indent="-228600" algn="l" rtl="0">
              <a:lnSpc>
                <a:spcPct val="90000"/>
              </a:lnSpc>
              <a:spcBef>
                <a:spcPts val="0"/>
              </a:spcBef>
              <a:spcAft>
                <a:spcPts val="0"/>
              </a:spcAft>
              <a:buClr>
                <a:srgbClr val="385623"/>
              </a:buClr>
              <a:buSzPts val="2000"/>
              <a:buChar char="•"/>
            </a:pPr>
            <a:r>
              <a:rPr lang="en-US" sz="2000" dirty="0">
                <a:solidFill>
                  <a:srgbClr val="385623"/>
                </a:solidFill>
              </a:rPr>
              <a:t>Women bear a disproportionate amount of unpaid caregiving and work affecting their employment (Sullivan, 2019).</a:t>
            </a:r>
            <a:endParaRPr sz="2000" dirty="0">
              <a:solidFill>
                <a:srgbClr val="385623"/>
              </a:solidFill>
            </a:endParaRPr>
          </a:p>
          <a:p>
            <a:pPr marL="228600" lvl="0" indent="-101600" algn="l" rtl="0">
              <a:lnSpc>
                <a:spcPct val="90000"/>
              </a:lnSpc>
              <a:spcBef>
                <a:spcPts val="1000"/>
              </a:spcBef>
              <a:spcAft>
                <a:spcPts val="0"/>
              </a:spcAft>
              <a:buClr>
                <a:schemeClr val="dk1"/>
              </a:buClr>
              <a:buSzPts val="2000"/>
              <a:buNone/>
            </a:pPr>
            <a:endParaRPr sz="2000" dirty="0">
              <a:solidFill>
                <a:srgbClr val="385623"/>
              </a:solidFill>
            </a:endParaRPr>
          </a:p>
        </p:txBody>
      </p:sp>
      <p:sp>
        <p:nvSpPr>
          <p:cNvPr id="181" name="Google Shape;181;p7"/>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2" name="Google Shape;182;p7"/>
          <p:cNvSpPr/>
          <p:nvPr/>
        </p:nvSpPr>
        <p:spPr>
          <a:xfrm>
            <a:off x="5685810" y="513853"/>
            <a:ext cx="6009366" cy="5834577"/>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83" name="Google Shape;183;p7" descr="A picture containing toy, vector graphics&#10;&#10;Description automatically generated"/>
          <p:cNvPicPr preferRelativeResize="0"/>
          <p:nvPr/>
        </p:nvPicPr>
        <p:blipFill rotWithShape="1">
          <a:blip r:embed="rId3">
            <a:alphaModFix/>
          </a:blip>
          <a:srcRect l="13335" r="17805" b="1"/>
          <a:stretch/>
        </p:blipFill>
        <p:spPr>
          <a:xfrm>
            <a:off x="5977788" y="799352"/>
            <a:ext cx="5425410" cy="525929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8"/>
        <p:cNvGrpSpPr/>
        <p:nvPr/>
      </p:nvGrpSpPr>
      <p:grpSpPr>
        <a:xfrm>
          <a:off x="0" y="0"/>
          <a:ext cx="0" cy="0"/>
          <a:chOff x="0" y="0"/>
          <a:chExt cx="0" cy="0"/>
        </a:xfrm>
      </p:grpSpPr>
      <p:sp>
        <p:nvSpPr>
          <p:cNvPr id="189" name="Google Shape;189;p8"/>
          <p:cNvSpPr/>
          <p:nvPr/>
        </p:nvSpPr>
        <p:spPr>
          <a:xfrm>
            <a:off x="0" y="2"/>
            <a:ext cx="12192000" cy="685799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0" name="Google Shape;190;p8"/>
          <p:cNvSpPr txBox="1">
            <a:spLocks noGrp="1"/>
          </p:cNvSpPr>
          <p:nvPr>
            <p:ph type="title"/>
          </p:nvPr>
        </p:nvSpPr>
        <p:spPr>
          <a:xfrm>
            <a:off x="8643193" y="489507"/>
            <a:ext cx="3091607" cy="165548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2200"/>
              <a:buFont typeface="Calibri"/>
              <a:buNone/>
            </a:pPr>
            <a:r>
              <a:rPr lang="en-US" sz="2200" b="1"/>
              <a:t>The Role Of HR In Addressing The Issues Of Flexible Working Hours</a:t>
            </a:r>
            <a:endParaRPr sz="2200"/>
          </a:p>
          <a:p>
            <a:pPr marL="0" lvl="0" indent="0" algn="l" rtl="0">
              <a:lnSpc>
                <a:spcPct val="90000"/>
              </a:lnSpc>
              <a:spcBef>
                <a:spcPts val="0"/>
              </a:spcBef>
              <a:spcAft>
                <a:spcPts val="0"/>
              </a:spcAft>
              <a:buClr>
                <a:schemeClr val="dk1"/>
              </a:buClr>
              <a:buSzPts val="2200"/>
              <a:buFont typeface="Calibri"/>
              <a:buNone/>
            </a:pPr>
            <a:br>
              <a:rPr lang="en-US" sz="2200"/>
            </a:br>
            <a:endParaRPr sz="2200"/>
          </a:p>
        </p:txBody>
      </p:sp>
      <p:pic>
        <p:nvPicPr>
          <p:cNvPr id="191" name="Google Shape;191;p8" descr="A picture containing text, clock, watch&#10;&#10;Description automatically generated"/>
          <p:cNvPicPr preferRelativeResize="0"/>
          <p:nvPr/>
        </p:nvPicPr>
        <p:blipFill rotWithShape="1">
          <a:blip r:embed="rId3">
            <a:alphaModFix/>
          </a:blip>
          <a:srcRect l="8732" r="17500" b="-2"/>
          <a:stretch/>
        </p:blipFill>
        <p:spPr>
          <a:xfrm>
            <a:off x="20" y="431"/>
            <a:ext cx="8115280" cy="6408311"/>
          </a:xfrm>
          <a:prstGeom prst="rect">
            <a:avLst/>
          </a:prstGeom>
          <a:noFill/>
          <a:ln>
            <a:noFill/>
          </a:ln>
        </p:spPr>
      </p:pic>
      <p:sp>
        <p:nvSpPr>
          <p:cNvPr id="192" name="Google Shape;192;p8"/>
          <p:cNvSpPr txBox="1">
            <a:spLocks noGrp="1"/>
          </p:cNvSpPr>
          <p:nvPr>
            <p:ph type="body" idx="1"/>
          </p:nvPr>
        </p:nvSpPr>
        <p:spPr>
          <a:xfrm>
            <a:off x="8643193" y="1699541"/>
            <a:ext cx="2942813" cy="4259132"/>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1000"/>
              </a:spcBef>
              <a:spcAft>
                <a:spcPts val="0"/>
              </a:spcAft>
              <a:buClr>
                <a:srgbClr val="833C0B"/>
              </a:buClr>
              <a:buSzPts val="1800"/>
              <a:buChar char="•"/>
            </a:pPr>
            <a:r>
              <a:rPr lang="en-US" sz="1800">
                <a:solidFill>
                  <a:srgbClr val="833C0B"/>
                </a:solidFill>
              </a:rPr>
              <a:t>HR can keep an eye on a person's authorization.</a:t>
            </a:r>
            <a:endParaRPr sz="1800">
              <a:solidFill>
                <a:srgbClr val="833C0B"/>
              </a:solidFill>
            </a:endParaRPr>
          </a:p>
          <a:p>
            <a:pPr marL="228600" lvl="0" indent="-228600" algn="l" rtl="0">
              <a:lnSpc>
                <a:spcPct val="90000"/>
              </a:lnSpc>
              <a:spcBef>
                <a:spcPts val="1000"/>
              </a:spcBef>
              <a:spcAft>
                <a:spcPts val="0"/>
              </a:spcAft>
              <a:buClr>
                <a:srgbClr val="833C0B"/>
              </a:buClr>
              <a:buSzPts val="1800"/>
              <a:buChar char="•"/>
            </a:pPr>
            <a:r>
              <a:rPr lang="en-US" sz="1800">
                <a:solidFill>
                  <a:srgbClr val="833C0B"/>
                </a:solidFill>
              </a:rPr>
              <a:t>HR must understand what constitutes a violation. </a:t>
            </a:r>
            <a:endParaRPr sz="1800">
              <a:solidFill>
                <a:srgbClr val="833C0B"/>
              </a:solidFill>
            </a:endParaRPr>
          </a:p>
          <a:p>
            <a:pPr marL="228600" lvl="0" indent="-228600" algn="l" rtl="0">
              <a:lnSpc>
                <a:spcPct val="90000"/>
              </a:lnSpc>
              <a:spcBef>
                <a:spcPts val="1000"/>
              </a:spcBef>
              <a:spcAft>
                <a:spcPts val="0"/>
              </a:spcAft>
              <a:buClr>
                <a:srgbClr val="833C0B"/>
              </a:buClr>
              <a:buSzPts val="1800"/>
              <a:buChar char="•"/>
            </a:pPr>
            <a:r>
              <a:rPr lang="en-US" sz="1800">
                <a:solidFill>
                  <a:srgbClr val="833C0B"/>
                </a:solidFill>
              </a:rPr>
              <a:t>The term "flexible work arrangement" refers to changing hours of work (Wadhawan, 2019).</a:t>
            </a:r>
            <a:endParaRPr sz="1800">
              <a:solidFill>
                <a:srgbClr val="833C0B"/>
              </a:solidFill>
            </a:endParaRPr>
          </a:p>
        </p:txBody>
      </p:sp>
      <p:sp>
        <p:nvSpPr>
          <p:cNvPr id="193" name="Google Shape;193;p8"/>
          <p:cNvSpPr/>
          <p:nvPr/>
        </p:nvSpPr>
        <p:spPr>
          <a:xfrm flipH="1">
            <a:off x="-1" y="6408741"/>
            <a:ext cx="12191998" cy="457202"/>
          </a:xfrm>
          <a:prstGeom prst="rect">
            <a:avLst/>
          </a:prstGeom>
          <a:gradFill>
            <a:gsLst>
              <a:gs pos="0">
                <a:srgbClr val="000000">
                  <a:alpha val="95686"/>
                </a:srgbClr>
              </a:gs>
              <a:gs pos="34000">
                <a:srgbClr val="000000">
                  <a:alpha val="95686"/>
                </a:srgbClr>
              </a:gs>
              <a:gs pos="100000">
                <a:schemeClr val="accent1"/>
              </a:gs>
            </a:gsLst>
            <a:lin ang="8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4" name="Google Shape;194;p8"/>
          <p:cNvSpPr/>
          <p:nvPr/>
        </p:nvSpPr>
        <p:spPr>
          <a:xfrm flipH="1">
            <a:off x="-4" y="6408742"/>
            <a:ext cx="8115300" cy="449258"/>
          </a:xfrm>
          <a:prstGeom prst="rect">
            <a:avLst/>
          </a:prstGeom>
          <a:gradFill>
            <a:gsLst>
              <a:gs pos="0">
                <a:srgbClr val="2F5496">
                  <a:alpha val="58823"/>
                </a:srgbClr>
              </a:gs>
              <a:gs pos="28000">
                <a:srgbClr val="2F5496">
                  <a:alpha val="58823"/>
                </a:srgbClr>
              </a:gs>
              <a:gs pos="100000">
                <a:srgbClr val="000000">
                  <a:alpha val="69803"/>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9"/>
        <p:cNvGrpSpPr/>
        <p:nvPr/>
      </p:nvGrpSpPr>
      <p:grpSpPr>
        <a:xfrm>
          <a:off x="0" y="0"/>
          <a:ext cx="0" cy="0"/>
          <a:chOff x="0" y="0"/>
          <a:chExt cx="0" cy="0"/>
        </a:xfrm>
      </p:grpSpPr>
      <p:pic>
        <p:nvPicPr>
          <p:cNvPr id="200" name="Google Shape;200;p9" descr="Diagram&#10;&#10;Description automatically generated"/>
          <p:cNvPicPr preferRelativeResize="0"/>
          <p:nvPr/>
        </p:nvPicPr>
        <p:blipFill rotWithShape="1">
          <a:blip r:embed="rId3">
            <a:alphaModFix/>
          </a:blip>
          <a:srcRect t="15561" b="168"/>
          <a:stretch/>
        </p:blipFill>
        <p:spPr>
          <a:xfrm>
            <a:off x="-1" y="10"/>
            <a:ext cx="12192000" cy="6857990"/>
          </a:xfrm>
          <a:prstGeom prst="rect">
            <a:avLst/>
          </a:prstGeom>
          <a:noFill/>
          <a:ln>
            <a:noFill/>
          </a:ln>
        </p:spPr>
      </p:pic>
      <p:sp>
        <p:nvSpPr>
          <p:cNvPr id="201" name="Google Shape;201;p9"/>
          <p:cNvSpPr/>
          <p:nvPr/>
        </p:nvSpPr>
        <p:spPr>
          <a:xfrm flipH="1">
            <a:off x="0" y="998175"/>
            <a:ext cx="6017172" cy="5859825"/>
          </a:xfrm>
          <a:custGeom>
            <a:avLst/>
            <a:gdLst/>
            <a:ahLst/>
            <a:cxnLst/>
            <a:rect l="l" t="t" r="r" b="b"/>
            <a:pathLst>
              <a:path w="1333" h="1298" extrusionOk="0">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74901"/>
            </a:schemeClr>
          </a:solidFill>
          <a:ln>
            <a:noFill/>
          </a:ln>
        </p:spPr>
        <p:txBody>
          <a:bodyPr spcFirstLastPara="1" wrap="square" lIns="91425" tIns="45700" rIns="91425" bIns="45700" anchor="t" anchorCtr="0">
            <a:normAutofit/>
          </a:bodyPr>
          <a:lstStyle/>
          <a:p>
            <a:pPr marL="0" marR="0" lvl="0" indent="0" algn="ctr" rtl="0">
              <a:spcBef>
                <a:spcPts val="0"/>
              </a:spcBef>
              <a:spcAft>
                <a:spcPts val="0"/>
              </a:spcAft>
              <a:buClr>
                <a:schemeClr val="dk1"/>
              </a:buClr>
              <a:buSzPts val="1600"/>
              <a:buFont typeface="Arial"/>
              <a:buNone/>
            </a:pPr>
            <a:endParaRPr sz="1600" b="0" i="0" u="none" strike="noStrike" cap="none">
              <a:solidFill>
                <a:schemeClr val="dk1"/>
              </a:solidFill>
              <a:latin typeface="Calibri"/>
              <a:ea typeface="Calibri"/>
              <a:cs typeface="Calibri"/>
              <a:sym typeface="Calibri"/>
            </a:endParaRPr>
          </a:p>
        </p:txBody>
      </p:sp>
      <p:sp>
        <p:nvSpPr>
          <p:cNvPr id="202" name="Google Shape;202;p9"/>
          <p:cNvSpPr txBox="1">
            <a:spLocks noGrp="1"/>
          </p:cNvSpPr>
          <p:nvPr>
            <p:ph type="title"/>
          </p:nvPr>
        </p:nvSpPr>
        <p:spPr>
          <a:xfrm>
            <a:off x="709448" y="1913950"/>
            <a:ext cx="4204137" cy="1342754"/>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2000"/>
              <a:buFont typeface="Calibri"/>
              <a:buNone/>
            </a:pPr>
            <a:r>
              <a:rPr lang="en-US" sz="2000" b="1"/>
              <a:t>The Role Of HR In Addressing The Issues Of Flexible Working Hours</a:t>
            </a:r>
            <a:endParaRPr sz="2000"/>
          </a:p>
          <a:p>
            <a:pPr marL="0" lvl="0" indent="0" algn="ctr" rtl="0">
              <a:lnSpc>
                <a:spcPct val="90000"/>
              </a:lnSpc>
              <a:spcBef>
                <a:spcPts val="0"/>
              </a:spcBef>
              <a:spcAft>
                <a:spcPts val="0"/>
              </a:spcAft>
              <a:buClr>
                <a:schemeClr val="dk1"/>
              </a:buClr>
              <a:buSzPts val="2000"/>
              <a:buFont typeface="Calibri"/>
              <a:buNone/>
            </a:pPr>
            <a:br>
              <a:rPr lang="en-US" sz="2000"/>
            </a:br>
            <a:endParaRPr sz="2000"/>
          </a:p>
        </p:txBody>
      </p:sp>
      <p:cxnSp>
        <p:nvCxnSpPr>
          <p:cNvPr id="203" name="Google Shape;203;p9"/>
          <p:cNvCxnSpPr/>
          <p:nvPr/>
        </p:nvCxnSpPr>
        <p:spPr>
          <a:xfrm>
            <a:off x="2287051" y="3337139"/>
            <a:ext cx="935420" cy="0"/>
          </a:xfrm>
          <a:prstGeom prst="straightConnector1">
            <a:avLst/>
          </a:prstGeom>
          <a:noFill/>
          <a:ln w="25400" cap="sq" cmpd="sng">
            <a:solidFill>
              <a:srgbClr val="262626"/>
            </a:solidFill>
            <a:prstDash val="solid"/>
            <a:bevel/>
            <a:headEnd type="none" w="sm" len="sm"/>
            <a:tailEnd type="none" w="sm" len="sm"/>
          </a:ln>
        </p:spPr>
      </p:cxnSp>
      <p:sp>
        <p:nvSpPr>
          <p:cNvPr id="204" name="Google Shape;204;p9"/>
          <p:cNvSpPr txBox="1">
            <a:spLocks noGrp="1"/>
          </p:cNvSpPr>
          <p:nvPr>
            <p:ph type="body" idx="1"/>
          </p:nvPr>
        </p:nvSpPr>
        <p:spPr>
          <a:xfrm>
            <a:off x="525516" y="2224252"/>
            <a:ext cx="7856681" cy="5581574"/>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1000"/>
              </a:spcBef>
              <a:spcAft>
                <a:spcPts val="0"/>
              </a:spcAft>
              <a:buClr>
                <a:schemeClr val="dk1"/>
              </a:buClr>
              <a:buSzPts val="2000"/>
              <a:buChar char="•"/>
            </a:pPr>
            <a:r>
              <a:rPr lang="en-US" sz="2000"/>
              <a:t>HR must ensure that any requests for flexible working are compliant with employment laws and regulations (Citation, 2022).</a:t>
            </a:r>
            <a:endParaRPr sz="2000"/>
          </a:p>
          <a:p>
            <a:pPr marL="228600" lvl="0" indent="-228600" algn="l" rtl="0">
              <a:lnSpc>
                <a:spcPct val="90000"/>
              </a:lnSpc>
              <a:spcBef>
                <a:spcPts val="1000"/>
              </a:spcBef>
              <a:spcAft>
                <a:spcPts val="0"/>
              </a:spcAft>
              <a:buClr>
                <a:schemeClr val="dk1"/>
              </a:buClr>
              <a:buSzPts val="2000"/>
              <a:buChar char="•"/>
            </a:pPr>
            <a:r>
              <a:rPr lang="en-US" sz="2000"/>
              <a:t>HR may assist workers who work flexible hours by advising them to call them if they need assistance.</a:t>
            </a:r>
            <a:endParaRPr sz="2000"/>
          </a:p>
          <a:p>
            <a:pPr marL="228600" lvl="0" indent="-228600" algn="l" rtl="0">
              <a:lnSpc>
                <a:spcPct val="90000"/>
              </a:lnSpc>
              <a:spcBef>
                <a:spcPts val="1000"/>
              </a:spcBef>
              <a:spcAft>
                <a:spcPts val="0"/>
              </a:spcAft>
              <a:buSzPts val="2000"/>
              <a:buChar char="•"/>
            </a:pPr>
            <a:r>
              <a:rPr lang="en-US" sz="2000"/>
              <a:t>HR can monitor their general wellness, identifying any specific training needs.</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9"/>
        <p:cNvGrpSpPr/>
        <p:nvPr/>
      </p:nvGrpSpPr>
      <p:grpSpPr>
        <a:xfrm>
          <a:off x="0" y="0"/>
          <a:ext cx="0" cy="0"/>
          <a:chOff x="0" y="0"/>
          <a:chExt cx="0" cy="0"/>
        </a:xfrm>
      </p:grpSpPr>
      <p:sp>
        <p:nvSpPr>
          <p:cNvPr id="210" name="Google Shape;210;p10"/>
          <p:cNvSpPr/>
          <p:nvPr/>
        </p:nvSpPr>
        <p:spPr>
          <a:xfrm>
            <a:off x="327546" y="321732"/>
            <a:ext cx="7058307" cy="1964266"/>
          </a:xfrm>
          <a:prstGeom prst="rect">
            <a:avLst/>
          </a:prstGeom>
          <a:solidFill>
            <a:srgbClr val="696159">
              <a:alpha val="9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11" name="Google Shape;211;p10"/>
          <p:cNvSpPr txBox="1">
            <a:spLocks noGrp="1"/>
          </p:cNvSpPr>
          <p:nvPr>
            <p:ph type="title"/>
          </p:nvPr>
        </p:nvSpPr>
        <p:spPr>
          <a:xfrm>
            <a:off x="524256" y="491260"/>
            <a:ext cx="6594189" cy="162521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00"/>
              </a:buClr>
              <a:buSzPts val="3700"/>
              <a:buFont typeface="Calibri"/>
              <a:buNone/>
            </a:pPr>
            <a:r>
              <a:rPr lang="en-US" sz="3700" b="1">
                <a:solidFill>
                  <a:srgbClr val="FFFF00"/>
                </a:solidFill>
              </a:rPr>
              <a:t>Recommendation For HR</a:t>
            </a:r>
            <a:endParaRPr sz="3700">
              <a:solidFill>
                <a:srgbClr val="FFFF00"/>
              </a:solidFill>
            </a:endParaRPr>
          </a:p>
          <a:p>
            <a:pPr marL="0" lvl="0" indent="0" algn="l" rtl="0">
              <a:lnSpc>
                <a:spcPct val="90000"/>
              </a:lnSpc>
              <a:spcBef>
                <a:spcPts val="0"/>
              </a:spcBef>
              <a:spcAft>
                <a:spcPts val="0"/>
              </a:spcAft>
              <a:buClr>
                <a:schemeClr val="dk1"/>
              </a:buClr>
              <a:buSzPts val="3700"/>
              <a:buFont typeface="Calibri"/>
              <a:buNone/>
            </a:pPr>
            <a:br>
              <a:rPr lang="en-US" sz="3700"/>
            </a:br>
            <a:endParaRPr sz="3700">
              <a:solidFill>
                <a:srgbClr val="FFFFFF"/>
              </a:solidFill>
            </a:endParaRPr>
          </a:p>
        </p:txBody>
      </p:sp>
      <p:pic>
        <p:nvPicPr>
          <p:cNvPr id="212" name="Google Shape;212;p10" descr="Graphical user interface, website&#10;&#10;Description automatically generated"/>
          <p:cNvPicPr preferRelativeResize="0"/>
          <p:nvPr/>
        </p:nvPicPr>
        <p:blipFill rotWithShape="1">
          <a:blip r:embed="rId3">
            <a:alphaModFix/>
          </a:blip>
          <a:srcRect l="1156" r="1536" b="-3"/>
          <a:stretch/>
        </p:blipFill>
        <p:spPr>
          <a:xfrm>
            <a:off x="327547" y="2454903"/>
            <a:ext cx="7058306" cy="4080254"/>
          </a:xfrm>
          <a:prstGeom prst="rect">
            <a:avLst/>
          </a:prstGeom>
          <a:noFill/>
          <a:ln>
            <a:noFill/>
          </a:ln>
        </p:spPr>
      </p:pic>
      <p:sp>
        <p:nvSpPr>
          <p:cNvPr id="213" name="Google Shape;213;p10"/>
          <p:cNvSpPr/>
          <p:nvPr/>
        </p:nvSpPr>
        <p:spPr>
          <a:xfrm>
            <a:off x="7556975" y="321732"/>
            <a:ext cx="4313293" cy="6214534"/>
          </a:xfrm>
          <a:prstGeom prst="rect">
            <a:avLst/>
          </a:prstGeom>
          <a:solidFill>
            <a:srgbClr val="59595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214" name="Google Shape;214;p10"/>
          <p:cNvSpPr txBox="1">
            <a:spLocks noGrp="1"/>
          </p:cNvSpPr>
          <p:nvPr>
            <p:ph type="body" idx="1"/>
          </p:nvPr>
        </p:nvSpPr>
        <p:spPr>
          <a:xfrm>
            <a:off x="8029319" y="1665347"/>
            <a:ext cx="3424739" cy="4104740"/>
          </a:xfrm>
          <a:prstGeom prst="rect">
            <a:avLst/>
          </a:prstGeom>
          <a:noFill/>
          <a:ln>
            <a:noFill/>
          </a:ln>
        </p:spPr>
        <p:txBody>
          <a:bodyPr spcFirstLastPara="1" wrap="square" lIns="91425" tIns="45700" rIns="91425" bIns="45700" anchor="ctr" anchorCtr="0">
            <a:noAutofit/>
          </a:bodyPr>
          <a:lstStyle/>
          <a:p>
            <a:pPr marL="228600" lvl="0" indent="-228600" algn="l" rtl="0">
              <a:lnSpc>
                <a:spcPct val="90000"/>
              </a:lnSpc>
              <a:spcBef>
                <a:spcPts val="0"/>
              </a:spcBef>
              <a:spcAft>
                <a:spcPts val="0"/>
              </a:spcAft>
              <a:buClr>
                <a:srgbClr val="FFFF00"/>
              </a:buClr>
              <a:buSzPts val="1600"/>
              <a:buChar char="•"/>
            </a:pPr>
            <a:r>
              <a:rPr lang="en-US" sz="1600" dirty="0">
                <a:solidFill>
                  <a:srgbClr val="FFFF00"/>
                </a:solidFill>
              </a:rPr>
              <a:t>Lower-level employees rarely have the flexibility to choose their workplace (</a:t>
            </a:r>
            <a:r>
              <a:rPr lang="en-US" sz="1600" dirty="0" err="1">
                <a:solidFill>
                  <a:srgbClr val="FFFF00"/>
                </a:solidFill>
              </a:rPr>
              <a:t>Kossek</a:t>
            </a:r>
            <a:r>
              <a:rPr lang="en-US" sz="1600" dirty="0">
                <a:solidFill>
                  <a:srgbClr val="FFFF00"/>
                </a:solidFill>
              </a:rPr>
              <a:t> , 2018).</a:t>
            </a:r>
            <a:endParaRPr sz="1600" dirty="0">
              <a:solidFill>
                <a:srgbClr val="FFFF00"/>
              </a:solidFill>
            </a:endParaRPr>
          </a:p>
          <a:p>
            <a:pPr marL="228600" lvl="0" indent="0" algn="l" rtl="0">
              <a:lnSpc>
                <a:spcPct val="90000"/>
              </a:lnSpc>
              <a:spcBef>
                <a:spcPts val="0"/>
              </a:spcBef>
              <a:spcAft>
                <a:spcPts val="0"/>
              </a:spcAft>
              <a:buNone/>
            </a:pPr>
            <a:endParaRPr sz="1600" dirty="0">
              <a:solidFill>
                <a:srgbClr val="FFFF00"/>
              </a:solidFill>
            </a:endParaRPr>
          </a:p>
          <a:p>
            <a:pPr marL="228600" lvl="0" indent="-228600" algn="l" rtl="0">
              <a:lnSpc>
                <a:spcPct val="90000"/>
              </a:lnSpc>
              <a:spcBef>
                <a:spcPts val="0"/>
              </a:spcBef>
              <a:spcAft>
                <a:spcPts val="0"/>
              </a:spcAft>
              <a:buClr>
                <a:srgbClr val="FFFF00"/>
              </a:buClr>
              <a:buSzPts val="1600"/>
              <a:buChar char="•"/>
            </a:pPr>
            <a:r>
              <a:rPr lang="en-US" sz="1600" dirty="0">
                <a:solidFill>
                  <a:srgbClr val="FFFF00"/>
                </a:solidFill>
              </a:rPr>
              <a:t>HR can persuade the employer to pay for connections for the employees</a:t>
            </a:r>
            <a:endParaRPr sz="1600" dirty="0">
              <a:solidFill>
                <a:srgbClr val="FFFF00"/>
              </a:solidFill>
            </a:endParaRPr>
          </a:p>
          <a:p>
            <a:pPr marL="228600" lvl="0" indent="0" algn="l" rtl="0">
              <a:lnSpc>
                <a:spcPct val="90000"/>
              </a:lnSpc>
              <a:spcBef>
                <a:spcPts val="0"/>
              </a:spcBef>
              <a:spcAft>
                <a:spcPts val="0"/>
              </a:spcAft>
              <a:buNone/>
            </a:pPr>
            <a:endParaRPr sz="1600" dirty="0">
              <a:solidFill>
                <a:srgbClr val="FFFF00"/>
              </a:solidFill>
            </a:endParaRPr>
          </a:p>
          <a:p>
            <a:pPr marL="228600" lvl="0" indent="-228600" algn="l" rtl="0">
              <a:lnSpc>
                <a:spcPct val="90000"/>
              </a:lnSpc>
              <a:spcBef>
                <a:spcPts val="1000"/>
              </a:spcBef>
              <a:spcAft>
                <a:spcPts val="0"/>
              </a:spcAft>
              <a:buClr>
                <a:srgbClr val="FFFF00"/>
              </a:buClr>
              <a:buSzPts val="1600"/>
              <a:buChar char="•"/>
            </a:pPr>
            <a:r>
              <a:rPr lang="en-US" sz="1600" dirty="0">
                <a:solidFill>
                  <a:srgbClr val="FFFF00"/>
                </a:solidFill>
              </a:rPr>
              <a:t>This will enable employees to access the applications from anywhere.</a:t>
            </a:r>
            <a:endParaRPr sz="1600" dirty="0">
              <a:solidFill>
                <a:srgbClr val="FFFF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9"/>
        <p:cNvGrpSpPr/>
        <p:nvPr/>
      </p:nvGrpSpPr>
      <p:grpSpPr>
        <a:xfrm>
          <a:off x="0" y="0"/>
          <a:ext cx="0" cy="0"/>
          <a:chOff x="0" y="0"/>
          <a:chExt cx="0" cy="0"/>
        </a:xfrm>
      </p:grpSpPr>
      <p:sp>
        <p:nvSpPr>
          <p:cNvPr id="220" name="Google Shape;220;p11"/>
          <p:cNvSpPr txBox="1">
            <a:spLocks noGrp="1"/>
          </p:cNvSpPr>
          <p:nvPr>
            <p:ph type="title"/>
          </p:nvPr>
        </p:nvSpPr>
        <p:spPr>
          <a:xfrm>
            <a:off x="481013" y="3752849"/>
            <a:ext cx="3290887" cy="2452687"/>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600"/>
              <a:buFont typeface="Calibri"/>
              <a:buNone/>
            </a:pPr>
            <a:r>
              <a:rPr lang="en-US" sz="3600" b="1"/>
              <a:t>Conclusion</a:t>
            </a:r>
            <a:endParaRPr sz="3600"/>
          </a:p>
          <a:p>
            <a:pPr marL="0" lvl="0" indent="0" algn="l" rtl="0">
              <a:lnSpc>
                <a:spcPct val="90000"/>
              </a:lnSpc>
              <a:spcBef>
                <a:spcPts val="0"/>
              </a:spcBef>
              <a:spcAft>
                <a:spcPts val="0"/>
              </a:spcAft>
              <a:buClr>
                <a:schemeClr val="dk1"/>
              </a:buClr>
              <a:buSzPts val="3600"/>
              <a:buFont typeface="Calibri"/>
              <a:buNone/>
            </a:pPr>
            <a:br>
              <a:rPr lang="en-US" sz="3600"/>
            </a:br>
            <a:endParaRPr sz="3600"/>
          </a:p>
        </p:txBody>
      </p:sp>
      <p:pic>
        <p:nvPicPr>
          <p:cNvPr id="221" name="Google Shape;221;p11" descr="A picture containing text, stationary, envelope, document&#10;&#10;Description automatically generated"/>
          <p:cNvPicPr preferRelativeResize="0"/>
          <p:nvPr/>
        </p:nvPicPr>
        <p:blipFill rotWithShape="1">
          <a:blip r:embed="rId3">
            <a:alphaModFix/>
          </a:blip>
          <a:srcRect t="15574" b="30317"/>
          <a:stretch/>
        </p:blipFill>
        <p:spPr>
          <a:xfrm>
            <a:off x="20" y="10"/>
            <a:ext cx="12191980" cy="3710603"/>
          </a:xfrm>
          <a:custGeom>
            <a:avLst/>
            <a:gdLst/>
            <a:ahLst/>
            <a:cxnLst/>
            <a:rect l="l" t="t" r="r" b="b"/>
            <a:pathLst>
              <a:path w="12192000" h="3692092" extrusionOk="0">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ln>
            <a:noFill/>
          </a:ln>
        </p:spPr>
      </p:pic>
      <p:sp>
        <p:nvSpPr>
          <p:cNvPr id="222" name="Google Shape;222;p11"/>
          <p:cNvSpPr txBox="1">
            <a:spLocks noGrp="1"/>
          </p:cNvSpPr>
          <p:nvPr>
            <p:ph type="body" idx="1"/>
          </p:nvPr>
        </p:nvSpPr>
        <p:spPr>
          <a:xfrm>
            <a:off x="4223982" y="3752850"/>
            <a:ext cx="7485413" cy="2452687"/>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800"/>
              <a:buChar char="•"/>
            </a:pPr>
            <a:r>
              <a:rPr lang="en-US" sz="1800" b="1"/>
              <a:t>In conclusion, there is no reason why corporations should not accept newer forms of working arrangements.</a:t>
            </a:r>
            <a:endParaRPr sz="1800" b="1"/>
          </a:p>
          <a:p>
            <a:pPr marL="228600" lvl="0" indent="0" algn="l" rtl="0">
              <a:lnSpc>
                <a:spcPct val="90000"/>
              </a:lnSpc>
              <a:spcBef>
                <a:spcPts val="0"/>
              </a:spcBef>
              <a:spcAft>
                <a:spcPts val="0"/>
              </a:spcAft>
              <a:buNone/>
            </a:pPr>
            <a:endParaRPr sz="1800" b="1"/>
          </a:p>
          <a:p>
            <a:pPr marL="228600" lvl="0" indent="-228600" algn="l" rtl="0">
              <a:lnSpc>
                <a:spcPct val="90000"/>
              </a:lnSpc>
              <a:spcBef>
                <a:spcPts val="0"/>
              </a:spcBef>
              <a:spcAft>
                <a:spcPts val="0"/>
              </a:spcAft>
              <a:buClr>
                <a:schemeClr val="dk1"/>
              </a:buClr>
              <a:buSzPts val="1800"/>
              <a:buChar char="•"/>
            </a:pPr>
            <a:r>
              <a:rPr lang="en-US" sz="1800" b="1"/>
              <a:t>Flexible Working is increasing thanks to accelerating technological advancements.</a:t>
            </a:r>
            <a:endParaRPr sz="1800" b="1"/>
          </a:p>
          <a:p>
            <a:pPr marL="228600" lvl="0" indent="-228600" algn="l" rtl="0">
              <a:lnSpc>
                <a:spcPct val="90000"/>
              </a:lnSpc>
              <a:spcBef>
                <a:spcPts val="1000"/>
              </a:spcBef>
              <a:spcAft>
                <a:spcPts val="0"/>
              </a:spcAft>
              <a:buClr>
                <a:schemeClr val="dk1"/>
              </a:buClr>
              <a:buSzPts val="1800"/>
              <a:buChar char="•"/>
            </a:pPr>
            <a:r>
              <a:rPr lang="en-US" sz="1800" b="1"/>
              <a:t>In fact, HR Managers must create flexible work practices for this reason.</a:t>
            </a:r>
            <a:endParaRPr sz="1800"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6"/>
        <p:cNvGrpSpPr/>
        <p:nvPr/>
      </p:nvGrpSpPr>
      <p:grpSpPr>
        <a:xfrm>
          <a:off x="0" y="0"/>
          <a:ext cx="0" cy="0"/>
          <a:chOff x="0" y="0"/>
          <a:chExt cx="0" cy="0"/>
        </a:xfrm>
      </p:grpSpPr>
      <p:sp>
        <p:nvSpPr>
          <p:cNvPr id="227" name="Google Shape;227;p1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8" name="Google Shape;228;p12"/>
          <p:cNvSpPr/>
          <p:nvPr/>
        </p:nvSpPr>
        <p:spPr>
          <a:xfrm flipH="1">
            <a:off x="-1" y="-1"/>
            <a:ext cx="12191998" cy="1590742"/>
          </a:xfrm>
          <a:prstGeom prst="rect">
            <a:avLst/>
          </a:prstGeom>
          <a:gradFill>
            <a:gsLst>
              <a:gs pos="0">
                <a:srgbClr val="000000"/>
              </a:gs>
              <a:gs pos="100000">
                <a:srgbClr val="2F5496"/>
              </a:gs>
            </a:gsLst>
            <a:lin ang="8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29" name="Google Shape;229;p12"/>
          <p:cNvSpPr/>
          <p:nvPr/>
        </p:nvSpPr>
        <p:spPr>
          <a:xfrm rot="10800000" flipH="1">
            <a:off x="-3" y="0"/>
            <a:ext cx="8115306" cy="1590742"/>
          </a:xfrm>
          <a:prstGeom prst="rect">
            <a:avLst/>
          </a:prstGeom>
          <a:gradFill>
            <a:gsLst>
              <a:gs pos="0">
                <a:srgbClr val="4472C4">
                  <a:alpha val="0"/>
                </a:srgbClr>
              </a:gs>
              <a:gs pos="20000">
                <a:srgbClr val="4472C4">
                  <a:alpha val="0"/>
                </a:srgbClr>
              </a:gs>
              <a:gs pos="100000">
                <a:srgbClr val="1F3864">
                  <a:alpha val="54901"/>
                </a:srgbClr>
              </a:gs>
            </a:gsLst>
            <a:lin ang="13800001"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30" name="Google Shape;230;p12"/>
          <p:cNvSpPr/>
          <p:nvPr/>
        </p:nvSpPr>
        <p:spPr>
          <a:xfrm flipH="1">
            <a:off x="8115299" y="-1"/>
            <a:ext cx="4076698" cy="1590742"/>
          </a:xfrm>
          <a:prstGeom prst="rect">
            <a:avLst/>
          </a:prstGeom>
          <a:gradFill>
            <a:gsLst>
              <a:gs pos="0">
                <a:srgbClr val="4472C4">
                  <a:alpha val="65882"/>
                </a:srgbClr>
              </a:gs>
              <a:gs pos="100000">
                <a:srgbClr val="000000">
                  <a:alpha val="29803"/>
                </a:srgbClr>
              </a:gs>
            </a:gsLst>
            <a:lin ang="132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31" name="Google Shape;231;p12"/>
          <p:cNvSpPr/>
          <p:nvPr/>
        </p:nvSpPr>
        <p:spPr>
          <a:xfrm>
            <a:off x="459350" y="-1"/>
            <a:ext cx="11732646" cy="1597433"/>
          </a:xfrm>
          <a:prstGeom prst="rect">
            <a:avLst/>
          </a:prstGeom>
          <a:gradFill>
            <a:gsLst>
              <a:gs pos="0">
                <a:srgbClr val="000000">
                  <a:alpha val="0"/>
                </a:srgbClr>
              </a:gs>
              <a:gs pos="50000">
                <a:srgbClr val="000000">
                  <a:alpha val="0"/>
                </a:srgbClr>
              </a:gs>
              <a:gs pos="99000">
                <a:srgbClr val="1F3864">
                  <a:alpha val="51764"/>
                </a:srgbClr>
              </a:gs>
              <a:gs pos="100000">
                <a:srgbClr val="1F3864">
                  <a:alpha val="51764"/>
                </a:srgbClr>
              </a:gs>
            </a:gsLst>
            <a:lin ang="16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232" name="Google Shape;232;p12"/>
          <p:cNvSpPr txBox="1">
            <a:spLocks noGrp="1"/>
          </p:cNvSpPr>
          <p:nvPr>
            <p:ph type="title"/>
          </p:nvPr>
        </p:nvSpPr>
        <p:spPr>
          <a:xfrm>
            <a:off x="1371599" y="294538"/>
            <a:ext cx="9895951" cy="103366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000"/>
              <a:buFont typeface="Calibri"/>
              <a:buNone/>
            </a:pPr>
            <a:r>
              <a:rPr lang="en-US" sz="4000" b="1">
                <a:solidFill>
                  <a:srgbClr val="FFFFFF"/>
                </a:solidFill>
              </a:rPr>
              <a:t>References</a:t>
            </a:r>
            <a:endParaRPr sz="4000">
              <a:solidFill>
                <a:srgbClr val="FFFFFF"/>
              </a:solidFill>
            </a:endParaRPr>
          </a:p>
          <a:p>
            <a:pPr marL="0" lvl="0" indent="0" algn="l" rtl="0">
              <a:lnSpc>
                <a:spcPct val="90000"/>
              </a:lnSpc>
              <a:spcBef>
                <a:spcPts val="0"/>
              </a:spcBef>
              <a:spcAft>
                <a:spcPts val="0"/>
              </a:spcAft>
              <a:buClr>
                <a:schemeClr val="dk1"/>
              </a:buClr>
              <a:buSzPts val="4000"/>
              <a:buFont typeface="Calibri"/>
              <a:buNone/>
            </a:pPr>
            <a:endParaRPr sz="4000">
              <a:solidFill>
                <a:srgbClr val="FFFFFF"/>
              </a:solidFill>
            </a:endParaRPr>
          </a:p>
        </p:txBody>
      </p:sp>
      <p:sp>
        <p:nvSpPr>
          <p:cNvPr id="233" name="Google Shape;233;p12"/>
          <p:cNvSpPr txBox="1">
            <a:spLocks noGrp="1"/>
          </p:cNvSpPr>
          <p:nvPr>
            <p:ph type="body" idx="1"/>
          </p:nvPr>
        </p:nvSpPr>
        <p:spPr>
          <a:xfrm>
            <a:off x="1371599" y="2318197"/>
            <a:ext cx="9724031" cy="3683358"/>
          </a:xfrm>
          <a:prstGeom prst="rect">
            <a:avLst/>
          </a:prstGeom>
          <a:noFill/>
          <a:ln>
            <a:noFill/>
          </a:ln>
        </p:spPr>
        <p:txBody>
          <a:bodyPr spcFirstLastPara="1" wrap="square" lIns="91425" tIns="45700" rIns="91425" bIns="45700" anchor="ctr" anchorCtr="0">
            <a:noAutofit/>
          </a:bodyPr>
          <a:lstStyle/>
          <a:p>
            <a:pPr marL="228600" lvl="0" indent="-228600" algn="l" rtl="0">
              <a:lnSpc>
                <a:spcPct val="90000"/>
              </a:lnSpc>
              <a:spcBef>
                <a:spcPts val="1000"/>
              </a:spcBef>
              <a:spcAft>
                <a:spcPts val="0"/>
              </a:spcAft>
              <a:buClr>
                <a:schemeClr val="dk1"/>
              </a:buClr>
              <a:buSzPts val="1100"/>
              <a:buChar char="•"/>
            </a:pPr>
            <a:r>
              <a:rPr lang="en-US" sz="1200" dirty="0"/>
              <a:t>Beno, M., (2021). The advantages and disadvantages of E-working: An examination using an ALDINE analysis. Emerging Science Journal, 5, pp.11-20.</a:t>
            </a:r>
          </a:p>
          <a:p>
            <a:pPr marL="228600" lvl="0" indent="-228600" algn="l" rtl="0">
              <a:lnSpc>
                <a:spcPct val="90000"/>
              </a:lnSpc>
              <a:spcBef>
                <a:spcPts val="1000"/>
              </a:spcBef>
              <a:spcAft>
                <a:spcPts val="0"/>
              </a:spcAft>
              <a:buClr>
                <a:schemeClr val="dk1"/>
              </a:buClr>
              <a:buSzPts val="1100"/>
              <a:buChar char="•"/>
            </a:pPr>
            <a:r>
              <a:rPr lang="en-US" sz="1200" dirty="0"/>
              <a:t>Citation. (2022). UK Employment Laws. Available at. </a:t>
            </a:r>
            <a:r>
              <a:rPr lang="en-US" sz="1200" dirty="0">
                <a:hlinkClick r:id="rId3"/>
              </a:rPr>
              <a:t>https://www.citation.co.uk/news/hr-and-employment-laws-explained/</a:t>
            </a:r>
            <a:r>
              <a:rPr lang="en-US" sz="1200" dirty="0"/>
              <a:t> (Assessed on 12 July 2022).</a:t>
            </a:r>
          </a:p>
          <a:p>
            <a:pPr marL="228600" lvl="0" indent="-228600" algn="l" rtl="0">
              <a:lnSpc>
                <a:spcPct val="90000"/>
              </a:lnSpc>
              <a:spcBef>
                <a:spcPts val="1000"/>
              </a:spcBef>
              <a:spcAft>
                <a:spcPts val="0"/>
              </a:spcAft>
              <a:buClr>
                <a:schemeClr val="dk1"/>
              </a:buClr>
              <a:buSzPts val="1100"/>
              <a:buChar char="•"/>
            </a:pPr>
            <a:r>
              <a:rPr lang="en-US" sz="1200" dirty="0"/>
              <a:t>Demir, O., (2021). Gender inequality in the </a:t>
            </a:r>
            <a:r>
              <a:rPr lang="en-US" sz="1200" dirty="0" err="1"/>
              <a:t>labour</a:t>
            </a:r>
            <a:r>
              <a:rPr lang="en-US" sz="1200" dirty="0"/>
              <a:t> market: comparison of Turkey and OECD countries by multidimensional scaling method. </a:t>
            </a:r>
            <a:r>
              <a:rPr lang="en-US" sz="1200" dirty="0" err="1"/>
              <a:t>Yonetim</a:t>
            </a:r>
            <a:r>
              <a:rPr lang="en-US" sz="1200" dirty="0"/>
              <a:t> </a:t>
            </a:r>
            <a:r>
              <a:rPr lang="en-US" sz="1200" dirty="0" err="1"/>
              <a:t>ve</a:t>
            </a:r>
            <a:r>
              <a:rPr lang="en-US" sz="1200" dirty="0"/>
              <a:t> Ekonomi </a:t>
            </a:r>
            <a:r>
              <a:rPr lang="en-US" sz="1200" dirty="0" err="1"/>
              <a:t>Dergisi</a:t>
            </a:r>
            <a:r>
              <a:rPr lang="en-US" sz="1200" dirty="0"/>
              <a:t>, 28(2), pp.377-397.</a:t>
            </a:r>
          </a:p>
          <a:p>
            <a:pPr marL="228600" lvl="0" indent="-228600" algn="l" rtl="0">
              <a:lnSpc>
                <a:spcPct val="90000"/>
              </a:lnSpc>
              <a:spcBef>
                <a:spcPts val="1000"/>
              </a:spcBef>
              <a:spcAft>
                <a:spcPts val="0"/>
              </a:spcAft>
              <a:buClr>
                <a:schemeClr val="dk1"/>
              </a:buClr>
              <a:buSzPts val="1100"/>
              <a:buChar char="•"/>
            </a:pPr>
            <a:r>
              <a:rPr lang="en-US" sz="1200" dirty="0" err="1"/>
              <a:t>Kossek</a:t>
            </a:r>
            <a:r>
              <a:rPr lang="en-US" sz="1200" dirty="0"/>
              <a:t>, E.E. and </a:t>
            </a:r>
            <a:r>
              <a:rPr lang="en-US" sz="1200" dirty="0" err="1"/>
              <a:t>Lautsch</a:t>
            </a:r>
            <a:r>
              <a:rPr lang="en-US" sz="1200" dirty="0"/>
              <a:t>, B.A., (2018). Work-life flexibility for whom? Occupational status and work-life inequality in upper, middle, and lower level jobs. Academy on Management Annals, 12(1), pp.5-36. </a:t>
            </a:r>
          </a:p>
          <a:p>
            <a:pPr marL="228600" lvl="0" indent="-228600" algn="l" rtl="0">
              <a:lnSpc>
                <a:spcPct val="90000"/>
              </a:lnSpc>
              <a:spcBef>
                <a:spcPts val="1000"/>
              </a:spcBef>
              <a:spcAft>
                <a:spcPts val="0"/>
              </a:spcAft>
              <a:buClr>
                <a:schemeClr val="dk1"/>
              </a:buClr>
              <a:buSzPts val="1100"/>
              <a:buChar char="•"/>
            </a:pPr>
            <a:r>
              <a:rPr lang="en-US" sz="1200" dirty="0"/>
              <a:t>Lancaster. (2022). Inequalities due to Flexible Working Hours. Available at: </a:t>
            </a:r>
            <a:r>
              <a:rPr lang="en-US" sz="1200" dirty="0">
                <a:hlinkClick r:id="rId4"/>
              </a:rPr>
              <a:t>https://www.Lancaster.ac.uk/news/outdated-attitudes-risk-widening-inequalities-in-hybrid-workplace-think-tank-warns</a:t>
            </a:r>
            <a:r>
              <a:rPr lang="en-US" sz="1200" dirty="0"/>
              <a:t> (Assessed on 12 July 2022).</a:t>
            </a:r>
          </a:p>
          <a:p>
            <a:pPr marL="228600" lvl="0" indent="-228600" algn="l" rtl="0">
              <a:lnSpc>
                <a:spcPct val="90000"/>
              </a:lnSpc>
              <a:spcBef>
                <a:spcPts val="1000"/>
              </a:spcBef>
              <a:spcAft>
                <a:spcPts val="0"/>
              </a:spcAft>
              <a:buClr>
                <a:schemeClr val="dk1"/>
              </a:buClr>
              <a:buSzPts val="1100"/>
              <a:buChar char="•"/>
            </a:pPr>
            <a:r>
              <a:rPr lang="en-US" sz="1200" dirty="0" err="1"/>
              <a:t>Shrm</a:t>
            </a:r>
            <a:r>
              <a:rPr lang="en-US" sz="1200" dirty="0"/>
              <a:t>., (2022). Basic Disadvantages of Flexible Working Hours. Available at: </a:t>
            </a:r>
            <a:r>
              <a:rPr lang="en-US" sz="1200" dirty="0">
                <a:hlinkClick r:id="rId5"/>
              </a:rPr>
              <a:t>https://www.shrm.org/resourceandtools/tools-and-samples/toolkits/pages/managingflexibleworkarrangements.aspx</a:t>
            </a:r>
            <a:r>
              <a:rPr lang="en-US" sz="1200" dirty="0"/>
              <a:t> (Assessed on 12 July 2022). </a:t>
            </a:r>
          </a:p>
          <a:p>
            <a:pPr marL="228600" lvl="0" indent="-228600" algn="l" rtl="0">
              <a:lnSpc>
                <a:spcPct val="90000"/>
              </a:lnSpc>
              <a:spcBef>
                <a:spcPts val="1000"/>
              </a:spcBef>
              <a:spcAft>
                <a:spcPts val="0"/>
              </a:spcAft>
              <a:buClr>
                <a:schemeClr val="dk1"/>
              </a:buClr>
              <a:buSzPts val="1100"/>
              <a:buChar char="•"/>
            </a:pPr>
            <a:r>
              <a:rPr lang="en-US" sz="1200" dirty="0"/>
              <a:t>Sullivan, O., (2019). Gender inequality in work-family balance. Nature Human </a:t>
            </a:r>
            <a:r>
              <a:rPr lang="en-US" sz="1200" dirty="0" err="1"/>
              <a:t>Behaviour</a:t>
            </a:r>
            <a:r>
              <a:rPr lang="en-US" sz="1200" dirty="0"/>
              <a:t>, 3(3), pp.201-203.</a:t>
            </a:r>
          </a:p>
          <a:p>
            <a:pPr marL="228600" lvl="0" indent="-228600" algn="l" rtl="0">
              <a:lnSpc>
                <a:spcPct val="90000"/>
              </a:lnSpc>
              <a:spcBef>
                <a:spcPts val="1000"/>
              </a:spcBef>
              <a:spcAft>
                <a:spcPts val="0"/>
              </a:spcAft>
              <a:buClr>
                <a:schemeClr val="dk1"/>
              </a:buClr>
              <a:buSzPts val="1100"/>
              <a:buChar char="•"/>
            </a:pPr>
            <a:r>
              <a:rPr lang="en-US" sz="1200" dirty="0"/>
              <a:t>Wadhawan, S., (2019). Impact of flexible working arrangements on employee satisfaction in IT sector. BVIMSR Journal of Management Research, 11(1), p.59.</a:t>
            </a:r>
          </a:p>
          <a:p>
            <a:pPr marL="228600" lvl="0" indent="-228600" algn="l" rtl="0">
              <a:lnSpc>
                <a:spcPct val="90000"/>
              </a:lnSpc>
              <a:spcBef>
                <a:spcPts val="1000"/>
              </a:spcBef>
              <a:spcAft>
                <a:spcPts val="0"/>
              </a:spcAft>
              <a:buClr>
                <a:schemeClr val="dk1"/>
              </a:buClr>
              <a:buSzPts val="1100"/>
              <a:buChar char="•"/>
            </a:pPr>
            <a:r>
              <a:rPr lang="en-US" sz="1200" dirty="0" err="1"/>
              <a:t>Wiatr</a:t>
            </a:r>
            <a:r>
              <a:rPr lang="en-US" sz="1200" dirty="0"/>
              <a:t>, A., (2021). Flexible Working Arrangements-Current Conditions and Research Directions. </a:t>
            </a:r>
            <a:r>
              <a:rPr lang="en-US" sz="1200"/>
              <a:t>(1), pp.67-78.</a:t>
            </a:r>
            <a:br>
              <a:rPr lang="en-US" sz="1200"/>
            </a:br>
            <a:endParaRPr lang="en-GB"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37"/>
        <p:cNvGrpSpPr/>
        <p:nvPr/>
      </p:nvGrpSpPr>
      <p:grpSpPr>
        <a:xfrm>
          <a:off x="0" y="0"/>
          <a:ext cx="0" cy="0"/>
          <a:chOff x="0" y="0"/>
          <a:chExt cx="0" cy="0"/>
        </a:xfrm>
      </p:grpSpPr>
      <p:sp>
        <p:nvSpPr>
          <p:cNvPr id="238" name="Google Shape;238;p13"/>
          <p:cNvSpPr/>
          <p:nvPr/>
        </p:nvSpPr>
        <p:spPr>
          <a:xfrm>
            <a:off x="0" y="0"/>
            <a:ext cx="12192000" cy="6857999"/>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39" name="Google Shape;239;p13" descr="Aerial view of a highway near the ocean"/>
          <p:cNvPicPr preferRelativeResize="0"/>
          <p:nvPr/>
        </p:nvPicPr>
        <p:blipFill rotWithShape="1">
          <a:blip r:embed="rId3">
            <a:alphaModFix amt="50000"/>
          </a:blip>
          <a:srcRect t="7719" r="-2" b="17231"/>
          <a:stretch/>
        </p:blipFill>
        <p:spPr>
          <a:xfrm>
            <a:off x="20" y="1"/>
            <a:ext cx="12191980" cy="6857999"/>
          </a:xfrm>
          <a:prstGeom prst="rect">
            <a:avLst/>
          </a:prstGeom>
          <a:noFill/>
          <a:ln>
            <a:noFill/>
          </a:ln>
        </p:spPr>
      </p:pic>
      <p:sp>
        <p:nvSpPr>
          <p:cNvPr id="240" name="Google Shape;240;p13"/>
          <p:cNvSpPr txBox="1"/>
          <p:nvPr/>
        </p:nvSpPr>
        <p:spPr>
          <a:xfrm>
            <a:off x="1524000" y="1122362"/>
            <a:ext cx="9144000" cy="2900518"/>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None/>
            </a:pPr>
            <a:r>
              <a:rPr lang="en-US" sz="6000" b="0" i="0" u="none" strike="noStrike" cap="none">
                <a:solidFill>
                  <a:srgbClr val="FFFFFF"/>
                </a:solidFill>
                <a:latin typeface="Calibri"/>
                <a:ea typeface="Calibri"/>
                <a:cs typeface="Calibri"/>
                <a:sym typeface="Calibri"/>
              </a:rPr>
              <a:t>Thank You</a:t>
            </a:r>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2192</TotalTime>
  <Words>1662</Words>
  <Application>Microsoft Office PowerPoint</Application>
  <PresentationFormat>Widescreen</PresentationFormat>
  <Paragraphs>131</Paragraphs>
  <Slides>13</Slides>
  <Notes>13</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13</vt:i4>
      </vt:variant>
    </vt:vector>
  </HeadingPairs>
  <TitlesOfParts>
    <vt:vector size="17" baseType="lpstr">
      <vt:lpstr>Arial</vt:lpstr>
      <vt:lpstr>Calibri</vt:lpstr>
      <vt:lpstr>office theme</vt:lpstr>
      <vt:lpstr>office theme</vt:lpstr>
      <vt:lpstr>Individual Presentation Student name: Vlada Basiul (2028043) Programme: BA Business Management Module name: Managing People  Course code: LCBB5004 Lecturer: Doctor Terry Walcott  </vt:lpstr>
      <vt:lpstr>Introduction  </vt:lpstr>
      <vt:lpstr>Overview Of The Flexible Hour  </vt:lpstr>
      <vt:lpstr>The Basic Disadvantages Arise From The Flexible Working Hour  </vt:lpstr>
      <vt:lpstr>Inequality Due To Flexible Hour  </vt:lpstr>
      <vt:lpstr>Inequality Due To Flexible Hour  </vt:lpstr>
      <vt:lpstr>Inequality Due To Flexible Hour  </vt:lpstr>
      <vt:lpstr>The Role Of HR In Addressing The Issues Of Flexible Working Hours  </vt:lpstr>
      <vt:lpstr>The Role Of HR In Addressing The Issues Of Flexible Working Hours  </vt:lpstr>
      <vt:lpstr>Recommendation For HR  </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 Presentation Student name: Vlada Basiul (2028043) Module name: Managing People  Course code: LCBB5004 Lecturer: Doctor Terry Walcott  </dc:title>
  <cp:lastModifiedBy>basiulvlada@gmail.com</cp:lastModifiedBy>
  <cp:revision>1</cp:revision>
  <dcterms:created xsi:type="dcterms:W3CDTF">2022-07-14T11:22:56Z</dcterms:created>
  <dcterms:modified xsi:type="dcterms:W3CDTF">2022-08-13T20:30:44Z</dcterms:modified>
</cp:coreProperties>
</file>