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62" r:id="rId3"/>
    <p:sldId id="261" r:id="rId4"/>
    <p:sldId id="257" r:id="rId5"/>
    <p:sldId id="260" r:id="rId6"/>
    <p:sldId id="258" r:id="rId7"/>
    <p:sldId id="259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9" autoAdjust="0"/>
    <p:restoredTop sz="94660"/>
  </p:normalViewPr>
  <p:slideViewPr>
    <p:cSldViewPr snapToGrid="0">
      <p:cViewPr varScale="1">
        <p:scale>
          <a:sx n="86" d="100"/>
          <a:sy n="86" d="100"/>
        </p:scale>
        <p:origin x="33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39DBF-FFDE-47F5-BA0B-8A34EAA6AE3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608FB-6D9C-4931-94F6-DE015543C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3275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39DBF-FFDE-47F5-BA0B-8A34EAA6AE3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608FB-6D9C-4931-94F6-DE015543C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340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39DBF-FFDE-47F5-BA0B-8A34EAA6AE3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608FB-6D9C-4931-94F6-DE015543C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4132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39DBF-FFDE-47F5-BA0B-8A34EAA6AE3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608FB-6D9C-4931-94F6-DE015543C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029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39DBF-FFDE-47F5-BA0B-8A34EAA6AE3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608FB-6D9C-4931-94F6-DE015543C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396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39DBF-FFDE-47F5-BA0B-8A34EAA6AE3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608FB-6D9C-4931-94F6-DE015543C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872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39DBF-FFDE-47F5-BA0B-8A34EAA6AE3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608FB-6D9C-4931-94F6-DE015543C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2491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39DBF-FFDE-47F5-BA0B-8A34EAA6AE3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608FB-6D9C-4931-94F6-DE015543C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543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39DBF-FFDE-47F5-BA0B-8A34EAA6AE3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608FB-6D9C-4931-94F6-DE015543C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9091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39DBF-FFDE-47F5-BA0B-8A34EAA6AE3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608FB-6D9C-4931-94F6-DE015543C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135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39DBF-FFDE-47F5-BA0B-8A34EAA6AE3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608FB-6D9C-4931-94F6-DE015543C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846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39DBF-FFDE-47F5-BA0B-8A34EAA6AE3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608FB-6D9C-4931-94F6-DE015543CF65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916149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39DBF-FFDE-47F5-BA0B-8A34EAA6AE3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608FB-6D9C-4931-94F6-DE015543C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8636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39DBF-FFDE-47F5-BA0B-8A34EAA6AE3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608FB-6D9C-4931-94F6-DE015543C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7231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39DBF-FFDE-47F5-BA0B-8A34EAA6AE3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608FB-6D9C-4931-94F6-DE015543C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7788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39DBF-FFDE-47F5-BA0B-8A34EAA6AE3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608FB-6D9C-4931-94F6-DE015543C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2489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39DBF-FFDE-47F5-BA0B-8A34EAA6AE3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608FB-6D9C-4931-94F6-DE015543C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0764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E339DBF-FFDE-47F5-BA0B-8A34EAA6AE36}" type="datetimeFigureOut">
              <a:rPr lang="en-GB" smtClean="0"/>
              <a:t>19/09/2018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0608FB-6D9C-4931-94F6-DE015543C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0800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Liturgies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liturgy?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liturgy is the primary type of indirect taxation on the rich in Athens and other Greek poleis.</a:t>
            </a:r>
          </a:p>
          <a:p>
            <a:r>
              <a:rPr lang="en-GB" dirty="0" smtClean="0"/>
              <a:t>Liturgies were services that the super-rich provided to the polis, and indeed to the people at large.</a:t>
            </a:r>
          </a:p>
          <a:p>
            <a:r>
              <a:rPr lang="en-GB" dirty="0" smtClean="0"/>
              <a:t>They could relate to religious festivals, drama, or military duties.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22512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0" y="277814"/>
            <a:ext cx="9144000" cy="1139825"/>
          </a:xfrm>
        </p:spPr>
        <p:txBody>
          <a:bodyPr/>
          <a:lstStyle/>
          <a:p>
            <a:pPr marL="838200" indent="-838200">
              <a:defRPr/>
            </a:pPr>
            <a:r>
              <a:rPr lang="en-GB" sz="3600" dirty="0" smtClean="0"/>
              <a:t>A liturgical Class?</a:t>
            </a:r>
            <a:endParaRPr lang="en-GB" sz="3600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defRPr/>
            </a:pPr>
            <a:r>
              <a:rPr lang="en-GB" sz="2400" dirty="0"/>
              <a:t>The </a:t>
            </a:r>
            <a:r>
              <a:rPr lang="en-GB" sz="2400" dirty="0" err="1"/>
              <a:t>Pentakosiomedimnoi</a:t>
            </a:r>
            <a:r>
              <a:rPr lang="en-GB" sz="2400" dirty="0"/>
              <a:t> were burdened with liturgies, the main system of indirect taxation in Athens.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The </a:t>
            </a:r>
            <a:r>
              <a:rPr lang="en-GB" sz="2400" dirty="0" err="1"/>
              <a:t>pentakosiomedimnoi</a:t>
            </a:r>
            <a:r>
              <a:rPr lang="en-GB" sz="2400" dirty="0"/>
              <a:t> were the members of the highest of the four property classes devised by Solon, comprising men whose land yielded at least 500 </a:t>
            </a:r>
            <a:r>
              <a:rPr lang="en-GB" sz="2400" i="1" dirty="0" err="1"/>
              <a:t>medimnoi</a:t>
            </a:r>
            <a:r>
              <a:rPr lang="en-GB" sz="2400" dirty="0"/>
              <a:t> of corn or the equivalent in other produce.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Some </a:t>
            </a:r>
            <a:r>
              <a:rPr lang="en-GB" sz="2400" dirty="0"/>
              <a:t>political appointments could only be filled by members of this class, most importantly in the classical period that of the Treasurers of </a:t>
            </a:r>
            <a:r>
              <a:rPr lang="en-GB" sz="2400" dirty="0" smtClean="0"/>
              <a:t>Athena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YET, not all families in this class were liable for liturgies. That duty was for the super-rich.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10680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1992313" y="1"/>
            <a:ext cx="8229600" cy="620713"/>
          </a:xfrm>
        </p:spPr>
        <p:txBody>
          <a:bodyPr/>
          <a:lstStyle/>
          <a:p>
            <a:r>
              <a:rPr lang="en-GB" altLang="en-US" sz="4000" dirty="0" smtClean="0"/>
              <a:t>An example of a person in the liturgical class</a:t>
            </a:r>
            <a:endParaRPr lang="en-GB" altLang="en-US" sz="4000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0" y="1338146"/>
            <a:ext cx="9144000" cy="5519854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1900" dirty="0" smtClean="0"/>
              <a:t>I </a:t>
            </a:r>
            <a:r>
              <a:rPr lang="en-US" altLang="en-US" sz="1900" dirty="0"/>
              <a:t>was certified of age in the archonship of </a:t>
            </a:r>
            <a:r>
              <a:rPr lang="en-US" altLang="en-US" sz="1900" dirty="0" err="1"/>
              <a:t>Theopompus</a:t>
            </a:r>
            <a:r>
              <a:rPr lang="en-US" altLang="en-US" sz="1900" dirty="0"/>
              <a:t> : appointed to produce tragic drama, I spent thirty </a:t>
            </a:r>
            <a:r>
              <a:rPr lang="en-US" altLang="en-US" sz="1900" dirty="0" err="1"/>
              <a:t>minae</a:t>
            </a:r>
            <a:r>
              <a:rPr lang="en-US" altLang="en-US" sz="1900" dirty="0"/>
              <a:t> and two months later, at the </a:t>
            </a:r>
            <a:r>
              <a:rPr lang="en-US" altLang="en-US" sz="1900" dirty="0" err="1"/>
              <a:t>Thargelia</a:t>
            </a:r>
            <a:r>
              <a:rPr lang="en-US" altLang="en-US" sz="1900" dirty="0"/>
              <a:t>, two thousand drachmae, when I won a victory with a male chorus; and in the archonship of </a:t>
            </a:r>
            <a:r>
              <a:rPr lang="en-US" altLang="en-US" sz="1900" dirty="0" err="1"/>
              <a:t>Glaucippus</a:t>
            </a:r>
            <a:r>
              <a:rPr lang="en-US" altLang="en-US" sz="1900" dirty="0"/>
              <a:t>, at the Great </a:t>
            </a:r>
            <a:r>
              <a:rPr lang="en-US" altLang="en-US" sz="1900" dirty="0" err="1"/>
              <a:t>Panathenaea</a:t>
            </a:r>
            <a:r>
              <a:rPr lang="en-US" altLang="en-US" sz="1900" dirty="0"/>
              <a:t>, eight hundred drachmae on pyrrhic dancers. [2] Besides, I won a victory with a male chorus at the Dionysia under the same archon, and spent on it, including the dedication of the tripod, five thousand drachmae; then, in the time of </a:t>
            </a:r>
            <a:r>
              <a:rPr lang="en-US" altLang="en-US" sz="1900" dirty="0" err="1"/>
              <a:t>Diocles</a:t>
            </a:r>
            <a:r>
              <a:rPr lang="en-US" altLang="en-US" sz="1900" dirty="0"/>
              <a:t>, three hundred on a cyclic chorus at the Little </a:t>
            </a:r>
            <a:r>
              <a:rPr lang="en-US" altLang="en-US" sz="1900" dirty="0" err="1"/>
              <a:t>Panathenaea</a:t>
            </a:r>
            <a:r>
              <a:rPr lang="en-US" altLang="en-US" sz="1900" dirty="0"/>
              <a:t>. In the meantime, for seven years I equipped warships, at a cost of six talents. [3] Although I have borne all these expenses, and have faced daily peril in your service abroad, I have nevertheless made contributions--one of thirty </a:t>
            </a:r>
            <a:r>
              <a:rPr lang="en-US" altLang="en-US" sz="1900" dirty="0" err="1"/>
              <a:t>minae</a:t>
            </a:r>
            <a:r>
              <a:rPr lang="en-US" altLang="en-US" sz="1900" dirty="0"/>
              <a:t> and another of four thousand drachmae--to special levies. As soon as I returned to these shores, in the archonship of </a:t>
            </a:r>
            <a:r>
              <a:rPr lang="en-US" altLang="en-US" sz="1900" dirty="0" err="1"/>
              <a:t>Alexias</a:t>
            </a:r>
            <a:r>
              <a:rPr lang="en-US" altLang="en-US" sz="1900" dirty="0"/>
              <a:t>, I was producing games for the </a:t>
            </a:r>
            <a:r>
              <a:rPr lang="en-US" altLang="en-US" sz="1900" dirty="0" err="1"/>
              <a:t>Promethea</a:t>
            </a:r>
            <a:r>
              <a:rPr lang="en-US" altLang="en-US" sz="1900" dirty="0"/>
              <a:t>, and won a victory after spending twelve </a:t>
            </a:r>
            <a:r>
              <a:rPr lang="en-US" altLang="en-US" sz="1900" dirty="0" err="1"/>
              <a:t>minae</a:t>
            </a:r>
            <a:r>
              <a:rPr lang="en-US" altLang="en-US" sz="1900" dirty="0"/>
              <a:t>. [4] Then, later, I was appointed to produce a chorus of children, and spent more than fifteen </a:t>
            </a:r>
            <a:r>
              <a:rPr lang="en-US" altLang="en-US" sz="1900" dirty="0" err="1"/>
              <a:t>minae</a:t>
            </a:r>
            <a:r>
              <a:rPr lang="en-US" altLang="en-US" sz="1900" dirty="0"/>
              <a:t>. In the archonship of </a:t>
            </a:r>
            <a:r>
              <a:rPr lang="en-US" altLang="en-US" sz="1900" dirty="0" err="1"/>
              <a:t>Eucleides</a:t>
            </a:r>
            <a:r>
              <a:rPr lang="en-US" altLang="en-US" sz="1900" dirty="0"/>
              <a:t> I produced comic drama for </a:t>
            </a:r>
            <a:r>
              <a:rPr lang="en-US" altLang="en-US" sz="1900" dirty="0" err="1"/>
              <a:t>Cephisodorus</a:t>
            </a:r>
            <a:r>
              <a:rPr lang="en-US" altLang="en-US" sz="1900" dirty="0"/>
              <a:t> and won a victory, spending on it, with the dedication of the equipment, sixteen </a:t>
            </a:r>
            <a:r>
              <a:rPr lang="en-US" altLang="en-US" sz="1900" dirty="0" err="1"/>
              <a:t>minae</a:t>
            </a:r>
            <a:r>
              <a:rPr lang="en-US" altLang="en-US" sz="1900" dirty="0"/>
              <a:t>; and at the Little </a:t>
            </a:r>
            <a:r>
              <a:rPr lang="en-US" altLang="en-US" sz="1900" dirty="0" err="1"/>
              <a:t>Panathenaea</a:t>
            </a:r>
            <a:r>
              <a:rPr lang="en-US" altLang="en-US" sz="1900" dirty="0"/>
              <a:t> I produced a chorus of beardless pyrrhic dancers, and spent seven </a:t>
            </a:r>
            <a:r>
              <a:rPr lang="en-US" altLang="en-US" sz="1900" dirty="0" err="1"/>
              <a:t>minae</a:t>
            </a:r>
            <a:r>
              <a:rPr lang="en-US" altLang="en-US" sz="1900" dirty="0"/>
              <a:t>. </a:t>
            </a:r>
            <a:r>
              <a:rPr lang="en-US" altLang="en-US" sz="1900" dirty="0" err="1"/>
              <a:t>Lysias</a:t>
            </a:r>
            <a:r>
              <a:rPr lang="en-US" altLang="en-US" sz="1900" dirty="0"/>
              <a:t> 21.1-4</a:t>
            </a:r>
            <a:endParaRPr lang="en-GB" altLang="en-US" sz="1900" dirty="0"/>
          </a:p>
        </p:txBody>
      </p:sp>
    </p:spTree>
    <p:extLst>
      <p:ext uri="{BB962C8B-B14F-4D97-AF65-F5344CB8AC3E}">
        <p14:creationId xmlns:p14="http://schemas.microsoft.com/office/powerpoint/2010/main" val="14094897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838200" indent="-838200"/>
            <a:r>
              <a:rPr lang="en-GB" altLang="en-US"/>
              <a:t>The Choregia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/>
              <a:t>Dramatic performances were expensive. </a:t>
            </a:r>
          </a:p>
          <a:p>
            <a:r>
              <a:rPr lang="en-GB" altLang="en-US" sz="2800"/>
              <a:t>The polis appointed a choregos for each writer.</a:t>
            </a:r>
          </a:p>
          <a:p>
            <a:r>
              <a:rPr lang="en-GB" altLang="en-US" sz="2800"/>
              <a:t>He was a rich Athenian who was responsible for paying and maintaining the chorus, as well as shoulder costume and other expenditures.</a:t>
            </a:r>
          </a:p>
          <a:p>
            <a:r>
              <a:rPr lang="en-GB" altLang="en-US" sz="2800"/>
              <a:t>The choregia was a liturgy.</a:t>
            </a:r>
          </a:p>
        </p:txBody>
      </p:sp>
    </p:spTree>
    <p:extLst>
      <p:ext uri="{BB962C8B-B14F-4D97-AF65-F5344CB8AC3E}">
        <p14:creationId xmlns:p14="http://schemas.microsoft.com/office/powerpoint/2010/main" val="3594934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838200" indent="-838200"/>
            <a:r>
              <a:rPr lang="en-GB" altLang="en-US"/>
              <a:t>The Tragedy Competition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In the City Dionysia, three tragedians were chosen each year by the archon eponymous (one of the Athenian 9 archons).</a:t>
            </a:r>
          </a:p>
          <a:p>
            <a:r>
              <a:rPr lang="en-GB" altLang="en-US"/>
              <a:t>They competed with a tragic trilogy and a satyric play each.</a:t>
            </a:r>
          </a:p>
          <a:p>
            <a:r>
              <a:rPr lang="en-GB" altLang="en-US"/>
              <a:t>They were judged by 10 judges chosen by lot from the tribes.</a:t>
            </a:r>
          </a:p>
        </p:txBody>
      </p:sp>
    </p:spTree>
    <p:extLst>
      <p:ext uri="{BB962C8B-B14F-4D97-AF65-F5344CB8AC3E}">
        <p14:creationId xmlns:p14="http://schemas.microsoft.com/office/powerpoint/2010/main" val="25778081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838200" indent="-838200"/>
            <a:r>
              <a:rPr lang="en-GB" altLang="en-US"/>
              <a:t>The Comedy Competition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In the City Dionysia, five comic writers were chosen each year.</a:t>
            </a:r>
          </a:p>
          <a:p>
            <a:r>
              <a:rPr lang="en-GB" altLang="en-US"/>
              <a:t>They competed with only 1 comedy each.</a:t>
            </a:r>
          </a:p>
          <a:p>
            <a:r>
              <a:rPr lang="en-GB" altLang="en-US"/>
              <a:t>They were judged by judges chosen by lot.</a:t>
            </a:r>
          </a:p>
        </p:txBody>
      </p:sp>
    </p:spTree>
    <p:extLst>
      <p:ext uri="{BB962C8B-B14F-4D97-AF65-F5344CB8AC3E}">
        <p14:creationId xmlns:p14="http://schemas.microsoft.com/office/powerpoint/2010/main" val="10836642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8</TotalTime>
  <Words>363</Words>
  <Application>Microsoft Office PowerPoint</Application>
  <PresentationFormat>Widescreen</PresentationFormat>
  <Paragraphs>26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Ion</vt:lpstr>
      <vt:lpstr>The Liturgies</vt:lpstr>
      <vt:lpstr>What is a liturgy?</vt:lpstr>
      <vt:lpstr>A liturgical Class?</vt:lpstr>
      <vt:lpstr>An example of a person in the liturgical class</vt:lpstr>
      <vt:lpstr>The Choregia</vt:lpstr>
      <vt:lpstr>The Tragedy Competition</vt:lpstr>
      <vt:lpstr>The Comedy Competition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Liturgies</dc:title>
  <dc:creator>Errietta Bissa</dc:creator>
  <cp:lastModifiedBy>Errietta Bissa</cp:lastModifiedBy>
  <cp:revision>2</cp:revision>
  <dcterms:created xsi:type="dcterms:W3CDTF">2018-09-19T10:55:52Z</dcterms:created>
  <dcterms:modified xsi:type="dcterms:W3CDTF">2018-09-19T11:04:13Z</dcterms:modified>
</cp:coreProperties>
</file>