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49" r:id="rId2"/>
    <p:sldId id="366" r:id="rId3"/>
    <p:sldId id="376" r:id="rId4"/>
    <p:sldId id="375" r:id="rId5"/>
    <p:sldId id="282" r:id="rId6"/>
    <p:sldId id="325" r:id="rId7"/>
    <p:sldId id="361" r:id="rId8"/>
    <p:sldId id="334" r:id="rId9"/>
    <p:sldId id="335" r:id="rId10"/>
    <p:sldId id="336" r:id="rId11"/>
    <p:sldId id="337" r:id="rId12"/>
    <p:sldId id="338" r:id="rId13"/>
    <p:sldId id="378" r:id="rId14"/>
    <p:sldId id="379" r:id="rId15"/>
    <p:sldId id="380" r:id="rId16"/>
    <p:sldId id="381" r:id="rId17"/>
    <p:sldId id="382" r:id="rId18"/>
    <p:sldId id="383" r:id="rId19"/>
    <p:sldId id="377" r:id="rId20"/>
    <p:sldId id="384" r:id="rId21"/>
    <p:sldId id="328" r:id="rId22"/>
    <p:sldId id="330" r:id="rId23"/>
    <p:sldId id="303" r:id="rId24"/>
    <p:sldId id="331" r:id="rId25"/>
    <p:sldId id="33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9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ADA560-6144-4C6B-BF06-BD6BC7A52F1E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9F63D1-8ADC-4710-8A7E-86F9A81DE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5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97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58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524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76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710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0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08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829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87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88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890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975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G-FLOi4OO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583" y="2132856"/>
            <a:ext cx="7772400" cy="2592288"/>
          </a:xfrm>
        </p:spPr>
        <p:txBody>
          <a:bodyPr anchor="ctr">
            <a:normAutofit fontScale="90000"/>
          </a:bodyPr>
          <a:lstStyle/>
          <a:p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6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Working in Groups for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2819810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8F8E8-58F5-4ADA-8DA2-6A8B1C56C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Today’s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074D-2F91-4288-8200-D170B6CCD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By the end of today’s session, you should have understood;</a:t>
            </a:r>
          </a:p>
          <a:p>
            <a:r>
              <a:rPr lang="en-GB" dirty="0">
                <a:latin typeface="Comic Sans MS" panose="030F0702030302020204" pitchFamily="66" charset="0"/>
              </a:rPr>
              <a:t>Differences between teams and groups </a:t>
            </a:r>
          </a:p>
          <a:p>
            <a:r>
              <a:rPr lang="en-GB" dirty="0">
                <a:latin typeface="Comic Sans MS" panose="030F0702030302020204" pitchFamily="66" charset="0"/>
              </a:rPr>
              <a:t>Advantages and disadvantages of working together for academic purposes </a:t>
            </a:r>
          </a:p>
          <a:p>
            <a:r>
              <a:rPr lang="en-GB" dirty="0">
                <a:latin typeface="Comic Sans MS" panose="030F0702030302020204" pitchFamily="66" charset="0"/>
              </a:rPr>
              <a:t>Various stages of team formation  </a:t>
            </a:r>
          </a:p>
          <a:p>
            <a:r>
              <a:rPr lang="en-GB" dirty="0">
                <a:latin typeface="Comic Sans MS" panose="030F0702030302020204" pitchFamily="66" charset="0"/>
              </a:rPr>
              <a:t>Strategies for improved performance when working together for 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1949060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95713-D3FD-48EF-9391-708939FE4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019D6-66F1-47A6-A35A-71604944E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sz="5400" dirty="0">
                <a:latin typeface="Comic Sans MS" panose="030F0702030302020204" pitchFamily="66" charset="0"/>
                <a:hlinkClick r:id="rId2"/>
              </a:rPr>
              <a:t>Groups vs Teams 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endParaRPr lang="en-GB" b="1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b="1" dirty="0">
                <a:latin typeface="Comic Sans MS" panose="030F0702030302020204" pitchFamily="66" charset="0"/>
              </a:rPr>
              <a:t>Any differences??</a:t>
            </a:r>
          </a:p>
          <a:p>
            <a:pPr marL="0" indent="0" algn="ctr">
              <a:buNone/>
            </a:pPr>
            <a:r>
              <a:rPr lang="en-GB" b="1" dirty="0">
                <a:latin typeface="Comic Sans MS" panose="030F0702030302020204" pitchFamily="66" charset="0"/>
              </a:rPr>
              <a:t>Prepare to share your thoughts </a:t>
            </a:r>
            <a:r>
              <a:rPr lang="en-GB" b="1" dirty="0">
                <a:latin typeface="Comic Sans MS" panose="030F0702030302020204" pitchFamily="66" charset="0"/>
                <a:sym typeface="Wingdings" panose="05000000000000000000" pitchFamily="2" charset="2"/>
              </a:rPr>
              <a:t></a:t>
            </a:r>
            <a:endParaRPr lang="en-GB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812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2702F-9B99-4C10-B9FC-3106897E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Groups vs Teams?? </a:t>
            </a:r>
          </a:p>
        </p:txBody>
      </p:sp>
      <p:pic>
        <p:nvPicPr>
          <p:cNvPr id="1026" name="Picture 2" descr="Group Vs Team |authorSTREAM">
            <a:extLst>
              <a:ext uri="{FF2B5EF4-FFF2-40B4-BE49-F238E27FC236}">
                <a16:creationId xmlns:a16="http://schemas.microsoft.com/office/drawing/2014/main" id="{355B85E8-906E-4B46-8237-C7CE84ED3C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417638"/>
            <a:ext cx="8057322" cy="396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87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050">
            <a:extLst>
              <a:ext uri="{FF2B5EF4-FFF2-40B4-BE49-F238E27FC236}">
                <a16:creationId xmlns:a16="http://schemas.microsoft.com/office/drawing/2014/main" id="{C4230544-029F-4E64-81D7-34FBCBC92C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228600"/>
            <a:ext cx="5632174" cy="914400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Defining Synergy</a:t>
            </a:r>
          </a:p>
        </p:txBody>
      </p:sp>
      <p:pic>
        <p:nvPicPr>
          <p:cNvPr id="18435" name="Picture 2052" descr="C:\Program Files\Microsoft Office\Clipart\corpbas\j0078747.wmf">
            <a:extLst>
              <a:ext uri="{FF2B5EF4-FFF2-40B4-BE49-F238E27FC236}">
                <a16:creationId xmlns:a16="http://schemas.microsoft.com/office/drawing/2014/main" id="{A990EDB4-6E2B-4533-8CC9-B165C0490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27" y="366091"/>
            <a:ext cx="1454150" cy="4967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Rectangle 2055">
            <a:extLst>
              <a:ext uri="{FF2B5EF4-FFF2-40B4-BE49-F238E27FC236}">
                <a16:creationId xmlns:a16="http://schemas.microsoft.com/office/drawing/2014/main" id="{3CF7E51B-3537-4469-AE1A-2F4DC601DA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87757" y="1295400"/>
            <a:ext cx="8107016" cy="32766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Synergy is achieved when two or more people work together to create a better solution than either could alone.</a:t>
            </a:r>
          </a:p>
          <a:p>
            <a:pPr algn="just"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Barriers to synergy are:</a:t>
            </a:r>
            <a:endParaRPr lang="en-US" altLang="en-US" dirty="0">
              <a:solidFill>
                <a:srgbClr val="CC0099"/>
              </a:solidFill>
              <a:latin typeface="Comic Sans MS" panose="030F0702030302020204" pitchFamily="66" charset="0"/>
            </a:endParaRPr>
          </a:p>
        </p:txBody>
      </p:sp>
      <p:sp>
        <p:nvSpPr>
          <p:cNvPr id="18437" name="Text Box 2056">
            <a:extLst>
              <a:ext uri="{FF2B5EF4-FFF2-40B4-BE49-F238E27FC236}">
                <a16:creationId xmlns:a16="http://schemas.microsoft.com/office/drawing/2014/main" id="{AECE13DD-A046-4925-B426-85B71239C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1913" y="3256722"/>
            <a:ext cx="3810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ignorance</a:t>
            </a:r>
          </a:p>
        </p:txBody>
      </p:sp>
      <p:sp>
        <p:nvSpPr>
          <p:cNvPr id="18438" name="Text Box 2057">
            <a:extLst>
              <a:ext uri="{FF2B5EF4-FFF2-40B4-BE49-F238E27FC236}">
                <a16:creationId xmlns:a16="http://schemas.microsoft.com/office/drawing/2014/main" id="{F6F51DE9-1917-46AC-B84A-9CB6DFB465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1913" y="3698841"/>
            <a:ext cx="396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cliques</a:t>
            </a:r>
          </a:p>
        </p:txBody>
      </p:sp>
      <p:sp>
        <p:nvSpPr>
          <p:cNvPr id="18439" name="Text Box 2058">
            <a:extLst>
              <a:ext uri="{FF2B5EF4-FFF2-40B4-BE49-F238E27FC236}">
                <a16:creationId xmlns:a16="http://schemas.microsoft.com/office/drawing/2014/main" id="{1415F318-A50B-4340-A53B-838DF5E9D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1413" y="4213622"/>
            <a:ext cx="4191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prejudice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3353B-F6D4-4713-BDFF-235316799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Disadvantages </a:t>
            </a:r>
            <a:r>
              <a:rPr lang="en-US" altLang="en-US" b="1" dirty="0">
                <a:latin typeface="Comic Sans MS" panose="030F0702030302020204" pitchFamily="66" charset="0"/>
              </a:rPr>
              <a:t>of working together for academic purposes 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92380-59E4-4FFF-9F3A-A988DA083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Individual dominance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Freeriding 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Individuals loose independence </a:t>
            </a:r>
          </a:p>
        </p:txBody>
      </p:sp>
    </p:spTree>
    <p:extLst>
      <p:ext uri="{BB962C8B-B14F-4D97-AF65-F5344CB8AC3E}">
        <p14:creationId xmlns:p14="http://schemas.microsoft.com/office/powerpoint/2010/main" val="1569355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074533E3-0B96-4D46-A286-43E98C6941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Stages of Teams</a:t>
            </a:r>
          </a:p>
        </p:txBody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7E4C8602-05F2-402A-8A21-92A75284CB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Teams evolve. Tuckman 1965, 1977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1 – Forming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2 – Storming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3 – Norming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Stage 4 – Performing</a:t>
            </a:r>
          </a:p>
          <a:p>
            <a: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Stage 5-Adjourning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 autoUpdateAnimBg="0"/>
      <p:bldP spid="9216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601A7B29-DD5D-45F4-846A-1DD750B1EF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685800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1:  Forming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5B7054AB-BF52-48B0-B511-75F1B5B63C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72209" y="1066800"/>
            <a:ext cx="8971721" cy="54864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become acquainted and discuss the purpose of the team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be excited about being chosen for the team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feel uncomfortable, afraid to speak, and full of doubts</a:t>
            </a:r>
            <a:r>
              <a:rPr lang="en-US" altLang="en-US" dirty="0">
                <a:latin typeface="Comic Sans MS" panose="030F0702030302020204" pitchFamily="66" charset="0"/>
              </a:rPr>
              <a:t>	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may feel good about what the team can do</a:t>
            </a:r>
          </a:p>
          <a:p>
            <a:pPr>
              <a:buFontTx/>
              <a:buNone/>
            </a:pPr>
            <a:endParaRPr lang="en-US" altLang="en-US" sz="1600" dirty="0">
              <a:latin typeface="Comic Sans MS" panose="030F0702030302020204" pitchFamily="66" charset="0"/>
            </a:endParaRPr>
          </a:p>
          <a:p>
            <a:pPr lvl="1">
              <a:buFontTx/>
              <a:buNone/>
            </a:pPr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071EC4DC-C51D-4D17-A536-AF424DF201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38400" y="381000"/>
            <a:ext cx="7315200" cy="7620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2:  Storming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74768E1D-49EE-42F7-9D41-547A97C2AA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0905" y="1295400"/>
            <a:ext cx="10535478" cy="4953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Question why the team was formed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Find it hard to work together and make decisions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May distrust or not understand one another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Comic Sans MS" panose="030F0702030302020204" pitchFamily="66" charset="0"/>
              </a:rPr>
              <a:t>May have personality clashes and arguments</a:t>
            </a:r>
          </a:p>
          <a:p>
            <a:pPr lvl="1">
              <a:lnSpc>
                <a:spcPct val="90000"/>
              </a:lnSpc>
            </a:pPr>
            <a:endParaRPr lang="en-US" altLang="en-US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050">
            <a:extLst>
              <a:ext uri="{FF2B5EF4-FFF2-40B4-BE49-F238E27FC236}">
                <a16:creationId xmlns:a16="http://schemas.microsoft.com/office/drawing/2014/main" id="{176A565F-378C-41DE-809F-CD5F7A229E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3:  Norming</a:t>
            </a:r>
          </a:p>
        </p:txBody>
      </p:sp>
      <p:sp>
        <p:nvSpPr>
          <p:cNvPr id="95235" name="Rectangle 2051">
            <a:extLst>
              <a:ext uri="{FF2B5EF4-FFF2-40B4-BE49-F238E27FC236}">
                <a16:creationId xmlns:a16="http://schemas.microsoft.com/office/drawing/2014/main" id="{7EEC6B23-2C55-42A7-8704-B45AB5CB86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5617" y="990600"/>
            <a:ext cx="10270435" cy="55626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/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Things start normalizing 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begin to work together and leaders emerge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openly discuss issues, listen to one another, and become more involved.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accept the team’s decisions and are willing to work hard to carry them out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0D7B5DD-A6C1-40B8-A316-C728E226BC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0"/>
            <a:ext cx="7772400" cy="914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Stage 4:  Performing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2C3C98B4-AD13-41CF-84FF-A38EFC963B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26435" y="1066800"/>
            <a:ext cx="9727095" cy="5486400"/>
          </a:xfrm>
        </p:spPr>
        <p:txBody>
          <a:bodyPr/>
          <a:lstStyle/>
          <a:p>
            <a:pPr>
              <a:buFontTx/>
              <a:buNone/>
            </a:pPr>
            <a:endParaRPr lang="en-US" altLang="en-US" sz="1200" dirty="0">
              <a:solidFill>
                <a:srgbClr val="990000"/>
              </a:solidFill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r>
              <a:rPr lang="en-US" altLang="en-US" sz="28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Demonstrate commitment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Take responsibility for making improvements and examine the best way for the team to function.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Generally, people are focused and work for the common good</a:t>
            </a:r>
          </a:p>
          <a:p>
            <a:r>
              <a:rPr lang="en-US" altLang="en-US" sz="2800" dirty="0">
                <a:latin typeface="Comic Sans MS" panose="030F0702030302020204" pitchFamily="66" charset="0"/>
              </a:rPr>
              <a:t>Work at maximum efficiency</a:t>
            </a:r>
          </a:p>
          <a:p>
            <a:pPr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endParaRPr lang="en-US" altLang="en-US" sz="2800" dirty="0">
              <a:latin typeface="Comic Sans MS" panose="030F0702030302020204" pitchFamily="66" charset="0"/>
            </a:endParaRP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09D82-A3D2-444C-B5A2-FFA1B42B3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Stage 5-Adjourning</a:t>
            </a:r>
            <a:br>
              <a:rPr lang="en-US" alt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A6209-99A5-46C4-9B21-8A39B5C09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en-US" sz="1400" dirty="0"/>
          </a:p>
          <a:p>
            <a:pPr>
              <a:buFontTx/>
              <a:buNone/>
            </a:pPr>
            <a:r>
              <a:rPr lang="en-US" altLang="en-US" sz="3200" dirty="0">
                <a:latin typeface="Comic Sans MS" panose="030F0702030302020204" pitchFamily="66" charset="0"/>
              </a:rPr>
              <a:t>At this stage the team members:</a:t>
            </a:r>
          </a:p>
          <a:p>
            <a:r>
              <a:rPr lang="en-GB" dirty="0">
                <a:latin typeface="Comic Sans MS" panose="030F0702030302020204" pitchFamily="66" charset="0"/>
              </a:rPr>
              <a:t>Also referred to as Mourning/ deforming </a:t>
            </a:r>
          </a:p>
          <a:p>
            <a:r>
              <a:rPr lang="en-GB" dirty="0">
                <a:latin typeface="Comic Sans MS" panose="030F0702030302020204" pitchFamily="66" charset="0"/>
              </a:rPr>
              <a:t>Team completes tasks</a:t>
            </a:r>
          </a:p>
          <a:p>
            <a:r>
              <a:rPr lang="en-GB" dirty="0">
                <a:latin typeface="Comic Sans MS" panose="030F0702030302020204" pitchFamily="66" charset="0"/>
              </a:rPr>
              <a:t>Can be associated with uncertainty, anxiety </a:t>
            </a:r>
          </a:p>
          <a:p>
            <a:r>
              <a:rPr lang="en-GB" dirty="0">
                <a:latin typeface="Comic Sans MS" panose="030F0702030302020204" pitchFamily="66" charset="0"/>
              </a:rPr>
              <a:t>Key feature is people preparing for the future beyond the completed task 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337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A6BD-8131-4031-B191-A907093F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383" y="0"/>
            <a:ext cx="10972800" cy="114300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3E7BB-2E9E-4D52-99C9-BF8A99A85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38809"/>
            <a:ext cx="11463130" cy="3917032"/>
          </a:xfrm>
        </p:spPr>
        <p:txBody>
          <a:bodyPr>
            <a:no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Each student will be assigned to a presentation group</a:t>
            </a:r>
          </a:p>
          <a:p>
            <a:r>
              <a:rPr lang="en-GB" dirty="0">
                <a:latin typeface="Comic Sans MS" panose="030F0702030302020204" pitchFamily="66" charset="0"/>
              </a:rPr>
              <a:t>The group members collaborate to research and prepare their presentation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Each member should present for up to 5 minutes. </a:t>
            </a:r>
          </a:p>
          <a:p>
            <a:r>
              <a:rPr lang="en-GB" dirty="0">
                <a:latin typeface="Comic Sans MS" panose="030F0702030302020204" pitchFamily="66" charset="0"/>
              </a:rPr>
              <a:t>All members must take an equal part, both in preparation and delivery. </a:t>
            </a:r>
          </a:p>
          <a:p>
            <a:r>
              <a:rPr lang="en-GB" b="1" u="sng" dirty="0">
                <a:latin typeface="Comic Sans MS" panose="030F0702030302020204" pitchFamily="66" charset="0"/>
              </a:rPr>
              <a:t>Note: Each member of the group submits a copy of the complete power point presentation slides in </a:t>
            </a:r>
            <a:r>
              <a:rPr lang="en-GB" b="1" u="sng" dirty="0" err="1">
                <a:latin typeface="Comic Sans MS" panose="030F0702030302020204" pitchFamily="66" charset="0"/>
              </a:rPr>
              <a:t>turnitin</a:t>
            </a:r>
            <a:r>
              <a:rPr lang="en-GB" b="1" u="sng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4072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E1C7-13E4-4758-93AE-4392FEB8A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Group Formation/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10648-7C51-46A1-95C4-F96B8B0C6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Tutor assigns the groups 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Groups decide on how to keep contact, e.g., WhatsApp Group, Online collaboration </a:t>
            </a:r>
          </a:p>
        </p:txBody>
      </p:sp>
    </p:spTree>
    <p:extLst>
      <p:ext uri="{BB962C8B-B14F-4D97-AF65-F5344CB8AC3E}">
        <p14:creationId xmlns:p14="http://schemas.microsoft.com/office/powerpoint/2010/main" val="291951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01730-3EC3-48AB-B8AD-BDA980D04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-132522"/>
            <a:ext cx="10972800" cy="114300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92FA-31E7-410B-B8D4-29C76A6A8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612912"/>
            <a:ext cx="11370365" cy="5138531"/>
          </a:xfrm>
        </p:spPr>
        <p:txBody>
          <a:bodyPr>
            <a:no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Your group is required to make a presentation that describes the main purpose and services of any UK based commercial company of your choice. </a:t>
            </a:r>
          </a:p>
          <a:p>
            <a:r>
              <a:rPr lang="en-GB" dirty="0">
                <a:latin typeface="Comic Sans MS" panose="030F0702030302020204" pitchFamily="66" charset="0"/>
              </a:rPr>
              <a:t>Your group has to recommend at least two appropriate strategies on how the products or services of this company can be improved to gain additional customer satisfaction in a post pandemic era </a:t>
            </a:r>
          </a:p>
          <a:p>
            <a:r>
              <a:rPr lang="en-GB" dirty="0">
                <a:latin typeface="Comic Sans MS" panose="030F0702030302020204" pitchFamily="66" charset="0"/>
              </a:rPr>
              <a:t>Members will be responsible for presenting a section of the work for up to 5 minutes or as agreed.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233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AC7F9-BA2C-4036-B4FA-75234146E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your organise the task?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77251-FDE0-4540-80C7-FB0ED0F2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2879"/>
            <a:ext cx="11105322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This is up to the group to decide</a:t>
            </a:r>
          </a:p>
          <a:p>
            <a:r>
              <a:rPr lang="en-GB" dirty="0">
                <a:latin typeface="Comic Sans MS" panose="030F0702030302020204" pitchFamily="66" charset="0"/>
              </a:rPr>
              <a:t>It is recommended that you start by agreeing on the company and product you wish to focus on</a:t>
            </a:r>
          </a:p>
          <a:p>
            <a:r>
              <a:rPr lang="en-GB" dirty="0">
                <a:latin typeface="Comic Sans MS" panose="030F0702030302020204" pitchFamily="66" charset="0"/>
              </a:rPr>
              <a:t>Do some bit of research to confirm you can get information (otherwise change company)</a:t>
            </a:r>
          </a:p>
          <a:p>
            <a:r>
              <a:rPr lang="en-GB" dirty="0">
                <a:latin typeface="Comic Sans MS" panose="030F0702030302020204" pitchFamily="66" charset="0"/>
              </a:rPr>
              <a:t>One way could be to assign tasks to everyone, ensuring all aspects of the task are covered</a:t>
            </a:r>
          </a:p>
          <a:p>
            <a:pPr marL="0" indent="0">
              <a:buNone/>
            </a:pPr>
            <a:r>
              <a:rPr lang="en-GB" b="1" u="sng" dirty="0">
                <a:latin typeface="Comic Sans MS" panose="030F0702030302020204" pitchFamily="66" charset="0"/>
              </a:rPr>
              <a:t>Your academic skills are being assessed</a:t>
            </a:r>
          </a:p>
        </p:txBody>
      </p:sp>
    </p:spTree>
    <p:extLst>
      <p:ext uri="{BB962C8B-B14F-4D97-AF65-F5344CB8AC3E}">
        <p14:creationId xmlns:p14="http://schemas.microsoft.com/office/powerpoint/2010/main" val="22896708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D48BB-0642-4E7E-B381-F1FEFF476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Where do we get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F02E7-AB66-4280-9BFA-91CCCA4E1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The university library and various databases</a:t>
            </a:r>
          </a:p>
          <a:p>
            <a:r>
              <a:rPr lang="en-GB" dirty="0">
                <a:latin typeface="Comic Sans MS" panose="030F0702030302020204" pitchFamily="66" charset="0"/>
              </a:rPr>
              <a:t>MarketLine (marketline.com)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Statistia</a:t>
            </a:r>
            <a:r>
              <a:rPr lang="en-GB" dirty="0">
                <a:latin typeface="Comic Sans MS" panose="030F0702030302020204" pitchFamily="66" charset="0"/>
              </a:rPr>
              <a:t> (statistia.com)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Financial Times (FT.com)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Your selected company’s website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985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0B941-3931-4271-B133-0345AAA52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Characteristics of Constructive and Destructive Team Member Roles</a:t>
            </a:r>
            <a:endParaRPr lang="en-GB" b="1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689142F-2A87-4E4F-806D-EBAC2E621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11532"/>
              </p:ext>
            </p:extLst>
          </p:nvPr>
        </p:nvGraphicFramePr>
        <p:xfrm>
          <a:off x="609600" y="1417638"/>
          <a:ext cx="10972800" cy="44988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1333816544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774921441"/>
                    </a:ext>
                  </a:extLst>
                </a:gridCol>
              </a:tblGrid>
              <a:tr h="1106594">
                <a:tc>
                  <a:txBody>
                    <a:bodyPr/>
                    <a:lstStyle/>
                    <a:p>
                      <a:r>
                        <a:rPr lang="en-US" altLang="en-US" sz="3200" dirty="0"/>
                        <a:t>Constructive Team Member Roles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sz="3600" dirty="0"/>
                        <a:t>Destructive Team Member Roles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225201"/>
                  </a:ext>
                </a:extLst>
              </a:tr>
              <a:tr h="3081438">
                <a:tc>
                  <a:txBody>
                    <a:bodyPr/>
                    <a:lstStyle/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Information Giver\Seeker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Opinion Giver\Seeker</a:t>
                      </a:r>
                      <a:r>
                        <a:rPr lang="en-US" altLang="en-US" sz="3200" dirty="0"/>
                        <a:t>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Elaborator</a:t>
                      </a:r>
                      <a:r>
                        <a:rPr lang="en-US" altLang="en-US" sz="3200" dirty="0">
                          <a:solidFill>
                            <a:schemeClr val="accent2"/>
                          </a:solidFill>
                        </a:rPr>
                        <a:t>.</a:t>
                      </a:r>
                      <a:r>
                        <a:rPr lang="en-US" altLang="en-US" sz="3200" dirty="0"/>
                        <a:t>	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Reviewer</a:t>
                      </a:r>
                      <a:endParaRPr lang="en-US" altLang="en-US" sz="3200" dirty="0"/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Encourager\Inspirer	</a:t>
                      </a:r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Task Minded</a:t>
                      </a:r>
                      <a:endParaRPr lang="en-US" altLang="en-US" sz="3200" dirty="0"/>
                    </a:p>
                    <a:p>
                      <a:pPr marL="609600" indent="-609600"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Investigator</a:t>
                      </a:r>
                    </a:p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Storyteller/Gossiper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Attention Seeker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Dominator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Withdrawer</a:t>
                      </a:r>
                    </a:p>
                    <a:p>
                      <a:pPr>
                        <a:lnSpc>
                          <a:spcPct val="8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US" altLang="en-US" sz="3200" b="1" dirty="0"/>
                        <a:t>Negativist/Protester</a:t>
                      </a:r>
                    </a:p>
                    <a:p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818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62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B5CE1-AF8D-44D8-9550-5AA70C08E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Strategies for improved Team Performance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FA83D7-F932-44A8-86BF-45F6403E5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807" y="1155741"/>
            <a:ext cx="7929154" cy="454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23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>
            <a:extLst>
              <a:ext uri="{FF2B5EF4-FFF2-40B4-BE49-F238E27FC236}">
                <a16:creationId xmlns:a16="http://schemas.microsoft.com/office/drawing/2014/main" id="{5FD485EB-F0B4-4F76-A839-194FB5F84A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1242" y="936457"/>
            <a:ext cx="3962400" cy="762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altLang="en-US" b="1" u="sng" dirty="0">
                <a:latin typeface="Comic Sans MS" panose="030F0702030302020204" pitchFamily="66" charset="0"/>
              </a:rPr>
              <a:t>PURPOSE</a:t>
            </a:r>
            <a:endParaRPr lang="en-US" altLang="en-US" b="1" dirty="0">
              <a:latin typeface="Comic Sans MS" panose="030F0702030302020204" pitchFamily="66" charset="0"/>
            </a:endParaRPr>
          </a:p>
        </p:txBody>
      </p:sp>
      <p:sp>
        <p:nvSpPr>
          <p:cNvPr id="86020" name="Text Box 4">
            <a:extLst>
              <a:ext uri="{FF2B5EF4-FFF2-40B4-BE49-F238E27FC236}">
                <a16:creationId xmlns:a16="http://schemas.microsoft.com/office/drawing/2014/main" id="{B8515438-54F8-4D74-AFFF-05DDA886F1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0478" y="4386128"/>
            <a:ext cx="6172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Direction</a:t>
            </a:r>
            <a:endParaRPr lang="en-US" altLang="en-US" dirty="0"/>
          </a:p>
        </p:txBody>
      </p:sp>
      <p:sp>
        <p:nvSpPr>
          <p:cNvPr id="86021" name="Text Box 5">
            <a:extLst>
              <a:ext uri="{FF2B5EF4-FFF2-40B4-BE49-F238E27FC236}">
                <a16:creationId xmlns:a16="http://schemas.microsoft.com/office/drawing/2014/main" id="{4499CED3-B09B-48C2-AFF1-1A53C8D1AF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1830" y="4745072"/>
            <a:ext cx="6324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Identity</a:t>
            </a:r>
            <a:endParaRPr lang="en-US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86022" name="Text Box 6">
            <a:extLst>
              <a:ext uri="{FF2B5EF4-FFF2-40B4-BE49-F238E27FC236}">
                <a16:creationId xmlns:a16="http://schemas.microsoft.com/office/drawing/2014/main" id="{D8E67731-F5C4-4BDF-BC13-A6B9C56350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5148859"/>
            <a:ext cx="4953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b="1" dirty="0"/>
              <a:t>Focus</a:t>
            </a:r>
            <a:endParaRPr lang="en-US" altLang="en-US" dirty="0"/>
          </a:p>
        </p:txBody>
      </p:sp>
      <p:sp>
        <p:nvSpPr>
          <p:cNvPr id="3080" name="Text Box 8">
            <a:extLst>
              <a:ext uri="{FF2B5EF4-FFF2-40B4-BE49-F238E27FC236}">
                <a16:creationId xmlns:a16="http://schemas.microsoft.com/office/drawing/2014/main" id="{CB5A8BEB-C9AD-4415-9D9C-580241885C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1295401"/>
            <a:ext cx="8153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endParaRPr lang="en-US" altLang="en-US"/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/>
          </a:p>
        </p:txBody>
      </p:sp>
      <p:sp>
        <p:nvSpPr>
          <p:cNvPr id="86025" name="Text Box 9">
            <a:extLst>
              <a:ext uri="{FF2B5EF4-FFF2-40B4-BE49-F238E27FC236}">
                <a16:creationId xmlns:a16="http://schemas.microsoft.com/office/drawing/2014/main" id="{67EF8975-2FC5-406C-A724-C169C0214A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1591800"/>
            <a:ext cx="996783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Basic component of any team or team mission</a:t>
            </a:r>
          </a:p>
        </p:txBody>
      </p:sp>
      <p:sp>
        <p:nvSpPr>
          <p:cNvPr id="86026" name="Text Box 10">
            <a:extLst>
              <a:ext uri="{FF2B5EF4-FFF2-40B4-BE49-F238E27FC236}">
                <a16:creationId xmlns:a16="http://schemas.microsoft.com/office/drawing/2014/main" id="{E8E80A19-6EAC-45E1-AF65-A5D2E7D07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999" y="2719321"/>
            <a:ext cx="11148391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Without purpose, team members do not know what they are supposed to do</a:t>
            </a:r>
          </a:p>
        </p:txBody>
      </p:sp>
      <p:sp>
        <p:nvSpPr>
          <p:cNvPr id="86027" name="Text Box 11">
            <a:extLst>
              <a:ext uri="{FF2B5EF4-FFF2-40B4-BE49-F238E27FC236}">
                <a16:creationId xmlns:a16="http://schemas.microsoft.com/office/drawing/2014/main" id="{76A698FB-ECD7-4CCE-B03B-1217D0D8A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838045"/>
            <a:ext cx="571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Purpose gives the team:</a:t>
            </a:r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A63ACFB0-4AE6-435B-95D2-C653A0F21E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" y="2151405"/>
            <a:ext cx="996783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Clear code of conduct and expectation setting </a:t>
            </a:r>
          </a:p>
        </p:txBody>
      </p:sp>
    </p:spTree>
    <p:extLst>
      <p:ext uri="{BB962C8B-B14F-4D97-AF65-F5344CB8AC3E}">
        <p14:creationId xmlns:p14="http://schemas.microsoft.com/office/powerpoint/2010/main" val="3544013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44F9A344-6E45-4A46-87CA-93DD73421C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199" y="228600"/>
            <a:ext cx="6877987" cy="914400"/>
          </a:xfrm>
        </p:spPr>
        <p:txBody>
          <a:bodyPr>
            <a:normAutofit/>
          </a:bodyPr>
          <a:lstStyle/>
          <a:p>
            <a:pPr algn="l"/>
            <a:r>
              <a:rPr lang="en-US" altLang="en-US" sz="3600" b="1" dirty="0">
                <a:latin typeface="Comic Sans MS" panose="030F0702030302020204" pitchFamily="66" charset="0"/>
              </a:rPr>
              <a:t>Effective Communication</a:t>
            </a:r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18D451E2-8C66-4ED5-9E20-CDBB24E6AD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791" y="1358692"/>
            <a:ext cx="10946295" cy="3048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The exchange of </a:t>
            </a:r>
            <a:r>
              <a:rPr lang="en-US" altLang="en-US" b="1" dirty="0">
                <a:latin typeface="Comic Sans MS" panose="030F0702030302020204" pitchFamily="66" charset="0"/>
              </a:rPr>
              <a:t>ideas </a:t>
            </a:r>
            <a:r>
              <a:rPr lang="en-US" altLang="en-US" dirty="0">
                <a:latin typeface="Comic Sans MS" panose="030F0702030302020204" pitchFamily="66" charset="0"/>
              </a:rPr>
              <a:t>and </a:t>
            </a:r>
            <a:r>
              <a:rPr lang="en-US" altLang="en-US" b="1" dirty="0">
                <a:latin typeface="Comic Sans MS" panose="030F0702030302020204" pitchFamily="66" charset="0"/>
              </a:rPr>
              <a:t>feelings</a:t>
            </a:r>
            <a:r>
              <a:rPr lang="en-US" altLang="en-US" dirty="0">
                <a:latin typeface="Comic Sans MS" panose="030F0702030302020204" pitchFamily="66" charset="0"/>
              </a:rPr>
              <a:t> in a way that             respects everyone’s contributions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Comic Sans MS" panose="030F0702030302020204" pitchFamily="66" charset="0"/>
              </a:rPr>
              <a:t>When team members communicate effectively, they</a:t>
            </a:r>
          </a:p>
        </p:txBody>
      </p:sp>
      <p:sp>
        <p:nvSpPr>
          <p:cNvPr id="88068" name="Text Box 4">
            <a:extLst>
              <a:ext uri="{FF2B5EF4-FFF2-40B4-BE49-F238E27FC236}">
                <a16:creationId xmlns:a16="http://schemas.microsoft.com/office/drawing/2014/main" id="{E86624DC-3E04-4FD7-AC5A-48769DE8A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34290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Encourage </a:t>
            </a:r>
            <a:r>
              <a:rPr lang="en-US" altLang="en-US" b="1" dirty="0"/>
              <a:t>cooperation</a:t>
            </a:r>
            <a:r>
              <a:rPr lang="en-US" altLang="en-US" dirty="0"/>
              <a:t> among themselves</a:t>
            </a:r>
          </a:p>
        </p:txBody>
      </p:sp>
      <p:sp>
        <p:nvSpPr>
          <p:cNvPr id="88069" name="Text Box 5">
            <a:extLst>
              <a:ext uri="{FF2B5EF4-FFF2-40B4-BE49-F238E27FC236}">
                <a16:creationId xmlns:a16="http://schemas.microsoft.com/office/drawing/2014/main" id="{AA35E743-67D4-45F8-861A-DA9177D89A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4008438"/>
            <a:ext cx="777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Promote continuous improvement</a:t>
            </a:r>
          </a:p>
        </p:txBody>
      </p:sp>
      <p:sp>
        <p:nvSpPr>
          <p:cNvPr id="88070" name="Text Box 6">
            <a:extLst>
              <a:ext uri="{FF2B5EF4-FFF2-40B4-BE49-F238E27FC236}">
                <a16:creationId xmlns:a16="http://schemas.microsoft.com/office/drawing/2014/main" id="{66114E50-807B-41BB-AAE8-34415201D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91" y="4587876"/>
            <a:ext cx="7848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Help to </a:t>
            </a:r>
            <a:r>
              <a:rPr lang="en-US" altLang="en-US" b="1" dirty="0"/>
              <a:t>prevent</a:t>
            </a:r>
            <a:r>
              <a:rPr lang="en-US" altLang="en-US" dirty="0"/>
              <a:t> and </a:t>
            </a:r>
            <a:r>
              <a:rPr lang="en-US" altLang="en-US" b="1" dirty="0"/>
              <a:t>resolve</a:t>
            </a:r>
            <a:r>
              <a:rPr lang="en-US" altLang="en-US" dirty="0"/>
              <a:t> conflicts</a:t>
            </a:r>
          </a:p>
        </p:txBody>
      </p:sp>
    </p:spTree>
    <p:extLst>
      <p:ext uri="{BB962C8B-B14F-4D97-AF65-F5344CB8AC3E}">
        <p14:creationId xmlns:p14="http://schemas.microsoft.com/office/powerpoint/2010/main" val="4705456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2120748" y="1170827"/>
            <a:ext cx="6328655" cy="3650264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2112470" y="1141717"/>
            <a:ext cx="6328655" cy="2667429"/>
            <a:chOff x="2117458" y="1831265"/>
            <a:chExt cx="6328655" cy="2667429"/>
          </a:xfrm>
        </p:grpSpPr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2117458" y="2413192"/>
              <a:ext cx="6328655" cy="2085502"/>
            </a:xfrm>
            <a:custGeom>
              <a:avLst/>
              <a:gdLst>
                <a:gd name="T0" fmla="*/ 0 w 7032"/>
                <a:gd name="T1" fmla="*/ 1174 h 3284"/>
                <a:gd name="T2" fmla="*/ 801 w 7032"/>
                <a:gd name="T3" fmla="*/ 1174 h 3284"/>
                <a:gd name="T4" fmla="*/ 1533 w 7032"/>
                <a:gd name="T5" fmla="*/ 394 h 3284"/>
                <a:gd name="T6" fmla="*/ 2385 w 7032"/>
                <a:gd name="T7" fmla="*/ 94 h 3284"/>
                <a:gd name="T8" fmla="*/ 3297 w 7032"/>
                <a:gd name="T9" fmla="*/ 958 h 3284"/>
                <a:gd name="T10" fmla="*/ 4341 w 7032"/>
                <a:gd name="T11" fmla="*/ 2902 h 3284"/>
                <a:gd name="T12" fmla="*/ 7032 w 7032"/>
                <a:gd name="T13" fmla="*/ 3250 h 3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32" h="3284">
                  <a:moveTo>
                    <a:pt x="0" y="1174"/>
                  </a:moveTo>
                  <a:cubicBezTo>
                    <a:pt x="272" y="1239"/>
                    <a:pt x="545" y="1304"/>
                    <a:pt x="801" y="1174"/>
                  </a:cubicBezTo>
                  <a:cubicBezTo>
                    <a:pt x="1057" y="1044"/>
                    <a:pt x="1269" y="574"/>
                    <a:pt x="1533" y="394"/>
                  </a:cubicBezTo>
                  <a:cubicBezTo>
                    <a:pt x="1797" y="214"/>
                    <a:pt x="2091" y="0"/>
                    <a:pt x="2385" y="94"/>
                  </a:cubicBezTo>
                  <a:cubicBezTo>
                    <a:pt x="2679" y="188"/>
                    <a:pt x="2971" y="490"/>
                    <a:pt x="3297" y="958"/>
                  </a:cubicBezTo>
                  <a:cubicBezTo>
                    <a:pt x="3623" y="1426"/>
                    <a:pt x="3719" y="2520"/>
                    <a:pt x="4341" y="2902"/>
                  </a:cubicBezTo>
                  <a:cubicBezTo>
                    <a:pt x="4963" y="3284"/>
                    <a:pt x="5997" y="3267"/>
                    <a:pt x="7032" y="3250"/>
                  </a:cubicBezTo>
                </a:path>
              </a:pathLst>
            </a:custGeom>
            <a:noFill/>
            <a:ln w="76200">
              <a:solidFill>
                <a:srgbClr val="9900CC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AutoShape 9"/>
            <p:cNvSpPr>
              <a:spLocks noChangeShapeType="1"/>
            </p:cNvSpPr>
            <p:nvPr/>
          </p:nvSpPr>
          <p:spPr bwMode="auto">
            <a:xfrm flipH="1">
              <a:off x="4723628" y="2121069"/>
              <a:ext cx="1227193" cy="47120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5776308" y="1831265"/>
              <a:ext cx="1562953" cy="549318"/>
            </a:xfrm>
            <a:prstGeom prst="rect">
              <a:avLst/>
            </a:prstGeom>
            <a:noFill/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Successful </a:t>
              </a:r>
              <a:r>
                <a:rPr lang="en-US" b="1" dirty="0">
                  <a:solidFill>
                    <a:prstClr val="black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Teams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 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2112469" y="1286095"/>
            <a:ext cx="6328655" cy="2981557"/>
            <a:chOff x="2117457" y="1975643"/>
            <a:chExt cx="6328655" cy="2981557"/>
          </a:xfrm>
        </p:grpSpPr>
        <p:sp>
          <p:nvSpPr>
            <p:cNvPr id="17" name="Freeform 11"/>
            <p:cNvSpPr>
              <a:spLocks/>
            </p:cNvSpPr>
            <p:nvPr/>
          </p:nvSpPr>
          <p:spPr bwMode="auto">
            <a:xfrm>
              <a:off x="2117457" y="1975643"/>
              <a:ext cx="6328655" cy="2878679"/>
            </a:xfrm>
            <a:custGeom>
              <a:avLst/>
              <a:gdLst>
                <a:gd name="T0" fmla="*/ 0 w 6085"/>
                <a:gd name="T1" fmla="*/ 3506 h 3668"/>
                <a:gd name="T2" fmla="*/ 1353 w 6085"/>
                <a:gd name="T3" fmla="*/ 3290 h 3668"/>
                <a:gd name="T4" fmla="*/ 4533 w 6085"/>
                <a:gd name="T5" fmla="*/ 1238 h 3668"/>
                <a:gd name="T6" fmla="*/ 5841 w 6085"/>
                <a:gd name="T7" fmla="*/ 194 h 3668"/>
                <a:gd name="T8" fmla="*/ 5997 w 6085"/>
                <a:gd name="T9" fmla="*/ 74 h 36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85" h="3668">
                  <a:moveTo>
                    <a:pt x="0" y="3506"/>
                  </a:moveTo>
                  <a:cubicBezTo>
                    <a:pt x="298" y="3587"/>
                    <a:pt x="597" y="3668"/>
                    <a:pt x="1353" y="3290"/>
                  </a:cubicBezTo>
                  <a:cubicBezTo>
                    <a:pt x="2109" y="2912"/>
                    <a:pt x="3785" y="1754"/>
                    <a:pt x="4533" y="1238"/>
                  </a:cubicBezTo>
                  <a:cubicBezTo>
                    <a:pt x="5281" y="722"/>
                    <a:pt x="5597" y="388"/>
                    <a:pt x="5841" y="194"/>
                  </a:cubicBezTo>
                  <a:cubicBezTo>
                    <a:pt x="6085" y="0"/>
                    <a:pt x="6041" y="37"/>
                    <a:pt x="5997" y="74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AutoShape 8"/>
            <p:cNvSpPr>
              <a:spLocks noChangeShapeType="1"/>
            </p:cNvSpPr>
            <p:nvPr/>
          </p:nvSpPr>
          <p:spPr bwMode="auto">
            <a:xfrm flipH="1" flipV="1">
              <a:off x="3479211" y="4532987"/>
              <a:ext cx="891330" cy="32133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 Box 5"/>
            <p:cNvSpPr txBox="1">
              <a:spLocks noChangeArrowheads="1"/>
            </p:cNvSpPr>
            <p:nvPr/>
          </p:nvSpPr>
          <p:spPr bwMode="auto">
            <a:xfrm>
              <a:off x="4370541" y="4732393"/>
              <a:ext cx="2286454" cy="22480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Unsuccessful </a:t>
              </a:r>
              <a:r>
                <a:rPr lang="en-US" b="1" dirty="0">
                  <a:solidFill>
                    <a:prstClr val="black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Teams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145702" y="5163953"/>
            <a:ext cx="3557782" cy="52322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Arial" pitchFamily="34" charset="0"/>
                <a:ea typeface="Times New Roman" pitchFamily="18" charset="0"/>
                <a:cs typeface="Arial" pitchFamily="34" charset="0"/>
              </a:rPr>
              <a:t>Team Lifecycle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6633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355959" y="1058285"/>
            <a:ext cx="1764789" cy="3855248"/>
            <a:chOff x="360947" y="1747834"/>
            <a:chExt cx="1764789" cy="3855248"/>
          </a:xfrm>
        </p:grpSpPr>
        <p:sp>
          <p:nvSpPr>
            <p:cNvPr id="8" name="Text Box 2"/>
            <p:cNvSpPr txBox="1">
              <a:spLocks noChangeArrowheads="1"/>
            </p:cNvSpPr>
            <p:nvPr/>
          </p:nvSpPr>
          <p:spPr bwMode="auto">
            <a:xfrm>
              <a:off x="360947" y="2991087"/>
              <a:ext cx="1680487" cy="979334"/>
            </a:xfrm>
            <a:prstGeom prst="rect">
              <a:avLst/>
            </a:prstGeom>
            <a:noFill/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663300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 Conflict Intensity 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19" name="Text Box 2"/>
            <p:cNvSpPr txBox="1">
              <a:spLocks noChangeArrowheads="1"/>
            </p:cNvSpPr>
            <p:nvPr/>
          </p:nvSpPr>
          <p:spPr bwMode="auto">
            <a:xfrm>
              <a:off x="1263394" y="1747834"/>
              <a:ext cx="862342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High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0" name="Text Box 2"/>
            <p:cNvSpPr txBox="1">
              <a:spLocks noChangeArrowheads="1"/>
            </p:cNvSpPr>
            <p:nvPr/>
          </p:nvSpPr>
          <p:spPr bwMode="auto">
            <a:xfrm>
              <a:off x="1247353" y="5100613"/>
              <a:ext cx="862342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Low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2060509" y="4772009"/>
            <a:ext cx="6284421" cy="534554"/>
            <a:chOff x="2065497" y="5461558"/>
            <a:chExt cx="6284421" cy="534554"/>
          </a:xfrm>
        </p:grpSpPr>
        <p:sp>
          <p:nvSpPr>
            <p:cNvPr id="25" name="Text Box 2"/>
            <p:cNvSpPr txBox="1">
              <a:spLocks noChangeArrowheads="1"/>
            </p:cNvSpPr>
            <p:nvPr/>
          </p:nvSpPr>
          <p:spPr bwMode="auto">
            <a:xfrm>
              <a:off x="6524329" y="5461558"/>
              <a:ext cx="1825589" cy="5024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Performing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6" name="Text Box 2"/>
            <p:cNvSpPr txBox="1">
              <a:spLocks noChangeArrowheads="1"/>
            </p:cNvSpPr>
            <p:nvPr/>
          </p:nvSpPr>
          <p:spPr bwMode="auto">
            <a:xfrm>
              <a:off x="5222859" y="5493643"/>
              <a:ext cx="1301470" cy="470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Norming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7" name="Text Box 2"/>
            <p:cNvSpPr txBox="1">
              <a:spLocks noChangeArrowheads="1"/>
            </p:cNvSpPr>
            <p:nvPr/>
          </p:nvSpPr>
          <p:spPr bwMode="auto">
            <a:xfrm>
              <a:off x="3368844" y="5501665"/>
              <a:ext cx="1331636" cy="4944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Storming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28" name="Text Box 2"/>
            <p:cNvSpPr txBox="1">
              <a:spLocks noChangeArrowheads="1"/>
            </p:cNvSpPr>
            <p:nvPr/>
          </p:nvSpPr>
          <p:spPr bwMode="auto">
            <a:xfrm>
              <a:off x="2065497" y="5485624"/>
              <a:ext cx="1269335" cy="478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itchFamily="34" charset="0"/>
                  <a:ea typeface="Times New Roman" pitchFamily="18" charset="0"/>
                  <a:cs typeface="Arial" pitchFamily="34" charset="0"/>
                </a:rPr>
                <a:t>Forming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5582E1-F675-4F7A-91CC-262E7B82D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4850" y="274638"/>
            <a:ext cx="10972800" cy="1143000"/>
          </a:xfrm>
        </p:spPr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Conflict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687BF-4CFE-486D-83DE-4047B1BFA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4146" y="1600201"/>
            <a:ext cx="3071895" cy="3917032"/>
          </a:xfrm>
        </p:spPr>
        <p:txBody>
          <a:bodyPr>
            <a:normAutofit/>
          </a:bodyPr>
          <a:lstStyle/>
          <a:p>
            <a:r>
              <a:rPr lang="en-GB" dirty="0"/>
              <a:t>Conflicts can occur </a:t>
            </a:r>
          </a:p>
          <a:p>
            <a:r>
              <a:rPr lang="en-GB" dirty="0"/>
              <a:t>Identify strategies to manage them </a:t>
            </a:r>
          </a:p>
          <a:p>
            <a:r>
              <a:rPr lang="en-GB" dirty="0"/>
              <a:t>Team conduct helps </a:t>
            </a:r>
          </a:p>
        </p:txBody>
      </p:sp>
    </p:spTree>
    <p:extLst>
      <p:ext uri="{BB962C8B-B14F-4D97-AF65-F5344CB8AC3E}">
        <p14:creationId xmlns:p14="http://schemas.microsoft.com/office/powerpoint/2010/main" val="505736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C04756F5-AE59-499E-AB7D-C7C3F1334B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5230318" cy="1143000"/>
          </a:xfrm>
        </p:spPr>
        <p:txBody>
          <a:bodyPr/>
          <a:lstStyle/>
          <a:p>
            <a:pPr algn="l"/>
            <a:r>
              <a:rPr lang="en-US" altLang="en-US" sz="3600" b="1" dirty="0">
                <a:latin typeface="Comic Sans MS" panose="030F0702030302020204" pitchFamily="66" charset="0"/>
              </a:rPr>
              <a:t>Commitment</a:t>
            </a:r>
            <a:endParaRPr lang="en-US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8051D8F0-E54A-42DC-A09A-1F708CE031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0904" y="1676400"/>
            <a:ext cx="9899374" cy="1676400"/>
          </a:xfrm>
        </p:spPr>
        <p:txBody>
          <a:bodyPr/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Willingness</a:t>
            </a:r>
            <a:r>
              <a:rPr lang="en-US" altLang="en-US" dirty="0">
                <a:latin typeface="Comic Sans MS" panose="030F0702030302020204" pitchFamily="66" charset="0"/>
              </a:rPr>
              <a:t> to give </a:t>
            </a:r>
            <a:r>
              <a:rPr lang="en-US" altLang="en-US" b="1" dirty="0">
                <a:latin typeface="Comic Sans MS" panose="030F0702030302020204" pitchFamily="66" charset="0"/>
              </a:rPr>
              <a:t>100%</a:t>
            </a:r>
            <a:r>
              <a:rPr lang="en-US" altLang="en-US" dirty="0">
                <a:latin typeface="Comic Sans MS" panose="030F0702030302020204" pitchFamily="66" charset="0"/>
              </a:rPr>
              <a:t> of yourself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Commitment can:</a:t>
            </a:r>
          </a:p>
        </p:txBody>
      </p:sp>
      <p:sp>
        <p:nvSpPr>
          <p:cNvPr id="89092" name="Text Box 4">
            <a:extLst>
              <a:ext uri="{FF2B5EF4-FFF2-40B4-BE49-F238E27FC236}">
                <a16:creationId xmlns:a16="http://schemas.microsoft.com/office/drawing/2014/main" id="{D7E3E778-68B2-4796-8EF3-55827619E6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3243" y="2849562"/>
            <a:ext cx="777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Build belief in the team and its goals</a:t>
            </a:r>
          </a:p>
        </p:txBody>
      </p:sp>
    </p:spTree>
    <p:extLst>
      <p:ext uri="{BB962C8B-B14F-4D97-AF65-F5344CB8AC3E}">
        <p14:creationId xmlns:p14="http://schemas.microsoft.com/office/powerpoint/2010/main" val="13244561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B4B80DFD-1996-4F92-A130-BD5A2D92B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4114800" cy="1143000"/>
          </a:xfrm>
        </p:spPr>
        <p:txBody>
          <a:bodyPr/>
          <a:lstStyle/>
          <a:p>
            <a:pPr algn="l"/>
            <a:r>
              <a:rPr lang="en-US" altLang="en-US" b="1" dirty="0">
                <a:latin typeface="Comic Sans MS" panose="030F0702030302020204" pitchFamily="66" charset="0"/>
              </a:rPr>
              <a:t>Trust</a:t>
            </a:r>
            <a:endParaRPr lang="en-US" altLang="en-US" dirty="0">
              <a:latin typeface="Comic Sans MS" panose="030F0702030302020204" pitchFamily="66" charset="0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41118822-671C-4AEA-98B4-90F518CC88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61391" y="1219200"/>
            <a:ext cx="10774018" cy="28194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Team members have expectations and assumptions about each other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It is your belief that the team members will </a:t>
            </a:r>
            <a:r>
              <a:rPr lang="en-US" altLang="en-US" b="1" dirty="0">
                <a:latin typeface="Comic Sans MS" panose="030F0702030302020204" pitchFamily="66" charset="0"/>
              </a:rPr>
              <a:t>live up</a:t>
            </a:r>
            <a:r>
              <a:rPr lang="en-US" altLang="en-US" dirty="0">
                <a:latin typeface="Comic Sans MS" panose="030F0702030302020204" pitchFamily="66" charset="0"/>
              </a:rPr>
              <a:t> to their </a:t>
            </a:r>
            <a:r>
              <a:rPr lang="en-US" altLang="en-US" b="1" dirty="0">
                <a:latin typeface="Comic Sans MS" panose="030F0702030302020204" pitchFamily="66" charset="0"/>
              </a:rPr>
              <a:t>promises</a:t>
            </a:r>
            <a:r>
              <a:rPr lang="en-US" altLang="en-US" dirty="0">
                <a:latin typeface="Comic Sans MS" panose="030F0702030302020204" pitchFamily="66" charset="0"/>
              </a:rPr>
              <a:t>.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Trust allows a team to:</a:t>
            </a:r>
          </a:p>
        </p:txBody>
      </p:sp>
      <p:sp>
        <p:nvSpPr>
          <p:cNvPr id="91140" name="Text Box 4">
            <a:extLst>
              <a:ext uri="{FF2B5EF4-FFF2-40B4-BE49-F238E27FC236}">
                <a16:creationId xmlns:a16="http://schemas.microsoft.com/office/drawing/2014/main" id="{AF4C0367-55EB-4C58-B65E-A76AEDF029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3962400"/>
            <a:ext cx="4114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Take </a:t>
            </a:r>
            <a:r>
              <a:rPr lang="en-US" altLang="en-US" b="1" dirty="0"/>
              <a:t>risks</a:t>
            </a:r>
            <a:endParaRPr lang="en-US" altLang="en-US" dirty="0"/>
          </a:p>
        </p:txBody>
      </p:sp>
      <p:sp>
        <p:nvSpPr>
          <p:cNvPr id="91141" name="Text Box 5">
            <a:extLst>
              <a:ext uri="{FF2B5EF4-FFF2-40B4-BE49-F238E27FC236}">
                <a16:creationId xmlns:a16="http://schemas.microsoft.com/office/drawing/2014/main" id="{9429F7B5-5102-4BD4-A76C-89B14731E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4495800"/>
            <a:ext cx="39624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Try new </a:t>
            </a:r>
            <a:r>
              <a:rPr lang="en-US" altLang="en-US" b="1" dirty="0"/>
              <a:t>ideas</a:t>
            </a:r>
            <a:endParaRPr lang="en-US" altLang="en-US" dirty="0"/>
          </a:p>
        </p:txBody>
      </p:sp>
      <p:sp>
        <p:nvSpPr>
          <p:cNvPr id="91142" name="Text Box 6">
            <a:extLst>
              <a:ext uri="{FF2B5EF4-FFF2-40B4-BE49-F238E27FC236}">
                <a16:creationId xmlns:a16="http://schemas.microsoft.com/office/drawing/2014/main" id="{1717E0D0-9426-43A9-BAD1-C34386062E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199" y="5029200"/>
            <a:ext cx="5115339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Take greater initiative 	    	</a:t>
            </a:r>
          </a:p>
        </p:txBody>
      </p:sp>
    </p:spTree>
    <p:extLst>
      <p:ext uri="{BB962C8B-B14F-4D97-AF65-F5344CB8AC3E}">
        <p14:creationId xmlns:p14="http://schemas.microsoft.com/office/powerpoint/2010/main" val="9430738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1494</TotalTime>
  <Words>880</Words>
  <Application>Microsoft Office PowerPoint</Application>
  <PresentationFormat>Widescreen</PresentationFormat>
  <Paragraphs>160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Comic Sans MS</vt:lpstr>
      <vt:lpstr>Myriad Pro</vt:lpstr>
      <vt:lpstr>Times New Roman</vt:lpstr>
      <vt:lpstr>Wingdings</vt:lpstr>
      <vt:lpstr>20140311PresentationUWTSDTemplate</vt:lpstr>
      <vt:lpstr> WEEK 6 Working in Groups for Academic Purposes </vt:lpstr>
      <vt:lpstr>Today’s Learning Outcomes</vt:lpstr>
      <vt:lpstr>Introduction </vt:lpstr>
      <vt:lpstr>Groups vs Teams?? </vt:lpstr>
      <vt:lpstr>Advantages of working together for academic purposes </vt:lpstr>
      <vt:lpstr>Defining Synergy</vt:lpstr>
      <vt:lpstr>Disadvantages of working together for academic purposes </vt:lpstr>
      <vt:lpstr>Stages of Teams</vt:lpstr>
      <vt:lpstr>Stage 1:  Forming</vt:lpstr>
      <vt:lpstr>Stage 2:  Storming</vt:lpstr>
      <vt:lpstr>Stage 3:  Norming</vt:lpstr>
      <vt:lpstr>Stage 4:  Performing</vt:lpstr>
      <vt:lpstr>Stage 5-Adjourning </vt:lpstr>
      <vt:lpstr>The Assignment</vt:lpstr>
      <vt:lpstr>Group Formation/ Allocation</vt:lpstr>
      <vt:lpstr>The Task</vt:lpstr>
      <vt:lpstr>How do your organise the task?</vt:lpstr>
      <vt:lpstr>Where do we get Data?</vt:lpstr>
      <vt:lpstr>Characteristics of Constructive and Destructive Team Member Roles</vt:lpstr>
      <vt:lpstr>Strategies for improved Team Performance</vt:lpstr>
      <vt:lpstr>PowerPoint Presentation</vt:lpstr>
      <vt:lpstr>Effective Communication</vt:lpstr>
      <vt:lpstr>Conflict Management </vt:lpstr>
      <vt:lpstr>Commitment</vt:lpstr>
      <vt:lpstr>Trust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 GROUP WORKING &amp; PRESENTATION SKILLS</dc:title>
  <dc:creator>Chijioke Uba</dc:creator>
  <cp:lastModifiedBy>Tarila Zuofa</cp:lastModifiedBy>
  <cp:revision>15</cp:revision>
  <dcterms:created xsi:type="dcterms:W3CDTF">2020-06-15T23:00:45Z</dcterms:created>
  <dcterms:modified xsi:type="dcterms:W3CDTF">2022-07-01T18:18:24Z</dcterms:modified>
</cp:coreProperties>
</file>