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1"/>
  </p:notesMasterIdLst>
  <p:sldIdLst>
    <p:sldId id="256" r:id="rId2"/>
    <p:sldId id="257" r:id="rId3"/>
    <p:sldId id="258" r:id="rId4"/>
    <p:sldId id="260" r:id="rId5"/>
    <p:sldId id="261" r:id="rId6"/>
    <p:sldId id="262" r:id="rId7"/>
    <p:sldId id="282" r:id="rId8"/>
    <p:sldId id="263" r:id="rId9"/>
    <p:sldId id="265" r:id="rId10"/>
    <p:sldId id="266" r:id="rId11"/>
    <p:sldId id="267" r:id="rId12"/>
    <p:sldId id="264" r:id="rId13"/>
    <p:sldId id="278" r:id="rId14"/>
    <p:sldId id="279" r:id="rId15"/>
    <p:sldId id="280" r:id="rId16"/>
    <p:sldId id="281" r:id="rId17"/>
    <p:sldId id="273" r:id="rId18"/>
    <p:sldId id="274" r:id="rId19"/>
    <p:sldId id="275"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B2D368-AF0B-46A3-8815-AF845C87A580}" v="30" dt="2023-02-04T21:56:43.9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1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CCB2D368-AF0B-46A3-8815-AF845C87A580}"/>
    <pc:docChg chg="undo custSel addSld delSld modSld sldOrd">
      <pc:chgData name="Sian Turvey" userId="9a374997-2901-41ac-b51e-a8948a26085a" providerId="ADAL" clId="{CCB2D368-AF0B-46A3-8815-AF845C87A580}" dt="2023-02-04T21:59:01.152" v="361" actId="47"/>
      <pc:docMkLst>
        <pc:docMk/>
      </pc:docMkLst>
      <pc:sldChg chg="modSp modAnim">
        <pc:chgData name="Sian Turvey" userId="9a374997-2901-41ac-b51e-a8948a26085a" providerId="ADAL" clId="{CCB2D368-AF0B-46A3-8815-AF845C87A580}" dt="2023-02-04T21:26:22.819" v="28" actId="6549"/>
        <pc:sldMkLst>
          <pc:docMk/>
          <pc:sldMk cId="109857222" sldId="256"/>
        </pc:sldMkLst>
        <pc:spChg chg="mod">
          <ac:chgData name="Sian Turvey" userId="9a374997-2901-41ac-b51e-a8948a26085a" providerId="ADAL" clId="{CCB2D368-AF0B-46A3-8815-AF845C87A580}" dt="2023-02-04T21:26:19.594" v="27" actId="20577"/>
          <ac:spMkLst>
            <pc:docMk/>
            <pc:sldMk cId="109857222" sldId="256"/>
            <ac:spMk id="2" creationId="{00000000-0000-0000-0000-000000000000}"/>
          </ac:spMkLst>
        </pc:spChg>
        <pc:spChg chg="mod">
          <ac:chgData name="Sian Turvey" userId="9a374997-2901-41ac-b51e-a8948a26085a" providerId="ADAL" clId="{CCB2D368-AF0B-46A3-8815-AF845C87A580}" dt="2023-02-04T21:26:22.819" v="28" actId="6549"/>
          <ac:spMkLst>
            <pc:docMk/>
            <pc:sldMk cId="109857222" sldId="256"/>
            <ac:spMk id="3" creationId="{00000000-0000-0000-0000-000000000000}"/>
          </ac:spMkLst>
        </pc:spChg>
      </pc:sldChg>
      <pc:sldChg chg="modSp mod">
        <pc:chgData name="Sian Turvey" userId="9a374997-2901-41ac-b51e-a8948a26085a" providerId="ADAL" clId="{CCB2D368-AF0B-46A3-8815-AF845C87A580}" dt="2023-02-04T21:58:01.837" v="356" actId="20577"/>
        <pc:sldMkLst>
          <pc:docMk/>
          <pc:sldMk cId="1992458741" sldId="257"/>
        </pc:sldMkLst>
        <pc:spChg chg="mod">
          <ac:chgData name="Sian Turvey" userId="9a374997-2901-41ac-b51e-a8948a26085a" providerId="ADAL" clId="{CCB2D368-AF0B-46A3-8815-AF845C87A580}" dt="2023-02-04T21:58:01.837" v="356" actId="20577"/>
          <ac:spMkLst>
            <pc:docMk/>
            <pc:sldMk cId="1992458741" sldId="257"/>
            <ac:spMk id="3" creationId="{B8E0BC1D-4656-6B93-5B80-053E67C6217D}"/>
          </ac:spMkLst>
        </pc:spChg>
      </pc:sldChg>
      <pc:sldChg chg="del">
        <pc:chgData name="Sian Turvey" userId="9a374997-2901-41ac-b51e-a8948a26085a" providerId="ADAL" clId="{CCB2D368-AF0B-46A3-8815-AF845C87A580}" dt="2023-02-04T21:27:41.697" v="64" actId="47"/>
        <pc:sldMkLst>
          <pc:docMk/>
          <pc:sldMk cId="2334836888" sldId="259"/>
        </pc:sldMkLst>
      </pc:sldChg>
      <pc:sldChg chg="modSp add del mod">
        <pc:chgData name="Sian Turvey" userId="9a374997-2901-41ac-b51e-a8948a26085a" providerId="ADAL" clId="{CCB2D368-AF0B-46A3-8815-AF845C87A580}" dt="2023-02-04T21:29:03.540" v="153" actId="20577"/>
        <pc:sldMkLst>
          <pc:docMk/>
          <pc:sldMk cId="479380044" sldId="260"/>
        </pc:sldMkLst>
        <pc:spChg chg="mod">
          <ac:chgData name="Sian Turvey" userId="9a374997-2901-41ac-b51e-a8948a26085a" providerId="ADAL" clId="{CCB2D368-AF0B-46A3-8815-AF845C87A580}" dt="2023-02-04T21:28:36.926" v="97" actId="20577"/>
          <ac:spMkLst>
            <pc:docMk/>
            <pc:sldMk cId="479380044" sldId="260"/>
            <ac:spMk id="2" creationId="{9AA75F9C-5F35-45E7-B51F-88947D673B83}"/>
          </ac:spMkLst>
        </pc:spChg>
        <pc:spChg chg="mod">
          <ac:chgData name="Sian Turvey" userId="9a374997-2901-41ac-b51e-a8948a26085a" providerId="ADAL" clId="{CCB2D368-AF0B-46A3-8815-AF845C87A580}" dt="2023-02-04T21:29:03.540" v="153" actId="20577"/>
          <ac:spMkLst>
            <pc:docMk/>
            <pc:sldMk cId="479380044" sldId="260"/>
            <ac:spMk id="3" creationId="{D5F7DD24-30A7-CA1E-E94C-4D0467CCA554}"/>
          </ac:spMkLst>
        </pc:spChg>
      </pc:sldChg>
      <pc:sldChg chg="modSp mod">
        <pc:chgData name="Sian Turvey" userId="9a374997-2901-41ac-b51e-a8948a26085a" providerId="ADAL" clId="{CCB2D368-AF0B-46A3-8815-AF845C87A580}" dt="2023-02-04T21:29:58.343" v="178" actId="20577"/>
        <pc:sldMkLst>
          <pc:docMk/>
          <pc:sldMk cId="3605339433" sldId="261"/>
        </pc:sldMkLst>
        <pc:spChg chg="mod">
          <ac:chgData name="Sian Turvey" userId="9a374997-2901-41ac-b51e-a8948a26085a" providerId="ADAL" clId="{CCB2D368-AF0B-46A3-8815-AF845C87A580}" dt="2023-02-04T21:29:58.343" v="178" actId="20577"/>
          <ac:spMkLst>
            <pc:docMk/>
            <pc:sldMk cId="3605339433" sldId="261"/>
            <ac:spMk id="3" creationId="{6EC666E5-43DA-566D-7DCB-5D7833444422}"/>
          </ac:spMkLst>
        </pc:spChg>
      </pc:sldChg>
      <pc:sldChg chg="del delDesignElem">
        <pc:chgData name="Sian Turvey" userId="9a374997-2901-41ac-b51e-a8948a26085a" providerId="ADAL" clId="{CCB2D368-AF0B-46A3-8815-AF845C87A580}" dt="2023-02-04T21:56:43.952" v="294"/>
        <pc:sldMkLst>
          <pc:docMk/>
          <pc:sldMk cId="3212966150" sldId="263"/>
        </pc:sldMkLst>
      </pc:sldChg>
      <pc:sldChg chg="modSp mod ord">
        <pc:chgData name="Sian Turvey" userId="9a374997-2901-41ac-b51e-a8948a26085a" providerId="ADAL" clId="{CCB2D368-AF0B-46A3-8815-AF845C87A580}" dt="2023-02-04T21:58:32.510" v="358"/>
        <pc:sldMkLst>
          <pc:docMk/>
          <pc:sldMk cId="3350048727" sldId="264"/>
        </pc:sldMkLst>
        <pc:spChg chg="mod">
          <ac:chgData name="Sian Turvey" userId="9a374997-2901-41ac-b51e-a8948a26085a" providerId="ADAL" clId="{CCB2D368-AF0B-46A3-8815-AF845C87A580}" dt="2023-02-04T21:33:52.936" v="272" actId="20577"/>
          <ac:spMkLst>
            <pc:docMk/>
            <pc:sldMk cId="3350048727" sldId="264"/>
            <ac:spMk id="2" creationId="{0BB33240-F34C-80E9-15A9-15ED7DBB07D1}"/>
          </ac:spMkLst>
        </pc:spChg>
      </pc:sldChg>
      <pc:sldChg chg="del delDesignElem">
        <pc:chgData name="Sian Turvey" userId="9a374997-2901-41ac-b51e-a8948a26085a" providerId="ADAL" clId="{CCB2D368-AF0B-46A3-8815-AF845C87A580}" dt="2023-02-04T21:56:43.955" v="295"/>
        <pc:sldMkLst>
          <pc:docMk/>
          <pc:sldMk cId="648865456" sldId="265"/>
        </pc:sldMkLst>
      </pc:sldChg>
      <pc:sldChg chg="del delDesignElem">
        <pc:chgData name="Sian Turvey" userId="9a374997-2901-41ac-b51e-a8948a26085a" providerId="ADAL" clId="{CCB2D368-AF0B-46A3-8815-AF845C87A580}" dt="2023-02-04T21:56:43.957" v="296"/>
        <pc:sldMkLst>
          <pc:docMk/>
          <pc:sldMk cId="7938573" sldId="266"/>
        </pc:sldMkLst>
      </pc:sldChg>
      <pc:sldChg chg="modSp del mod delDesignElem">
        <pc:chgData name="Sian Turvey" userId="9a374997-2901-41ac-b51e-a8948a26085a" providerId="ADAL" clId="{CCB2D368-AF0B-46A3-8815-AF845C87A580}" dt="2023-02-04T21:57:10.091" v="312" actId="20577"/>
        <pc:sldMkLst>
          <pc:docMk/>
          <pc:sldMk cId="1552530014" sldId="267"/>
        </pc:sldMkLst>
        <pc:spChg chg="mod">
          <ac:chgData name="Sian Turvey" userId="9a374997-2901-41ac-b51e-a8948a26085a" providerId="ADAL" clId="{CCB2D368-AF0B-46A3-8815-AF845C87A580}" dt="2023-02-04T21:57:10.091" v="312" actId="20577"/>
          <ac:spMkLst>
            <pc:docMk/>
            <pc:sldMk cId="1552530014" sldId="267"/>
            <ac:spMk id="3" creationId="{D7AEB734-4EA5-D80C-D68A-4B1C7B1E7C5F}"/>
          </ac:spMkLst>
        </pc:spChg>
      </pc:sldChg>
      <pc:sldChg chg="del">
        <pc:chgData name="Sian Turvey" userId="9a374997-2901-41ac-b51e-a8948a26085a" providerId="ADAL" clId="{CCB2D368-AF0B-46A3-8815-AF845C87A580}" dt="2023-02-04T21:40:27.248" v="279" actId="47"/>
        <pc:sldMkLst>
          <pc:docMk/>
          <pc:sldMk cId="3085424446" sldId="268"/>
        </pc:sldMkLst>
      </pc:sldChg>
      <pc:sldChg chg="del">
        <pc:chgData name="Sian Turvey" userId="9a374997-2901-41ac-b51e-a8948a26085a" providerId="ADAL" clId="{CCB2D368-AF0B-46A3-8815-AF845C87A580}" dt="2023-02-04T21:40:29.530" v="281" actId="47"/>
        <pc:sldMkLst>
          <pc:docMk/>
          <pc:sldMk cId="1748322889" sldId="269"/>
        </pc:sldMkLst>
      </pc:sldChg>
      <pc:sldChg chg="del">
        <pc:chgData name="Sian Turvey" userId="9a374997-2901-41ac-b51e-a8948a26085a" providerId="ADAL" clId="{CCB2D368-AF0B-46A3-8815-AF845C87A580}" dt="2023-02-04T21:40:32.308" v="283" actId="47"/>
        <pc:sldMkLst>
          <pc:docMk/>
          <pc:sldMk cId="1337524864" sldId="270"/>
        </pc:sldMkLst>
      </pc:sldChg>
      <pc:sldChg chg="del">
        <pc:chgData name="Sian Turvey" userId="9a374997-2901-41ac-b51e-a8948a26085a" providerId="ADAL" clId="{CCB2D368-AF0B-46A3-8815-AF845C87A580}" dt="2023-02-04T21:59:01.152" v="361" actId="47"/>
        <pc:sldMkLst>
          <pc:docMk/>
          <pc:sldMk cId="2770477607" sldId="271"/>
        </pc:sldMkLst>
      </pc:sldChg>
      <pc:sldChg chg="modSp del mod">
        <pc:chgData name="Sian Turvey" userId="9a374997-2901-41ac-b51e-a8948a26085a" providerId="ADAL" clId="{CCB2D368-AF0B-46A3-8815-AF845C87A580}" dt="2023-02-04T21:55:09.238" v="293" actId="47"/>
        <pc:sldMkLst>
          <pc:docMk/>
          <pc:sldMk cId="1793479247" sldId="272"/>
        </pc:sldMkLst>
        <pc:spChg chg="mod">
          <ac:chgData name="Sian Turvey" userId="9a374997-2901-41ac-b51e-a8948a26085a" providerId="ADAL" clId="{CCB2D368-AF0B-46A3-8815-AF845C87A580}" dt="2023-02-04T21:54:53.195" v="292" actId="6549"/>
          <ac:spMkLst>
            <pc:docMk/>
            <pc:sldMk cId="1793479247" sldId="272"/>
            <ac:spMk id="2" creationId="{4B4AFA20-3186-18E1-5D59-4016707208FF}"/>
          </ac:spMkLst>
        </pc:spChg>
      </pc:sldChg>
      <pc:sldChg chg="modSp mod">
        <pc:chgData name="Sian Turvey" userId="9a374997-2901-41ac-b51e-a8948a26085a" providerId="ADAL" clId="{CCB2D368-AF0B-46A3-8815-AF845C87A580}" dt="2023-02-04T21:31:19.390" v="209" actId="20577"/>
        <pc:sldMkLst>
          <pc:docMk/>
          <pc:sldMk cId="4125882666" sldId="273"/>
        </pc:sldMkLst>
        <pc:spChg chg="mod">
          <ac:chgData name="Sian Turvey" userId="9a374997-2901-41ac-b51e-a8948a26085a" providerId="ADAL" clId="{CCB2D368-AF0B-46A3-8815-AF845C87A580}" dt="2023-02-04T21:31:19.390" v="209" actId="20577"/>
          <ac:spMkLst>
            <pc:docMk/>
            <pc:sldMk cId="4125882666" sldId="273"/>
            <ac:spMk id="3" creationId="{E3FD8A41-19F9-9816-3087-3497BCC6615A}"/>
          </ac:spMkLst>
        </pc:spChg>
      </pc:sldChg>
      <pc:sldChg chg="del">
        <pc:chgData name="Sian Turvey" userId="9a374997-2901-41ac-b51e-a8948a26085a" providerId="ADAL" clId="{CCB2D368-AF0B-46A3-8815-AF845C87A580}" dt="2023-02-04T21:40:28.344" v="280" actId="47"/>
        <pc:sldMkLst>
          <pc:docMk/>
          <pc:sldMk cId="3139174734" sldId="276"/>
        </pc:sldMkLst>
      </pc:sldChg>
      <pc:sldChg chg="del">
        <pc:chgData name="Sian Turvey" userId="9a374997-2901-41ac-b51e-a8948a26085a" providerId="ADAL" clId="{CCB2D368-AF0B-46A3-8815-AF845C87A580}" dt="2023-02-04T21:40:31.556" v="282" actId="47"/>
        <pc:sldMkLst>
          <pc:docMk/>
          <pc:sldMk cId="4162177979" sldId="277"/>
        </pc:sldMkLst>
      </pc:sldChg>
      <pc:sldChg chg="modSp new mod ord">
        <pc:chgData name="Sian Turvey" userId="9a374997-2901-41ac-b51e-a8948a26085a" providerId="ADAL" clId="{CCB2D368-AF0B-46A3-8815-AF845C87A580}" dt="2023-02-04T21:58:57.965" v="360"/>
        <pc:sldMkLst>
          <pc:docMk/>
          <pc:sldMk cId="931675842" sldId="281"/>
        </pc:sldMkLst>
        <pc:spChg chg="mod">
          <ac:chgData name="Sian Turvey" userId="9a374997-2901-41ac-b51e-a8948a26085a" providerId="ADAL" clId="{CCB2D368-AF0B-46A3-8815-AF845C87A580}" dt="2023-02-04T21:32:33.551" v="248" actId="20577"/>
          <ac:spMkLst>
            <pc:docMk/>
            <pc:sldMk cId="931675842" sldId="281"/>
            <ac:spMk id="2" creationId="{7A59B99D-60A9-8F8D-588B-56F7B999B480}"/>
          </ac:spMkLst>
        </pc:spChg>
        <pc:spChg chg="mod">
          <ac:chgData name="Sian Turvey" userId="9a374997-2901-41ac-b51e-a8948a26085a" providerId="ADAL" clId="{CCB2D368-AF0B-46A3-8815-AF845C87A580}" dt="2023-02-04T21:53:59.321" v="290" actId="255"/>
          <ac:spMkLst>
            <pc:docMk/>
            <pc:sldMk cId="931675842" sldId="281"/>
            <ac:spMk id="3" creationId="{93878074-2DC6-2CD6-91F2-96E5649C1B03}"/>
          </ac:spMkLst>
        </pc:spChg>
      </pc:sldChg>
      <pc:sldChg chg="modSp new mod">
        <pc:chgData name="Sian Turvey" userId="9a374997-2901-41ac-b51e-a8948a26085a" providerId="ADAL" clId="{CCB2D368-AF0B-46A3-8815-AF845C87A580}" dt="2023-02-04T21:33:47.410" v="270" actId="115"/>
        <pc:sldMkLst>
          <pc:docMk/>
          <pc:sldMk cId="2875785596" sldId="282"/>
        </pc:sldMkLst>
        <pc:spChg chg="mod">
          <ac:chgData name="Sian Turvey" userId="9a374997-2901-41ac-b51e-a8948a26085a" providerId="ADAL" clId="{CCB2D368-AF0B-46A3-8815-AF845C87A580}" dt="2023-02-04T21:33:47.410" v="270" actId="115"/>
          <ac:spMkLst>
            <pc:docMk/>
            <pc:sldMk cId="2875785596" sldId="282"/>
            <ac:spMk id="2" creationId="{9F9352F9-1E4C-F8C9-55A0-8D8DB799AD3A}"/>
          </ac:spMkLst>
        </pc:spChg>
        <pc:spChg chg="mod">
          <ac:chgData name="Sian Turvey" userId="9a374997-2901-41ac-b51e-a8948a26085a" providerId="ADAL" clId="{CCB2D368-AF0B-46A3-8815-AF845C87A580}" dt="2023-02-04T21:33:19.189" v="265" actId="5793"/>
          <ac:spMkLst>
            <pc:docMk/>
            <pc:sldMk cId="2875785596" sldId="282"/>
            <ac:spMk id="3" creationId="{4D4C06A1-DB40-E11F-AFEC-FB3110ACD834}"/>
          </ac:spMkLst>
        </pc:spChg>
      </pc:sldChg>
      <pc:sldChg chg="new del">
        <pc:chgData name="Sian Turvey" userId="9a374997-2901-41ac-b51e-a8948a26085a" providerId="ADAL" clId="{CCB2D368-AF0B-46A3-8815-AF845C87A580}" dt="2023-02-04T21:39:38.152" v="274" actId="680"/>
        <pc:sldMkLst>
          <pc:docMk/>
          <pc:sldMk cId="3352638723" sldId="28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AE258E-27A4-4539-AAFE-E774CC5C2DF8}" type="datetimeFigureOut">
              <a:t>2/4/2023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A9891E-7AA3-49AA-AFB8-C4C0618BF4F7}" type="slidenum">
              <a:t>‹#›</a:t>
            </a:fld>
            <a:endParaRPr lang="en-GB"/>
          </a:p>
        </p:txBody>
      </p:sp>
    </p:spTree>
    <p:extLst>
      <p:ext uri="{BB962C8B-B14F-4D97-AF65-F5344CB8AC3E}">
        <p14:creationId xmlns:p14="http://schemas.microsoft.com/office/powerpoint/2010/main" val="350086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Health Protection (Coronavirus, restrictions) (England)(No.4) Regulations 2020.</a:t>
            </a:r>
          </a:p>
        </p:txBody>
      </p:sp>
      <p:sp>
        <p:nvSpPr>
          <p:cNvPr id="4" name="Slide Number Placeholder 3"/>
          <p:cNvSpPr>
            <a:spLocks noGrp="1"/>
          </p:cNvSpPr>
          <p:nvPr>
            <p:ph type="sldNum" sz="quarter" idx="5"/>
          </p:nvPr>
        </p:nvSpPr>
        <p:spPr/>
        <p:txBody>
          <a:bodyPr/>
          <a:lstStyle/>
          <a:p>
            <a:fld id="{62A9891E-7AA3-49AA-AFB8-C4C0618BF4F7}" type="slidenum">
              <a:rPr lang="en-GB"/>
              <a:t>10</a:t>
            </a:fld>
            <a:endParaRPr lang="en-GB"/>
          </a:p>
        </p:txBody>
      </p:sp>
    </p:spTree>
    <p:extLst>
      <p:ext uri="{BB962C8B-B14F-4D97-AF65-F5344CB8AC3E}">
        <p14:creationId xmlns:p14="http://schemas.microsoft.com/office/powerpoint/2010/main" val="10886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decisions form part of the law. </a:t>
            </a:r>
          </a:p>
        </p:txBody>
      </p:sp>
      <p:sp>
        <p:nvSpPr>
          <p:cNvPr id="4" name="Slide Number Placeholder 3"/>
          <p:cNvSpPr>
            <a:spLocks noGrp="1"/>
          </p:cNvSpPr>
          <p:nvPr>
            <p:ph type="sldNum" sz="quarter" idx="5"/>
          </p:nvPr>
        </p:nvSpPr>
        <p:spPr/>
        <p:txBody>
          <a:bodyPr/>
          <a:lstStyle/>
          <a:p>
            <a:fld id="{62A9891E-7AA3-49AA-AFB8-C4C0618BF4F7}" type="slidenum">
              <a:rPr lang="en-GB"/>
              <a:t>11</a:t>
            </a:fld>
            <a:endParaRPr lang="en-GB"/>
          </a:p>
        </p:txBody>
      </p:sp>
    </p:spTree>
    <p:extLst>
      <p:ext uri="{BB962C8B-B14F-4D97-AF65-F5344CB8AC3E}">
        <p14:creationId xmlns:p14="http://schemas.microsoft.com/office/powerpoint/2010/main" val="40707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Civil remedy is damages etc. </a:t>
            </a:r>
          </a:p>
          <a:p>
            <a:endParaRPr lang="en-US" dirty="0">
              <a:cs typeface="Calibri"/>
            </a:endParaRPr>
          </a:p>
          <a:p>
            <a:r>
              <a:rPr lang="en-US" dirty="0">
                <a:cs typeface="Calibri"/>
              </a:rPr>
              <a:t>Standard of proof- need to find one of the parties evidence more convincing than the other. </a:t>
            </a:r>
          </a:p>
        </p:txBody>
      </p:sp>
      <p:sp>
        <p:nvSpPr>
          <p:cNvPr id="4" name="Slide Number Placeholder 3"/>
          <p:cNvSpPr>
            <a:spLocks noGrp="1"/>
          </p:cNvSpPr>
          <p:nvPr>
            <p:ph type="sldNum" sz="quarter" idx="5"/>
          </p:nvPr>
        </p:nvSpPr>
        <p:spPr/>
        <p:txBody>
          <a:bodyPr/>
          <a:lstStyle/>
          <a:p>
            <a:fld id="{62A9891E-7AA3-49AA-AFB8-C4C0618BF4F7}" type="slidenum">
              <a:rPr lang="en-GB"/>
              <a:t>15</a:t>
            </a:fld>
            <a:endParaRPr lang="en-GB"/>
          </a:p>
        </p:txBody>
      </p:sp>
    </p:spTree>
    <p:extLst>
      <p:ext uri="{BB962C8B-B14F-4D97-AF65-F5344CB8AC3E}">
        <p14:creationId xmlns:p14="http://schemas.microsoft.com/office/powerpoint/2010/main" val="37837159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My door is always open. If you need a chat, pop into the office and we can chat. </a:t>
            </a:r>
          </a:p>
          <a:p>
            <a:endParaRPr lang="en-US" dirty="0">
              <a:cs typeface="Calibri"/>
            </a:endParaRPr>
          </a:p>
        </p:txBody>
      </p:sp>
      <p:sp>
        <p:nvSpPr>
          <p:cNvPr id="4" name="Slide Number Placeholder 3"/>
          <p:cNvSpPr>
            <a:spLocks noGrp="1"/>
          </p:cNvSpPr>
          <p:nvPr>
            <p:ph type="sldNum" sz="quarter" idx="5"/>
          </p:nvPr>
        </p:nvSpPr>
        <p:spPr/>
        <p:txBody>
          <a:bodyPr/>
          <a:lstStyle/>
          <a:p>
            <a:fld id="{62A9891E-7AA3-49AA-AFB8-C4C0618BF4F7}" type="slidenum">
              <a:t>17</a:t>
            </a:fld>
            <a:endParaRPr lang="en-GB"/>
          </a:p>
        </p:txBody>
      </p:sp>
    </p:spTree>
    <p:extLst>
      <p:ext uri="{BB962C8B-B14F-4D97-AF65-F5344CB8AC3E}">
        <p14:creationId xmlns:p14="http://schemas.microsoft.com/office/powerpoint/2010/main" val="4186828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2/4/2023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98706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2/4/2023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81623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2/4/2023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44315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2/4/2023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53627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2/4/2023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44434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2/4/2023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63345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2/4/2023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20592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2/4/2023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44617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2/4/2023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38488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2/4/2023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54852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2/4/2023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11759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2/4/2023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22550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2/4/2023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932359469"/>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6" r:id="rId7"/>
    <p:sldLayoutId id="2147483697" r:id="rId8"/>
    <p:sldLayoutId id="2147483698" r:id="rId9"/>
    <p:sldLayoutId id="2147483699" r:id="rId10"/>
    <p:sldLayoutId id="2147483700" r:id="rId11"/>
    <p:sldLayoutId id="214748370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internationaljournalofresearch.com/2020/06/06/content-writer-is-the-most-searched-job-in-india-says-study/"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freepngimg.com/png/16788-target-png-file"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arbara1923.com/2014/09/inspire-4-things-you-thought-were-true.html"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innovationbydesign.pressbooks.com/chapter/define/"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145558967@N03/31799361247"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2.xml.rels><?xml version="1.0" encoding="UTF-8" standalone="yes"?>
<Relationships xmlns="http://schemas.openxmlformats.org/package/2006/relationships"><Relationship Id="rId3" Type="http://schemas.openxmlformats.org/officeDocument/2006/relationships/hyperlink" Target="https://www.derbyshire.police.uk/news/derbyshire/news/news/forcewide/2021/january/review-into-fixed-penalty-notices-issued-last-week-has-now-concluded/" TargetMode="External"/><Relationship Id="rId2" Type="http://schemas.openxmlformats.org/officeDocument/2006/relationships/hyperlink" Target="https://www.theguardian.com/uk-news/2021/jan/09/covid-derbyshire-police-to-review-lockdown-fines-after-walkers-given-200-penalties" TargetMode="External"/><Relationship Id="rId1" Type="http://schemas.openxmlformats.org/officeDocument/2006/relationships/slideLayout" Target="../slideLayouts/slideLayout2.xml"/><Relationship Id="rId5" Type="http://schemas.openxmlformats.org/officeDocument/2006/relationships/hyperlink" Target="https://www.peoplematters.in/article/employee-engagement/leveraging-design-thinking-for-enhancing-employee-engagement-15993" TargetMode="Externa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VmwtVyV48K4&amp;t=28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pngall.com/email-png/download/29775"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evergreenleaf.blogspot.com/2013/04/my-first-blog-award-liebster.html" TargetMode="External"/><Relationship Id="rId2" Type="http://schemas.openxmlformats.org/officeDocument/2006/relationships/image" Target="../media/image18.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3" descr="High angle view of a rolled paper, brown notebook, and black notepad on a wooden table">
            <a:extLst>
              <a:ext uri="{FF2B5EF4-FFF2-40B4-BE49-F238E27FC236}">
                <a16:creationId xmlns:a16="http://schemas.microsoft.com/office/drawing/2014/main" id="{12472586-604A-DF8B-3ED7-ABC86AB9A789}"/>
              </a:ext>
            </a:extLst>
          </p:cNvPr>
          <p:cNvPicPr>
            <a:picLocks noChangeAspect="1"/>
          </p:cNvPicPr>
          <p:nvPr/>
        </p:nvPicPr>
        <p:blipFill rotWithShape="1">
          <a:blip r:embed="rId2"/>
          <a:srcRect t="7551" r="-2" b="8052"/>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p:cNvSpPr>
            <a:spLocks noGrp="1"/>
          </p:cNvSpPr>
          <p:nvPr>
            <p:ph type="ctrTitle"/>
          </p:nvPr>
        </p:nvSpPr>
        <p:spPr>
          <a:xfrm>
            <a:off x="6095999" y="3834174"/>
            <a:ext cx="5257800" cy="1701570"/>
          </a:xfrm>
        </p:spPr>
        <p:txBody>
          <a:bodyPr anchor="b">
            <a:normAutofit/>
          </a:bodyPr>
          <a:lstStyle/>
          <a:p>
            <a:pPr algn="ctr"/>
            <a:r>
              <a:rPr lang="en-GB" sz="5400" b="1" i="1" u="sng" dirty="0"/>
              <a:t>Tutorial 2 – What is Law?</a:t>
            </a:r>
            <a:endParaRPr lang="en-US" sz="5400" dirty="0"/>
          </a:p>
        </p:txBody>
      </p:sp>
      <p:sp>
        <p:nvSpPr>
          <p:cNvPr id="3" name="Subtitle 2"/>
          <p:cNvSpPr>
            <a:spLocks noGrp="1"/>
          </p:cNvSpPr>
          <p:nvPr>
            <p:ph type="subTitle" idx="1"/>
          </p:nvPr>
        </p:nvSpPr>
        <p:spPr>
          <a:xfrm>
            <a:off x="7745261" y="5623814"/>
            <a:ext cx="2976782" cy="646785"/>
          </a:xfrm>
        </p:spPr>
        <p:txBody>
          <a:bodyPr>
            <a:normAutofit/>
          </a:bodyPr>
          <a:lstStyle/>
          <a:p>
            <a:endParaRPr lang="en-GB" sz="2000"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000"/>
                                  </p:stCondLst>
                                  <p:endCondLst>
                                    <p:cond evt="begin" delay="0">
                                      <p:tn val="5"/>
                                    </p:cond>
                                  </p:end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607835-03CC-8EC9-1759-1D1E46A6ED56}"/>
              </a:ext>
            </a:extLst>
          </p:cNvPr>
          <p:cNvSpPr>
            <a:spLocks noGrp="1"/>
          </p:cNvSpPr>
          <p:nvPr>
            <p:ph type="title"/>
          </p:nvPr>
        </p:nvSpPr>
        <p:spPr>
          <a:xfrm>
            <a:off x="838201" y="365125"/>
            <a:ext cx="5251316" cy="1807305"/>
          </a:xfrm>
        </p:spPr>
        <p:txBody>
          <a:bodyPr>
            <a:normAutofit/>
          </a:bodyPr>
          <a:lstStyle/>
          <a:p>
            <a:r>
              <a:rPr lang="en-GB" sz="6000" u="sng" dirty="0"/>
              <a:t>Content</a:t>
            </a:r>
            <a:endParaRPr lang="en-US" sz="6000" dirty="0"/>
          </a:p>
        </p:txBody>
      </p:sp>
      <p:sp>
        <p:nvSpPr>
          <p:cNvPr id="3" name="Content Placeholder 2">
            <a:extLst>
              <a:ext uri="{FF2B5EF4-FFF2-40B4-BE49-F238E27FC236}">
                <a16:creationId xmlns:a16="http://schemas.microsoft.com/office/drawing/2014/main" id="{B8E0BC1D-4656-6B93-5B80-053E67C6217D}"/>
              </a:ext>
            </a:extLst>
          </p:cNvPr>
          <p:cNvSpPr>
            <a:spLocks noGrp="1"/>
          </p:cNvSpPr>
          <p:nvPr>
            <p:ph idx="1"/>
          </p:nvPr>
        </p:nvSpPr>
        <p:spPr>
          <a:xfrm>
            <a:off x="838200" y="2333297"/>
            <a:ext cx="4619621" cy="3843666"/>
          </a:xfrm>
        </p:spPr>
        <p:txBody>
          <a:bodyPr vert="horz" lIns="91440" tIns="45720" rIns="91440" bIns="45720" rtlCol="0">
            <a:normAutofit/>
          </a:bodyPr>
          <a:lstStyle/>
          <a:p>
            <a:r>
              <a:rPr lang="en-GB" sz="2000" dirty="0"/>
              <a:t>Aims and Learning Objectives.</a:t>
            </a:r>
          </a:p>
          <a:p>
            <a:r>
              <a:rPr lang="en-GB" sz="2000" dirty="0"/>
              <a:t>Recap from last week.</a:t>
            </a:r>
          </a:p>
          <a:p>
            <a:r>
              <a:rPr lang="en-GB" sz="2000" dirty="0"/>
              <a:t>What is law?</a:t>
            </a:r>
          </a:p>
          <a:p>
            <a:r>
              <a:rPr lang="en-GB" sz="2000" dirty="0"/>
              <a:t>Where does law come from?</a:t>
            </a:r>
          </a:p>
          <a:p>
            <a:r>
              <a:rPr lang="en-GB" sz="2000" dirty="0"/>
              <a:t>Activities. </a:t>
            </a:r>
          </a:p>
          <a:p>
            <a:r>
              <a:rPr lang="en-GB" sz="2000" dirty="0"/>
              <a:t>Summary. </a:t>
            </a:r>
          </a:p>
          <a:p>
            <a:r>
              <a:rPr lang="en-GB" sz="2000" dirty="0"/>
              <a:t>Questions?</a:t>
            </a:r>
          </a:p>
          <a:p>
            <a:endParaRPr lang="en-GB" sz="2000" dirty="0"/>
          </a:p>
        </p:txBody>
      </p:sp>
      <p:pic>
        <p:nvPicPr>
          <p:cNvPr id="4" name="Picture 4">
            <a:extLst>
              <a:ext uri="{FF2B5EF4-FFF2-40B4-BE49-F238E27FC236}">
                <a16:creationId xmlns:a16="http://schemas.microsoft.com/office/drawing/2014/main" id="{89AD6DF3-FBB7-7A39-230F-CBD419AFA39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4996" r="26966"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92458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67EBAC-FC2A-BC6A-C37E-78A882F5D287}"/>
              </a:ext>
            </a:extLst>
          </p:cNvPr>
          <p:cNvSpPr>
            <a:spLocks noGrp="1"/>
          </p:cNvSpPr>
          <p:nvPr>
            <p:ph type="title"/>
          </p:nvPr>
        </p:nvSpPr>
        <p:spPr>
          <a:xfrm>
            <a:off x="305845" y="323372"/>
            <a:ext cx="6472603" cy="1807305"/>
          </a:xfrm>
        </p:spPr>
        <p:txBody>
          <a:bodyPr>
            <a:noAutofit/>
          </a:bodyPr>
          <a:lstStyle/>
          <a:p>
            <a:r>
              <a:rPr lang="en-GB" sz="6000" u="sng" dirty="0"/>
              <a:t>Aims and Learning Objectives</a:t>
            </a:r>
            <a:endParaRPr lang="en-US" sz="6000" dirty="0"/>
          </a:p>
        </p:txBody>
      </p:sp>
      <p:sp>
        <p:nvSpPr>
          <p:cNvPr id="3" name="Content Placeholder 2">
            <a:extLst>
              <a:ext uri="{FF2B5EF4-FFF2-40B4-BE49-F238E27FC236}">
                <a16:creationId xmlns:a16="http://schemas.microsoft.com/office/drawing/2014/main" id="{08B57774-6506-B20B-EEB3-881C41F9D70F}"/>
              </a:ext>
            </a:extLst>
          </p:cNvPr>
          <p:cNvSpPr>
            <a:spLocks noGrp="1"/>
          </p:cNvSpPr>
          <p:nvPr>
            <p:ph idx="1"/>
          </p:nvPr>
        </p:nvSpPr>
        <p:spPr>
          <a:xfrm>
            <a:off x="305843" y="2667324"/>
            <a:ext cx="4619621" cy="3843666"/>
          </a:xfrm>
        </p:spPr>
        <p:txBody>
          <a:bodyPr vert="horz" lIns="91440" tIns="45720" rIns="91440" bIns="45720" rtlCol="0" anchor="t">
            <a:normAutofit/>
          </a:bodyPr>
          <a:lstStyle/>
          <a:p>
            <a:r>
              <a:rPr lang="en-GB" sz="2400" dirty="0"/>
              <a:t>The aim of today's session is to recap the lecture content. </a:t>
            </a:r>
            <a:endParaRPr lang="en-US" sz="2400" dirty="0"/>
          </a:p>
          <a:p>
            <a:r>
              <a:rPr lang="en-GB" sz="2400" dirty="0"/>
              <a:t>By the end of today's session students should be able to demonstrate that they understand topic 1.</a:t>
            </a:r>
          </a:p>
        </p:txBody>
      </p:sp>
      <p:pic>
        <p:nvPicPr>
          <p:cNvPr id="4" name="Picture 4" descr="A picture containing text&#10;&#10;Description automatically generated">
            <a:extLst>
              <a:ext uri="{FF2B5EF4-FFF2-40B4-BE49-F238E27FC236}">
                <a16:creationId xmlns:a16="http://schemas.microsoft.com/office/drawing/2014/main" id="{FB335783-F61C-A89A-5335-8EAEA5FB21D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8269"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77360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75F9C-5F35-45E7-B51F-88947D673B83}"/>
              </a:ext>
            </a:extLst>
          </p:cNvPr>
          <p:cNvSpPr>
            <a:spLocks noGrp="1"/>
          </p:cNvSpPr>
          <p:nvPr>
            <p:ph type="title"/>
          </p:nvPr>
        </p:nvSpPr>
        <p:spPr>
          <a:xfrm>
            <a:off x="838201" y="365125"/>
            <a:ext cx="5251316" cy="1807305"/>
          </a:xfrm>
        </p:spPr>
        <p:txBody>
          <a:bodyPr>
            <a:normAutofit fontScale="90000"/>
          </a:bodyPr>
          <a:lstStyle/>
          <a:p>
            <a:pPr algn="ctr"/>
            <a:r>
              <a:rPr lang="en-GB" sz="5400" u="sng" dirty="0"/>
              <a:t>Recap -How will this module run?</a:t>
            </a:r>
            <a:endParaRPr lang="en-US" sz="5400" dirty="0"/>
          </a:p>
        </p:txBody>
      </p:sp>
      <p:sp>
        <p:nvSpPr>
          <p:cNvPr id="3" name="Content Placeholder 2">
            <a:extLst>
              <a:ext uri="{FF2B5EF4-FFF2-40B4-BE49-F238E27FC236}">
                <a16:creationId xmlns:a16="http://schemas.microsoft.com/office/drawing/2014/main" id="{D5F7DD24-30A7-CA1E-E94C-4D0467CCA554}"/>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GB" sz="2400" dirty="0"/>
              <a:t>Live tutorial on Mondays. </a:t>
            </a:r>
            <a:endParaRPr lang="en-US" sz="2400" dirty="0"/>
          </a:p>
          <a:p>
            <a:r>
              <a:rPr lang="en-GB" sz="2400" dirty="0"/>
              <a:t>Digital content will be released 5pm every Thursday. </a:t>
            </a:r>
          </a:p>
          <a:p>
            <a:r>
              <a:rPr lang="en-GB" sz="2400" dirty="0"/>
              <a:t>Digital content must be listened to before attending the lesson. </a:t>
            </a:r>
          </a:p>
          <a:p>
            <a:r>
              <a:rPr lang="en-GB" sz="2400" dirty="0"/>
              <a:t>Assignment 1 released.</a:t>
            </a:r>
          </a:p>
        </p:txBody>
      </p:sp>
      <p:pic>
        <p:nvPicPr>
          <p:cNvPr id="4" name="Picture 4">
            <a:extLst>
              <a:ext uri="{FF2B5EF4-FFF2-40B4-BE49-F238E27FC236}">
                <a16:creationId xmlns:a16="http://schemas.microsoft.com/office/drawing/2014/main" id="{E4E46990-6699-BDD3-E427-931EC30F3C4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4590" r="3976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79380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DE2B46-0637-4FB3-A387-13AF9636A827}"/>
              </a:ext>
            </a:extLst>
          </p:cNvPr>
          <p:cNvSpPr>
            <a:spLocks noGrp="1"/>
          </p:cNvSpPr>
          <p:nvPr>
            <p:ph type="title"/>
          </p:nvPr>
        </p:nvSpPr>
        <p:spPr>
          <a:xfrm>
            <a:off x="97079" y="288563"/>
            <a:ext cx="4587895" cy="1800526"/>
          </a:xfrm>
        </p:spPr>
        <p:txBody>
          <a:bodyPr>
            <a:normAutofit/>
          </a:bodyPr>
          <a:lstStyle/>
          <a:p>
            <a:pPr algn="ctr"/>
            <a:r>
              <a:rPr lang="en-GB" sz="5400" u="sng" dirty="0"/>
              <a:t>Today's lesson</a:t>
            </a:r>
            <a:endParaRPr lang="en-US" sz="5400" dirty="0"/>
          </a:p>
        </p:txBody>
      </p:sp>
      <p:sp>
        <p:nvSpPr>
          <p:cNvPr id="3" name="Content Placeholder 2">
            <a:extLst>
              <a:ext uri="{FF2B5EF4-FFF2-40B4-BE49-F238E27FC236}">
                <a16:creationId xmlns:a16="http://schemas.microsoft.com/office/drawing/2014/main" id="{6EC666E5-43DA-566D-7DCB-5D7833444422}"/>
              </a:ext>
            </a:extLst>
          </p:cNvPr>
          <p:cNvSpPr>
            <a:spLocks noGrp="1"/>
          </p:cNvSpPr>
          <p:nvPr>
            <p:ph idx="1"/>
          </p:nvPr>
        </p:nvSpPr>
        <p:spPr>
          <a:xfrm>
            <a:off x="650311" y="2247600"/>
            <a:ext cx="4347815" cy="4096375"/>
          </a:xfrm>
        </p:spPr>
        <p:txBody>
          <a:bodyPr vert="horz" lIns="91440" tIns="45720" rIns="91440" bIns="45720" rtlCol="0" anchor="t">
            <a:normAutofit/>
          </a:bodyPr>
          <a:lstStyle/>
          <a:p>
            <a:pPr>
              <a:lnSpc>
                <a:spcPct val="150000"/>
              </a:lnSpc>
            </a:pPr>
            <a:r>
              <a:rPr lang="en-GB" sz="2000" dirty="0"/>
              <a:t>What is law?</a:t>
            </a:r>
          </a:p>
          <a:p>
            <a:pPr>
              <a:lnSpc>
                <a:spcPct val="150000"/>
              </a:lnSpc>
            </a:pPr>
            <a:r>
              <a:rPr lang="en-GB" sz="2000" dirty="0"/>
              <a:t>Where does it come from?</a:t>
            </a:r>
            <a:endParaRPr lang="en-US" sz="2000" dirty="0"/>
          </a:p>
          <a:p>
            <a:pPr>
              <a:lnSpc>
                <a:spcPct val="150000"/>
              </a:lnSpc>
            </a:pPr>
            <a:r>
              <a:rPr lang="en-GB" sz="2000" dirty="0"/>
              <a:t>Common Law</a:t>
            </a:r>
          </a:p>
        </p:txBody>
      </p:sp>
      <p:pic>
        <p:nvPicPr>
          <p:cNvPr id="4" name="Picture 4" descr="Icon&#10;&#10;Description automatically generated">
            <a:extLst>
              <a:ext uri="{FF2B5EF4-FFF2-40B4-BE49-F238E27FC236}">
                <a16:creationId xmlns:a16="http://schemas.microsoft.com/office/drawing/2014/main" id="{D4269EBA-F1D6-73EA-DFD2-8EDFA7FEC6D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00986" y="937870"/>
            <a:ext cx="4747547" cy="5010603"/>
          </a:xfrm>
          <a:prstGeom prst="rect">
            <a:avLst/>
          </a:prstGeom>
        </p:spPr>
      </p:pic>
    </p:spTree>
    <p:extLst>
      <p:ext uri="{BB962C8B-B14F-4D97-AF65-F5344CB8AC3E}">
        <p14:creationId xmlns:p14="http://schemas.microsoft.com/office/powerpoint/2010/main" val="3605339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D29DEDD-053A-8572-FE45-5303B974589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065" b="20935"/>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a:extLst>
              <a:ext uri="{FF2B5EF4-FFF2-40B4-BE49-F238E27FC236}">
                <a16:creationId xmlns:a16="http://schemas.microsoft.com/office/drawing/2014/main" id="{6CB715D4-5D30-B347-90F7-27333A4E3A9B}"/>
              </a:ext>
            </a:extLst>
          </p:cNvPr>
          <p:cNvSpPr>
            <a:spLocks noGrp="1"/>
          </p:cNvSpPr>
          <p:nvPr>
            <p:ph type="title"/>
          </p:nvPr>
        </p:nvSpPr>
        <p:spPr>
          <a:xfrm>
            <a:off x="6271435" y="3032392"/>
            <a:ext cx="5552090" cy="1191873"/>
          </a:xfrm>
        </p:spPr>
        <p:txBody>
          <a:bodyPr anchor="b">
            <a:normAutofit/>
          </a:bodyPr>
          <a:lstStyle/>
          <a:p>
            <a:r>
              <a:rPr lang="en-GB" sz="5400" u="sng" dirty="0"/>
              <a:t>What is law?</a:t>
            </a:r>
            <a:endParaRPr lang="en-US" sz="5400" dirty="0"/>
          </a:p>
        </p:txBody>
      </p:sp>
      <p:sp>
        <p:nvSpPr>
          <p:cNvPr id="3" name="Content Placeholder 2">
            <a:extLst>
              <a:ext uri="{FF2B5EF4-FFF2-40B4-BE49-F238E27FC236}">
                <a16:creationId xmlns:a16="http://schemas.microsoft.com/office/drawing/2014/main" id="{968B78FE-37F0-78C5-2E9D-BDA75911A3CC}"/>
              </a:ext>
            </a:extLst>
          </p:cNvPr>
          <p:cNvSpPr>
            <a:spLocks noGrp="1"/>
          </p:cNvSpPr>
          <p:nvPr>
            <p:ph idx="1"/>
          </p:nvPr>
        </p:nvSpPr>
        <p:spPr>
          <a:xfrm>
            <a:off x="5916531" y="4310595"/>
            <a:ext cx="5552089" cy="1544713"/>
          </a:xfrm>
        </p:spPr>
        <p:txBody>
          <a:bodyPr vert="horz" lIns="91440" tIns="45720" rIns="91440" bIns="45720" rtlCol="0" anchor="t">
            <a:noAutofit/>
          </a:bodyPr>
          <a:lstStyle/>
          <a:p>
            <a:pPr>
              <a:lnSpc>
                <a:spcPct val="90000"/>
              </a:lnSpc>
            </a:pPr>
            <a:r>
              <a:rPr lang="en-GB" sz="1800" dirty="0"/>
              <a:t>How would you define law?</a:t>
            </a:r>
            <a:endParaRPr lang="en-US" sz="1800" dirty="0"/>
          </a:p>
          <a:p>
            <a:pPr>
              <a:lnSpc>
                <a:spcPct val="90000"/>
              </a:lnSpc>
            </a:pPr>
            <a:r>
              <a:rPr lang="en-GB" sz="1800" dirty="0"/>
              <a:t>Set of rules to be followed by society. </a:t>
            </a:r>
          </a:p>
          <a:p>
            <a:pPr>
              <a:lnSpc>
                <a:spcPct val="90000"/>
              </a:lnSpc>
            </a:pPr>
            <a:r>
              <a:rPr lang="en-GB" sz="1800" dirty="0"/>
              <a:t>Driving laws, criminal law, civil law. </a:t>
            </a:r>
          </a:p>
          <a:p>
            <a:pPr>
              <a:lnSpc>
                <a:spcPct val="90000"/>
              </a:lnSpc>
            </a:pPr>
            <a:r>
              <a:rPr lang="en-GB" sz="1800" dirty="0"/>
              <a:t>Not everything that is followed is law. </a:t>
            </a:r>
          </a:p>
          <a:p>
            <a:pPr>
              <a:lnSpc>
                <a:spcPct val="90000"/>
              </a:lnSpc>
            </a:pPr>
            <a:r>
              <a:rPr lang="en-GB" sz="1800" dirty="0"/>
              <a:t>One example is university student code of conduct.</a:t>
            </a:r>
          </a:p>
        </p:txBody>
      </p:sp>
    </p:spTree>
    <p:extLst>
      <p:ext uri="{BB962C8B-B14F-4D97-AF65-F5344CB8AC3E}">
        <p14:creationId xmlns:p14="http://schemas.microsoft.com/office/powerpoint/2010/main" val="3181443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352F9-1E4C-F8C9-55A0-8D8DB799AD3A}"/>
              </a:ext>
            </a:extLst>
          </p:cNvPr>
          <p:cNvSpPr>
            <a:spLocks noGrp="1"/>
          </p:cNvSpPr>
          <p:nvPr>
            <p:ph type="title"/>
          </p:nvPr>
        </p:nvSpPr>
        <p:spPr/>
        <p:txBody>
          <a:bodyPr>
            <a:normAutofit/>
          </a:bodyPr>
          <a:lstStyle/>
          <a:p>
            <a:r>
              <a:rPr lang="en-GB" sz="6000" b="1" u="sng" dirty="0"/>
              <a:t>Activity 1</a:t>
            </a:r>
          </a:p>
        </p:txBody>
      </p:sp>
      <p:sp>
        <p:nvSpPr>
          <p:cNvPr id="3" name="Content Placeholder 2">
            <a:extLst>
              <a:ext uri="{FF2B5EF4-FFF2-40B4-BE49-F238E27FC236}">
                <a16:creationId xmlns:a16="http://schemas.microsoft.com/office/drawing/2014/main" id="{4D4C06A1-DB40-E11F-AFEC-FB3110ACD834}"/>
              </a:ext>
            </a:extLst>
          </p:cNvPr>
          <p:cNvSpPr>
            <a:spLocks noGrp="1"/>
          </p:cNvSpPr>
          <p:nvPr>
            <p:ph idx="1"/>
          </p:nvPr>
        </p:nvSpPr>
        <p:spPr/>
        <p:txBody>
          <a:bodyPr>
            <a:normAutofit/>
          </a:bodyPr>
          <a:lstStyle/>
          <a:p>
            <a:pPr>
              <a:lnSpc>
                <a:spcPct val="107000"/>
              </a:lnSpc>
              <a:spcAft>
                <a:spcPts val="800"/>
              </a:spcAft>
            </a:pPr>
            <a:r>
              <a:rPr lang="en-GB" sz="4000" dirty="0">
                <a:effectLst/>
                <a:latin typeface="Calibri" panose="020F0502020204030204" pitchFamily="34" charset="0"/>
                <a:ea typeface="DengXian" panose="02010600030101010101" pitchFamily="2" charset="-122"/>
                <a:cs typeface="Calibri" panose="020F0502020204030204" pitchFamily="34" charset="0"/>
              </a:rPr>
              <a:t>What laws can you think of that: </a:t>
            </a:r>
            <a:endParaRPr lang="en-GB" sz="40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Font typeface="Times New Roman" panose="02020603050405020304" pitchFamily="18" charset="0"/>
              <a:buChar char="•"/>
              <a:tabLst>
                <a:tab pos="457200" algn="l"/>
              </a:tabLst>
            </a:pPr>
            <a:r>
              <a:rPr lang="en-US" sz="4000" dirty="0">
                <a:effectLst/>
                <a:latin typeface="Calibri" panose="020F0502020204030204" pitchFamily="34" charset="0"/>
                <a:ea typeface="Times New Roman" panose="02020603050405020304" pitchFamily="18" charset="0"/>
              </a:rPr>
              <a:t>Have governed the way you have behaved this week;</a:t>
            </a:r>
            <a:endParaRPr lang="en-GB" sz="40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Char char="•"/>
              <a:tabLst>
                <a:tab pos="457200" algn="l"/>
              </a:tabLst>
            </a:pPr>
            <a:r>
              <a:rPr lang="en-US" sz="4000" dirty="0">
                <a:effectLst/>
                <a:latin typeface="Calibri" panose="020F0502020204030204" pitchFamily="34" charset="0"/>
                <a:ea typeface="Times New Roman" panose="02020603050405020304" pitchFamily="18" charset="0"/>
              </a:rPr>
              <a:t>Given you rights;</a:t>
            </a:r>
            <a:endParaRPr lang="en-GB" sz="40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Char char="•"/>
              <a:tabLst>
                <a:tab pos="457200" algn="l"/>
              </a:tabLst>
            </a:pPr>
            <a:r>
              <a:rPr lang="en-US" sz="4000" dirty="0">
                <a:effectLst/>
                <a:latin typeface="Calibri" panose="020F0502020204030204" pitchFamily="34" charset="0"/>
                <a:ea typeface="Times New Roman" panose="02020603050405020304" pitchFamily="18" charset="0"/>
              </a:rPr>
              <a:t>Have protected you?</a:t>
            </a:r>
            <a:endParaRPr lang="en-GB" sz="4000" dirty="0">
              <a:effectLst/>
              <a:latin typeface="Times New Roman" panose="02020603050405020304" pitchFamily="18" charset="0"/>
              <a:ea typeface="Times New Roman" panose="02020603050405020304" pitchFamily="18" charset="0"/>
            </a:endParaRPr>
          </a:p>
          <a:p>
            <a:pPr marL="0" indent="0">
              <a:lnSpc>
                <a:spcPct val="107000"/>
              </a:lnSpc>
              <a:spcAft>
                <a:spcPts val="800"/>
              </a:spcAft>
              <a:buNone/>
            </a:pPr>
            <a:endParaRPr lang="en-GB" sz="40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875785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9C540-CD71-4BE4-FACF-794E0E4FCFE1}"/>
              </a:ext>
            </a:extLst>
          </p:cNvPr>
          <p:cNvSpPr>
            <a:spLocks noGrp="1"/>
          </p:cNvSpPr>
          <p:nvPr>
            <p:ph type="title"/>
          </p:nvPr>
        </p:nvSpPr>
        <p:spPr>
          <a:xfrm>
            <a:off x="838200" y="365125"/>
            <a:ext cx="10515600" cy="1325563"/>
          </a:xfrm>
        </p:spPr>
        <p:txBody>
          <a:bodyPr>
            <a:noAutofit/>
          </a:bodyPr>
          <a:lstStyle/>
          <a:p>
            <a:pPr algn="ctr"/>
            <a:r>
              <a:rPr lang="en-GB" sz="4800" b="1" u="sng" dirty="0"/>
              <a:t>Where does our law come from?</a:t>
            </a:r>
            <a:endParaRPr lang="en-US" dirty="0"/>
          </a:p>
        </p:txBody>
      </p:sp>
      <p:sp>
        <p:nvSpPr>
          <p:cNvPr id="3" name="Content Placeholder 2">
            <a:extLst>
              <a:ext uri="{FF2B5EF4-FFF2-40B4-BE49-F238E27FC236}">
                <a16:creationId xmlns:a16="http://schemas.microsoft.com/office/drawing/2014/main" id="{7A973D60-946D-462C-F430-6FB8386738E6}"/>
              </a:ext>
            </a:extLst>
          </p:cNvPr>
          <p:cNvSpPr>
            <a:spLocks noGrp="1"/>
          </p:cNvSpPr>
          <p:nvPr>
            <p:ph idx="1"/>
          </p:nvPr>
        </p:nvSpPr>
        <p:spPr>
          <a:xfrm>
            <a:off x="838201" y="2013625"/>
            <a:ext cx="4614759" cy="4163337"/>
          </a:xfrm>
        </p:spPr>
        <p:txBody>
          <a:bodyPr vert="horz" lIns="91440" tIns="45720" rIns="91440" bIns="45720" rtlCol="0">
            <a:normAutofit/>
          </a:bodyPr>
          <a:lstStyle/>
          <a:p>
            <a:pPr marL="0" indent="0">
              <a:buNone/>
            </a:pPr>
            <a:r>
              <a:rPr lang="en-GB" sz="2000"/>
              <a:t>- Law comes from Legislation. </a:t>
            </a:r>
          </a:p>
          <a:p>
            <a:pPr marL="0" indent="0">
              <a:buNone/>
            </a:pPr>
            <a:endParaRPr lang="en-GB" sz="2000"/>
          </a:p>
          <a:p>
            <a:pPr marL="0" indent="0">
              <a:buNone/>
            </a:pPr>
            <a:r>
              <a:rPr lang="en-GB" sz="2000"/>
              <a:t>- Two types: </a:t>
            </a:r>
          </a:p>
          <a:p>
            <a:pPr marL="0" indent="0">
              <a:buNone/>
            </a:pPr>
            <a:endParaRPr lang="en-GB" sz="2000"/>
          </a:p>
          <a:p>
            <a:pPr marL="0" indent="0">
              <a:buNone/>
            </a:pPr>
            <a:r>
              <a:rPr lang="en-GB" sz="2000"/>
              <a:t>- Primary and Secondary legislation. </a:t>
            </a:r>
          </a:p>
        </p:txBody>
      </p:sp>
      <p:pic>
        <p:nvPicPr>
          <p:cNvPr id="4" name="Graphic 4" descr="Scales of justice with solid fill">
            <a:extLst>
              <a:ext uri="{FF2B5EF4-FFF2-40B4-BE49-F238E27FC236}">
                <a16:creationId xmlns:a16="http://schemas.microsoft.com/office/drawing/2014/main" id="{3297866C-E8E3-60FE-08F0-6499E2D9493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55346" y="2766817"/>
            <a:ext cx="2751667" cy="2751667"/>
          </a:xfrm>
          <a:prstGeom prst="rect">
            <a:avLst/>
          </a:prstGeom>
        </p:spPr>
      </p:pic>
    </p:spTree>
    <p:extLst>
      <p:ext uri="{BB962C8B-B14F-4D97-AF65-F5344CB8AC3E}">
        <p14:creationId xmlns:p14="http://schemas.microsoft.com/office/powerpoint/2010/main" val="3212966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6099B-AB06-6FD6-31EF-D8F8D8139077}"/>
              </a:ext>
            </a:extLst>
          </p:cNvPr>
          <p:cNvSpPr>
            <a:spLocks noGrp="1"/>
          </p:cNvSpPr>
          <p:nvPr>
            <p:ph type="title"/>
          </p:nvPr>
        </p:nvSpPr>
        <p:spPr>
          <a:xfrm>
            <a:off x="838200" y="365125"/>
            <a:ext cx="10515600" cy="1325563"/>
          </a:xfrm>
        </p:spPr>
        <p:txBody>
          <a:bodyPr>
            <a:normAutofit/>
          </a:bodyPr>
          <a:lstStyle/>
          <a:p>
            <a:r>
              <a:rPr lang="en-GB" sz="5400" b="1" u="sng" dirty="0"/>
              <a:t>Primary legislation </a:t>
            </a:r>
            <a:endParaRPr lang="en-US" sz="6000" dirty="0"/>
          </a:p>
        </p:txBody>
      </p:sp>
      <p:sp>
        <p:nvSpPr>
          <p:cNvPr id="3" name="Content Placeholder 2">
            <a:extLst>
              <a:ext uri="{FF2B5EF4-FFF2-40B4-BE49-F238E27FC236}">
                <a16:creationId xmlns:a16="http://schemas.microsoft.com/office/drawing/2014/main" id="{AF4D8B2C-CFD5-646C-F788-E7AD307BDDF6}"/>
              </a:ext>
            </a:extLst>
          </p:cNvPr>
          <p:cNvSpPr>
            <a:spLocks noGrp="1"/>
          </p:cNvSpPr>
          <p:nvPr>
            <p:ph idx="1"/>
          </p:nvPr>
        </p:nvSpPr>
        <p:spPr>
          <a:xfrm>
            <a:off x="838201" y="2013625"/>
            <a:ext cx="4614759" cy="4163337"/>
          </a:xfrm>
        </p:spPr>
        <p:txBody>
          <a:bodyPr vert="horz" lIns="91440" tIns="45720" rIns="91440" bIns="45720" rtlCol="0">
            <a:normAutofit/>
          </a:bodyPr>
          <a:lstStyle/>
          <a:p>
            <a:r>
              <a:rPr lang="en-GB" sz="2000"/>
              <a:t>Created by parliament. </a:t>
            </a:r>
            <a:endParaRPr lang="en-US" sz="2000"/>
          </a:p>
          <a:p>
            <a:endParaRPr lang="en-GB" sz="2000"/>
          </a:p>
          <a:p>
            <a:r>
              <a:rPr lang="en-GB" sz="2000"/>
              <a:t>Also known as an act of Parliament. </a:t>
            </a:r>
          </a:p>
          <a:p>
            <a:endParaRPr lang="en-GB" sz="2000"/>
          </a:p>
          <a:p>
            <a:r>
              <a:rPr lang="en-GB" sz="2000"/>
              <a:t>Key examples include; </a:t>
            </a:r>
          </a:p>
          <a:p>
            <a:endParaRPr lang="en-GB" sz="2000"/>
          </a:p>
          <a:p>
            <a:r>
              <a:rPr lang="en-GB" sz="2000"/>
              <a:t>The Offences Against the Persons Act 1861. </a:t>
            </a:r>
          </a:p>
        </p:txBody>
      </p:sp>
      <p:pic>
        <p:nvPicPr>
          <p:cNvPr id="4" name="Graphic 4" descr="Gavel with solid fill">
            <a:extLst>
              <a:ext uri="{FF2B5EF4-FFF2-40B4-BE49-F238E27FC236}">
                <a16:creationId xmlns:a16="http://schemas.microsoft.com/office/drawing/2014/main" id="{B0590017-81A4-CF17-3E56-6045832D190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55346" y="2766817"/>
            <a:ext cx="2751667" cy="2751667"/>
          </a:xfrm>
          <a:prstGeom prst="rect">
            <a:avLst/>
          </a:prstGeom>
        </p:spPr>
      </p:pic>
    </p:spTree>
    <p:extLst>
      <p:ext uri="{BB962C8B-B14F-4D97-AF65-F5344CB8AC3E}">
        <p14:creationId xmlns:p14="http://schemas.microsoft.com/office/powerpoint/2010/main" val="648865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37594-705A-D8D3-6F16-7C69E70B9A92}"/>
              </a:ext>
            </a:extLst>
          </p:cNvPr>
          <p:cNvSpPr>
            <a:spLocks noGrp="1"/>
          </p:cNvSpPr>
          <p:nvPr>
            <p:ph type="title"/>
          </p:nvPr>
        </p:nvSpPr>
        <p:spPr>
          <a:xfrm>
            <a:off x="838200" y="365125"/>
            <a:ext cx="10515600" cy="1325563"/>
          </a:xfrm>
        </p:spPr>
        <p:txBody>
          <a:bodyPr>
            <a:normAutofit/>
          </a:bodyPr>
          <a:lstStyle/>
          <a:p>
            <a:pPr algn="ctr"/>
            <a:r>
              <a:rPr lang="en-GB" sz="5400" b="1" u="sng" dirty="0"/>
              <a:t>Secondary legislation</a:t>
            </a:r>
            <a:endParaRPr lang="en-US" sz="5400" dirty="0"/>
          </a:p>
        </p:txBody>
      </p:sp>
      <p:sp>
        <p:nvSpPr>
          <p:cNvPr id="3" name="Content Placeholder 2">
            <a:extLst>
              <a:ext uri="{FF2B5EF4-FFF2-40B4-BE49-F238E27FC236}">
                <a16:creationId xmlns:a16="http://schemas.microsoft.com/office/drawing/2014/main" id="{1E011B8F-F75B-6B3A-5DC6-8635F720D801}"/>
              </a:ext>
            </a:extLst>
          </p:cNvPr>
          <p:cNvSpPr>
            <a:spLocks noGrp="1"/>
          </p:cNvSpPr>
          <p:nvPr>
            <p:ph idx="1"/>
          </p:nvPr>
        </p:nvSpPr>
        <p:spPr>
          <a:xfrm>
            <a:off x="838201" y="2013625"/>
            <a:ext cx="4614759" cy="4163337"/>
          </a:xfrm>
        </p:spPr>
        <p:txBody>
          <a:bodyPr vert="horz" lIns="91440" tIns="45720" rIns="91440" bIns="45720" rtlCol="0" anchor="t">
            <a:normAutofit/>
          </a:bodyPr>
          <a:lstStyle/>
          <a:p>
            <a:r>
              <a:rPr lang="en-GB" sz="2400" dirty="0"/>
              <a:t>Created by government ministers. </a:t>
            </a:r>
            <a:endParaRPr lang="en-US" sz="2400" dirty="0"/>
          </a:p>
          <a:p>
            <a:endParaRPr lang="en-GB" sz="2400" dirty="0"/>
          </a:p>
          <a:p>
            <a:r>
              <a:rPr lang="en-GB" sz="2400" dirty="0"/>
              <a:t>Also known as subordinate/ delegated legislation. </a:t>
            </a:r>
          </a:p>
        </p:txBody>
      </p:sp>
      <p:pic>
        <p:nvPicPr>
          <p:cNvPr id="4" name="Graphic 4" descr="Badge outline">
            <a:extLst>
              <a:ext uri="{FF2B5EF4-FFF2-40B4-BE49-F238E27FC236}">
                <a16:creationId xmlns:a16="http://schemas.microsoft.com/office/drawing/2014/main" id="{446BA512-32B6-6DBC-7ED8-86C6738AC0F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55346" y="2766817"/>
            <a:ext cx="2751667" cy="2751667"/>
          </a:xfrm>
          <a:prstGeom prst="rect">
            <a:avLst/>
          </a:prstGeom>
        </p:spPr>
      </p:pic>
    </p:spTree>
    <p:extLst>
      <p:ext uri="{BB962C8B-B14F-4D97-AF65-F5344CB8AC3E}">
        <p14:creationId xmlns:p14="http://schemas.microsoft.com/office/powerpoint/2010/main" val="7938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345C3-FFE9-A3B3-89F4-572DB984C930}"/>
              </a:ext>
            </a:extLst>
          </p:cNvPr>
          <p:cNvSpPr>
            <a:spLocks noGrp="1"/>
          </p:cNvSpPr>
          <p:nvPr>
            <p:ph type="title"/>
          </p:nvPr>
        </p:nvSpPr>
        <p:spPr>
          <a:xfrm>
            <a:off x="838200" y="365125"/>
            <a:ext cx="10515600" cy="1325563"/>
          </a:xfrm>
        </p:spPr>
        <p:txBody>
          <a:bodyPr>
            <a:normAutofit/>
          </a:bodyPr>
          <a:lstStyle/>
          <a:p>
            <a:pPr algn="ctr"/>
            <a:r>
              <a:rPr lang="en-GB" sz="6000" u="sng" dirty="0"/>
              <a:t>Case law </a:t>
            </a:r>
            <a:endParaRPr lang="en-US" sz="6000"/>
          </a:p>
        </p:txBody>
      </p:sp>
      <p:sp>
        <p:nvSpPr>
          <p:cNvPr id="3" name="Content Placeholder 2">
            <a:extLst>
              <a:ext uri="{FF2B5EF4-FFF2-40B4-BE49-F238E27FC236}">
                <a16:creationId xmlns:a16="http://schemas.microsoft.com/office/drawing/2014/main" id="{D7AEB734-4EA5-D80C-D68A-4B1C7B1E7C5F}"/>
              </a:ext>
            </a:extLst>
          </p:cNvPr>
          <p:cNvSpPr>
            <a:spLocks noGrp="1"/>
          </p:cNvSpPr>
          <p:nvPr>
            <p:ph idx="1"/>
          </p:nvPr>
        </p:nvSpPr>
        <p:spPr>
          <a:xfrm>
            <a:off x="838201" y="2013625"/>
            <a:ext cx="4614759" cy="4163337"/>
          </a:xfrm>
        </p:spPr>
        <p:txBody>
          <a:bodyPr vert="horz" lIns="91440" tIns="45720" rIns="91440" bIns="45720" rtlCol="0" anchor="t">
            <a:normAutofit/>
          </a:bodyPr>
          <a:lstStyle/>
          <a:p>
            <a:pPr>
              <a:lnSpc>
                <a:spcPct val="200000"/>
              </a:lnSpc>
            </a:pPr>
            <a:r>
              <a:rPr lang="en-GB" sz="2000" dirty="0"/>
              <a:t>Created by judges.</a:t>
            </a:r>
          </a:p>
          <a:p>
            <a:pPr>
              <a:lnSpc>
                <a:spcPct val="200000"/>
              </a:lnSpc>
            </a:pPr>
            <a:r>
              <a:rPr lang="en-GB" sz="2000" dirty="0"/>
              <a:t>Precedent.</a:t>
            </a:r>
          </a:p>
          <a:p>
            <a:pPr>
              <a:lnSpc>
                <a:spcPct val="200000"/>
              </a:lnSpc>
            </a:pPr>
            <a:r>
              <a:rPr lang="en-GB" sz="2000" dirty="0"/>
              <a:t>Example - Airedale NHS Trust v Bland [1993] </a:t>
            </a:r>
          </a:p>
          <a:p>
            <a:endParaRPr lang="en-GB" sz="2000" dirty="0"/>
          </a:p>
        </p:txBody>
      </p:sp>
      <p:pic>
        <p:nvPicPr>
          <p:cNvPr id="4" name="Graphic 4" descr="Folder outline">
            <a:extLst>
              <a:ext uri="{FF2B5EF4-FFF2-40B4-BE49-F238E27FC236}">
                <a16:creationId xmlns:a16="http://schemas.microsoft.com/office/drawing/2014/main" id="{88214B57-51C5-8E59-6088-1D58449E883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55346" y="2766817"/>
            <a:ext cx="2751667" cy="2751667"/>
          </a:xfrm>
          <a:prstGeom prst="rect">
            <a:avLst/>
          </a:prstGeom>
        </p:spPr>
      </p:pic>
    </p:spTree>
    <p:extLst>
      <p:ext uri="{BB962C8B-B14F-4D97-AF65-F5344CB8AC3E}">
        <p14:creationId xmlns:p14="http://schemas.microsoft.com/office/powerpoint/2010/main" val="1552530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B33240-F34C-80E9-15A9-15ED7DBB07D1}"/>
              </a:ext>
            </a:extLst>
          </p:cNvPr>
          <p:cNvSpPr>
            <a:spLocks noGrp="1"/>
          </p:cNvSpPr>
          <p:nvPr>
            <p:ph type="title"/>
          </p:nvPr>
        </p:nvSpPr>
        <p:spPr>
          <a:xfrm>
            <a:off x="838201" y="365125"/>
            <a:ext cx="5251316" cy="1807305"/>
          </a:xfrm>
        </p:spPr>
        <p:txBody>
          <a:bodyPr>
            <a:normAutofit/>
          </a:bodyPr>
          <a:lstStyle/>
          <a:p>
            <a:pPr algn="ctr"/>
            <a:r>
              <a:rPr lang="en-GB" sz="5400" b="1" u="sng" dirty="0"/>
              <a:t>Activity 2 </a:t>
            </a:r>
            <a:endParaRPr lang="en-US" sz="5400" dirty="0"/>
          </a:p>
        </p:txBody>
      </p:sp>
      <p:sp>
        <p:nvSpPr>
          <p:cNvPr id="3" name="Content Placeholder 2">
            <a:extLst>
              <a:ext uri="{FF2B5EF4-FFF2-40B4-BE49-F238E27FC236}">
                <a16:creationId xmlns:a16="http://schemas.microsoft.com/office/drawing/2014/main" id="{278F7416-25B4-F9EC-AAD8-11906863C64B}"/>
              </a:ext>
            </a:extLst>
          </p:cNvPr>
          <p:cNvSpPr>
            <a:spLocks noGrp="1"/>
          </p:cNvSpPr>
          <p:nvPr>
            <p:ph idx="1"/>
          </p:nvPr>
        </p:nvSpPr>
        <p:spPr>
          <a:xfrm>
            <a:off x="838200" y="1853133"/>
            <a:ext cx="4619621" cy="3843666"/>
          </a:xfrm>
        </p:spPr>
        <p:txBody>
          <a:bodyPr vert="horz" lIns="91440" tIns="45720" rIns="91440" bIns="45720" rtlCol="0" anchor="t">
            <a:noAutofit/>
          </a:bodyPr>
          <a:lstStyle/>
          <a:p>
            <a:pPr>
              <a:lnSpc>
                <a:spcPct val="90000"/>
              </a:lnSpc>
            </a:pPr>
            <a:r>
              <a:rPr lang="en-GB" sz="1600" dirty="0">
                <a:ea typeface="+mn-lt"/>
                <a:cs typeface="+mn-lt"/>
              </a:rPr>
              <a:t>Review the following news story in the Guardian (</a:t>
            </a:r>
            <a:r>
              <a:rPr lang="en-GB" sz="1600" dirty="0">
                <a:ea typeface="+mn-lt"/>
                <a:cs typeface="+mn-lt"/>
                <a:hlinkClick r:id="rId2"/>
              </a:rPr>
              <a:t>https://www.theguardian.com/uk-news/2021/jan/09/covid-derbyshire-police-to-review-lockdown-fines-after-walkers-given-200-penalties</a:t>
            </a:r>
            <a:r>
              <a:rPr lang="en-GB" sz="1600" dirty="0">
                <a:ea typeface="+mn-lt"/>
                <a:cs typeface="+mn-lt"/>
              </a:rPr>
              <a:t>) and the response of Derbyshire Police to the incident (</a:t>
            </a:r>
            <a:r>
              <a:rPr lang="en-GB" sz="1600" dirty="0">
                <a:ea typeface="+mn-lt"/>
                <a:cs typeface="+mn-lt"/>
                <a:hlinkClick r:id="rId3"/>
              </a:rPr>
              <a:t>https://www.derbyshire.police.uk/news/derbyshire/news/news/forcewide/2021/january/review-into-fixed-penalty-notices-issued-last-week-has-now-concluded/</a:t>
            </a:r>
            <a:r>
              <a:rPr lang="en-GB" sz="1600" dirty="0">
                <a:ea typeface="+mn-lt"/>
                <a:cs typeface="+mn-lt"/>
              </a:rPr>
              <a:t>)</a:t>
            </a:r>
            <a:endParaRPr lang="en-GB" sz="1600" dirty="0"/>
          </a:p>
          <a:p>
            <a:pPr>
              <a:lnSpc>
                <a:spcPct val="90000"/>
              </a:lnSpc>
            </a:pPr>
            <a:endParaRPr lang="en-GB" sz="1600" dirty="0"/>
          </a:p>
          <a:p>
            <a:pPr>
              <a:lnSpc>
                <a:spcPct val="90000"/>
              </a:lnSpc>
            </a:pPr>
            <a:r>
              <a:rPr lang="en-GB" sz="1600" dirty="0">
                <a:ea typeface="+mn-lt"/>
                <a:cs typeface="+mn-lt"/>
              </a:rPr>
              <a:t>Do you think that the regulations should have spelled out in more detail whether or not Jessica Allen and Eliza Moore were in breach of the rules, or should this have been dealt with in guidance to the police?</a:t>
            </a:r>
            <a:endParaRPr lang="en-GB" sz="1600" dirty="0"/>
          </a:p>
        </p:txBody>
      </p:sp>
      <p:pic>
        <p:nvPicPr>
          <p:cNvPr id="4" name="Picture 4" descr="A picture containing vector graphics&#10;&#10;Description automatically generated">
            <a:extLst>
              <a:ext uri="{FF2B5EF4-FFF2-40B4-BE49-F238E27FC236}">
                <a16:creationId xmlns:a16="http://schemas.microsoft.com/office/drawing/2014/main" id="{329796A1-026E-B34F-7CFA-2983836A454E}"/>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4331" r="2676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350048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2" name="Rectangle 11">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vintage weighing scales">
            <a:extLst>
              <a:ext uri="{FF2B5EF4-FFF2-40B4-BE49-F238E27FC236}">
                <a16:creationId xmlns:a16="http://schemas.microsoft.com/office/drawing/2014/main" id="{3129C767-EFE0-A13C-EAC2-D92C33AC9F00}"/>
              </a:ext>
            </a:extLst>
          </p:cNvPr>
          <p:cNvPicPr>
            <a:picLocks noChangeAspect="1"/>
          </p:cNvPicPr>
          <p:nvPr/>
        </p:nvPicPr>
        <p:blipFill rotWithShape="1">
          <a:blip r:embed="rId2"/>
          <a:srcRect t="18606" r="-2" b="43893"/>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4" name="Title 3">
            <a:extLst>
              <a:ext uri="{FF2B5EF4-FFF2-40B4-BE49-F238E27FC236}">
                <a16:creationId xmlns:a16="http://schemas.microsoft.com/office/drawing/2014/main" id="{DD185DCF-170C-9AC0-5A18-CB3E85648000}"/>
              </a:ext>
            </a:extLst>
          </p:cNvPr>
          <p:cNvSpPr>
            <a:spLocks noGrp="1"/>
          </p:cNvSpPr>
          <p:nvPr>
            <p:ph type="title"/>
          </p:nvPr>
        </p:nvSpPr>
        <p:spPr>
          <a:xfrm>
            <a:off x="6095999" y="3834174"/>
            <a:ext cx="5257800" cy="1701570"/>
          </a:xfrm>
        </p:spPr>
        <p:txBody>
          <a:bodyPr vert="horz" lIns="91440" tIns="45720" rIns="91440" bIns="45720" rtlCol="0" anchor="b">
            <a:normAutofit/>
          </a:bodyPr>
          <a:lstStyle/>
          <a:p>
            <a:pPr algn="l"/>
            <a:r>
              <a:rPr lang="en-US" sz="4400" u="sng" dirty="0"/>
              <a:t>Grouping the law</a:t>
            </a:r>
          </a:p>
        </p:txBody>
      </p:sp>
    </p:spTree>
    <p:extLst>
      <p:ext uri="{BB962C8B-B14F-4D97-AF65-F5344CB8AC3E}">
        <p14:creationId xmlns:p14="http://schemas.microsoft.com/office/powerpoint/2010/main" val="304796105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061E2-7D85-D514-4B6C-11858A2E8315}"/>
              </a:ext>
            </a:extLst>
          </p:cNvPr>
          <p:cNvSpPr>
            <a:spLocks noGrp="1"/>
          </p:cNvSpPr>
          <p:nvPr>
            <p:ph type="title"/>
          </p:nvPr>
        </p:nvSpPr>
        <p:spPr/>
        <p:txBody>
          <a:bodyPr/>
          <a:lstStyle/>
          <a:p>
            <a:pPr algn="ctr"/>
            <a:r>
              <a:rPr lang="en-GB" u="sng" dirty="0"/>
              <a:t>What is the difference between private and public law?</a:t>
            </a:r>
            <a:endParaRPr lang="en-US"/>
          </a:p>
        </p:txBody>
      </p:sp>
      <p:sp>
        <p:nvSpPr>
          <p:cNvPr id="3" name="Content Placeholder 2">
            <a:extLst>
              <a:ext uri="{FF2B5EF4-FFF2-40B4-BE49-F238E27FC236}">
                <a16:creationId xmlns:a16="http://schemas.microsoft.com/office/drawing/2014/main" id="{DF16008E-69C5-6BE2-CCB3-DB3A4CC9148E}"/>
              </a:ext>
            </a:extLst>
          </p:cNvPr>
          <p:cNvSpPr>
            <a:spLocks noGrp="1"/>
          </p:cNvSpPr>
          <p:nvPr>
            <p:ph idx="1"/>
          </p:nvPr>
        </p:nvSpPr>
        <p:spPr>
          <a:xfrm>
            <a:off x="777240" y="2326640"/>
            <a:ext cx="10515600" cy="4160520"/>
          </a:xfrm>
        </p:spPr>
        <p:txBody>
          <a:bodyPr vert="horz" lIns="91440" tIns="45720" rIns="91440" bIns="45720" rtlCol="0" anchor="t">
            <a:normAutofit/>
          </a:bodyPr>
          <a:lstStyle/>
          <a:p>
            <a:r>
              <a:rPr lang="en-GB" dirty="0"/>
              <a:t>Public law – Between state and person. </a:t>
            </a:r>
          </a:p>
          <a:p>
            <a:endParaRPr lang="en-GB" dirty="0"/>
          </a:p>
          <a:p>
            <a:r>
              <a:rPr lang="en-GB" dirty="0"/>
              <a:t>Private law- between two private people. </a:t>
            </a:r>
          </a:p>
        </p:txBody>
      </p:sp>
      <p:pic>
        <p:nvPicPr>
          <p:cNvPr id="4" name="Graphic 4" descr="Gavel with solid fill">
            <a:extLst>
              <a:ext uri="{FF2B5EF4-FFF2-40B4-BE49-F238E27FC236}">
                <a16:creationId xmlns:a16="http://schemas.microsoft.com/office/drawing/2014/main" id="{23F2C5FF-0B85-10BF-D757-F275940DAAE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83520" y="5318760"/>
            <a:ext cx="1645920" cy="1645920"/>
          </a:xfrm>
          <a:prstGeom prst="rect">
            <a:avLst/>
          </a:prstGeom>
        </p:spPr>
      </p:pic>
    </p:spTree>
    <p:extLst>
      <p:ext uri="{BB962C8B-B14F-4D97-AF65-F5344CB8AC3E}">
        <p14:creationId xmlns:p14="http://schemas.microsoft.com/office/powerpoint/2010/main" val="672754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C1EF2-1676-657B-C8C2-6E0A4101CBAD}"/>
              </a:ext>
            </a:extLst>
          </p:cNvPr>
          <p:cNvSpPr>
            <a:spLocks noGrp="1"/>
          </p:cNvSpPr>
          <p:nvPr>
            <p:ph type="title"/>
          </p:nvPr>
        </p:nvSpPr>
        <p:spPr/>
        <p:txBody>
          <a:bodyPr>
            <a:normAutofit/>
          </a:bodyPr>
          <a:lstStyle/>
          <a:p>
            <a:pPr algn="ctr"/>
            <a:r>
              <a:rPr lang="en-GB" sz="5400" u="sng" dirty="0"/>
              <a:t>Criminal law v civil law</a:t>
            </a:r>
            <a:endParaRPr lang="en-US"/>
          </a:p>
        </p:txBody>
      </p:sp>
      <p:sp>
        <p:nvSpPr>
          <p:cNvPr id="3" name="Content Placeholder 2">
            <a:extLst>
              <a:ext uri="{FF2B5EF4-FFF2-40B4-BE49-F238E27FC236}">
                <a16:creationId xmlns:a16="http://schemas.microsoft.com/office/drawing/2014/main" id="{78A82583-33ED-6CD4-70F9-C52C5820AF7F}"/>
              </a:ext>
            </a:extLst>
          </p:cNvPr>
          <p:cNvSpPr>
            <a:spLocks noGrp="1"/>
          </p:cNvSpPr>
          <p:nvPr>
            <p:ph idx="1"/>
          </p:nvPr>
        </p:nvSpPr>
        <p:spPr/>
        <p:txBody>
          <a:bodyPr vert="horz" lIns="91440" tIns="45720" rIns="91440" bIns="45720" rtlCol="0" anchor="t">
            <a:normAutofit/>
          </a:bodyPr>
          <a:lstStyle/>
          <a:p>
            <a:r>
              <a:rPr lang="en-GB" dirty="0"/>
              <a:t>Criminal – brought by the CPS.</a:t>
            </a:r>
          </a:p>
          <a:p>
            <a:r>
              <a:rPr lang="en-GB" dirty="0"/>
              <a:t>Burden of proof- on prosecution.</a:t>
            </a:r>
          </a:p>
          <a:p>
            <a:r>
              <a:rPr lang="en-GB" dirty="0"/>
              <a:t>Standard of proof- beyond reasonable doubt. </a:t>
            </a:r>
          </a:p>
          <a:p>
            <a:r>
              <a:rPr lang="en-GB" dirty="0"/>
              <a:t>Range of difference sentences. </a:t>
            </a:r>
          </a:p>
          <a:p>
            <a:r>
              <a:rPr lang="en-GB" dirty="0"/>
              <a:t>Civil- Brought by claimant.</a:t>
            </a:r>
          </a:p>
          <a:p>
            <a:r>
              <a:rPr lang="en-GB" dirty="0"/>
              <a:t>Burden of proof on claimant. </a:t>
            </a:r>
          </a:p>
          <a:p>
            <a:r>
              <a:rPr lang="en-GB" dirty="0"/>
              <a:t>Standard of proof- Balance of probabilities. </a:t>
            </a:r>
          </a:p>
        </p:txBody>
      </p:sp>
    </p:spTree>
    <p:extLst>
      <p:ext uri="{BB962C8B-B14F-4D97-AF65-F5344CB8AC3E}">
        <p14:creationId xmlns:p14="http://schemas.microsoft.com/office/powerpoint/2010/main" val="15899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9B99D-60A9-8F8D-588B-56F7B999B480}"/>
              </a:ext>
            </a:extLst>
          </p:cNvPr>
          <p:cNvSpPr>
            <a:spLocks noGrp="1"/>
          </p:cNvSpPr>
          <p:nvPr>
            <p:ph type="title"/>
          </p:nvPr>
        </p:nvSpPr>
        <p:spPr/>
        <p:txBody>
          <a:bodyPr/>
          <a:lstStyle/>
          <a:p>
            <a:r>
              <a:rPr lang="en-GB" dirty="0"/>
              <a:t>Let’s watch this video on Common Law</a:t>
            </a:r>
          </a:p>
        </p:txBody>
      </p:sp>
      <p:sp>
        <p:nvSpPr>
          <p:cNvPr id="3" name="Content Placeholder 2">
            <a:extLst>
              <a:ext uri="{FF2B5EF4-FFF2-40B4-BE49-F238E27FC236}">
                <a16:creationId xmlns:a16="http://schemas.microsoft.com/office/drawing/2014/main" id="{93878074-2DC6-2CD6-91F2-96E5649C1B03}"/>
              </a:ext>
            </a:extLst>
          </p:cNvPr>
          <p:cNvSpPr>
            <a:spLocks noGrp="1"/>
          </p:cNvSpPr>
          <p:nvPr>
            <p:ph idx="1"/>
          </p:nvPr>
        </p:nvSpPr>
        <p:spPr/>
        <p:txBody>
          <a:bodyPr/>
          <a:lstStyle/>
          <a:p>
            <a:r>
              <a:rPr lang="en-GB" sz="3200" u="sng" dirty="0">
                <a:solidFill>
                  <a:srgbClr val="0000FF"/>
                </a:solidFill>
                <a:effectLst/>
                <a:latin typeface="Calibri" panose="020F0502020204030204" pitchFamily="34" charset="0"/>
                <a:ea typeface="DengXian" panose="02010600030101010101" pitchFamily="2" charset="-122"/>
                <a:cs typeface="Arial" panose="020B0604020202020204" pitchFamily="34" charset="0"/>
                <a:hlinkClick r:id="rId2"/>
              </a:rPr>
              <a:t>Do you REALLY Understand Common Law? - YouTube</a:t>
            </a:r>
            <a:endParaRPr lang="en-GB" sz="32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931675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4AE92E-1698-64B9-4031-46C31E9DDE2C}"/>
              </a:ext>
            </a:extLst>
          </p:cNvPr>
          <p:cNvSpPr>
            <a:spLocks noGrp="1"/>
          </p:cNvSpPr>
          <p:nvPr>
            <p:ph type="title"/>
          </p:nvPr>
        </p:nvSpPr>
        <p:spPr>
          <a:xfrm>
            <a:off x="44886" y="184179"/>
            <a:ext cx="5203758" cy="1800526"/>
          </a:xfrm>
        </p:spPr>
        <p:txBody>
          <a:bodyPr>
            <a:noAutofit/>
          </a:bodyPr>
          <a:lstStyle/>
          <a:p>
            <a:pPr algn="ctr"/>
            <a:r>
              <a:rPr lang="en-GB" sz="6000" u="sng" dirty="0"/>
              <a:t>How to contact me?</a:t>
            </a:r>
            <a:endParaRPr lang="en-US" sz="6000" dirty="0"/>
          </a:p>
        </p:txBody>
      </p:sp>
      <p:sp>
        <p:nvSpPr>
          <p:cNvPr id="3" name="Content Placeholder 2">
            <a:extLst>
              <a:ext uri="{FF2B5EF4-FFF2-40B4-BE49-F238E27FC236}">
                <a16:creationId xmlns:a16="http://schemas.microsoft.com/office/drawing/2014/main" id="{E3FD8A41-19F9-9816-3087-3497BCC6615A}"/>
              </a:ext>
            </a:extLst>
          </p:cNvPr>
          <p:cNvSpPr>
            <a:spLocks noGrp="1"/>
          </p:cNvSpPr>
          <p:nvPr>
            <p:ph idx="1"/>
          </p:nvPr>
        </p:nvSpPr>
        <p:spPr>
          <a:xfrm>
            <a:off x="86639" y="2164093"/>
            <a:ext cx="3888528" cy="3553581"/>
          </a:xfrm>
        </p:spPr>
        <p:txBody>
          <a:bodyPr vert="horz" lIns="91440" tIns="45720" rIns="91440" bIns="45720" rtlCol="0" anchor="t">
            <a:normAutofit fontScale="92500"/>
          </a:bodyPr>
          <a:lstStyle/>
          <a:p>
            <a:pPr>
              <a:lnSpc>
                <a:spcPct val="200000"/>
              </a:lnSpc>
            </a:pPr>
            <a:r>
              <a:rPr lang="en-GB" sz="2400" dirty="0"/>
              <a:t>1. My office AS205. </a:t>
            </a:r>
            <a:endParaRPr lang="en-US" sz="2400" dirty="0"/>
          </a:p>
          <a:p>
            <a:pPr>
              <a:lnSpc>
                <a:spcPct val="200000"/>
              </a:lnSpc>
            </a:pPr>
            <a:r>
              <a:rPr lang="en-GB" sz="2400" dirty="0"/>
              <a:t>2. Email; sian.turvey@uwtsd.ac.uk</a:t>
            </a:r>
          </a:p>
          <a:p>
            <a:pPr>
              <a:lnSpc>
                <a:spcPct val="200000"/>
              </a:lnSpc>
            </a:pPr>
            <a:r>
              <a:rPr lang="en-GB" sz="2400" dirty="0"/>
              <a:t>3. Teams Group. </a:t>
            </a:r>
          </a:p>
        </p:txBody>
      </p:sp>
      <p:pic>
        <p:nvPicPr>
          <p:cNvPr id="4" name="Picture 4" descr="A picture containing icon&#10;&#10;Description automatically generated">
            <a:extLst>
              <a:ext uri="{FF2B5EF4-FFF2-40B4-BE49-F238E27FC236}">
                <a16:creationId xmlns:a16="http://schemas.microsoft.com/office/drawing/2014/main" id="{17536E05-4EDA-7580-5107-D95079F923F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800986" y="1085224"/>
            <a:ext cx="4747547" cy="4715896"/>
          </a:xfrm>
          <a:prstGeom prst="rect">
            <a:avLst/>
          </a:prstGeom>
        </p:spPr>
      </p:pic>
    </p:spTree>
    <p:extLst>
      <p:ext uri="{BB962C8B-B14F-4D97-AF65-F5344CB8AC3E}">
        <p14:creationId xmlns:p14="http://schemas.microsoft.com/office/powerpoint/2010/main" val="4125882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7E9FBA"/>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8969354-8C72-36E8-4555-A9654591CFFD}"/>
              </a:ext>
            </a:extLst>
          </p:cNvPr>
          <p:cNvSpPr>
            <a:spLocks noGrp="1"/>
          </p:cNvSpPr>
          <p:nvPr>
            <p:ph type="title"/>
          </p:nvPr>
        </p:nvSpPr>
        <p:spPr>
          <a:xfrm>
            <a:off x="234351" y="713312"/>
            <a:ext cx="4064933" cy="5431376"/>
          </a:xfrm>
        </p:spPr>
        <p:txBody>
          <a:bodyPr>
            <a:normAutofit/>
          </a:bodyPr>
          <a:lstStyle/>
          <a:p>
            <a:r>
              <a:rPr lang="en-GB" sz="4800" u="sng" dirty="0">
                <a:solidFill>
                  <a:srgbClr val="FFFFFF"/>
                </a:solidFill>
              </a:rPr>
              <a:t>Summary </a:t>
            </a:r>
            <a:endParaRPr lang="en-US" sz="4800" dirty="0">
              <a:solidFill>
                <a:srgbClr val="FFFFFF"/>
              </a:solidFill>
            </a:endParaRPr>
          </a:p>
        </p:txBody>
      </p:sp>
      <p:sp>
        <p:nvSpPr>
          <p:cNvPr id="3" name="Content Placeholder 2">
            <a:extLst>
              <a:ext uri="{FF2B5EF4-FFF2-40B4-BE49-F238E27FC236}">
                <a16:creationId xmlns:a16="http://schemas.microsoft.com/office/drawing/2014/main" id="{F1418C50-68B0-2B65-4BB2-8366B56B157D}"/>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dirty="0"/>
              <a:t>Content is released to be completed before the lesson.</a:t>
            </a:r>
          </a:p>
          <a:p>
            <a:r>
              <a:rPr lang="en-GB" sz="2000" dirty="0"/>
              <a:t>Primary and Secondary</a:t>
            </a:r>
          </a:p>
          <a:p>
            <a:r>
              <a:rPr lang="en-GB" sz="2000" dirty="0"/>
              <a:t>Case law </a:t>
            </a:r>
          </a:p>
          <a:p>
            <a:r>
              <a:rPr lang="en-GB" sz="2000" dirty="0"/>
              <a:t>International law</a:t>
            </a:r>
          </a:p>
          <a:p>
            <a:r>
              <a:rPr lang="en-GB" sz="2000" dirty="0"/>
              <a:t>The European Union.</a:t>
            </a:r>
          </a:p>
          <a:p>
            <a:r>
              <a:rPr lang="en-GB" sz="2000" dirty="0"/>
              <a:t>Common law and equity</a:t>
            </a:r>
          </a:p>
          <a:p>
            <a:r>
              <a:rPr lang="en-GB" sz="2000" dirty="0"/>
              <a:t>Legal Persons </a:t>
            </a:r>
          </a:p>
        </p:txBody>
      </p:sp>
    </p:spTree>
    <p:extLst>
      <p:ext uri="{BB962C8B-B14F-4D97-AF65-F5344CB8AC3E}">
        <p14:creationId xmlns:p14="http://schemas.microsoft.com/office/powerpoint/2010/main" val="18214266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640AF507-CECD-4FDE-CF4A-D3BB0C7F8D3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7438" b="9747"/>
          <a:stretch/>
        </p:blipFill>
        <p:spPr>
          <a:xfrm>
            <a:off x="20" y="10"/>
            <a:ext cx="12191980" cy="6857990"/>
          </a:xfrm>
          <a:prstGeom prst="rect">
            <a:avLst/>
          </a:prstGeom>
        </p:spPr>
      </p:pic>
    </p:spTree>
    <p:extLst>
      <p:ext uri="{BB962C8B-B14F-4D97-AF65-F5344CB8AC3E}">
        <p14:creationId xmlns:p14="http://schemas.microsoft.com/office/powerpoint/2010/main" val="3448924403"/>
      </p:ext>
    </p:extLst>
  </p:cSld>
  <p:clrMapOvr>
    <a:masterClrMapping/>
  </p:clrMapOvr>
</p:sld>
</file>

<file path=ppt/theme/theme1.xml><?xml version="1.0" encoding="utf-8"?>
<a:theme xmlns:a="http://schemas.openxmlformats.org/drawingml/2006/main" name="BrushVTI">
  <a:themeElements>
    <a:clrScheme name="AnalogousFromLightSeed_2SEEDS">
      <a:dk1>
        <a:srgbClr val="000000"/>
      </a:dk1>
      <a:lt1>
        <a:srgbClr val="FFFFFF"/>
      </a:lt1>
      <a:dk2>
        <a:srgbClr val="413424"/>
      </a:dk2>
      <a:lt2>
        <a:srgbClr val="E8E5E2"/>
      </a:lt2>
      <a:accent1>
        <a:srgbClr val="7E9FBA"/>
      </a:accent1>
      <a:accent2>
        <a:srgbClr val="80A9AA"/>
      </a:accent2>
      <a:accent3>
        <a:srgbClr val="969CC7"/>
      </a:accent3>
      <a:accent4>
        <a:srgbClr val="BA867E"/>
      </a:accent4>
      <a:accent5>
        <a:srgbClr val="B89D7B"/>
      </a:accent5>
      <a:accent6>
        <a:srgbClr val="A5A470"/>
      </a:accent6>
      <a:hlink>
        <a:srgbClr val="9F795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602</Words>
  <Application>Microsoft Office PowerPoint</Application>
  <PresentationFormat>Widescreen</PresentationFormat>
  <Paragraphs>95</Paragraphs>
  <Slides>19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Century Gothic</vt:lpstr>
      <vt:lpstr>Elephant</vt:lpstr>
      <vt:lpstr>Times New Roman</vt:lpstr>
      <vt:lpstr>BrushVTI</vt:lpstr>
      <vt:lpstr>Tutorial 2 – What is Law?</vt:lpstr>
      <vt:lpstr>Content</vt:lpstr>
      <vt:lpstr>Aims and Learning Objectives</vt:lpstr>
      <vt:lpstr>Recap -How will this module run?</vt:lpstr>
      <vt:lpstr>Today's lesson</vt:lpstr>
      <vt:lpstr>What is law?</vt:lpstr>
      <vt:lpstr>Activity 1</vt:lpstr>
      <vt:lpstr>Where does our law come from?</vt:lpstr>
      <vt:lpstr>Primary legislation </vt:lpstr>
      <vt:lpstr>Secondary legislation</vt:lpstr>
      <vt:lpstr>Case law </vt:lpstr>
      <vt:lpstr>Activity 2 </vt:lpstr>
      <vt:lpstr>Grouping the law</vt:lpstr>
      <vt:lpstr>What is the difference between private and public law?</vt:lpstr>
      <vt:lpstr>Criminal law v civil law</vt:lpstr>
      <vt:lpstr>Let’s watch this video on Common Law</vt:lpstr>
      <vt:lpstr>How to contact me?</vt:lpstr>
      <vt:lpstr>Summary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Sian Turvey</dc:creator>
  <cp:lastModifiedBy>Sian Turvey</cp:lastModifiedBy>
  <cp:revision>474</cp:revision>
  <dcterms:created xsi:type="dcterms:W3CDTF">2022-09-29T12:35:32Z</dcterms:created>
  <dcterms:modified xsi:type="dcterms:W3CDTF">2023-02-04T21:59:06Z</dcterms:modified>
</cp:coreProperties>
</file>